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5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5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58645ccbf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58645ccb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f58645ccb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f58645ccb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f58645ccb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f58645ccb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58645ccb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f58645ccb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58645ccb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f58645ccb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58645ccb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f58645ccb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f58645ccb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f58645ccb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a2b5ab567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ca2b5ab567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58645cc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f58645cc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cb4ae9a3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cb4ae9a3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f58645ccb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f58645ccb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f58645ccb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f58645ccb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f58645ccb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f58645ccb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f58645ccb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f58645ccb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f58645ccb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f58645ccb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12.jpg"/><Relationship Id="rId5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9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0"/>
            <a:ext cx="9144000" cy="5113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80975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055">
                <a:solidFill>
                  <a:schemeClr val="accent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Історичні пам’ятки міста Барвінкового (екскурсійний маршрут)</a:t>
            </a:r>
            <a:endParaRPr b="1" sz="3055">
              <a:solidFill>
                <a:schemeClr val="accent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1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Виконавці проєкту:</a:t>
            </a:r>
            <a:r>
              <a:rPr lang="uk" sz="2666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188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Донченко Мар’яна Олександрівна,</a:t>
            </a:r>
            <a:endParaRPr sz="188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8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Шутар  Євген Віталійович, учні 7 класу </a:t>
            </a:r>
            <a:r>
              <a:rPr lang="uk" sz="2666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endParaRPr sz="2666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8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Барвінківської філії Барвінківського ліцею № 1 </a:t>
            </a:r>
            <a:endParaRPr sz="188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8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Барвінківської МТГ Ізюмського району Харківської області.</a:t>
            </a:r>
            <a:endParaRPr sz="188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8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Харківське територіальне відділення МАН України</a:t>
            </a:r>
            <a:endParaRPr sz="188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66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Науковий керівник:</a:t>
            </a:r>
            <a:r>
              <a:rPr lang="uk" sz="244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188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Поставнича Наталія Володимирівна, </a:t>
            </a:r>
            <a:endParaRPr sz="158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8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вчитель географії та історії </a:t>
            </a:r>
            <a:endParaRPr sz="188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8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Барвінківської філії Барвінківського ліцею № 1</a:t>
            </a:r>
            <a:endParaRPr sz="188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5300" y="1350000"/>
            <a:ext cx="2028375" cy="360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idx="4294967295"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r>
              <a:rPr b="1" lang="uk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айдавніші будівлі міста</a:t>
            </a: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" name="Google Shape;117;p22"/>
          <p:cNvPicPr preferRelativeResize="0"/>
          <p:nvPr/>
        </p:nvPicPr>
        <p:blipFill rotWithShape="1">
          <a:blip r:embed="rId3">
            <a:alphaModFix/>
          </a:blip>
          <a:srcRect b="16680" l="33495" r="32999" t="0"/>
          <a:stretch/>
        </p:blipFill>
        <p:spPr>
          <a:xfrm>
            <a:off x="793000" y="1071444"/>
            <a:ext cx="3751676" cy="375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9325" y="794750"/>
            <a:ext cx="3007799" cy="183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 rotWithShape="1">
          <a:blip r:embed="rId5">
            <a:alphaModFix/>
          </a:blip>
          <a:srcRect b="15053" l="20288" r="27863" t="16678"/>
          <a:stretch/>
        </p:blipFill>
        <p:spPr>
          <a:xfrm>
            <a:off x="4935450" y="2933925"/>
            <a:ext cx="3751676" cy="189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idx="4294967295"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Алея Слави </a:t>
            </a:r>
            <a:r>
              <a:rPr b="1" lang="uk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 пам’ятні монументи воїнам- землякам</a:t>
            </a: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 rotWithShape="1">
          <a:blip r:embed="rId3">
            <a:alphaModFix/>
          </a:blip>
          <a:srcRect b="0" l="23387" r="4404" t="0"/>
          <a:stretch/>
        </p:blipFill>
        <p:spPr>
          <a:xfrm>
            <a:off x="491075" y="2151925"/>
            <a:ext cx="2370499" cy="25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 rotWithShape="1">
          <a:blip r:embed="rId4">
            <a:alphaModFix/>
          </a:blip>
          <a:srcRect b="10285" l="20776" r="19795" t="15984"/>
          <a:stretch/>
        </p:blipFill>
        <p:spPr>
          <a:xfrm>
            <a:off x="4948275" y="2151925"/>
            <a:ext cx="3727674" cy="257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 rotWithShape="1">
          <a:blip r:embed="rId5">
            <a:alphaModFix/>
          </a:blip>
          <a:srcRect b="29903" l="0" r="0" t="0"/>
          <a:stretch/>
        </p:blipFill>
        <p:spPr>
          <a:xfrm>
            <a:off x="3021100" y="2151925"/>
            <a:ext cx="1767650" cy="257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idx="4294967295"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accent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Меморіал слави “Скорботна мати”</a:t>
            </a:r>
            <a:endParaRPr b="1">
              <a:solidFill>
                <a:schemeClr val="accent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accent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Чумацька гора - </a:t>
            </a:r>
            <a:endParaRPr b="1">
              <a:solidFill>
                <a:schemeClr val="accent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accent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“пуповина” міста</a:t>
            </a:r>
            <a:endParaRPr b="1">
              <a:solidFill>
                <a:schemeClr val="accent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0275" y="1441185"/>
            <a:ext cx="4746751" cy="343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 rotWithShape="1">
          <a:blip r:embed="rId4">
            <a:alphaModFix/>
          </a:blip>
          <a:srcRect b="8171" l="13930" r="5547" t="3302"/>
          <a:stretch/>
        </p:blipFill>
        <p:spPr>
          <a:xfrm>
            <a:off x="71025" y="1896475"/>
            <a:ext cx="3718600" cy="297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idx="4294967295"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</a:t>
            </a:r>
            <a:r>
              <a:rPr b="1" lang="uk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Пам’ятний знак “Танк”</a:t>
            </a: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Google Shape;140;p25"/>
          <p:cNvPicPr preferRelativeResize="0"/>
          <p:nvPr/>
        </p:nvPicPr>
        <p:blipFill rotWithShape="1">
          <a:blip r:embed="rId3">
            <a:alphaModFix/>
          </a:blip>
          <a:srcRect b="24191" l="7953" r="2576" t="6272"/>
          <a:stretch/>
        </p:blipFill>
        <p:spPr>
          <a:xfrm>
            <a:off x="266575" y="800700"/>
            <a:ext cx="8610850" cy="402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4294967295" type="title"/>
          </p:nvPr>
        </p:nvSpPr>
        <p:spPr>
          <a:xfrm>
            <a:off x="-75" y="0"/>
            <a:ext cx="9144000" cy="51435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Висновки:</a:t>
            </a:r>
            <a:r>
              <a:rPr b="1" lang="uk"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lang="uk" sz="2911"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uk" sz="2211"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дане дослідження є першою нашою спробою створення екскурсійно- краєзнавчого маршруту по місту Барвінкове. Виділено найбільш цікаві екскурсійні об’єкти;</a:t>
            </a:r>
            <a:endParaRPr b="1" sz="2211"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4964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b="1" lang="uk" sz="2211"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історичні пам’ятки є свідками історії України, Барвінківщини, міста, тісно пов’язані з долею видатних осіб та жителів краю;</a:t>
            </a:r>
            <a:endParaRPr b="1" sz="2211"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4964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b="1" lang="uk" sz="2211"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розуміння цінності історичних артефактів та необхідності їх збереження - найактуальніше завдання сучасного та майбутнього поколінь;</a:t>
            </a:r>
            <a:endParaRPr b="1" sz="2211"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4964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b="1" lang="uk" sz="2211"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популяризація краєзнавчих матеріалів займає важливе місце у  формуванні світоглядних позицій молоді;    </a:t>
            </a:r>
            <a:endParaRPr b="1" sz="2211"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4964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b="1" lang="uk" sz="2211"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Барвінкове - цікавий історико-географічний об’єкт. Його розташування в межах “Донецької Швейцарії”, близькість до Славкурорту та Святогір’я може слугувати розвитку туристичного бізнесу.</a:t>
            </a:r>
            <a:endParaRPr b="1" sz="2211"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accent1"/>
              </a:solidFill>
              <a:highlight>
                <a:srgbClr val="00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idx="4294967295"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Список використаних джерел:</a:t>
            </a:r>
            <a:r>
              <a:rPr b="1" lang="uk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377">
                <a:latin typeface="Times New Roman"/>
                <a:ea typeface="Times New Roman"/>
                <a:cs typeface="Times New Roman"/>
                <a:sym typeface="Times New Roman"/>
              </a:rPr>
              <a:t>1.Плис І . О. Рукопис з історії Барвінкового- матеріали БДКМ</a:t>
            </a:r>
            <a:endParaRPr sz="237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377">
                <a:latin typeface="Times New Roman"/>
                <a:ea typeface="Times New Roman"/>
                <a:cs typeface="Times New Roman"/>
                <a:sym typeface="Times New Roman"/>
              </a:rPr>
              <a:t>2.Барвінківщина(історико-краєзнавчий довідник).-Барвінкове,- 1996</a:t>
            </a:r>
            <a:endParaRPr sz="237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377">
                <a:latin typeface="Times New Roman"/>
                <a:ea typeface="Times New Roman"/>
                <a:cs typeface="Times New Roman"/>
                <a:sym typeface="Times New Roman"/>
              </a:rPr>
              <a:t>3. Карпов М.Г. Барвінківський зошит.- Харків,Прапор.-</a:t>
            </a:r>
            <a:r>
              <a:rPr lang="uk" sz="2377">
                <a:latin typeface="Times New Roman"/>
                <a:ea typeface="Times New Roman"/>
                <a:cs typeface="Times New Roman"/>
                <a:sym typeface="Times New Roman"/>
              </a:rPr>
              <a:t>  1971.</a:t>
            </a:r>
            <a:endParaRPr sz="237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377">
                <a:latin typeface="Times New Roman"/>
                <a:ea typeface="Times New Roman"/>
                <a:cs typeface="Times New Roman"/>
                <a:sym typeface="Times New Roman"/>
              </a:rPr>
              <a:t>4.Мандрика В. Барвінківські передзвони,-Видавничий будинок”Балдрук”,-2009.-560с.</a:t>
            </a:r>
            <a:endParaRPr sz="237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377">
                <a:latin typeface="Times New Roman"/>
                <a:ea typeface="Times New Roman"/>
                <a:cs typeface="Times New Roman"/>
                <a:sym typeface="Times New Roman"/>
              </a:rPr>
              <a:t>5.Мітін Ю.І. Порубіжжя - Матеріали БДКМ</a:t>
            </a:r>
            <a:endParaRPr sz="237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377">
                <a:latin typeface="Times New Roman"/>
                <a:ea typeface="Times New Roman"/>
                <a:cs typeface="Times New Roman"/>
                <a:sym typeface="Times New Roman"/>
              </a:rPr>
              <a:t>6. Зелений М.В. Свято-Успенська церква міста Барвінкового Харківської області, -Харків:ФОП Панов А.М., - 2003.</a:t>
            </a:r>
            <a:endParaRPr sz="237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377">
                <a:latin typeface="Times New Roman"/>
                <a:ea typeface="Times New Roman"/>
                <a:cs typeface="Times New Roman"/>
                <a:sym typeface="Times New Roman"/>
              </a:rPr>
              <a:t>7. Сакидон М. Сторінки історії// Вісті Барвінківщини, 1998р.</a:t>
            </a:r>
            <a:endParaRPr sz="237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377">
                <a:latin typeface="Times New Roman"/>
                <a:ea typeface="Times New Roman"/>
                <a:cs typeface="Times New Roman"/>
                <a:sym typeface="Times New Roman"/>
              </a:rPr>
              <a:t>8. Бутко М. Розв’язання проблем регіонального розвитку // Економіка України, 2001, №1, ст.12-15</a:t>
            </a:r>
            <a:endParaRPr sz="237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0" y="-100"/>
            <a:ext cx="9201600" cy="51435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 роботи:</a:t>
            </a:r>
            <a:r>
              <a:rPr lang="uk"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900">
                <a:latin typeface="Times New Roman"/>
                <a:ea typeface="Times New Roman"/>
                <a:cs typeface="Times New Roman"/>
                <a:sym typeface="Times New Roman"/>
              </a:rPr>
              <a:t>підготовка базового пакету екскурсійного маршруту по місту Барвінковому.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Завдання роботи:</a:t>
            </a:r>
            <a:r>
              <a:rPr lang="uk" sz="2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900">
                <a:latin typeface="Times New Roman"/>
                <a:ea typeface="Times New Roman"/>
                <a:cs typeface="Times New Roman"/>
                <a:sym typeface="Times New Roman"/>
              </a:rPr>
              <a:t>збір історико-краєзнавчої інформації про місто, інформації про історичні пам’ятки міста  та події , пов’язані з ними; з’ясувати роль видатних осіб та пересічних громадян краю у творенні історії; створення схеми екскурсійного маршруту по місту; систематизація та узагальнення матеріалу; поширення краєзнавчої інформації серед учнівської молоді.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 flipH="1" rot="10800000">
            <a:off x="-1480775" y="3521700"/>
            <a:ext cx="474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4294967295"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accent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Історія міста.  Барвінкове  - місто, яке має козацький генезис, зберігає малярську традицію, </a:t>
            </a:r>
            <a:endParaRPr b="1">
              <a:solidFill>
                <a:schemeClr val="accent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accent1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місто хліборобів і підприємців.</a:t>
            </a:r>
            <a:endParaRPr b="1">
              <a:solidFill>
                <a:schemeClr val="accent1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4287" y="1930225"/>
            <a:ext cx="2015425" cy="23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b="0" l="13493" r="12852" t="0"/>
          <a:stretch/>
        </p:blipFill>
        <p:spPr>
          <a:xfrm>
            <a:off x="6037125" y="1650475"/>
            <a:ext cx="2627125" cy="27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5">
            <a:alphaModFix/>
          </a:blip>
          <a:srcRect b="24296" l="0" r="0" t="24291"/>
          <a:stretch/>
        </p:blipFill>
        <p:spPr>
          <a:xfrm>
            <a:off x="485900" y="2358562"/>
            <a:ext cx="2546950" cy="164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4294967295" type="title"/>
          </p:nvPr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b="1" lang="uk" sz="2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Схема екскурсійного маршруту по місту Барвінкове</a:t>
            </a:r>
            <a:endParaRPr b="1"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2579" l="1472" r="994" t="2579"/>
          <a:stretch/>
        </p:blipFill>
        <p:spPr>
          <a:xfrm>
            <a:off x="585850" y="454075"/>
            <a:ext cx="8285473" cy="446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4294967295" type="title"/>
          </p:nvPr>
        </p:nvSpPr>
        <p:spPr>
          <a:xfrm>
            <a:off x="0" y="125"/>
            <a:ext cx="9144000" cy="51435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Залізниця відігравала важливу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роль у промисловому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розвитку міста та торгівлі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100" y="2615877"/>
            <a:ext cx="3299500" cy="220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275" y="2276675"/>
            <a:ext cx="4716726" cy="260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 rotWithShape="1">
          <a:blip r:embed="rId5">
            <a:alphaModFix/>
          </a:blip>
          <a:srcRect b="2816" l="6849" r="5330" t="5751"/>
          <a:stretch/>
        </p:blipFill>
        <p:spPr>
          <a:xfrm>
            <a:off x="5444425" y="632950"/>
            <a:ext cx="3097175" cy="185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idx="4294967295"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5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Храм  Успіння Пресвятої Богородиці збудований у 1884 році і присвячений пам’яті барвінківців , що полягли за визволення Болгарії у російсько-турецькій війні 1877-1878 роках</a:t>
            </a:r>
            <a:endParaRPr b="1" sz="25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2975" l="4260" r="0" t="6844"/>
          <a:stretch/>
        </p:blipFill>
        <p:spPr>
          <a:xfrm>
            <a:off x="476900" y="1900450"/>
            <a:ext cx="2093950" cy="288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6800" y="2482926"/>
            <a:ext cx="5033024" cy="2298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idx="4294967295" type="title"/>
          </p:nvPr>
        </p:nvSpPr>
        <p:spPr>
          <a:xfrm>
            <a:off x="-45625" y="0"/>
            <a:ext cx="9189600" cy="51435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1909 році німецька компанія”Классен фрезе і Дік”побудувала завод сільськогосподарських машин”Луч”,який з 1962 року випускав бурильні установки.</a:t>
            </a:r>
            <a:endParaRPr b="1" sz="22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 b="15712" l="12823" r="11205" t="13983"/>
          <a:stretch/>
        </p:blipFill>
        <p:spPr>
          <a:xfrm>
            <a:off x="3443000" y="1762225"/>
            <a:ext cx="5112501" cy="300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 rotWithShape="1">
          <a:blip r:embed="rId4">
            <a:alphaModFix/>
          </a:blip>
          <a:srcRect b="20569" l="0" r="20616" t="7735"/>
          <a:stretch/>
        </p:blipFill>
        <p:spPr>
          <a:xfrm>
            <a:off x="587200" y="1415675"/>
            <a:ext cx="2723449" cy="335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idx="4294967295"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Іван Барвінок - засновник міста</a:t>
            </a:r>
            <a:endParaRPr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b="1522" l="2179" r="4275" t="1512"/>
          <a:stretch/>
        </p:blipFill>
        <p:spPr>
          <a:xfrm>
            <a:off x="601200" y="804000"/>
            <a:ext cx="3669250" cy="39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 rotWithShape="1">
          <a:blip r:embed="rId4">
            <a:alphaModFix/>
          </a:blip>
          <a:srcRect b="51824" l="27337" r="21506" t="14015"/>
          <a:stretch/>
        </p:blipFill>
        <p:spPr>
          <a:xfrm>
            <a:off x="5983250" y="709125"/>
            <a:ext cx="2747200" cy="40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idx="4294967295"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5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b="1" lang="uk" sz="3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Краєзнавчий музей</a:t>
            </a:r>
            <a:endParaRPr b="1" sz="3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3">
            <a:alphaModFix/>
          </a:blip>
          <a:srcRect b="33779" l="0" r="0" t="33178"/>
          <a:stretch/>
        </p:blipFill>
        <p:spPr>
          <a:xfrm>
            <a:off x="462800" y="1461800"/>
            <a:ext cx="4556801" cy="334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 rotWithShape="1">
          <a:blip r:embed="rId4">
            <a:alphaModFix/>
          </a:blip>
          <a:srcRect b="13482" l="0" r="0" t="17375"/>
          <a:stretch/>
        </p:blipFill>
        <p:spPr>
          <a:xfrm>
            <a:off x="5625925" y="707650"/>
            <a:ext cx="2949424" cy="410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