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0" r:id="rId3"/>
    <p:sldId id="260" r:id="rId4"/>
    <p:sldId id="261" r:id="rId5"/>
    <p:sldId id="271" r:id="rId6"/>
    <p:sldId id="262" r:id="rId7"/>
    <p:sldId id="272" r:id="rId8"/>
    <p:sldId id="266" r:id="rId9"/>
    <p:sldId id="268" r:id="rId10"/>
    <p:sldId id="264" r:id="rId11"/>
    <p:sldId id="263" r:id="rId12"/>
    <p:sldId id="273"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2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04.04.2024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12C810DE-CD45-48A1-B033-2EE860CCF05C}"/>
              </a:ext>
            </a:extLst>
          </p:cNvPr>
          <p:cNvPicPr>
            <a:picLocks noChangeAspect="1"/>
          </p:cNvPicPr>
          <p:nvPr/>
        </p:nvPicPr>
        <p:blipFill>
          <a:blip r:embed="rId3"/>
          <a:stretch>
            <a:fillRect/>
          </a:stretch>
        </p:blipFill>
        <p:spPr>
          <a:xfrm>
            <a:off x="-180528" y="553616"/>
            <a:ext cx="5079100" cy="6772132"/>
          </a:xfrm>
          <a:prstGeom prst="rect">
            <a:avLst/>
          </a:prstGeom>
          <a:effectLst>
            <a:softEdge rad="317500"/>
          </a:effectLst>
        </p:spPr>
      </p:pic>
      <p:sp>
        <p:nvSpPr>
          <p:cNvPr id="4" name="Прямоугольник 3">
            <a:extLst>
              <a:ext uri="{FF2B5EF4-FFF2-40B4-BE49-F238E27FC236}">
                <a16:creationId xmlns:a16="http://schemas.microsoft.com/office/drawing/2014/main" id="{6D0AD909-8CC2-4970-82E6-29544269D256}"/>
              </a:ext>
            </a:extLst>
          </p:cNvPr>
          <p:cNvSpPr/>
          <p:nvPr/>
        </p:nvSpPr>
        <p:spPr>
          <a:xfrm>
            <a:off x="1835696" y="172920"/>
            <a:ext cx="6408712" cy="101566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uk-UA" sz="2000" b="1" dirty="0">
                <a:solidFill>
                  <a:srgbClr val="0000CC"/>
                </a:solidFill>
                <a:latin typeface="Times New Roman" panose="02020603050405020304" pitchFamily="18" charset="0"/>
                <a:cs typeface="Times New Roman" panose="02020603050405020304" pitchFamily="18" charset="0"/>
              </a:rPr>
              <a:t>Всеукраїнський відкритий інтерактивний конкурс «МАН-Юніор Дослідник»</a:t>
            </a:r>
            <a:endParaRPr lang="ru-RU" sz="2000" b="1" dirty="0">
              <a:solidFill>
                <a:srgbClr val="0000CC"/>
              </a:solidFill>
              <a:latin typeface="Times New Roman" panose="02020603050405020304" pitchFamily="18" charset="0"/>
              <a:cs typeface="Times New Roman" panose="02020603050405020304" pitchFamily="18" charset="0"/>
            </a:endParaRPr>
          </a:p>
          <a:p>
            <a:pPr algn="ctr"/>
            <a:r>
              <a:rPr lang="uk-UA" sz="2000" b="1" dirty="0">
                <a:solidFill>
                  <a:srgbClr val="0000CC"/>
                </a:solidFill>
                <a:latin typeface="Times New Roman" panose="02020603050405020304" pitchFamily="18" charset="0"/>
                <a:cs typeface="Times New Roman" panose="02020603050405020304" pitchFamily="18" charset="0"/>
              </a:rPr>
              <a:t>Номінація «Історик-Юніор»</a:t>
            </a:r>
            <a:endParaRPr lang="ru-RU" sz="2000" b="1" dirty="0">
              <a:solidFill>
                <a:srgbClr val="0000CC"/>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22BBB6BB-77A1-46E1-A3FA-356CB8E19E75}"/>
              </a:ext>
            </a:extLst>
          </p:cNvPr>
          <p:cNvSpPr/>
          <p:nvPr/>
        </p:nvSpPr>
        <p:spPr>
          <a:xfrm>
            <a:off x="4283968" y="3939682"/>
            <a:ext cx="4828950" cy="310854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uk-UA" b="1" i="1" dirty="0">
                <a:solidFill>
                  <a:srgbClr val="0000CC"/>
                </a:solidFill>
                <a:latin typeface="Times New Roman" panose="02020603050405020304" pitchFamily="18" charset="0"/>
                <a:cs typeface="Times New Roman" panose="02020603050405020304" pitchFamily="18" charset="0"/>
              </a:rPr>
              <a:t>Автор </a:t>
            </a:r>
            <a:r>
              <a:rPr lang="uk-UA" b="1" i="1" dirty="0" err="1">
                <a:solidFill>
                  <a:srgbClr val="0000CC"/>
                </a:solidFill>
                <a:latin typeface="Times New Roman" panose="02020603050405020304" pitchFamily="18" charset="0"/>
                <a:cs typeface="Times New Roman" panose="02020603050405020304" pitchFamily="18" charset="0"/>
              </a:rPr>
              <a:t>проєкту</a:t>
            </a:r>
            <a:r>
              <a:rPr lang="uk-UA" b="1" i="1" dirty="0">
                <a:solidFill>
                  <a:srgbClr val="0000CC"/>
                </a:solidFill>
                <a:latin typeface="Times New Roman" panose="02020603050405020304" pitchFamily="18" charset="0"/>
                <a:cs typeface="Times New Roman" panose="02020603050405020304" pitchFamily="18" charset="0"/>
              </a:rPr>
              <a:t>:</a:t>
            </a:r>
            <a:r>
              <a:rPr lang="uk-UA" b="1" dirty="0">
                <a:solidFill>
                  <a:srgbClr val="0000CC"/>
                </a:solidFill>
                <a:latin typeface="Times New Roman" panose="02020603050405020304" pitchFamily="18" charset="0"/>
                <a:cs typeface="Times New Roman" panose="02020603050405020304" pitchFamily="18" charset="0"/>
              </a:rPr>
              <a:t> </a:t>
            </a:r>
            <a:r>
              <a:rPr lang="uk-UA" b="1" dirty="0" err="1">
                <a:solidFill>
                  <a:srgbClr val="0000CC"/>
                </a:solidFill>
                <a:latin typeface="Times New Roman" panose="02020603050405020304" pitchFamily="18" charset="0"/>
                <a:cs typeface="Times New Roman" panose="02020603050405020304" pitchFamily="18" charset="0"/>
              </a:rPr>
              <a:t>Домаскіна</a:t>
            </a:r>
            <a:r>
              <a:rPr lang="uk-UA" b="1" dirty="0">
                <a:solidFill>
                  <a:srgbClr val="0000CC"/>
                </a:solidFill>
                <a:latin typeface="Times New Roman" panose="02020603050405020304" pitchFamily="18" charset="0"/>
                <a:cs typeface="Times New Roman" panose="02020603050405020304" pitchFamily="18" charset="0"/>
              </a:rPr>
              <a:t> Марія Олександрівна, </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b="1" dirty="0">
                <a:solidFill>
                  <a:srgbClr val="0000CC"/>
                </a:solidFill>
                <a:latin typeface="Times New Roman" panose="02020603050405020304" pitchFamily="18" charset="0"/>
                <a:cs typeface="Times New Roman" panose="02020603050405020304" pitchFamily="18" charset="0"/>
              </a:rPr>
              <a:t>учениця 5 класу</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b="1" dirty="0">
                <a:solidFill>
                  <a:srgbClr val="0000CC"/>
                </a:solidFill>
                <a:latin typeface="Times New Roman" panose="02020603050405020304" pitchFamily="18" charset="0"/>
                <a:cs typeface="Times New Roman" panose="02020603050405020304" pitchFamily="18" charset="0"/>
              </a:rPr>
              <a:t>КЗ «</a:t>
            </a:r>
            <a:r>
              <a:rPr lang="uk-UA" b="1" dirty="0" err="1">
                <a:solidFill>
                  <a:srgbClr val="0000CC"/>
                </a:solidFill>
                <a:latin typeface="Times New Roman" panose="02020603050405020304" pitchFamily="18" charset="0"/>
                <a:cs typeface="Times New Roman" panose="02020603050405020304" pitchFamily="18" charset="0"/>
              </a:rPr>
              <a:t>Йосипівський</a:t>
            </a:r>
            <a:r>
              <a:rPr lang="uk-UA" b="1" dirty="0">
                <a:solidFill>
                  <a:srgbClr val="0000CC"/>
                </a:solidFill>
                <a:latin typeface="Times New Roman" panose="02020603050405020304" pitchFamily="18" charset="0"/>
                <a:cs typeface="Times New Roman" panose="02020603050405020304" pitchFamily="18" charset="0"/>
              </a:rPr>
              <a:t> ліцей»</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b="1" dirty="0" err="1">
                <a:solidFill>
                  <a:srgbClr val="0000CC"/>
                </a:solidFill>
                <a:latin typeface="Times New Roman" panose="02020603050405020304" pitchFamily="18" charset="0"/>
                <a:cs typeface="Times New Roman" panose="02020603050405020304" pitchFamily="18" charset="0"/>
              </a:rPr>
              <a:t>Захарівської</a:t>
            </a:r>
            <a:r>
              <a:rPr lang="uk-UA" b="1" dirty="0">
                <a:solidFill>
                  <a:srgbClr val="0000CC"/>
                </a:solidFill>
                <a:latin typeface="Times New Roman" panose="02020603050405020304" pitchFamily="18" charset="0"/>
                <a:cs typeface="Times New Roman" panose="02020603050405020304" pitchFamily="18" charset="0"/>
              </a:rPr>
              <a:t> селищної ради</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b="1" dirty="0">
                <a:solidFill>
                  <a:srgbClr val="0000CC"/>
                </a:solidFill>
                <a:latin typeface="Times New Roman" panose="02020603050405020304" pitchFamily="18" charset="0"/>
                <a:cs typeface="Times New Roman" panose="02020603050405020304" pitchFamily="18" charset="0"/>
              </a:rPr>
              <a:t>Роздільнянського району, Одеської області</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sz="1600" b="1" dirty="0">
                <a:solidFill>
                  <a:srgbClr val="0000CC"/>
                </a:solidFill>
                <a:latin typeface="Times New Roman" panose="02020603050405020304" pitchFamily="18" charset="0"/>
                <a:cs typeface="Times New Roman" panose="02020603050405020304" pitchFamily="18" charset="0"/>
              </a:rPr>
              <a:t>Захарівське територіальне відділення МАНУ</a:t>
            </a:r>
            <a:endParaRPr lang="ru-RU" sz="1600" b="1" dirty="0">
              <a:solidFill>
                <a:srgbClr val="0000CC"/>
              </a:solidFill>
              <a:latin typeface="Times New Roman" panose="02020603050405020304" pitchFamily="18" charset="0"/>
              <a:cs typeface="Times New Roman" panose="02020603050405020304" pitchFamily="18" charset="0"/>
            </a:endParaRPr>
          </a:p>
          <a:p>
            <a:pPr algn="ctr"/>
            <a:r>
              <a:rPr lang="uk-UA" b="1" i="1" dirty="0">
                <a:solidFill>
                  <a:srgbClr val="0000CC"/>
                </a:solidFill>
                <a:latin typeface="Times New Roman" panose="02020603050405020304" pitchFamily="18" charset="0"/>
                <a:cs typeface="Times New Roman" panose="02020603050405020304" pitchFamily="18" charset="0"/>
              </a:rPr>
              <a:t>Керівники: </a:t>
            </a:r>
            <a:r>
              <a:rPr lang="uk-UA" b="1" dirty="0">
                <a:solidFill>
                  <a:srgbClr val="0000CC"/>
                </a:solidFill>
                <a:latin typeface="Times New Roman" panose="02020603050405020304" pitchFamily="18" charset="0"/>
                <a:cs typeface="Times New Roman" panose="02020603050405020304" pitchFamily="18" charset="0"/>
              </a:rPr>
              <a:t>Ложешник Ніла Олександрівна, </a:t>
            </a:r>
            <a:endParaRPr lang="ru-RU" b="1" dirty="0">
              <a:solidFill>
                <a:srgbClr val="0000CC"/>
              </a:solidFill>
              <a:latin typeface="Times New Roman" panose="02020603050405020304" pitchFamily="18" charset="0"/>
              <a:cs typeface="Times New Roman" panose="02020603050405020304" pitchFamily="18" charset="0"/>
            </a:endParaRPr>
          </a:p>
          <a:p>
            <a:pPr algn="ctr"/>
            <a:r>
              <a:rPr lang="uk-UA" b="1" dirty="0">
                <a:solidFill>
                  <a:srgbClr val="0000CC"/>
                </a:solidFill>
                <a:latin typeface="Times New Roman" panose="02020603050405020304" pitchFamily="18" charset="0"/>
                <a:cs typeface="Times New Roman" panose="02020603050405020304" pitchFamily="18" charset="0"/>
              </a:rPr>
              <a:t>вчитель початкових класів, </a:t>
            </a:r>
          </a:p>
          <a:p>
            <a:pPr algn="ctr"/>
            <a:r>
              <a:rPr lang="uk-UA" b="1" dirty="0" err="1">
                <a:solidFill>
                  <a:srgbClr val="0000CC"/>
                </a:solidFill>
                <a:latin typeface="Times New Roman" panose="02020603050405020304" pitchFamily="18" charset="0"/>
                <a:cs typeface="Times New Roman" panose="02020603050405020304" pitchFamily="18" charset="0"/>
              </a:rPr>
              <a:t>Домаскіна</a:t>
            </a:r>
            <a:r>
              <a:rPr lang="uk-UA" b="1" dirty="0">
                <a:solidFill>
                  <a:srgbClr val="0000CC"/>
                </a:solidFill>
                <a:latin typeface="Times New Roman" panose="02020603050405020304" pitchFamily="18" charset="0"/>
                <a:cs typeface="Times New Roman" panose="02020603050405020304" pitchFamily="18" charset="0"/>
              </a:rPr>
              <a:t> Анна Валеріївна, вчитель географії</a:t>
            </a:r>
            <a:endParaRPr lang="ru-RU" b="1"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727B73-8B12-4374-9242-6DF1DE7A7D0E}"/>
              </a:ext>
            </a:extLst>
          </p:cNvPr>
          <p:cNvSpPr txBox="1"/>
          <p:nvPr/>
        </p:nvSpPr>
        <p:spPr>
          <a:xfrm>
            <a:off x="4237034" y="1533081"/>
            <a:ext cx="4733778" cy="1754326"/>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3600" b="1" dirty="0">
                <a:solidFill>
                  <a:srgbClr val="FFFF00"/>
                </a:solidFill>
                <a:latin typeface="Times New Roman" panose="02020603050405020304" pitchFamily="18" charset="0"/>
                <a:cs typeface="Times New Roman" panose="02020603050405020304" pitchFamily="18" charset="0"/>
              </a:rPr>
              <a:t>Заказник «</a:t>
            </a:r>
            <a:r>
              <a:rPr lang="ru-RU" sz="3600" b="1" dirty="0" err="1">
                <a:solidFill>
                  <a:srgbClr val="FFFF00"/>
                </a:solidFill>
                <a:latin typeface="Times New Roman" panose="02020603050405020304" pitchFamily="18" charset="0"/>
                <a:cs typeface="Times New Roman" panose="02020603050405020304" pitchFamily="18" charset="0"/>
              </a:rPr>
              <a:t>Шептереди</a:t>
            </a:r>
            <a:r>
              <a:rPr lang="ru-RU" sz="3600" b="1" dirty="0">
                <a:solidFill>
                  <a:srgbClr val="FFFF00"/>
                </a:solidFill>
                <a:latin typeface="Times New Roman" panose="02020603050405020304" pitchFamily="18" charset="0"/>
                <a:cs typeface="Times New Roman" panose="02020603050405020304" pitchFamily="18" charset="0"/>
              </a:rPr>
              <a:t>» – </a:t>
            </a:r>
            <a:r>
              <a:rPr lang="ru-RU" sz="3600" b="1" dirty="0" err="1">
                <a:solidFill>
                  <a:srgbClr val="FFFF00"/>
                </a:solidFill>
                <a:latin typeface="Times New Roman" panose="02020603050405020304" pitchFamily="18" charset="0"/>
                <a:cs typeface="Times New Roman" panose="02020603050405020304" pitchFamily="18" charset="0"/>
              </a:rPr>
              <a:t>погляд</a:t>
            </a:r>
            <a:r>
              <a:rPr lang="ru-RU" sz="3600" b="1" dirty="0">
                <a:solidFill>
                  <a:srgbClr val="FFFF00"/>
                </a:solidFill>
                <a:latin typeface="Times New Roman" panose="02020603050405020304" pitchFamily="18" charset="0"/>
                <a:cs typeface="Times New Roman" panose="02020603050405020304" pitchFamily="18" charset="0"/>
              </a:rPr>
              <a:t> </a:t>
            </a:r>
            <a:r>
              <a:rPr lang="ru-RU" sz="3600" b="1" dirty="0" err="1">
                <a:solidFill>
                  <a:srgbClr val="FFFF00"/>
                </a:solidFill>
                <a:latin typeface="Times New Roman" panose="02020603050405020304" pitchFamily="18" charset="0"/>
                <a:cs typeface="Times New Roman" panose="02020603050405020304" pitchFamily="18" charset="0"/>
              </a:rPr>
              <a:t>крізь</a:t>
            </a:r>
            <a:r>
              <a:rPr lang="ru-RU" sz="3600" b="1" dirty="0">
                <a:solidFill>
                  <a:srgbClr val="FFFF00"/>
                </a:solidFill>
                <a:latin typeface="Times New Roman" panose="02020603050405020304" pitchFamily="18" charset="0"/>
                <a:cs typeface="Times New Roman" panose="02020603050405020304" pitchFamily="18" charset="0"/>
              </a:rPr>
              <a:t> роки</a:t>
            </a:r>
          </a:p>
        </p:txBody>
      </p:sp>
    </p:spTree>
    <p:extLst>
      <p:ext uri="{BB962C8B-B14F-4D97-AF65-F5344CB8AC3E}">
        <p14:creationId xmlns:p14="http://schemas.microsoft.com/office/powerpoint/2010/main" val="40022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4DCF814-C644-4F47-915E-C5F58D0C8D50}"/>
              </a:ext>
            </a:extLst>
          </p:cNvPr>
          <p:cNvPicPr>
            <a:picLocks noChangeAspect="1"/>
          </p:cNvPicPr>
          <p:nvPr/>
        </p:nvPicPr>
        <p:blipFill>
          <a:blip r:embed="rId3"/>
          <a:stretch>
            <a:fillRect/>
          </a:stretch>
        </p:blipFill>
        <p:spPr>
          <a:xfrm>
            <a:off x="2000250" y="-127194"/>
            <a:ext cx="5236046" cy="6981395"/>
          </a:xfrm>
          <a:prstGeom prst="rect">
            <a:avLst/>
          </a:prstGeom>
          <a:effectLst>
            <a:softEdge rad="317500"/>
          </a:effectLst>
        </p:spPr>
      </p:pic>
      <p:pic>
        <p:nvPicPr>
          <p:cNvPr id="5" name="Рисунок 4">
            <a:extLst>
              <a:ext uri="{FF2B5EF4-FFF2-40B4-BE49-F238E27FC236}">
                <a16:creationId xmlns:a16="http://schemas.microsoft.com/office/drawing/2014/main" id="{FDFE349D-560E-4CF3-B4CC-3202F9F224C6}"/>
              </a:ext>
            </a:extLst>
          </p:cNvPr>
          <p:cNvPicPr>
            <a:picLocks noChangeAspect="1"/>
          </p:cNvPicPr>
          <p:nvPr/>
        </p:nvPicPr>
        <p:blipFill>
          <a:blip r:embed="rId4"/>
          <a:stretch>
            <a:fillRect/>
          </a:stretch>
        </p:blipFill>
        <p:spPr>
          <a:xfrm>
            <a:off x="46079" y="-116856"/>
            <a:ext cx="3096344" cy="4128459"/>
          </a:xfrm>
          <a:prstGeom prst="rect">
            <a:avLst/>
          </a:prstGeom>
          <a:effectLst>
            <a:softEdge rad="317500"/>
          </a:effectLst>
        </p:spPr>
      </p:pic>
      <p:pic>
        <p:nvPicPr>
          <p:cNvPr id="7" name="Рисунок 6">
            <a:extLst>
              <a:ext uri="{FF2B5EF4-FFF2-40B4-BE49-F238E27FC236}">
                <a16:creationId xmlns:a16="http://schemas.microsoft.com/office/drawing/2014/main" id="{B432D39F-1E31-468B-81DC-2E1826E0913C}"/>
              </a:ext>
            </a:extLst>
          </p:cNvPr>
          <p:cNvPicPr>
            <a:picLocks noChangeAspect="1"/>
          </p:cNvPicPr>
          <p:nvPr/>
        </p:nvPicPr>
        <p:blipFill>
          <a:blip r:embed="rId5"/>
          <a:stretch>
            <a:fillRect/>
          </a:stretch>
        </p:blipFill>
        <p:spPr>
          <a:xfrm>
            <a:off x="5514283" y="2132856"/>
            <a:ext cx="3770934" cy="5027912"/>
          </a:xfrm>
          <a:prstGeom prst="rect">
            <a:avLst/>
          </a:prstGeom>
          <a:effectLst>
            <a:softEdge rad="317500"/>
          </a:effectLst>
        </p:spPr>
      </p:pic>
      <p:sp>
        <p:nvSpPr>
          <p:cNvPr id="8" name="TextBox 7">
            <a:extLst>
              <a:ext uri="{FF2B5EF4-FFF2-40B4-BE49-F238E27FC236}">
                <a16:creationId xmlns:a16="http://schemas.microsoft.com/office/drawing/2014/main" id="{ABA9D0D0-9A99-451A-A600-7BBDD1F5311F}"/>
              </a:ext>
            </a:extLst>
          </p:cNvPr>
          <p:cNvSpPr txBox="1"/>
          <p:nvPr/>
        </p:nvSpPr>
        <p:spPr>
          <a:xfrm>
            <a:off x="539552" y="5013176"/>
            <a:ext cx="4572000" cy="1709892"/>
          </a:xfrm>
          <a:prstGeom prst="rect">
            <a:avLst/>
          </a:prstGeom>
          <a:solidFill>
            <a:srgbClr val="0000CC"/>
          </a:solidFill>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Столітні дуби й донині зберігають таїнство принесення партизанської присяги, в якій хоробрі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йосипівчани</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присягали боронити свій рідний край.</a:t>
            </a:r>
            <a:endParaRPr lang="ru-RU" sz="1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50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78" y="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D5771112-6F00-494E-8431-2479308AA9E7}"/>
              </a:ext>
            </a:extLst>
          </p:cNvPr>
          <p:cNvPicPr>
            <a:picLocks noChangeAspect="1"/>
          </p:cNvPicPr>
          <p:nvPr/>
        </p:nvPicPr>
        <p:blipFill>
          <a:blip r:embed="rId3"/>
          <a:stretch>
            <a:fillRect/>
          </a:stretch>
        </p:blipFill>
        <p:spPr>
          <a:xfrm>
            <a:off x="31793" y="-54768"/>
            <a:ext cx="5184576" cy="6912768"/>
          </a:xfrm>
          <a:prstGeom prst="rect">
            <a:avLst/>
          </a:prstGeom>
          <a:effectLst>
            <a:softEdge rad="317500"/>
          </a:effectLst>
        </p:spPr>
      </p:pic>
      <p:sp>
        <p:nvSpPr>
          <p:cNvPr id="4" name="TextBox 3">
            <a:extLst>
              <a:ext uri="{FF2B5EF4-FFF2-40B4-BE49-F238E27FC236}">
                <a16:creationId xmlns:a16="http://schemas.microsoft.com/office/drawing/2014/main" id="{EDC69F75-5BC3-4661-B799-E11216426E86}"/>
              </a:ext>
            </a:extLst>
          </p:cNvPr>
          <p:cNvSpPr txBox="1"/>
          <p:nvPr/>
        </p:nvSpPr>
        <p:spPr>
          <a:xfrm>
            <a:off x="4506322" y="1891139"/>
            <a:ext cx="4572000" cy="1490729"/>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ctr">
              <a:lnSpc>
                <a:spcPct val="150000"/>
              </a:lnSpc>
              <a:spcAft>
                <a:spcPts val="800"/>
              </a:spcAft>
            </a:pPr>
            <a:r>
              <a:rPr lang="uk-UA" sz="3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ДЯКУЮ  ЗА  УВАГУ!!!</a:t>
            </a:r>
            <a:endParaRPr lang="ru-RU" sz="2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56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C69F75-5BC3-4661-B799-E11216426E86}"/>
              </a:ext>
            </a:extLst>
          </p:cNvPr>
          <p:cNvSpPr txBox="1"/>
          <p:nvPr/>
        </p:nvSpPr>
        <p:spPr>
          <a:xfrm>
            <a:off x="827584" y="1268760"/>
            <a:ext cx="7848872" cy="5255221"/>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ctr">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ВИКОРИСТАНІ ДЖЕРЕЛА ТА ЛІТЕРАТУРА:</a:t>
            </a:r>
          </a:p>
          <a:p>
            <a:pPr marL="342900" indent="-342900" algn="just">
              <a:lnSpc>
                <a:spcPct val="150000"/>
              </a:lnSpc>
              <a:spcAft>
                <a:spcPts val="800"/>
              </a:spcAft>
              <a:buAutoNum type="arabicPeriod"/>
            </a:pP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Державний</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архів</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Одеської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області</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 Ф. 249. – Оп. 1.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Спр</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327</a:t>
            </a:r>
          </a:p>
          <a:p>
            <a:pPr marL="342900" indent="-342900" algn="just">
              <a:lnSpc>
                <a:spcPct val="150000"/>
              </a:lnSpc>
              <a:spcAft>
                <a:spcPts val="800"/>
              </a:spcAft>
              <a:buAutoNum type="arabicPeriod"/>
            </a:pP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Державний</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архів</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Одеської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області</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Ф</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П-92. - Оп. 1.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Спр</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4</a:t>
            </a:r>
          </a:p>
          <a:p>
            <a:pPr marL="342900" indent="-342900" algn="just">
              <a:lnSpc>
                <a:spcPct val="150000"/>
              </a:lnSpc>
              <a:spcAft>
                <a:spcPts val="800"/>
              </a:spcAft>
              <a:buFontTx/>
              <a:buAutoNum type="arabicPeriod"/>
            </a:pP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Державний</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архів</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Одеської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області</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Ф</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П-92. - Оп. 1.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Спр</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5</a:t>
            </a:r>
            <a:endPar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Tx/>
              <a:buAutoNum type="arabicPeriod"/>
            </a:pP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Державний</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архів</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Одеської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області</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Ф</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П-92. - Оп. 1.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Спр</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24</a:t>
            </a:r>
          </a:p>
          <a:p>
            <a:pPr marL="342900" indent="-342900" algn="just">
              <a:lnSpc>
                <a:spcPct val="150000"/>
              </a:lnSpc>
              <a:spcAft>
                <a:spcPts val="800"/>
              </a:spcAft>
              <a:buAutoNum type="arabicPeriod"/>
            </a:pP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Материалы для оценки земель Херсонской губернии : 6 т. – Херсон : Тип. О. Д.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Ходушиной</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1889. – Т. 4 : Тираспольский уезд (статистико-экономическое описание уезда). – 388 с.</a:t>
            </a:r>
          </a:p>
          <a:p>
            <a:pPr marL="342900" indent="-342900" algn="just">
              <a:lnSpc>
                <a:spcPct val="150000"/>
              </a:lnSpc>
              <a:spcAft>
                <a:spcPts val="800"/>
              </a:spcAft>
              <a:buAutoNum type="arabicPeriod"/>
            </a:pP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Пивовар А. В.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Поселення</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Херсонської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губернії</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за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повітовими</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алфавітами</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1856 р.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Київ</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ru-RU"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Академперіодика</a:t>
            </a:r>
            <a:r>
              <a:rPr lang="ru-RU"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2009. – 91 с.</a:t>
            </a:r>
          </a:p>
          <a:p>
            <a:pPr marL="342900" indent="-342900" algn="just">
              <a:lnSpc>
                <a:spcPct val="150000"/>
              </a:lnSpc>
              <a:spcAft>
                <a:spcPts val="800"/>
              </a:spcAft>
              <a:buAutoNum type="arabicPeriod"/>
            </a:pPr>
            <a:endParaRPr lang="ru-RU" sz="1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73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7ADAC790-861A-4FF3-A56A-A59CB81A6A52}"/>
              </a:ext>
            </a:extLst>
          </p:cNvPr>
          <p:cNvPicPr>
            <a:picLocks noChangeAspect="1"/>
          </p:cNvPicPr>
          <p:nvPr/>
        </p:nvPicPr>
        <p:blipFill>
          <a:blip r:embed="rId3"/>
          <a:stretch>
            <a:fillRect/>
          </a:stretch>
        </p:blipFill>
        <p:spPr>
          <a:xfrm>
            <a:off x="-180528" y="16487"/>
            <a:ext cx="3672408" cy="4896543"/>
          </a:xfrm>
          <a:prstGeom prst="rect">
            <a:avLst/>
          </a:prstGeom>
          <a:effectLst>
            <a:softEdge rad="317500"/>
          </a:effectLst>
        </p:spPr>
      </p:pic>
      <p:pic>
        <p:nvPicPr>
          <p:cNvPr id="5" name="Рисунок 4">
            <a:extLst>
              <a:ext uri="{FF2B5EF4-FFF2-40B4-BE49-F238E27FC236}">
                <a16:creationId xmlns:a16="http://schemas.microsoft.com/office/drawing/2014/main" id="{B79FAD0C-E4AE-4822-B9C0-841DF87BCAD1}"/>
              </a:ext>
            </a:extLst>
          </p:cNvPr>
          <p:cNvPicPr>
            <a:picLocks noChangeAspect="1"/>
          </p:cNvPicPr>
          <p:nvPr/>
        </p:nvPicPr>
        <p:blipFill>
          <a:blip r:embed="rId4"/>
          <a:stretch>
            <a:fillRect/>
          </a:stretch>
        </p:blipFill>
        <p:spPr>
          <a:xfrm>
            <a:off x="4790833" y="-84990"/>
            <a:ext cx="4245663" cy="5660884"/>
          </a:xfrm>
          <a:prstGeom prst="rect">
            <a:avLst/>
          </a:prstGeom>
          <a:effectLst>
            <a:softEdge rad="317500"/>
          </a:effectLst>
        </p:spPr>
      </p:pic>
      <p:pic>
        <p:nvPicPr>
          <p:cNvPr id="6" name="Рисунок 5">
            <a:extLst>
              <a:ext uri="{FF2B5EF4-FFF2-40B4-BE49-F238E27FC236}">
                <a16:creationId xmlns:a16="http://schemas.microsoft.com/office/drawing/2014/main" id="{98B0BBB0-20A5-404B-BA5D-E412D9DCAA82}"/>
              </a:ext>
            </a:extLst>
          </p:cNvPr>
          <p:cNvPicPr>
            <a:picLocks noChangeAspect="1"/>
          </p:cNvPicPr>
          <p:nvPr/>
        </p:nvPicPr>
        <p:blipFill>
          <a:blip r:embed="rId5"/>
          <a:stretch>
            <a:fillRect/>
          </a:stretch>
        </p:blipFill>
        <p:spPr>
          <a:xfrm>
            <a:off x="2924166" y="1772816"/>
            <a:ext cx="3733333" cy="2809524"/>
          </a:xfrm>
          <a:prstGeom prst="rect">
            <a:avLst/>
          </a:prstGeom>
          <a:effectLst>
            <a:softEdge rad="317500"/>
          </a:effectLst>
        </p:spPr>
      </p:pic>
      <p:sp>
        <p:nvSpPr>
          <p:cNvPr id="8" name="TextBox 7">
            <a:extLst>
              <a:ext uri="{FF2B5EF4-FFF2-40B4-BE49-F238E27FC236}">
                <a16:creationId xmlns:a16="http://schemas.microsoft.com/office/drawing/2014/main" id="{DEA837EF-AA2F-497F-BE97-BCD766F96BF1}"/>
              </a:ext>
            </a:extLst>
          </p:cNvPr>
          <p:cNvSpPr txBox="1"/>
          <p:nvPr/>
        </p:nvSpPr>
        <p:spPr>
          <a:xfrm>
            <a:off x="1403648" y="4272776"/>
            <a:ext cx="7136015" cy="2540888"/>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Актуальність.</a:t>
            </a:r>
            <a:r>
              <a:rPr lang="uk-UA"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Зрозуміти сучасне не можна без знання історії рідного краю, який розкриває перед нами спадщину предків, пробуджуючи інтерес до незвіданих пластів життя рідного народу, що обумовлює актуальність дослідження ландшафтного заказника місцевого значення «</a:t>
            </a:r>
            <a:r>
              <a:rPr lang="uk-UA"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Шептереди</a:t>
            </a:r>
            <a:r>
              <a:rPr lang="uk-UA"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який розкинувся в однойменному урочищі біля с. </a:t>
            </a:r>
            <a:r>
              <a:rPr lang="uk-UA"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Йосипівка</a:t>
            </a:r>
            <a:r>
              <a:rPr lang="uk-UA"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2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2A493A4B-6346-4D1F-A1E7-78AEF2CA6E75}"/>
              </a:ext>
            </a:extLst>
          </p:cNvPr>
          <p:cNvPicPr>
            <a:picLocks noChangeAspect="1"/>
          </p:cNvPicPr>
          <p:nvPr/>
        </p:nvPicPr>
        <p:blipFill>
          <a:blip r:embed="rId3"/>
          <a:stretch>
            <a:fillRect/>
          </a:stretch>
        </p:blipFill>
        <p:spPr>
          <a:xfrm>
            <a:off x="5954645" y="2550785"/>
            <a:ext cx="3230411" cy="4307215"/>
          </a:xfrm>
          <a:prstGeom prst="rect">
            <a:avLst/>
          </a:prstGeom>
          <a:effectLst>
            <a:softEdge rad="127000"/>
          </a:effectLst>
        </p:spPr>
      </p:pic>
      <p:pic>
        <p:nvPicPr>
          <p:cNvPr id="11" name="Рисунок 10">
            <a:extLst>
              <a:ext uri="{FF2B5EF4-FFF2-40B4-BE49-F238E27FC236}">
                <a16:creationId xmlns:a16="http://schemas.microsoft.com/office/drawing/2014/main" id="{74B6469C-E1B8-4DEB-8F2E-203FCE30D19B}"/>
              </a:ext>
            </a:extLst>
          </p:cNvPr>
          <p:cNvPicPr>
            <a:picLocks noChangeAspect="1"/>
          </p:cNvPicPr>
          <p:nvPr/>
        </p:nvPicPr>
        <p:blipFill>
          <a:blip r:embed="rId4"/>
          <a:stretch>
            <a:fillRect/>
          </a:stretch>
        </p:blipFill>
        <p:spPr>
          <a:xfrm>
            <a:off x="251520" y="-84990"/>
            <a:ext cx="3069806" cy="4093074"/>
          </a:xfrm>
          <a:prstGeom prst="rect">
            <a:avLst/>
          </a:prstGeom>
          <a:effectLst>
            <a:softEdge rad="317500"/>
          </a:effectLst>
        </p:spPr>
      </p:pic>
      <p:sp>
        <p:nvSpPr>
          <p:cNvPr id="8" name="TextBox 7">
            <a:extLst>
              <a:ext uri="{FF2B5EF4-FFF2-40B4-BE49-F238E27FC236}">
                <a16:creationId xmlns:a16="http://schemas.microsoft.com/office/drawing/2014/main" id="{B1640427-6CF7-4AE0-B917-F30F873CBD87}"/>
              </a:ext>
            </a:extLst>
          </p:cNvPr>
          <p:cNvSpPr txBox="1"/>
          <p:nvPr/>
        </p:nvSpPr>
        <p:spPr>
          <a:xfrm>
            <a:off x="31082" y="3425551"/>
            <a:ext cx="5923563" cy="3371885"/>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Мета: дослідження ролі заказника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Шептереди</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в історії с.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Йосипівка</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Досягнути мету допомогли поставлені завдання: зібрати інформацію про заказник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Шептереди</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у старожилів села та за допомогою керівників опрацювати архівні матеріали із зазначеної теми; проаналізувати отриману інформацію та виокремити найголовніше, що зацікавило б туристів під час екскурсії до заказника.</a:t>
            </a:r>
            <a:endParaRPr lang="ru-RU" sz="1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76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7121"/>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7A9337C-CD34-4288-A2B0-B3CED94C5315}"/>
              </a:ext>
            </a:extLst>
          </p:cNvPr>
          <p:cNvPicPr>
            <a:picLocks noChangeAspect="1"/>
          </p:cNvPicPr>
          <p:nvPr/>
        </p:nvPicPr>
        <p:blipFill>
          <a:blip r:embed="rId3"/>
          <a:stretch>
            <a:fillRect/>
          </a:stretch>
        </p:blipFill>
        <p:spPr>
          <a:xfrm>
            <a:off x="4499992" y="620688"/>
            <a:ext cx="4884272" cy="6512362"/>
          </a:xfrm>
          <a:prstGeom prst="rect">
            <a:avLst/>
          </a:prstGeom>
          <a:effectLst>
            <a:softEdge rad="317500"/>
          </a:effectLst>
        </p:spPr>
      </p:pic>
      <p:pic>
        <p:nvPicPr>
          <p:cNvPr id="8" name="Рисунок 7">
            <a:extLst>
              <a:ext uri="{FF2B5EF4-FFF2-40B4-BE49-F238E27FC236}">
                <a16:creationId xmlns:a16="http://schemas.microsoft.com/office/drawing/2014/main" id="{4FA64ABD-70FE-410F-9938-76F65EEC7B93}"/>
              </a:ext>
            </a:extLst>
          </p:cNvPr>
          <p:cNvPicPr>
            <a:picLocks noChangeAspect="1"/>
          </p:cNvPicPr>
          <p:nvPr/>
        </p:nvPicPr>
        <p:blipFill>
          <a:blip r:embed="rId4"/>
          <a:stretch>
            <a:fillRect/>
          </a:stretch>
        </p:blipFill>
        <p:spPr>
          <a:xfrm>
            <a:off x="34174" y="2856950"/>
            <a:ext cx="5616624" cy="4093161"/>
          </a:xfrm>
          <a:prstGeom prst="rect">
            <a:avLst/>
          </a:prstGeom>
          <a:effectLst>
            <a:softEdge rad="317500"/>
          </a:effectLst>
        </p:spPr>
      </p:pic>
      <p:sp>
        <p:nvSpPr>
          <p:cNvPr id="11" name="TextBox 10">
            <a:extLst>
              <a:ext uri="{FF2B5EF4-FFF2-40B4-BE49-F238E27FC236}">
                <a16:creationId xmlns:a16="http://schemas.microsoft.com/office/drawing/2014/main" id="{837F90FC-F73D-4F12-A0E2-11CBA1FB9BEA}"/>
              </a:ext>
            </a:extLst>
          </p:cNvPr>
          <p:cNvSpPr txBox="1"/>
          <p:nvPr/>
        </p:nvSpPr>
        <p:spPr>
          <a:xfrm>
            <a:off x="94305" y="7121"/>
            <a:ext cx="6120680" cy="2956387"/>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Заказник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Шептереди</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веде свою історію з середини ХІХ ст., а перша письмова згадка відноситься до 1860 р., коли у відомості найбільших землевласників Тираспольського повіту Херсонської губернії зазначено, що князі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Аргутинські</a:t>
            </a:r>
            <a:r>
              <a:rPr lang="uk-UA"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володіли селами Василівка,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Йосипівка</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Давидівка містечком Захарівка та 800 десятинами лісу «при урочищі </a:t>
            </a:r>
            <a:r>
              <a:rPr lang="uk-UA" sz="1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Шептеридюр</a:t>
            </a: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654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D3BC9BD7-7064-4E9A-A636-849081F93641}"/>
              </a:ext>
            </a:extLst>
          </p:cNvPr>
          <p:cNvPicPr>
            <a:picLocks noChangeAspect="1"/>
          </p:cNvPicPr>
          <p:nvPr/>
        </p:nvPicPr>
        <p:blipFill>
          <a:blip r:embed="rId3"/>
          <a:stretch>
            <a:fillRect/>
          </a:stretch>
        </p:blipFill>
        <p:spPr>
          <a:xfrm flipH="1">
            <a:off x="-73180" y="-201622"/>
            <a:ext cx="3817596" cy="5397208"/>
          </a:xfrm>
          <a:prstGeom prst="rect">
            <a:avLst/>
          </a:prstGeom>
          <a:effectLst>
            <a:softEdge rad="127000"/>
          </a:effectLst>
        </p:spPr>
      </p:pic>
      <p:pic>
        <p:nvPicPr>
          <p:cNvPr id="8" name="Рисунок 7">
            <a:extLst>
              <a:ext uri="{FF2B5EF4-FFF2-40B4-BE49-F238E27FC236}">
                <a16:creationId xmlns:a16="http://schemas.microsoft.com/office/drawing/2014/main" id="{DA821B3A-8A86-473C-A762-F3D4BD67DD60}"/>
              </a:ext>
            </a:extLst>
          </p:cNvPr>
          <p:cNvPicPr>
            <a:picLocks noChangeAspect="1"/>
          </p:cNvPicPr>
          <p:nvPr/>
        </p:nvPicPr>
        <p:blipFill>
          <a:blip r:embed="rId4"/>
          <a:stretch>
            <a:fillRect/>
          </a:stretch>
        </p:blipFill>
        <p:spPr>
          <a:xfrm rot="5400000">
            <a:off x="2329457" y="2495573"/>
            <a:ext cx="4019048" cy="4822438"/>
          </a:xfrm>
          <a:prstGeom prst="rect">
            <a:avLst/>
          </a:prstGeom>
          <a:effectLst>
            <a:softEdge rad="317500"/>
          </a:effectLst>
        </p:spPr>
      </p:pic>
      <p:pic>
        <p:nvPicPr>
          <p:cNvPr id="5" name="Рисунок 4">
            <a:extLst>
              <a:ext uri="{FF2B5EF4-FFF2-40B4-BE49-F238E27FC236}">
                <a16:creationId xmlns:a16="http://schemas.microsoft.com/office/drawing/2014/main" id="{0FEDA335-75ED-44D0-B1A6-EBCCB48DDC7C}"/>
              </a:ext>
            </a:extLst>
          </p:cNvPr>
          <p:cNvPicPr>
            <a:picLocks noChangeAspect="1"/>
          </p:cNvPicPr>
          <p:nvPr/>
        </p:nvPicPr>
        <p:blipFill>
          <a:blip r:embed="rId5"/>
          <a:stretch>
            <a:fillRect/>
          </a:stretch>
        </p:blipFill>
        <p:spPr>
          <a:xfrm>
            <a:off x="6162026" y="2564904"/>
            <a:ext cx="3016811" cy="4409728"/>
          </a:xfrm>
          <a:prstGeom prst="rect">
            <a:avLst/>
          </a:prstGeom>
          <a:effectLst>
            <a:softEdge rad="127000"/>
          </a:effectLst>
        </p:spPr>
      </p:pic>
      <p:sp>
        <p:nvSpPr>
          <p:cNvPr id="4" name="AutoShape 4" descr="Дуб пушистый">
            <a:extLst>
              <a:ext uri="{FF2B5EF4-FFF2-40B4-BE49-F238E27FC236}">
                <a16:creationId xmlns:a16="http://schemas.microsoft.com/office/drawing/2014/main" id="{D7FE0FFC-4EB7-48F0-B49C-48472DC4058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AutoShape 2" descr="Дуб пушистый">
            <a:extLst>
              <a:ext uri="{FF2B5EF4-FFF2-40B4-BE49-F238E27FC236}">
                <a16:creationId xmlns:a16="http://schemas.microsoft.com/office/drawing/2014/main" id="{DB540CA3-0204-4E80-81EF-1EB7A24E4F03}"/>
              </a:ext>
            </a:extLst>
          </p:cNvPr>
          <p:cNvSpPr>
            <a:spLocks noChangeAspect="1" noChangeArrowheads="1"/>
          </p:cNvSpPr>
          <p:nvPr/>
        </p:nvSpPr>
        <p:spPr bwMode="auto">
          <a:xfrm>
            <a:off x="6191091" y="4221088"/>
            <a:ext cx="2125325" cy="2125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TextBox 10">
            <a:extLst>
              <a:ext uri="{FF2B5EF4-FFF2-40B4-BE49-F238E27FC236}">
                <a16:creationId xmlns:a16="http://schemas.microsoft.com/office/drawing/2014/main" id="{9D3160B7-74F3-4CE2-A9A1-58C728F198D2}"/>
              </a:ext>
            </a:extLst>
          </p:cNvPr>
          <p:cNvSpPr txBox="1"/>
          <p:nvPr/>
        </p:nvSpPr>
        <p:spPr>
          <a:xfrm>
            <a:off x="3635896" y="17786"/>
            <a:ext cx="5477022" cy="2540888"/>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Олександр Миколайович, закоханий в ліс, звідусіль виписував рідкісні види дерев. Згадкою про ті часи залишились зарості дубу пухнастого, рідкісного в нашій місцевості що й сьогодні прикрашають заказник, який розкинувся на 106 га. </a:t>
            </a:r>
            <a:endParaRPr lang="ru-RU" sz="1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52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A9CA29EC-B1DC-4366-BFAA-C121C8A99432}"/>
              </a:ext>
            </a:extLst>
          </p:cNvPr>
          <p:cNvPicPr>
            <a:picLocks noChangeAspect="1"/>
          </p:cNvPicPr>
          <p:nvPr/>
        </p:nvPicPr>
        <p:blipFill>
          <a:blip r:embed="rId3"/>
          <a:stretch>
            <a:fillRect/>
          </a:stretch>
        </p:blipFill>
        <p:spPr>
          <a:xfrm>
            <a:off x="4307489" y="431161"/>
            <a:ext cx="5079759" cy="6773011"/>
          </a:xfrm>
          <a:prstGeom prst="rect">
            <a:avLst/>
          </a:prstGeom>
          <a:effectLst>
            <a:softEdge rad="317500"/>
          </a:effectLst>
        </p:spPr>
      </p:pic>
      <p:pic>
        <p:nvPicPr>
          <p:cNvPr id="7" name="Рисунок 6">
            <a:extLst>
              <a:ext uri="{FF2B5EF4-FFF2-40B4-BE49-F238E27FC236}">
                <a16:creationId xmlns:a16="http://schemas.microsoft.com/office/drawing/2014/main" id="{B93DC4E4-08D9-4290-BC66-8E240D4A3F54}"/>
              </a:ext>
            </a:extLst>
          </p:cNvPr>
          <p:cNvPicPr>
            <a:picLocks noChangeAspect="1"/>
          </p:cNvPicPr>
          <p:nvPr/>
        </p:nvPicPr>
        <p:blipFill>
          <a:blip r:embed="rId4"/>
          <a:stretch>
            <a:fillRect/>
          </a:stretch>
        </p:blipFill>
        <p:spPr>
          <a:xfrm flipH="1">
            <a:off x="-202396" y="509335"/>
            <a:ext cx="5144205" cy="6616662"/>
          </a:xfrm>
          <a:prstGeom prst="rect">
            <a:avLst/>
          </a:prstGeom>
          <a:effectLst>
            <a:softEdge rad="317500"/>
          </a:effectLst>
        </p:spPr>
      </p:pic>
      <p:pic>
        <p:nvPicPr>
          <p:cNvPr id="6" name="Рисунок 5">
            <a:extLst>
              <a:ext uri="{FF2B5EF4-FFF2-40B4-BE49-F238E27FC236}">
                <a16:creationId xmlns:a16="http://schemas.microsoft.com/office/drawing/2014/main" id="{56D1F1CA-9892-4BB2-AB80-F75B9FE78AD6}"/>
              </a:ext>
            </a:extLst>
          </p:cNvPr>
          <p:cNvPicPr>
            <a:picLocks noChangeAspect="1"/>
          </p:cNvPicPr>
          <p:nvPr/>
        </p:nvPicPr>
        <p:blipFill>
          <a:blip r:embed="rId5"/>
          <a:stretch>
            <a:fillRect/>
          </a:stretch>
        </p:blipFill>
        <p:spPr>
          <a:xfrm>
            <a:off x="1195160" y="-244918"/>
            <a:ext cx="3964854" cy="2450156"/>
          </a:xfrm>
          <a:prstGeom prst="rect">
            <a:avLst/>
          </a:prstGeom>
          <a:effectLst>
            <a:softEdge rad="127000"/>
          </a:effectLst>
        </p:spPr>
      </p:pic>
      <p:pic>
        <p:nvPicPr>
          <p:cNvPr id="9" name="Рисунок 8">
            <a:extLst>
              <a:ext uri="{FF2B5EF4-FFF2-40B4-BE49-F238E27FC236}">
                <a16:creationId xmlns:a16="http://schemas.microsoft.com/office/drawing/2014/main" id="{BF5D487D-1AFF-44C8-97AE-5A58244B4A39}"/>
              </a:ext>
            </a:extLst>
          </p:cNvPr>
          <p:cNvPicPr>
            <a:picLocks noChangeAspect="1"/>
          </p:cNvPicPr>
          <p:nvPr/>
        </p:nvPicPr>
        <p:blipFill>
          <a:blip r:embed="rId6"/>
          <a:stretch>
            <a:fillRect/>
          </a:stretch>
        </p:blipFill>
        <p:spPr>
          <a:xfrm flipH="1">
            <a:off x="4191072" y="574181"/>
            <a:ext cx="2725323" cy="3573016"/>
          </a:xfrm>
          <a:prstGeom prst="rect">
            <a:avLst/>
          </a:prstGeom>
          <a:effectLst>
            <a:softEdge rad="317500"/>
          </a:effectLst>
        </p:spPr>
      </p:pic>
      <p:sp>
        <p:nvSpPr>
          <p:cNvPr id="13" name="TextBox 12">
            <a:extLst>
              <a:ext uri="{FF2B5EF4-FFF2-40B4-BE49-F238E27FC236}">
                <a16:creationId xmlns:a16="http://schemas.microsoft.com/office/drawing/2014/main" id="{4AE9FC6A-612B-4664-AEF7-799E1B8A24CF}"/>
              </a:ext>
            </a:extLst>
          </p:cNvPr>
          <p:cNvSpPr txBox="1"/>
          <p:nvPr/>
        </p:nvSpPr>
        <p:spPr>
          <a:xfrm>
            <a:off x="2882513" y="5826148"/>
            <a:ext cx="3964855" cy="923330"/>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uk-UA" sz="1800" dirty="0">
                <a:solidFill>
                  <a:srgbClr val="FFFF00"/>
                </a:solidFill>
                <a:effectLst/>
                <a:latin typeface="Times New Roman" panose="02020603050405020304" pitchFamily="18" charset="0"/>
                <a:ea typeface="Calibri" panose="020F0502020204030204" pitchFamily="34" charset="0"/>
              </a:rPr>
              <a:t>      На віковічних дубах гніздяться занесені до Червоної книги птахи: орел-карлик та </a:t>
            </a:r>
            <a:r>
              <a:rPr lang="uk-UA" sz="1800" dirty="0" err="1">
                <a:solidFill>
                  <a:srgbClr val="FFFF00"/>
                </a:solidFill>
                <a:effectLst/>
                <a:latin typeface="Times New Roman" panose="02020603050405020304" pitchFamily="18" charset="0"/>
                <a:ea typeface="Calibri" panose="020F0502020204030204" pitchFamily="34" charset="0"/>
              </a:rPr>
              <a:t>балобан</a:t>
            </a:r>
            <a:r>
              <a:rPr lang="uk-UA" sz="1800" dirty="0">
                <a:solidFill>
                  <a:srgbClr val="FFFF00"/>
                </a:solidFill>
                <a:effectLst/>
                <a:latin typeface="Times New Roman" panose="02020603050405020304" pitchFamily="18" charset="0"/>
                <a:ea typeface="Calibri" panose="020F0502020204030204" pitchFamily="34" charset="0"/>
              </a:rPr>
              <a:t>.</a:t>
            </a:r>
            <a:endParaRPr lang="ru-RU" dirty="0">
              <a:solidFill>
                <a:srgbClr val="FFFF00"/>
              </a:solidFill>
            </a:endParaRPr>
          </a:p>
        </p:txBody>
      </p:sp>
    </p:spTree>
    <p:extLst>
      <p:ext uri="{BB962C8B-B14F-4D97-AF65-F5344CB8AC3E}">
        <p14:creationId xmlns:p14="http://schemas.microsoft.com/office/powerpoint/2010/main" val="37071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16A2F55-9369-42E3-A4B9-F3347B09F7DE}"/>
              </a:ext>
            </a:extLst>
          </p:cNvPr>
          <p:cNvPicPr>
            <a:picLocks noChangeAspect="1"/>
          </p:cNvPicPr>
          <p:nvPr/>
        </p:nvPicPr>
        <p:blipFill>
          <a:blip r:embed="rId3"/>
          <a:stretch>
            <a:fillRect/>
          </a:stretch>
        </p:blipFill>
        <p:spPr>
          <a:xfrm>
            <a:off x="365030" y="-346192"/>
            <a:ext cx="5231687" cy="6975583"/>
          </a:xfrm>
          <a:prstGeom prst="rect">
            <a:avLst/>
          </a:prstGeom>
          <a:effectLst>
            <a:softEdge rad="317500"/>
          </a:effectLst>
        </p:spPr>
      </p:pic>
      <p:pic>
        <p:nvPicPr>
          <p:cNvPr id="6" name="Рисунок 5">
            <a:extLst>
              <a:ext uri="{FF2B5EF4-FFF2-40B4-BE49-F238E27FC236}">
                <a16:creationId xmlns:a16="http://schemas.microsoft.com/office/drawing/2014/main" id="{5837771E-2E5A-4B9E-8817-CBBB276472F7}"/>
              </a:ext>
            </a:extLst>
          </p:cNvPr>
          <p:cNvPicPr>
            <a:picLocks noChangeAspect="1"/>
          </p:cNvPicPr>
          <p:nvPr/>
        </p:nvPicPr>
        <p:blipFill>
          <a:blip r:embed="rId4"/>
          <a:stretch>
            <a:fillRect/>
          </a:stretch>
        </p:blipFill>
        <p:spPr>
          <a:xfrm>
            <a:off x="4178247" y="-52396"/>
            <a:ext cx="5207242" cy="6942989"/>
          </a:xfrm>
          <a:prstGeom prst="rect">
            <a:avLst/>
          </a:prstGeom>
          <a:effectLst>
            <a:softEdge rad="317500"/>
          </a:effectLst>
        </p:spPr>
      </p:pic>
      <p:sp>
        <p:nvSpPr>
          <p:cNvPr id="8" name="TextBox 7">
            <a:extLst>
              <a:ext uri="{FF2B5EF4-FFF2-40B4-BE49-F238E27FC236}">
                <a16:creationId xmlns:a16="http://schemas.microsoft.com/office/drawing/2014/main" id="{CCF9E706-583D-4F04-8B19-859534F19998}"/>
              </a:ext>
            </a:extLst>
          </p:cNvPr>
          <p:cNvSpPr txBox="1"/>
          <p:nvPr/>
        </p:nvSpPr>
        <p:spPr>
          <a:xfrm>
            <a:off x="3039340" y="5540171"/>
            <a:ext cx="4832252" cy="1200329"/>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uk-UA" sz="1800" dirty="0">
                <a:solidFill>
                  <a:srgbClr val="FFFF00"/>
                </a:solidFill>
                <a:effectLst/>
                <a:latin typeface="Times New Roman" panose="02020603050405020304" pitchFamily="18" charset="0"/>
                <a:ea typeface="Calibri" panose="020F0502020204030204" pitchFamily="34" charset="0"/>
              </a:rPr>
              <a:t>В лісі можна зустріти тварин, занесених до Червоної книги: жука-самітника, жука-оленя, тхора степового, горностая, борсука, мишівку степову та луня польового.</a:t>
            </a:r>
            <a:endParaRPr lang="ru-RU" dirty="0">
              <a:solidFill>
                <a:srgbClr val="FFFF00"/>
              </a:solidFill>
            </a:endParaRPr>
          </a:p>
        </p:txBody>
      </p:sp>
      <p:pic>
        <p:nvPicPr>
          <p:cNvPr id="9" name="Рисунок 8">
            <a:extLst>
              <a:ext uri="{FF2B5EF4-FFF2-40B4-BE49-F238E27FC236}">
                <a16:creationId xmlns:a16="http://schemas.microsoft.com/office/drawing/2014/main" id="{129D609D-7DFC-4729-A9BD-AF6385B1FD3B}"/>
              </a:ext>
            </a:extLst>
          </p:cNvPr>
          <p:cNvPicPr>
            <a:picLocks noChangeAspect="1"/>
          </p:cNvPicPr>
          <p:nvPr/>
        </p:nvPicPr>
        <p:blipFill>
          <a:blip r:embed="rId5"/>
          <a:stretch>
            <a:fillRect/>
          </a:stretch>
        </p:blipFill>
        <p:spPr>
          <a:xfrm>
            <a:off x="-258610" y="2918553"/>
            <a:ext cx="2949792" cy="3933056"/>
          </a:xfrm>
          <a:prstGeom prst="rect">
            <a:avLst/>
          </a:prstGeom>
          <a:effectLst>
            <a:softEdge rad="317500"/>
          </a:effectLst>
        </p:spPr>
      </p:pic>
    </p:spTree>
    <p:extLst>
      <p:ext uri="{BB962C8B-B14F-4D97-AF65-F5344CB8AC3E}">
        <p14:creationId xmlns:p14="http://schemas.microsoft.com/office/powerpoint/2010/main" val="4734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3E65C5A2-82FD-4CEB-BAF8-308100D24B94}"/>
              </a:ext>
            </a:extLst>
          </p:cNvPr>
          <p:cNvPicPr>
            <a:picLocks noChangeAspect="1"/>
          </p:cNvPicPr>
          <p:nvPr/>
        </p:nvPicPr>
        <p:blipFill>
          <a:blip r:embed="rId3"/>
          <a:stretch>
            <a:fillRect/>
          </a:stretch>
        </p:blipFill>
        <p:spPr>
          <a:xfrm>
            <a:off x="4039336" y="-115220"/>
            <a:ext cx="5143500" cy="6858000"/>
          </a:xfrm>
          <a:prstGeom prst="rect">
            <a:avLst/>
          </a:prstGeom>
          <a:effectLst>
            <a:softEdge rad="317500"/>
          </a:effectLst>
        </p:spPr>
      </p:pic>
      <p:pic>
        <p:nvPicPr>
          <p:cNvPr id="8" name="Рисунок 7">
            <a:extLst>
              <a:ext uri="{FF2B5EF4-FFF2-40B4-BE49-F238E27FC236}">
                <a16:creationId xmlns:a16="http://schemas.microsoft.com/office/drawing/2014/main" id="{DF6BD5F0-9DE3-43BE-87CF-677E09538A95}"/>
              </a:ext>
            </a:extLst>
          </p:cNvPr>
          <p:cNvPicPr>
            <a:picLocks noChangeAspect="1"/>
          </p:cNvPicPr>
          <p:nvPr/>
        </p:nvPicPr>
        <p:blipFill>
          <a:blip r:embed="rId4"/>
          <a:stretch>
            <a:fillRect/>
          </a:stretch>
        </p:blipFill>
        <p:spPr>
          <a:xfrm>
            <a:off x="63486" y="-61352"/>
            <a:ext cx="5161101" cy="6881468"/>
          </a:xfrm>
          <a:prstGeom prst="rect">
            <a:avLst/>
          </a:prstGeom>
        </p:spPr>
      </p:pic>
      <p:pic>
        <p:nvPicPr>
          <p:cNvPr id="6" name="Рисунок 5">
            <a:extLst>
              <a:ext uri="{FF2B5EF4-FFF2-40B4-BE49-F238E27FC236}">
                <a16:creationId xmlns:a16="http://schemas.microsoft.com/office/drawing/2014/main" id="{1B94065F-224D-432B-A16F-2CDF77FA4EB2}"/>
              </a:ext>
            </a:extLst>
          </p:cNvPr>
          <p:cNvPicPr>
            <a:picLocks noChangeAspect="1"/>
          </p:cNvPicPr>
          <p:nvPr/>
        </p:nvPicPr>
        <p:blipFill>
          <a:blip r:embed="rId5"/>
          <a:stretch>
            <a:fillRect/>
          </a:stretch>
        </p:blipFill>
        <p:spPr>
          <a:xfrm>
            <a:off x="-252536" y="1628800"/>
            <a:ext cx="4135364" cy="5513820"/>
          </a:xfrm>
          <a:prstGeom prst="rect">
            <a:avLst/>
          </a:prstGeom>
          <a:effectLst>
            <a:softEdge rad="317500"/>
          </a:effectLst>
        </p:spPr>
      </p:pic>
      <p:sp>
        <p:nvSpPr>
          <p:cNvPr id="9" name="TextBox 8">
            <a:extLst>
              <a:ext uri="{FF2B5EF4-FFF2-40B4-BE49-F238E27FC236}">
                <a16:creationId xmlns:a16="http://schemas.microsoft.com/office/drawing/2014/main" id="{A5FFDB22-F084-4B2A-A610-8F683CE0ACCF}"/>
              </a:ext>
            </a:extLst>
          </p:cNvPr>
          <p:cNvSpPr txBox="1"/>
          <p:nvPr/>
        </p:nvSpPr>
        <p:spPr>
          <a:xfrm>
            <a:off x="2464584" y="400638"/>
            <a:ext cx="4719710" cy="923330"/>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uk-UA" sz="1800" b="1" dirty="0">
                <a:solidFill>
                  <a:srgbClr val="FFFF00"/>
                </a:solidFill>
                <a:effectLst/>
                <a:latin typeface="Times New Roman" panose="02020603050405020304" pitchFamily="18" charset="0"/>
                <a:ea typeface="Calibri" panose="020F0502020204030204" pitchFamily="34" charset="0"/>
              </a:rPr>
              <a:t>При нагоді я завжди приходжу до заказника, де полюбляю в лісовій тиші подумати про минуле. </a:t>
            </a:r>
            <a:endParaRPr lang="ru-RU" b="1" dirty="0">
              <a:solidFill>
                <a:srgbClr val="FFFF00"/>
              </a:solidFill>
            </a:endParaRPr>
          </a:p>
        </p:txBody>
      </p:sp>
    </p:spTree>
    <p:extLst>
      <p:ext uri="{BB962C8B-B14F-4D97-AF65-F5344CB8AC3E}">
        <p14:creationId xmlns:p14="http://schemas.microsoft.com/office/powerpoint/2010/main" val="8112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User\Мои документы\Загрузки\Bankoboev.Ru_les_osen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 y="-84990"/>
            <a:ext cx="9112918" cy="694299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12A60094-ED66-432E-B146-C3D9660B5CD7}"/>
              </a:ext>
            </a:extLst>
          </p:cNvPr>
          <p:cNvPicPr>
            <a:picLocks noChangeAspect="1"/>
          </p:cNvPicPr>
          <p:nvPr/>
        </p:nvPicPr>
        <p:blipFill>
          <a:blip r:embed="rId3"/>
          <a:stretch>
            <a:fillRect/>
          </a:stretch>
        </p:blipFill>
        <p:spPr>
          <a:xfrm>
            <a:off x="4184468" y="137324"/>
            <a:ext cx="5143500" cy="6858000"/>
          </a:xfrm>
          <a:prstGeom prst="rect">
            <a:avLst/>
          </a:prstGeom>
          <a:effectLst>
            <a:softEdge rad="317500"/>
          </a:effectLst>
        </p:spPr>
      </p:pic>
      <p:pic>
        <p:nvPicPr>
          <p:cNvPr id="7" name="Рисунок 6">
            <a:extLst>
              <a:ext uri="{FF2B5EF4-FFF2-40B4-BE49-F238E27FC236}">
                <a16:creationId xmlns:a16="http://schemas.microsoft.com/office/drawing/2014/main" id="{B2417BE0-63A0-4145-9F88-47121A265EF3}"/>
              </a:ext>
            </a:extLst>
          </p:cNvPr>
          <p:cNvPicPr>
            <a:picLocks noChangeAspect="1"/>
          </p:cNvPicPr>
          <p:nvPr/>
        </p:nvPicPr>
        <p:blipFill>
          <a:blip r:embed="rId4"/>
          <a:stretch>
            <a:fillRect/>
          </a:stretch>
        </p:blipFill>
        <p:spPr>
          <a:xfrm>
            <a:off x="-180528" y="52334"/>
            <a:ext cx="5143500" cy="6858000"/>
          </a:xfrm>
          <a:prstGeom prst="rect">
            <a:avLst/>
          </a:prstGeom>
          <a:effectLst>
            <a:softEdge rad="317500"/>
          </a:effectLst>
        </p:spPr>
      </p:pic>
      <p:sp>
        <p:nvSpPr>
          <p:cNvPr id="6" name="TextBox 5">
            <a:extLst>
              <a:ext uri="{FF2B5EF4-FFF2-40B4-BE49-F238E27FC236}">
                <a16:creationId xmlns:a16="http://schemas.microsoft.com/office/drawing/2014/main" id="{876A4C41-4CC8-4F7A-A924-0A9C7829374B}"/>
              </a:ext>
            </a:extLst>
          </p:cNvPr>
          <p:cNvSpPr txBox="1"/>
          <p:nvPr/>
        </p:nvSpPr>
        <p:spPr>
          <a:xfrm>
            <a:off x="1353210" y="4869160"/>
            <a:ext cx="5792260" cy="1709892"/>
          </a:xfrm>
          <a:prstGeom prst="rect">
            <a:avLst/>
          </a:prstGeom>
          <a:solidFill>
            <a:srgbClr val="00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450215" algn="just">
              <a:lnSpc>
                <a:spcPct val="150000"/>
              </a:lnSpc>
              <a:spcAft>
                <a:spcPts val="800"/>
              </a:spcAft>
            </a:pPr>
            <a:r>
              <a:rPr lang="uk-UA" sz="1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Можливо саме по цій стежині в далекому березні 1944 р. проходили односельці, що створили партизанський загін на чолі з Миколою Орликом та боролись з ворогом на окупованій території. </a:t>
            </a:r>
            <a:endParaRPr lang="ru-RU" sz="1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521</Words>
  <Application>Microsoft Office PowerPoint</Application>
  <PresentationFormat>Экран (4:3)</PresentationFormat>
  <Paragraphs>29</Paragraphs>
  <Slides>12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Нила Ложешник</cp:lastModifiedBy>
  <cp:revision>37</cp:revision>
  <dcterms:modified xsi:type="dcterms:W3CDTF">2024-04-04T16:43:48Z</dcterms:modified>
</cp:coreProperties>
</file>