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0" r:id="rId8"/>
    <p:sldId id="261" r:id="rId9"/>
    <p:sldId id="263" r:id="rId10"/>
    <p:sldId id="269" r:id="rId11"/>
    <p:sldId id="264" r:id="rId12"/>
    <p:sldId id="268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737"/>
  </p:normalViewPr>
  <p:slideViewPr>
    <p:cSldViewPr snapToGrid="0" snapToObjects="1">
      <p:cViewPr varScale="1">
        <p:scale>
          <a:sx n="50" d="100"/>
          <a:sy n="50" d="100"/>
        </p:scale>
        <p:origin x="18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11ABA-1F15-1343-96F2-3912294CA155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E166E-44D4-D14F-9965-D8CC99EE9911}">
      <dgm:prSet phldrT="[Текст]"/>
      <dgm:spPr/>
      <dgm:t>
        <a:bodyPr/>
        <a:lstStyle/>
        <a:p>
          <a:r>
            <a:rPr lang="ru-UA" dirty="0">
              <a:solidFill>
                <a:srgbClr val="0D0D0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rPr>
            <a:t>Основні</a:t>
          </a:r>
          <a:r>
            <a:rPr lang="ru-UA" dirty="0">
              <a:solidFill>
                <a:srgbClr val="0D0D0D"/>
              </a:solidFill>
              <a:effectLst/>
              <a:latin typeface="Apple Chancery" panose="03020702040506060504" pitchFamily="66" charset="-79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>
              <a:solidFill>
                <a:srgbClr val="0D0D0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rPr>
            <a:t>компоненти</a:t>
          </a:r>
          <a:r>
            <a:rPr lang="ru-UA" dirty="0">
              <a:solidFill>
                <a:srgbClr val="0D0D0D"/>
              </a:solidFill>
              <a:effectLst/>
              <a:latin typeface="Apple Chancery" panose="03020702040506060504" pitchFamily="66" charset="-79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err="1">
              <a:solidFill>
                <a:srgbClr val="0D0D0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rPr>
            <a:t>квадрокоптера</a:t>
          </a:r>
          <a:r>
            <a:rPr lang="uk-UA" dirty="0">
              <a:solidFill>
                <a:srgbClr val="0D0D0D"/>
              </a:solidFill>
              <a:effectLst/>
              <a:latin typeface="Apple Chancery" panose="03020702040506060504" pitchFamily="66" charset="-79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0AE7FB38-8962-FC4C-ABAC-C8AE7E321E39}" type="parTrans" cxnId="{B284C109-6AC1-FE48-B101-05AF7DE8932E}">
      <dgm:prSet/>
      <dgm:spPr/>
      <dgm:t>
        <a:bodyPr/>
        <a:lstStyle/>
        <a:p>
          <a:endParaRPr lang="ru-RU"/>
        </a:p>
      </dgm:t>
    </dgm:pt>
    <dgm:pt modelId="{58AF614B-223F-B24E-9D91-0D06B47932FF}" type="sibTrans" cxnId="{B284C109-6AC1-FE48-B101-05AF7DE8932E}">
      <dgm:prSet/>
      <dgm:spPr/>
      <dgm:t>
        <a:bodyPr/>
        <a:lstStyle/>
        <a:p>
          <a:endParaRPr lang="ru-RU"/>
        </a:p>
      </dgm:t>
    </dgm:pt>
    <dgm:pt modelId="{235B9D50-F452-854A-97B9-94A2015C756E}">
      <dgm:prSet phldrT="[Текст]"/>
      <dgm:spPr/>
      <dgm:t>
        <a:bodyPr/>
        <a:lstStyle/>
        <a:p>
          <a:r>
            <a:rPr lang="ru-UA" b="1" dirty="0"/>
            <a:t>Система управління польотом (Flight Controller)</a:t>
          </a:r>
          <a:endParaRPr lang="ru-RU" dirty="0"/>
        </a:p>
      </dgm:t>
    </dgm:pt>
    <dgm:pt modelId="{BE614A5A-8EF8-DF4A-8E55-EF3E86521670}" type="parTrans" cxnId="{0EEF6DAF-E1EF-F74F-BA1A-6984D4EF3D29}">
      <dgm:prSet/>
      <dgm:spPr/>
      <dgm:t>
        <a:bodyPr/>
        <a:lstStyle/>
        <a:p>
          <a:endParaRPr lang="ru-RU"/>
        </a:p>
      </dgm:t>
    </dgm:pt>
    <dgm:pt modelId="{EC777AB2-3654-CF48-BF46-6AA41D5710A6}" type="sibTrans" cxnId="{0EEF6DAF-E1EF-F74F-BA1A-6984D4EF3D29}">
      <dgm:prSet/>
      <dgm:spPr/>
      <dgm:t>
        <a:bodyPr/>
        <a:lstStyle/>
        <a:p>
          <a:endParaRPr lang="ru-RU"/>
        </a:p>
      </dgm:t>
    </dgm:pt>
    <dgm:pt modelId="{4BED4A52-FD39-3A46-AF95-A9AF79492EAB}">
      <dgm:prSet phldrT="[Текст]"/>
      <dgm:spPr/>
      <dgm:t>
        <a:bodyPr/>
        <a:lstStyle/>
        <a:p>
          <a:r>
            <a:rPr lang="ru-UA" b="1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Ротори та мотори</a:t>
          </a:r>
          <a:r>
            <a:rPr lang="ru-UA">
              <a:effectLst/>
            </a:rPr>
            <a:t> </a:t>
          </a:r>
          <a:endParaRPr lang="ru-RU" dirty="0"/>
        </a:p>
      </dgm:t>
    </dgm:pt>
    <dgm:pt modelId="{30DD5E98-B638-0D4B-8A1D-B430188CFF0A}" type="parTrans" cxnId="{3CA9CAED-06C6-744F-8D54-D46FE6C5EC96}">
      <dgm:prSet/>
      <dgm:spPr/>
      <dgm:t>
        <a:bodyPr/>
        <a:lstStyle/>
        <a:p>
          <a:endParaRPr lang="ru-RU"/>
        </a:p>
      </dgm:t>
    </dgm:pt>
    <dgm:pt modelId="{817B4787-A0D0-B643-9FEF-38C33C2F1206}" type="sibTrans" cxnId="{3CA9CAED-06C6-744F-8D54-D46FE6C5EC96}">
      <dgm:prSet/>
      <dgm:spPr/>
      <dgm:t>
        <a:bodyPr/>
        <a:lstStyle/>
        <a:p>
          <a:endParaRPr lang="ru-RU"/>
        </a:p>
      </dgm:t>
    </dgm:pt>
    <dgm:pt modelId="{025FEA60-EB33-1B4B-A524-766D3E1ADF88}">
      <dgm:prSet phldrT="[Текст]"/>
      <dgm:spPr/>
      <dgm:t>
        <a:bodyPr/>
        <a:lstStyle/>
        <a:p>
          <a:r>
            <a:rPr lang="ru-UA" b="1" dirty="0"/>
            <a:t>Сенсори</a:t>
          </a:r>
          <a:r>
            <a:rPr lang="ru-UA" dirty="0"/>
            <a:t>: </a:t>
          </a:r>
          <a:endParaRPr lang="ru-RU" dirty="0"/>
        </a:p>
      </dgm:t>
    </dgm:pt>
    <dgm:pt modelId="{969A738A-691E-004A-AAA4-887D5855C0A1}" type="parTrans" cxnId="{5C388E25-2DBE-C345-83C6-D3AB8F7B6032}">
      <dgm:prSet/>
      <dgm:spPr/>
      <dgm:t>
        <a:bodyPr/>
        <a:lstStyle/>
        <a:p>
          <a:endParaRPr lang="ru-RU"/>
        </a:p>
      </dgm:t>
    </dgm:pt>
    <dgm:pt modelId="{1B2B53AF-8996-9149-BEB1-D85BAF640E86}" type="sibTrans" cxnId="{5C388E25-2DBE-C345-83C6-D3AB8F7B6032}">
      <dgm:prSet/>
      <dgm:spPr/>
      <dgm:t>
        <a:bodyPr/>
        <a:lstStyle/>
        <a:p>
          <a:endParaRPr lang="ru-RU"/>
        </a:p>
      </dgm:t>
    </dgm:pt>
    <dgm:pt modelId="{66FEC007-6A7A-2F43-A77F-C8C0163170BF}">
      <dgm:prSet phldrT="[Текст]" phldr="1"/>
      <dgm:spPr/>
      <dgm:t>
        <a:bodyPr/>
        <a:lstStyle/>
        <a:p>
          <a:endParaRPr lang="ru-RU" dirty="0"/>
        </a:p>
      </dgm:t>
    </dgm:pt>
    <dgm:pt modelId="{C2FA35CC-82E3-0343-A091-1EA1E49956D7}" type="parTrans" cxnId="{B311B78A-51AB-844F-B47D-D294CD1A822E}">
      <dgm:prSet/>
      <dgm:spPr/>
      <dgm:t>
        <a:bodyPr/>
        <a:lstStyle/>
        <a:p>
          <a:endParaRPr lang="ru-RU"/>
        </a:p>
      </dgm:t>
    </dgm:pt>
    <dgm:pt modelId="{9940B73E-C40C-D64F-B4B4-17514C630D02}" type="sibTrans" cxnId="{B311B78A-51AB-844F-B47D-D294CD1A822E}">
      <dgm:prSet/>
      <dgm:spPr/>
      <dgm:t>
        <a:bodyPr/>
        <a:lstStyle/>
        <a:p>
          <a:endParaRPr lang="ru-RU"/>
        </a:p>
      </dgm:t>
    </dgm:pt>
    <dgm:pt modelId="{52953CF2-5821-824B-876D-E52B95CBB9F7}">
      <dgm:prSet/>
      <dgm:spPr/>
      <dgm:t>
        <a:bodyPr/>
        <a:lstStyle/>
        <a:p>
          <a:r>
            <a:rPr lang="ru-UA" b="1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Батарея</a:t>
          </a:r>
          <a:endParaRPr lang="ru-UA"/>
        </a:p>
      </dgm:t>
    </dgm:pt>
    <dgm:pt modelId="{6D023E8D-4168-4D46-8DF2-365CD8692979}" type="parTrans" cxnId="{081FC277-6AF1-FA4E-96E7-5476165DDFE0}">
      <dgm:prSet/>
      <dgm:spPr/>
      <dgm:t>
        <a:bodyPr/>
        <a:lstStyle/>
        <a:p>
          <a:endParaRPr lang="ru-RU"/>
        </a:p>
      </dgm:t>
    </dgm:pt>
    <dgm:pt modelId="{86FA3FA1-D185-C349-A235-FC2EABB20F15}" type="sibTrans" cxnId="{081FC277-6AF1-FA4E-96E7-5476165DDFE0}">
      <dgm:prSet/>
      <dgm:spPr/>
      <dgm:t>
        <a:bodyPr/>
        <a:lstStyle/>
        <a:p>
          <a:endParaRPr lang="ru-RU"/>
        </a:p>
      </dgm:t>
    </dgm:pt>
    <dgm:pt modelId="{E517AE55-54EB-6143-B424-3457BEABBAA1}">
      <dgm:prSet/>
      <dgm:spPr/>
      <dgm:t>
        <a:bodyPr/>
        <a:lstStyle/>
        <a:p>
          <a:endParaRPr lang="ru-RU"/>
        </a:p>
      </dgm:t>
    </dgm:pt>
    <dgm:pt modelId="{58BD6947-7E28-DA4C-9FE4-12F663574F24}" type="parTrans" cxnId="{606C4909-D5C3-4549-B8A4-B922A2CC9227}">
      <dgm:prSet/>
      <dgm:spPr/>
      <dgm:t>
        <a:bodyPr/>
        <a:lstStyle/>
        <a:p>
          <a:endParaRPr lang="ru-RU"/>
        </a:p>
      </dgm:t>
    </dgm:pt>
    <dgm:pt modelId="{77FA5180-0F1B-C14C-BA9A-3DE43083AE58}" type="sibTrans" cxnId="{606C4909-D5C3-4549-B8A4-B922A2CC9227}">
      <dgm:prSet/>
      <dgm:spPr/>
      <dgm:t>
        <a:bodyPr/>
        <a:lstStyle/>
        <a:p>
          <a:endParaRPr lang="ru-RU"/>
        </a:p>
      </dgm:t>
    </dgm:pt>
    <dgm:pt modelId="{4E7CCB5E-09C5-9944-B11E-D8D6A96AF11C}" type="pres">
      <dgm:prSet presAssocID="{1DE11ABA-1F15-1343-96F2-3912294CA15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94E6DF-B960-0141-80C3-91C5ADF14B54}" type="pres">
      <dgm:prSet presAssocID="{1DE11ABA-1F15-1343-96F2-3912294CA155}" presName="matrix" presStyleCnt="0"/>
      <dgm:spPr/>
    </dgm:pt>
    <dgm:pt modelId="{3EC59FB8-2365-AE4A-A2E6-8DC9EB433E7B}" type="pres">
      <dgm:prSet presAssocID="{1DE11ABA-1F15-1343-96F2-3912294CA155}" presName="tile1" presStyleLbl="node1" presStyleIdx="0" presStyleCnt="4" custLinFactNeighborY="-11934"/>
      <dgm:spPr/>
    </dgm:pt>
    <dgm:pt modelId="{5A54C068-FB2D-DC4F-B1F2-1A4D47D91F72}" type="pres">
      <dgm:prSet presAssocID="{1DE11ABA-1F15-1343-96F2-3912294CA1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585BF2-4AE3-354F-8F64-5D644E56D6D5}" type="pres">
      <dgm:prSet presAssocID="{1DE11ABA-1F15-1343-96F2-3912294CA155}" presName="tile2" presStyleLbl="node1" presStyleIdx="1" presStyleCnt="4" custScaleY="103965" custLinFactNeighborX="0" custLinFactNeighborY="2003"/>
      <dgm:spPr/>
    </dgm:pt>
    <dgm:pt modelId="{5E6590D7-2B54-F04D-B3CF-15980174DB82}" type="pres">
      <dgm:prSet presAssocID="{1DE11ABA-1F15-1343-96F2-3912294CA1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F4D89B-0CCF-4745-A4CF-B8A5232FF938}" type="pres">
      <dgm:prSet presAssocID="{1DE11ABA-1F15-1343-96F2-3912294CA155}" presName="tile3" presStyleLbl="node1" presStyleIdx="2" presStyleCnt="4" custLinFactNeighborX="-6250" custLinFactNeighborY="50596"/>
      <dgm:spPr/>
    </dgm:pt>
    <dgm:pt modelId="{1C1A356C-EF60-F14C-9BA4-A9B396A53E67}" type="pres">
      <dgm:prSet presAssocID="{1DE11ABA-1F15-1343-96F2-3912294CA1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95BD2F-7536-474C-B87A-43AA903A3843}" type="pres">
      <dgm:prSet presAssocID="{1DE11ABA-1F15-1343-96F2-3912294CA155}" presName="tile4" presStyleLbl="node1" presStyleIdx="3" presStyleCnt="4"/>
      <dgm:spPr/>
    </dgm:pt>
    <dgm:pt modelId="{F5C0BE6B-2D38-5141-80A0-C572AACB46F9}" type="pres">
      <dgm:prSet presAssocID="{1DE11ABA-1F15-1343-96F2-3912294CA1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501F345-5678-9948-B7E2-C2BA5F115FB0}" type="pres">
      <dgm:prSet presAssocID="{1DE11ABA-1F15-1343-96F2-3912294CA15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9100A07-5257-C74B-B38B-B078C74ED963}" type="presOf" srcId="{025FEA60-EB33-1B4B-A524-766D3E1ADF88}" destId="{9395BD2F-7536-474C-B87A-43AA903A3843}" srcOrd="0" destOrd="0" presId="urn:microsoft.com/office/officeart/2005/8/layout/matrix1"/>
    <dgm:cxn modelId="{606C4909-D5C3-4549-B8A4-B922A2CC9227}" srcId="{8ABE166E-44D4-D14F-9965-D8CC99EE9911}" destId="{E517AE55-54EB-6143-B424-3457BEABBAA1}" srcOrd="4" destOrd="0" parTransId="{58BD6947-7E28-DA4C-9FE4-12F663574F24}" sibTransId="{77FA5180-0F1B-C14C-BA9A-3DE43083AE58}"/>
    <dgm:cxn modelId="{B284C109-6AC1-FE48-B101-05AF7DE8932E}" srcId="{1DE11ABA-1F15-1343-96F2-3912294CA155}" destId="{8ABE166E-44D4-D14F-9965-D8CC99EE9911}" srcOrd="0" destOrd="0" parTransId="{0AE7FB38-8962-FC4C-ABAC-C8AE7E321E39}" sibTransId="{58AF614B-223F-B24E-9D91-0D06B47932FF}"/>
    <dgm:cxn modelId="{5C388E25-2DBE-C345-83C6-D3AB8F7B6032}" srcId="{8ABE166E-44D4-D14F-9965-D8CC99EE9911}" destId="{025FEA60-EB33-1B4B-A524-766D3E1ADF88}" srcOrd="3" destOrd="0" parTransId="{969A738A-691E-004A-AAA4-887D5855C0A1}" sibTransId="{1B2B53AF-8996-9149-BEB1-D85BAF640E86}"/>
    <dgm:cxn modelId="{1C4BC04A-EB4B-5648-A15A-84F74CC564A2}" type="presOf" srcId="{4BED4A52-FD39-3A46-AF95-A9AF79492EAB}" destId="{5D585BF2-4AE3-354F-8F64-5D644E56D6D5}" srcOrd="0" destOrd="0" presId="urn:microsoft.com/office/officeart/2005/8/layout/matrix1"/>
    <dgm:cxn modelId="{081FC277-6AF1-FA4E-96E7-5476165DDFE0}" srcId="{8ABE166E-44D4-D14F-9965-D8CC99EE9911}" destId="{52953CF2-5821-824B-876D-E52B95CBB9F7}" srcOrd="2" destOrd="0" parTransId="{6D023E8D-4168-4D46-8DF2-365CD8692979}" sibTransId="{86FA3FA1-D185-C349-A235-FC2EABB20F15}"/>
    <dgm:cxn modelId="{B7D5EA7B-BFC8-E84A-BA98-15C411CC4EAB}" type="presOf" srcId="{8ABE166E-44D4-D14F-9965-D8CC99EE9911}" destId="{7501F345-5678-9948-B7E2-C2BA5F115FB0}" srcOrd="0" destOrd="0" presId="urn:microsoft.com/office/officeart/2005/8/layout/matrix1"/>
    <dgm:cxn modelId="{B311B78A-51AB-844F-B47D-D294CD1A822E}" srcId="{8ABE166E-44D4-D14F-9965-D8CC99EE9911}" destId="{66FEC007-6A7A-2F43-A77F-C8C0163170BF}" srcOrd="5" destOrd="0" parTransId="{C2FA35CC-82E3-0343-A091-1EA1E49956D7}" sibTransId="{9940B73E-C40C-D64F-B4B4-17514C630D02}"/>
    <dgm:cxn modelId="{0DC61A95-F211-974D-A8BE-5B60B945FD12}" type="presOf" srcId="{235B9D50-F452-854A-97B9-94A2015C756E}" destId="{3EC59FB8-2365-AE4A-A2E6-8DC9EB433E7B}" srcOrd="0" destOrd="0" presId="urn:microsoft.com/office/officeart/2005/8/layout/matrix1"/>
    <dgm:cxn modelId="{B3919796-5268-6C49-B9D6-DE848856B732}" type="presOf" srcId="{52953CF2-5821-824B-876D-E52B95CBB9F7}" destId="{CAF4D89B-0CCF-4745-A4CF-B8A5232FF938}" srcOrd="0" destOrd="0" presId="urn:microsoft.com/office/officeart/2005/8/layout/matrix1"/>
    <dgm:cxn modelId="{4F9238A0-F07E-CE4E-B151-B7C008063F49}" type="presOf" srcId="{1DE11ABA-1F15-1343-96F2-3912294CA155}" destId="{4E7CCB5E-09C5-9944-B11E-D8D6A96AF11C}" srcOrd="0" destOrd="0" presId="urn:microsoft.com/office/officeart/2005/8/layout/matrix1"/>
    <dgm:cxn modelId="{0EEF6DAF-E1EF-F74F-BA1A-6984D4EF3D29}" srcId="{8ABE166E-44D4-D14F-9965-D8CC99EE9911}" destId="{235B9D50-F452-854A-97B9-94A2015C756E}" srcOrd="0" destOrd="0" parTransId="{BE614A5A-8EF8-DF4A-8E55-EF3E86521670}" sibTransId="{EC777AB2-3654-CF48-BF46-6AA41D5710A6}"/>
    <dgm:cxn modelId="{6C38C9D3-2A5C-B04A-8069-79277DFE09CF}" type="presOf" srcId="{025FEA60-EB33-1B4B-A524-766D3E1ADF88}" destId="{F5C0BE6B-2D38-5141-80A0-C572AACB46F9}" srcOrd="1" destOrd="0" presId="urn:microsoft.com/office/officeart/2005/8/layout/matrix1"/>
    <dgm:cxn modelId="{78353DE2-72E3-4849-9B48-1685EF6DF97E}" type="presOf" srcId="{235B9D50-F452-854A-97B9-94A2015C756E}" destId="{5A54C068-FB2D-DC4F-B1F2-1A4D47D91F72}" srcOrd="1" destOrd="0" presId="urn:microsoft.com/office/officeart/2005/8/layout/matrix1"/>
    <dgm:cxn modelId="{9665ACED-9251-BE46-B3FE-172D19B5D473}" type="presOf" srcId="{52953CF2-5821-824B-876D-E52B95CBB9F7}" destId="{1C1A356C-EF60-F14C-9BA4-A9B396A53E67}" srcOrd="1" destOrd="0" presId="urn:microsoft.com/office/officeart/2005/8/layout/matrix1"/>
    <dgm:cxn modelId="{3CA9CAED-06C6-744F-8D54-D46FE6C5EC96}" srcId="{8ABE166E-44D4-D14F-9965-D8CC99EE9911}" destId="{4BED4A52-FD39-3A46-AF95-A9AF79492EAB}" srcOrd="1" destOrd="0" parTransId="{30DD5E98-B638-0D4B-8A1D-B430188CFF0A}" sibTransId="{817B4787-A0D0-B643-9FEF-38C33C2F1206}"/>
    <dgm:cxn modelId="{561DC6F5-59E3-7744-8DAC-7B7A9E9F659E}" type="presOf" srcId="{4BED4A52-FD39-3A46-AF95-A9AF79492EAB}" destId="{5E6590D7-2B54-F04D-B3CF-15980174DB82}" srcOrd="1" destOrd="0" presId="urn:microsoft.com/office/officeart/2005/8/layout/matrix1"/>
    <dgm:cxn modelId="{804CC1BD-4447-E24C-A79D-4F52BCBD4453}" type="presParOf" srcId="{4E7CCB5E-09C5-9944-B11E-D8D6A96AF11C}" destId="{0394E6DF-B960-0141-80C3-91C5ADF14B54}" srcOrd="0" destOrd="0" presId="urn:microsoft.com/office/officeart/2005/8/layout/matrix1"/>
    <dgm:cxn modelId="{D2724173-D866-9A40-BBAF-0490147F7865}" type="presParOf" srcId="{0394E6DF-B960-0141-80C3-91C5ADF14B54}" destId="{3EC59FB8-2365-AE4A-A2E6-8DC9EB433E7B}" srcOrd="0" destOrd="0" presId="urn:microsoft.com/office/officeart/2005/8/layout/matrix1"/>
    <dgm:cxn modelId="{0C42F241-F99C-3041-90D8-4843E1B84ADF}" type="presParOf" srcId="{0394E6DF-B960-0141-80C3-91C5ADF14B54}" destId="{5A54C068-FB2D-DC4F-B1F2-1A4D47D91F72}" srcOrd="1" destOrd="0" presId="urn:microsoft.com/office/officeart/2005/8/layout/matrix1"/>
    <dgm:cxn modelId="{339FA251-98F2-AB4F-BE27-6331EA265052}" type="presParOf" srcId="{0394E6DF-B960-0141-80C3-91C5ADF14B54}" destId="{5D585BF2-4AE3-354F-8F64-5D644E56D6D5}" srcOrd="2" destOrd="0" presId="urn:microsoft.com/office/officeart/2005/8/layout/matrix1"/>
    <dgm:cxn modelId="{47182F52-5B6B-2C4E-A2B2-74084FE5FA48}" type="presParOf" srcId="{0394E6DF-B960-0141-80C3-91C5ADF14B54}" destId="{5E6590D7-2B54-F04D-B3CF-15980174DB82}" srcOrd="3" destOrd="0" presId="urn:microsoft.com/office/officeart/2005/8/layout/matrix1"/>
    <dgm:cxn modelId="{216075D1-7BCA-0D45-91A0-E88C2B75C106}" type="presParOf" srcId="{0394E6DF-B960-0141-80C3-91C5ADF14B54}" destId="{CAF4D89B-0CCF-4745-A4CF-B8A5232FF938}" srcOrd="4" destOrd="0" presId="urn:microsoft.com/office/officeart/2005/8/layout/matrix1"/>
    <dgm:cxn modelId="{DBB6BF58-51A3-1D4E-ADC7-C86DD5CAAC7F}" type="presParOf" srcId="{0394E6DF-B960-0141-80C3-91C5ADF14B54}" destId="{1C1A356C-EF60-F14C-9BA4-A9B396A53E67}" srcOrd="5" destOrd="0" presId="urn:microsoft.com/office/officeart/2005/8/layout/matrix1"/>
    <dgm:cxn modelId="{81BEEC8E-8731-A14F-8681-E081B1888EE7}" type="presParOf" srcId="{0394E6DF-B960-0141-80C3-91C5ADF14B54}" destId="{9395BD2F-7536-474C-B87A-43AA903A3843}" srcOrd="6" destOrd="0" presId="urn:microsoft.com/office/officeart/2005/8/layout/matrix1"/>
    <dgm:cxn modelId="{EC9725B4-7FEE-284E-ADB1-C06E0F523148}" type="presParOf" srcId="{0394E6DF-B960-0141-80C3-91C5ADF14B54}" destId="{F5C0BE6B-2D38-5141-80A0-C572AACB46F9}" srcOrd="7" destOrd="0" presId="urn:microsoft.com/office/officeart/2005/8/layout/matrix1"/>
    <dgm:cxn modelId="{0ED1C0CD-D7ED-2841-A083-4E94169C8D1F}" type="presParOf" srcId="{4E7CCB5E-09C5-9944-B11E-D8D6A96AF11C}" destId="{7501F345-5678-9948-B7E2-C2BA5F115FB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59FB8-2365-AE4A-A2E6-8DC9EB433E7B}">
      <dsp:nvSpPr>
        <dsp:cNvPr id="0" name=""/>
        <dsp:cNvSpPr/>
      </dsp:nvSpPr>
      <dsp:spPr>
        <a:xfrm rot="16200000">
          <a:off x="316745" y="-316745"/>
          <a:ext cx="1974850" cy="26083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b="1" kern="1200" dirty="0"/>
            <a:t>Система управління польотом (Flight Controller)</a:t>
          </a:r>
          <a:endParaRPr lang="ru-RU" sz="1400" kern="1200" dirty="0"/>
        </a:p>
      </dsp:txBody>
      <dsp:txXfrm rot="5400000">
        <a:off x="0" y="0"/>
        <a:ext cx="2608340" cy="1481137"/>
      </dsp:txXfrm>
    </dsp:sp>
    <dsp:sp modelId="{5D585BF2-4AE3-354F-8F64-5D644E56D6D5}">
      <dsp:nvSpPr>
        <dsp:cNvPr id="0" name=""/>
        <dsp:cNvSpPr/>
      </dsp:nvSpPr>
      <dsp:spPr>
        <a:xfrm>
          <a:off x="2608340" y="19980"/>
          <a:ext cx="2608340" cy="20531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b="1" kern="120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Ротори та мотори</a:t>
          </a:r>
          <a:r>
            <a:rPr lang="ru-UA" sz="1400" kern="1200">
              <a:effectLst/>
            </a:rPr>
            <a:t> </a:t>
          </a:r>
          <a:endParaRPr lang="ru-RU" sz="1400" kern="1200" dirty="0"/>
        </a:p>
      </dsp:txBody>
      <dsp:txXfrm>
        <a:off x="2608340" y="19980"/>
        <a:ext cx="2608340" cy="1539864"/>
      </dsp:txXfrm>
    </dsp:sp>
    <dsp:sp modelId="{CAF4D89B-0CCF-4745-A4CF-B8A5232FF938}">
      <dsp:nvSpPr>
        <dsp:cNvPr id="0" name=""/>
        <dsp:cNvSpPr/>
      </dsp:nvSpPr>
      <dsp:spPr>
        <a:xfrm rot="10800000">
          <a:off x="0" y="1994425"/>
          <a:ext cx="2608340" cy="19748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b="1" kern="120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Батарея</a:t>
          </a:r>
          <a:endParaRPr lang="ru-UA" sz="1400" kern="1200"/>
        </a:p>
      </dsp:txBody>
      <dsp:txXfrm rot="10800000">
        <a:off x="0" y="2488138"/>
        <a:ext cx="2608340" cy="1481137"/>
      </dsp:txXfrm>
    </dsp:sp>
    <dsp:sp modelId="{9395BD2F-7536-474C-B87A-43AA903A3843}">
      <dsp:nvSpPr>
        <dsp:cNvPr id="0" name=""/>
        <dsp:cNvSpPr/>
      </dsp:nvSpPr>
      <dsp:spPr>
        <a:xfrm rot="5400000">
          <a:off x="2925085" y="1677680"/>
          <a:ext cx="1974850" cy="26083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b="1" kern="1200" dirty="0"/>
            <a:t>Сенсори</a:t>
          </a:r>
          <a:r>
            <a:rPr lang="ru-UA" sz="1400" kern="1200" dirty="0"/>
            <a:t>: </a:t>
          </a:r>
          <a:endParaRPr lang="ru-RU" sz="1400" kern="1200" dirty="0"/>
        </a:p>
      </dsp:txBody>
      <dsp:txXfrm rot="-5400000">
        <a:off x="2608341" y="2488137"/>
        <a:ext cx="2608340" cy="1481137"/>
      </dsp:txXfrm>
    </dsp:sp>
    <dsp:sp modelId="{7501F345-5678-9948-B7E2-C2BA5F115FB0}">
      <dsp:nvSpPr>
        <dsp:cNvPr id="0" name=""/>
        <dsp:cNvSpPr/>
      </dsp:nvSpPr>
      <dsp:spPr>
        <a:xfrm>
          <a:off x="1825838" y="1481137"/>
          <a:ext cx="1565004" cy="9874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kern="1200" dirty="0">
              <a:solidFill>
                <a:srgbClr val="0D0D0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rPr>
            <a:t>Основні</a:t>
          </a:r>
          <a:r>
            <a:rPr lang="ru-UA" sz="1400" kern="1200" dirty="0">
              <a:solidFill>
                <a:srgbClr val="0D0D0D"/>
              </a:solidFill>
              <a:effectLst/>
              <a:latin typeface="Apple Chancery" panose="03020702040506060504" pitchFamily="66" charset="-79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400" kern="1200" dirty="0">
              <a:solidFill>
                <a:srgbClr val="0D0D0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rPr>
            <a:t>компоненти</a:t>
          </a:r>
          <a:r>
            <a:rPr lang="ru-UA" sz="1400" kern="1200" dirty="0">
              <a:solidFill>
                <a:srgbClr val="0D0D0D"/>
              </a:solidFill>
              <a:effectLst/>
              <a:latin typeface="Apple Chancery" panose="03020702040506060504" pitchFamily="66" charset="-79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kern="1200" dirty="0" err="1">
              <a:solidFill>
                <a:srgbClr val="0D0D0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rPr>
            <a:t>квадрокоптера</a:t>
          </a:r>
          <a:r>
            <a:rPr lang="uk-UA" sz="1400" kern="1200" dirty="0">
              <a:solidFill>
                <a:srgbClr val="0D0D0D"/>
              </a:solidFill>
              <a:effectLst/>
              <a:latin typeface="Apple Chancery" panose="03020702040506060504" pitchFamily="66" charset="-79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/>
        </a:p>
      </dsp:txBody>
      <dsp:txXfrm>
        <a:off x="1874040" y="1529339"/>
        <a:ext cx="1468600" cy="891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79455-F4B2-D541-92DE-E254153D8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24B537-8602-784E-A382-D82B92850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5CE3D-7FC1-894D-BB6D-DDA271BE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40515-C8E3-9947-B01F-D6F3102F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FE607-1C46-9649-86E7-E54A35BC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168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F0287-4FD6-D842-862A-EF73255E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F3AF0-F4D3-4440-9A03-200CDB5FD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31C94-585A-C14E-82B2-5BF76454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CD59E8-D27D-164B-90A7-AFF28B26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4AF8B-965C-984B-BCBB-F50EDA6B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33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871CE1-BD22-A742-9E80-54D16330D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18950-BE00-DF4B-AEB8-465135CF6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F88CF-7B44-CC4A-A739-3A7E5DA3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DDE26-5EDA-564A-A54B-58EC89C1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4D3A8-2B87-4F48-ABB3-CCEC86AF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876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A0484-D866-2545-BD28-E352D223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3ACDE-2BD0-5441-B7E3-8D33681D6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55D89-92E2-4242-916E-1C4A6384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96E8F-2978-9546-861A-0CF561A8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D8EE2-9A7A-CF47-A2BA-FE917D7B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09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6D882-F398-9D41-AC96-6C65745A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AC7CEA-32AD-4744-AEDC-45126E5DA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B44BC-F729-B147-A420-B1586FD4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3AE1D-9796-5D45-A4F0-7F1B3AFF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C87E0-5FAD-CC4E-A9DD-F1125930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946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A3C56-64FF-0048-82EB-23A2287C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F8F49B-1406-BB4C-8110-221A42B26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3C14C4-6C3E-8B47-97B3-4AFE06E74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63B71C-8983-FD45-9A80-79FFB271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AE31A-4E4B-8D45-9037-F4F475D2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18FED7-CBD9-754E-9A32-5E67C427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574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F6883-21FA-8644-8830-56541595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316D7F-9278-D640-9D61-4F002073B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9F474-7238-0943-B78A-7DDA47B66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EC0B86-7089-354C-85EB-102B46E3D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7F8492-CD5E-254B-A96C-4606B410C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1936F2-29FA-0348-91D0-CCCCBC8C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D731E6-9E07-5444-B688-24329A71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E207B3-C691-3A4A-989F-AD66B6DC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52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E5F10-251B-F34A-9441-C3173949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51E64D-F4CA-EF41-A9BA-0855D4E9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2D85A8-CADE-8F43-B34E-AECAB976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61AE3F-4B8B-5A45-923B-DE2E036A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16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E8C372-DE9B-3846-9FA5-4343ED49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95F80C-7EE0-F74B-954F-90B93F23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2AD843-4DE2-D644-B9B9-086497F4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267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5BA10-4936-0D4F-928B-1551D14C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5A4D2-7A9F-C44E-BE9E-3E5A143C9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C8906B-28B2-C743-9709-586EFD000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35C966-F58A-5A42-A4CB-F666CBDF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4E6334-B7D3-094E-BC80-F973A38B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157F95-5A12-C440-8EBD-A8506023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953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987BF-5EDE-3D44-9500-133C69B2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9423E5-5981-2149-9FBF-8EA96CC74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6A5F51-E68B-C44D-B603-5977AE78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DA84B7-EFD9-AB4F-8B8A-F9B14114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044EDD-6CC3-614C-9BA4-9B6F7B25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0440DF-2630-B542-9344-54AD458F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109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36433-962E-454A-A14F-ACB81930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B33781-2460-C942-A545-D7868EDE4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833B15-67F3-FC40-ACF8-E767F45B5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7B5EC-A4F9-BB47-A549-CBD671491142}" type="datetimeFigureOut">
              <a:rPr lang="ru-UA" smtClean="0"/>
              <a:t>18.04.2024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B402B-581A-3A4E-A372-18DC6DC96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3C50A-3F54-C647-B043-FBAA58CB3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4EBF-0A90-7045-BDD6-7521A8C0FC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4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77CD0-D3CE-E34A-876B-D2F387A5A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310" y="-1"/>
            <a:ext cx="9637690" cy="3509963"/>
          </a:xfrm>
        </p:spPr>
        <p:txBody>
          <a:bodyPr>
            <a:normAutofit fontScale="90000"/>
          </a:bodyPr>
          <a:lstStyle/>
          <a:p>
            <a:pPr algn="ctr"/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Шепетівська гімназія №6</a:t>
            </a:r>
            <a:b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освіти і науки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державної адміністрації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uk-UA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br>
              <a:rPr lang="ru-UA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(назва предмету)</a:t>
            </a:r>
            <a:br>
              <a:rPr lang="ru-UA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UA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«ДОСЛІДЖЕННЯ ТЕХНІЧНИХ ТА ФІЗИЧНИХ ВЛАСТИВОСТЕЙ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КВАДРОКОПТЕРА»</a:t>
            </a:r>
            <a:br>
              <a:rPr lang="ru-UA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(Всі прописні букви)</a:t>
            </a:r>
            <a:br>
              <a:rPr lang="ru-UA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3AC85B-02A2-A44D-A4B8-52FE18C66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0180" y="3219718"/>
            <a:ext cx="7851821" cy="363828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Роботу </a:t>
            </a:r>
            <a:r>
              <a:rPr lang="ru-RU" dirty="0" err="1"/>
              <a:t>виконав</a:t>
            </a:r>
            <a:r>
              <a:rPr lang="ru-RU" dirty="0"/>
              <a:t>:</a:t>
            </a:r>
          </a:p>
          <a:p>
            <a:pPr algn="r"/>
            <a:r>
              <a:rPr lang="ru-RU" dirty="0" err="1"/>
              <a:t>Димар</a:t>
            </a:r>
            <a:r>
              <a:rPr lang="ru-RU" dirty="0"/>
              <a:t> Артем </a:t>
            </a:r>
            <a:r>
              <a:rPr lang="ru-RU" dirty="0" err="1"/>
              <a:t>Володимирович</a:t>
            </a:r>
            <a:r>
              <a:rPr lang="ru-RU" dirty="0"/>
              <a:t>,</a:t>
            </a:r>
          </a:p>
          <a:p>
            <a:pPr algn="r"/>
            <a:r>
              <a:rPr lang="ru-RU" dirty="0" err="1"/>
              <a:t>здобувач</a:t>
            </a:r>
            <a:r>
              <a:rPr lang="ru-RU" dirty="0"/>
              <a:t> освіти 7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Шепетівської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№6</a:t>
            </a:r>
          </a:p>
          <a:p>
            <a:pPr algn="r"/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:</a:t>
            </a:r>
          </a:p>
          <a:p>
            <a:pPr algn="r"/>
            <a:r>
              <a:rPr lang="ru-RU" dirty="0" err="1"/>
              <a:t>Одудько</a:t>
            </a:r>
            <a:r>
              <a:rPr lang="ru-RU" dirty="0"/>
              <a:t> </a:t>
            </a:r>
            <a:r>
              <a:rPr lang="ru-RU" dirty="0" err="1"/>
              <a:t>Геннадій</a:t>
            </a:r>
            <a:r>
              <a:rPr lang="ru-RU" dirty="0"/>
              <a:t> </a:t>
            </a:r>
            <a:r>
              <a:rPr lang="ru-RU" dirty="0" err="1"/>
              <a:t>Дмитрович</a:t>
            </a:r>
            <a:r>
              <a:rPr lang="ru-RU" dirty="0"/>
              <a:t>,</a:t>
            </a:r>
          </a:p>
          <a:p>
            <a:pPr algn="r"/>
            <a:r>
              <a:rPr lang="ru-RU" dirty="0"/>
              <a:t>учитель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Шепетівської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№6</a:t>
            </a:r>
          </a:p>
          <a:p>
            <a:pPr algn="l"/>
            <a:r>
              <a:rPr lang="ru-RU" dirty="0" err="1"/>
              <a:t>Шепетівка</a:t>
            </a:r>
            <a:r>
              <a:rPr lang="ru-RU" dirty="0"/>
              <a:t> – 2024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3359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16E53-64D9-BA48-B88D-19AC7DBF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4000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2BA54-1A32-9A47-A760-75F69098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3797300" cy="50085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D0D0D"/>
                </a:solidFill>
                <a:latin typeface="Söhne"/>
                <a:cs typeface="Times New Roman" panose="02020603050405020304" pitchFamily="18" charset="0"/>
              </a:rPr>
              <a:t>«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Регулярне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шестерень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підтримки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оптимальної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зношених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шестерень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відмовам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польоту</a:t>
            </a:r>
            <a:r>
              <a:rPr lang="ru-RU" dirty="0">
                <a:solidFill>
                  <a:srgbClr val="0D0D0D"/>
                </a:solidFill>
                <a:latin typeface="Söhne"/>
                <a:cs typeface="Times New Roman" panose="02020603050405020304" pitchFamily="18" charset="0"/>
              </a:rPr>
              <a:t>»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ED96B-7371-8A47-BAC2-F841CBEC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640" y="1371600"/>
            <a:ext cx="56531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F7D703C-0E9B-7D4F-AF23-8642D177AF03}"/>
              </a:ext>
            </a:extLst>
          </p:cNvPr>
          <p:cNvSpPr/>
          <p:nvPr/>
        </p:nvSpPr>
        <p:spPr>
          <a:xfrm>
            <a:off x="8373538" y="1988875"/>
            <a:ext cx="3657600" cy="4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85E7A0-B8AF-0241-8D52-D359EB21E299}"/>
              </a:ext>
            </a:extLst>
          </p:cNvPr>
          <p:cNvSpPr/>
          <p:nvPr/>
        </p:nvSpPr>
        <p:spPr>
          <a:xfrm>
            <a:off x="436029" y="1894563"/>
            <a:ext cx="3657600" cy="42918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60710-2C95-A542-A8CF-A80E09C3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UA" dirty="0"/>
              <a:t>Висновок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5759C-90D7-804F-9590-EDEFE3659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7" y="1951962"/>
            <a:ext cx="3738032" cy="4209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tabLst>
                <a:tab pos="457200" algn="l"/>
              </a:tabLst>
            </a:pPr>
            <a:r>
              <a:rPr lang="ru-UA" sz="1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Аеродинамічні Можливості</a:t>
            </a:r>
            <a:r>
              <a:rPr lang="ru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Форма та розташування корпусу і роторів мають значний вплив на ефективність польоту. Оптимізація аеродинамічного профілю зменшує опір повітря та підвищує підйомну силу, що дозволяє досягати більш високих швидкостей та тривалості польоту..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55A102-0FF3-5843-A1F4-D0BF3B685727}"/>
              </a:ext>
            </a:extLst>
          </p:cNvPr>
          <p:cNvSpPr/>
          <p:nvPr/>
        </p:nvSpPr>
        <p:spPr>
          <a:xfrm>
            <a:off x="4364569" y="1976571"/>
            <a:ext cx="3657600" cy="4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UA" sz="1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Шестерні на Двигунах</a:t>
            </a:r>
            <a:r>
              <a:rPr lang="ru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Використання шестерень в двигунах поліпшує передачу крутного моменту та реакцію на управління, забезпечуючи кращу маневреність та стабільність.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4D94566-DE0A-3A40-855D-EDD7152F984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2224613" y="1340840"/>
            <a:ext cx="3295656" cy="611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89313FD-0F8D-2A49-B635-54891F1039A3}"/>
              </a:ext>
            </a:extLst>
          </p:cNvPr>
          <p:cNvCxnSpPr>
            <a:cxnSpLocks/>
          </p:cNvCxnSpPr>
          <p:nvPr/>
        </p:nvCxnSpPr>
        <p:spPr>
          <a:xfrm>
            <a:off x="5520269" y="1359297"/>
            <a:ext cx="1007533" cy="6295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621C59D-A6A3-4845-AF76-0E0AB45A674C}"/>
              </a:ext>
            </a:extLst>
          </p:cNvPr>
          <p:cNvCxnSpPr>
            <a:cxnSpLocks/>
          </p:cNvCxnSpPr>
          <p:nvPr/>
        </p:nvCxnSpPr>
        <p:spPr>
          <a:xfrm>
            <a:off x="5520269" y="1353145"/>
            <a:ext cx="5003801" cy="5988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1B68F7-7D94-CC45-AC99-EB7950E30B2F}"/>
              </a:ext>
            </a:extLst>
          </p:cNvPr>
          <p:cNvSpPr txBox="1"/>
          <p:nvPr/>
        </p:nvSpPr>
        <p:spPr>
          <a:xfrm>
            <a:off x="8373538" y="2001179"/>
            <a:ext cx="3657601" cy="419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UA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</a:t>
            </a:r>
            <a:r>
              <a:rPr lang="uk-UA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UA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видкостями</a:t>
            </a:r>
            <a:r>
              <a:rPr lang="ru-UA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Системи управління та програмне забезпечення грають важливу роль у регулюванні швидкостей. Використання передових алгоритмів стабілізації та автономних технологій підвищує ефективність та безпеку польоту.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1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D2A891-42BF-ED41-AA4A-340B83A26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430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Ми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будь-які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ми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обговорювали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EB027-CFCA-3540-BFCB-CCC3AAB2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71" y="0"/>
            <a:ext cx="705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BDA09-15C9-7246-BF83-F6A534A0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0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Аеродинамічні можливості </a:t>
            </a:r>
            <a:r>
              <a:rPr lang="uk-UA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квадрокоптера</a:t>
            </a:r>
            <a:br>
              <a:rPr lang="ru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245B8-9A44-114F-B26C-0133CAF3584B}"/>
              </a:ext>
            </a:extLst>
          </p:cNvPr>
          <p:cNvSpPr txBox="1"/>
          <p:nvPr/>
        </p:nvSpPr>
        <p:spPr>
          <a:xfrm>
            <a:off x="838200" y="1042987"/>
            <a:ext cx="1050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польоту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2B7F35-E907-764B-9FB0-D3A021792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806" y="1693069"/>
            <a:ext cx="6598388" cy="51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C1113-F4C8-B845-9AE8-CAEE332F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7807"/>
            <a:ext cx="10515600" cy="1325563"/>
          </a:xfrm>
        </p:spPr>
        <p:txBody>
          <a:bodyPr/>
          <a:lstStyle/>
          <a:p>
            <a:pPr algn="ctr"/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CFF9F66-F56C-634D-A4F8-FE8B67564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029781"/>
              </p:ext>
            </p:extLst>
          </p:nvPr>
        </p:nvGraphicFramePr>
        <p:xfrm>
          <a:off x="838200" y="1854201"/>
          <a:ext cx="5216681" cy="394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79901-303E-4646-BF4C-77AF614E2C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7120" y="1097756"/>
            <a:ext cx="6054880" cy="56591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953B0C-3ADA-AE4D-AC84-3B726A521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7120" y="716756"/>
            <a:ext cx="6054880" cy="56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1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03D91-E7AF-3F4A-B6F2-D2768F313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391"/>
            <a:ext cx="9144000" cy="960909"/>
          </a:xfrm>
        </p:spPr>
        <p:txBody>
          <a:bodyPr>
            <a:normAutofit/>
          </a:bodyPr>
          <a:lstStyle/>
          <a:p>
            <a:r>
              <a:rPr lang="ru-RU" sz="40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40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роторів</a:t>
            </a:r>
            <a:r>
              <a:rPr lang="ru-RU" sz="40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C43507-C70D-B74A-BB1D-EA17C4768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1206500"/>
            <a:ext cx="6007100" cy="5156200"/>
          </a:xfrm>
        </p:spPr>
        <p:txBody>
          <a:bodyPr>
            <a:noAutofit/>
          </a:bodyPr>
          <a:lstStyle/>
          <a:p>
            <a:pPr algn="l"/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роторів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маневреності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Стандартно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має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ротори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формі квадрата або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прямокутника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роторами, що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обертаються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годинниковою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стрілкою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проти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годинникової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роторів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баланс, тому що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сил, які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кожного ротора,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одного. Якщо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ротори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обертались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 в одному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почав би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обертатися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роблячи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польот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нестабільним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DC9276-3C58-4A4D-B55B-CE442E5C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1517327"/>
            <a:ext cx="5308600" cy="38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B7B82-36A9-0F4A-8265-A11BF4D1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аеродинамічних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0DA67-87E2-3248-A3CD-7F1476A5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24388"/>
            <a:ext cx="5321300" cy="55336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аеродинамічних параметрів квадрокоптерів є фундаментальним аспектом для розуміння та покращення їх польотних характеристик. Для цього використовуються різноманітні методи вимірювання, включаючи аеродинамічні труби, комп'ютерне моделювання та тестування на місцевості з використанням сенсорів</a:t>
            </a:r>
            <a:r>
              <a:rPr lang="ru-UA" dirty="0">
                <a:effectLst/>
              </a:rPr>
              <a:t>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FAAD8C-9702-3D42-858F-68A37E3F8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1324388"/>
            <a:ext cx="5207000" cy="51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6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1E722-A9F7-0B46-A6C9-AE7BBCC9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Вплив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зовнішніх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умов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аеродинаміку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1C6DE4-1215-B444-8578-0AE5F212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7200" cy="435133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Зовнішні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умови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можуть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суттєво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впливати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аеродинамічні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властивості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квадрокоптерів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, зокрема: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D0D0D"/>
                </a:solidFill>
                <a:effectLst/>
                <a:latin typeface="Söhne"/>
              </a:rPr>
              <a:t>Вітер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Вітер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може спричинити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зміну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напрямку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руху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квадрокоптера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, 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також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створити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додатковий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опір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або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підйомну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силу,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залежно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від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його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напрямку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сили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Сильні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бокові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вітри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можуть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змушувати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квадрокоптер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компенсувати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, що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вимагає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більше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енергії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та може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знижувати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його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стабільність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D0D0D"/>
                </a:solidFill>
                <a:effectLst/>
                <a:latin typeface="Söhne"/>
              </a:rPr>
              <a:t>Дощ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: Опади можуть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збільшувати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вагу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квадрокоптера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зменшувати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ефективність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пропелерів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знижувати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видимість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для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відеосистем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. Вода на компонентах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також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може спричинити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коротке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замикання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або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пошкодження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електроніки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D0D0D"/>
                </a:solidFill>
                <a:effectLst/>
                <a:latin typeface="Söhne"/>
              </a:rPr>
              <a:t>Температура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Висока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температура може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знижувати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густину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повітря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, через що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підйомна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сила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пропелерів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стає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менш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ефективною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. Холод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також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може негативно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вплинути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батареї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електронні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компоненти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скорочуючи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 час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Söhne"/>
              </a:rPr>
              <a:t>польоту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1F0306-15DD-9D47-A0E6-627D31A78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943" y="1371600"/>
            <a:ext cx="551085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2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77B6D-7B5B-4D4C-8888-2C9F66B4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Шестерні на двигунах квадрокоптера</a:t>
            </a:r>
            <a:r>
              <a:rPr lang="ru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765B2-035F-774E-87C4-B111DB99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3775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Шестерні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двигунах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маневреність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48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36C54-4E3C-2747-972D-FB62EF7D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2600"/>
            <a:ext cx="3797300" cy="406400"/>
          </a:xfrm>
        </p:spPr>
        <p:txBody>
          <a:bodyPr>
            <a:normAutofit fontScale="90000"/>
          </a:bodyPr>
          <a:lstStyle/>
          <a:p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Квадрокоптери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широкому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спектрі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застосувань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від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аерофотозйомки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пошуково-рятувальних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Шестерні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двигунах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ключову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передачі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забезпечуючи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маневреність</a:t>
            </a:r>
            <a:r>
              <a:rPr lang="ru-RU" sz="3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3D5D2-2D8B-3B4E-86B6-F9517845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142" y="44450"/>
            <a:ext cx="6964858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B2632-463E-7B4F-80C3-91E618B2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736600"/>
            <a:ext cx="4673600" cy="369649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Безколекторні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двигуни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тривалішим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терміном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колекторними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шестерень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типу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передачу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крутного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моменту».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41CA6-B58C-2243-A509-8533D5EF20B1}"/>
              </a:ext>
            </a:extLst>
          </p:cNvPr>
          <p:cNvSpPr txBox="1"/>
          <p:nvPr/>
        </p:nvSpPr>
        <p:spPr>
          <a:xfrm>
            <a:off x="2413000" y="183634"/>
            <a:ext cx="736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000" b="1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4000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двигунів</a:t>
            </a:r>
            <a:r>
              <a:rPr lang="ru-RU" sz="4000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квадрокоптерів</a:t>
            </a:r>
            <a:endParaRPr lang="ru-RU" sz="4000" b="1" i="0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416828-ABEF-674C-89A7-788F7421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079500"/>
            <a:ext cx="57785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9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583</Words>
  <Application>Microsoft Macintosh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Apple Chancery</vt:lpstr>
      <vt:lpstr>Arial</vt:lpstr>
      <vt:lpstr>Calibri</vt:lpstr>
      <vt:lpstr>Calibri Light</vt:lpstr>
      <vt:lpstr>Cambria</vt:lpstr>
      <vt:lpstr>Söhne</vt:lpstr>
      <vt:lpstr>Times New Roman</vt:lpstr>
      <vt:lpstr>Тема Office</vt:lpstr>
      <vt:lpstr>Шепетівська гімназія №6 Департамент освіти і науки Хмельницької обласної державної адміністрації Дослідницька робота  з________фізики____________ (назва предмету) на тему: «ДОСЛІДЖЕННЯ ТЕХНІЧНИХ ТА ФІЗИЧНИХ ВЛАСТИВОСТЕЙ  КВАДРОКОПТЕРА» (Всі прописні букви) </vt:lpstr>
      <vt:lpstr>1. Аеродинамічні можливості квадрокоптера </vt:lpstr>
      <vt:lpstr>Основні компоненти квадрокоптера</vt:lpstr>
      <vt:lpstr>Розташування роторів та стабільність</vt:lpstr>
      <vt:lpstr>Аналіз аеродинамічних параметрів</vt:lpstr>
      <vt:lpstr>Вплив зовнішніх умов на аеродинаміку</vt:lpstr>
      <vt:lpstr>2. Шестерні на двигунах квадрокоптера </vt:lpstr>
      <vt:lpstr>Квадрокоптери використовуються у широкому спектрі застосувань, від аерофотозйомки до пошуково-рятувальних операцій. «Шестерні в двигунах відіграють ключову роль у передачі потужності, забезпечуючи високу ефективність та маневреність».</vt:lpstr>
      <vt:lpstr>«Безколекторні двигуни відрізняються вищою ефективністю та тривалішим терміном служби порівняно з колекторними, але вибір шестерень залежить від типу двигуна, щоб оптимізувати передачу крутного моменту».</vt:lpstr>
      <vt:lpstr>Обслуговування та діагностика</vt:lpstr>
      <vt:lpstr>Висновок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Шепетівська гімназія №6 Департамент освіти і науки Хмельницької обласної державної адміністрації Дослідницька робота  з________фізики____________ (назва предмету) на тему: «ДОСЛІДЖЕННЯ ТЕХНІЧНИХ ТА ФІЗИЧНИХ ВЛАСТИВОСТЕЙ  КВАДРОКОПТЕРА» (Всі прописні букви) </dc:title>
  <dc:creator>Artem72dumar@outlook.com</dc:creator>
  <cp:lastModifiedBy>Artem72dumar@outlook.com</cp:lastModifiedBy>
  <cp:revision>7</cp:revision>
  <dcterms:created xsi:type="dcterms:W3CDTF">2024-04-10T08:33:05Z</dcterms:created>
  <dcterms:modified xsi:type="dcterms:W3CDTF">2024-04-18T08:08:08Z</dcterms:modified>
</cp:coreProperties>
</file>