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041AD-04C4-4864-B90D-9859A01C91B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uk-UA"/>
        </a:p>
      </dgm:t>
    </dgm:pt>
    <dgm:pt modelId="{7A9FE16C-BE9C-47D6-A6D1-1446634BF192}">
      <dgm:prSet custT="1"/>
      <dgm:spPr>
        <a:solidFill>
          <a:schemeClr val="accent1">
            <a:lumMod val="50000"/>
          </a:schemeClr>
        </a:solidFill>
      </dgm:spPr>
      <dgm:t>
        <a:bodyPr/>
        <a:lstStyle/>
        <a:p>
          <a:r>
            <a:rPr lang="uk-UA" sz="2000" dirty="0">
              <a:latin typeface="Times New Roman" panose="02020603050405020304" pitchFamily="18" charset="0"/>
              <a:cs typeface="Times New Roman" panose="02020603050405020304" pitchFamily="18" charset="0"/>
            </a:rPr>
            <a:t>Творча робота присвячена дослідженню спектрального складу світла, що випромінюється різними  світловими джерелами.</a:t>
          </a:r>
        </a:p>
      </dgm:t>
    </dgm:pt>
    <dgm:pt modelId="{2B8A777D-F5B4-4A44-B5FA-4A79B648314E}" type="parTrans" cxnId="{966438D4-5622-45BF-B852-3CBDDEE2A4D9}">
      <dgm:prSet/>
      <dgm:spPr/>
      <dgm:t>
        <a:bodyPr/>
        <a:lstStyle/>
        <a:p>
          <a:endParaRPr lang="uk-UA"/>
        </a:p>
      </dgm:t>
    </dgm:pt>
    <dgm:pt modelId="{7694A30E-50A0-4525-907F-57F2B7CF22F6}" type="sibTrans" cxnId="{966438D4-5622-45BF-B852-3CBDDEE2A4D9}">
      <dgm:prSet/>
      <dgm:spPr/>
      <dgm:t>
        <a:bodyPr/>
        <a:lstStyle/>
        <a:p>
          <a:endParaRPr lang="uk-UA"/>
        </a:p>
      </dgm:t>
    </dgm:pt>
    <dgm:pt modelId="{CAC8EFAC-653A-4078-8B4C-F55DE3FE35E4}">
      <dgm:prSet custT="1"/>
      <dgm:spPr>
        <a:solidFill>
          <a:schemeClr val="accent1">
            <a:lumMod val="50000"/>
          </a:schemeClr>
        </a:solidFill>
      </dgm:spPr>
      <dgm:t>
        <a:bodyPr/>
        <a:lstStyle/>
        <a:p>
          <a:r>
            <a:rPr lang="uk-UA" sz="2000" dirty="0">
              <a:latin typeface="Times New Roman" panose="02020603050405020304" pitchFamily="18" charset="0"/>
              <a:cs typeface="Times New Roman" panose="02020603050405020304" pitchFamily="18" charset="0"/>
            </a:rPr>
            <a:t>Її метою є виготовлення спектрографу на основі дифракційних </a:t>
          </a:r>
          <a:r>
            <a:rPr lang="uk-UA" sz="2000" dirty="0" err="1">
              <a:latin typeface="Times New Roman" panose="02020603050405020304" pitchFamily="18" charset="0"/>
              <a:cs typeface="Times New Roman" panose="02020603050405020304" pitchFamily="18" charset="0"/>
            </a:rPr>
            <a:t>граток</a:t>
          </a:r>
          <a:r>
            <a:rPr lang="uk-UA" sz="2000" dirty="0">
              <a:latin typeface="Times New Roman" panose="02020603050405020304" pitchFamily="18" charset="0"/>
              <a:cs typeface="Times New Roman" panose="02020603050405020304" pitchFamily="18" charset="0"/>
            </a:rPr>
            <a:t>, та спостереження  за його допомогою спектру світла, що випромінюється різними джерелами :</a:t>
          </a:r>
        </a:p>
      </dgm:t>
    </dgm:pt>
    <dgm:pt modelId="{274D34F4-6912-40B4-9421-6E6F62A47C69}" type="parTrans" cxnId="{CF06C893-4B06-4EDC-8842-B715C4194872}">
      <dgm:prSet/>
      <dgm:spPr/>
      <dgm:t>
        <a:bodyPr/>
        <a:lstStyle/>
        <a:p>
          <a:endParaRPr lang="uk-UA"/>
        </a:p>
      </dgm:t>
    </dgm:pt>
    <dgm:pt modelId="{F09436A0-985F-4482-84BB-69F908DB41F4}" type="sibTrans" cxnId="{CF06C893-4B06-4EDC-8842-B715C4194872}">
      <dgm:prSet/>
      <dgm:spPr/>
      <dgm:t>
        <a:bodyPr/>
        <a:lstStyle/>
        <a:p>
          <a:endParaRPr lang="uk-UA"/>
        </a:p>
      </dgm:t>
    </dgm:pt>
    <dgm:pt modelId="{966702AE-C731-48CA-BCF7-A5C0972FDE38}">
      <dgm:prSet custT="1"/>
      <dgm:spPr/>
      <dgm:t>
        <a:bodyPr/>
        <a:lstStyle/>
        <a:p>
          <a:r>
            <a:rPr lang="uk-UA" sz="2000" dirty="0">
              <a:latin typeface="Times New Roman" panose="02020603050405020304" pitchFamily="18" charset="0"/>
              <a:cs typeface="Times New Roman" panose="02020603050405020304" pitchFamily="18" charset="0"/>
            </a:rPr>
            <a:t>монітором від ноутбука</a:t>
          </a:r>
        </a:p>
      </dgm:t>
    </dgm:pt>
    <dgm:pt modelId="{6F92E77C-764E-4FA7-9CC9-88F79E121718}" type="parTrans" cxnId="{FA3393AC-5E88-43B0-9C23-C00357034EDA}">
      <dgm:prSet/>
      <dgm:spPr/>
      <dgm:t>
        <a:bodyPr/>
        <a:lstStyle/>
        <a:p>
          <a:endParaRPr lang="uk-UA"/>
        </a:p>
      </dgm:t>
    </dgm:pt>
    <dgm:pt modelId="{06222D69-B8DB-4B2B-9DEB-64D1F97B9014}" type="sibTrans" cxnId="{FA3393AC-5E88-43B0-9C23-C00357034EDA}">
      <dgm:prSet/>
      <dgm:spPr/>
      <dgm:t>
        <a:bodyPr/>
        <a:lstStyle/>
        <a:p>
          <a:endParaRPr lang="uk-UA"/>
        </a:p>
      </dgm:t>
    </dgm:pt>
    <dgm:pt modelId="{F80CBF19-07F9-4C0B-9A75-0DECCDEBF449}">
      <dgm:prSet custT="1"/>
      <dgm:spPr/>
      <dgm:t>
        <a:bodyPr/>
        <a:lstStyle/>
        <a:p>
          <a:r>
            <a:rPr lang="uk-UA" sz="2000" dirty="0">
              <a:latin typeface="Times New Roman" panose="02020603050405020304" pitchFamily="18" charset="0"/>
              <a:cs typeface="Times New Roman" panose="02020603050405020304" pitchFamily="18" charset="0"/>
            </a:rPr>
            <a:t>світлодіодним ліхтариком;</a:t>
          </a:r>
        </a:p>
      </dgm:t>
    </dgm:pt>
    <dgm:pt modelId="{3F7F9B6D-F036-4DC0-A213-0BEEE53CD82A}" type="parTrans" cxnId="{95DEEF43-74C5-4FA0-AFA6-BDC194939C05}">
      <dgm:prSet/>
      <dgm:spPr/>
      <dgm:t>
        <a:bodyPr/>
        <a:lstStyle/>
        <a:p>
          <a:endParaRPr lang="uk-UA"/>
        </a:p>
      </dgm:t>
    </dgm:pt>
    <dgm:pt modelId="{153467BD-AD1F-4774-8893-47CDEBDAC766}" type="sibTrans" cxnId="{95DEEF43-74C5-4FA0-AFA6-BDC194939C05}">
      <dgm:prSet/>
      <dgm:spPr/>
      <dgm:t>
        <a:bodyPr/>
        <a:lstStyle/>
        <a:p>
          <a:endParaRPr lang="uk-UA"/>
        </a:p>
      </dgm:t>
    </dgm:pt>
    <dgm:pt modelId="{FE1BE6E7-ECAA-4D80-8CCA-12070D18EDE0}">
      <dgm:prSet custT="1"/>
      <dgm:spPr/>
      <dgm:t>
        <a:bodyPr/>
        <a:lstStyle/>
        <a:p>
          <a:r>
            <a:rPr lang="uk-UA" sz="2000" dirty="0">
              <a:latin typeface="Times New Roman" panose="02020603050405020304" pitchFamily="18" charset="0"/>
              <a:cs typeface="Times New Roman" panose="02020603050405020304" pitchFamily="18" charset="0"/>
            </a:rPr>
            <a:t>світлодіодною лампою</a:t>
          </a:r>
        </a:p>
      </dgm:t>
    </dgm:pt>
    <dgm:pt modelId="{75FFE1CC-816D-4120-8F5D-5C0FA57EEDDB}" type="parTrans" cxnId="{88FC68B3-DC2A-4D30-A32F-56585E7735FA}">
      <dgm:prSet/>
      <dgm:spPr/>
      <dgm:t>
        <a:bodyPr/>
        <a:lstStyle/>
        <a:p>
          <a:endParaRPr lang="uk-UA"/>
        </a:p>
      </dgm:t>
    </dgm:pt>
    <dgm:pt modelId="{2F49C1DC-754C-4BFC-AEE8-2ECAB343515D}" type="sibTrans" cxnId="{88FC68B3-DC2A-4D30-A32F-56585E7735FA}">
      <dgm:prSet/>
      <dgm:spPr/>
      <dgm:t>
        <a:bodyPr/>
        <a:lstStyle/>
        <a:p>
          <a:endParaRPr lang="uk-UA"/>
        </a:p>
      </dgm:t>
    </dgm:pt>
    <dgm:pt modelId="{8375D361-B5A9-4D3C-AB3F-E8337BA442A9}">
      <dgm:prSet custT="1"/>
      <dgm:spPr/>
      <dgm:t>
        <a:bodyPr/>
        <a:lstStyle/>
        <a:p>
          <a:r>
            <a:rPr lang="uk-UA" sz="2000" dirty="0">
              <a:latin typeface="Times New Roman" panose="02020603050405020304" pitchFamily="18" charset="0"/>
              <a:cs typeface="Times New Roman" panose="02020603050405020304" pitchFamily="18" charset="0"/>
            </a:rPr>
            <a:t>свічкою;</a:t>
          </a:r>
        </a:p>
      </dgm:t>
    </dgm:pt>
    <dgm:pt modelId="{EADA2DAB-8D93-486D-90CE-47BA47877316}" type="parTrans" cxnId="{D7DF1213-8DCF-4BCD-BEBC-0BE37B07670F}">
      <dgm:prSet/>
      <dgm:spPr/>
      <dgm:t>
        <a:bodyPr/>
        <a:lstStyle/>
        <a:p>
          <a:endParaRPr lang="uk-UA"/>
        </a:p>
      </dgm:t>
    </dgm:pt>
    <dgm:pt modelId="{AC328EE7-5B3E-47DB-A528-FEC4A2C9D982}" type="sibTrans" cxnId="{D7DF1213-8DCF-4BCD-BEBC-0BE37B07670F}">
      <dgm:prSet/>
      <dgm:spPr/>
      <dgm:t>
        <a:bodyPr/>
        <a:lstStyle/>
        <a:p>
          <a:endParaRPr lang="uk-UA"/>
        </a:p>
      </dgm:t>
    </dgm:pt>
    <dgm:pt modelId="{83B3CA79-D75E-47C4-B47B-0D097EBB2FF7}">
      <dgm:prSet custT="1"/>
      <dgm:spPr/>
      <dgm:t>
        <a:bodyPr/>
        <a:lstStyle/>
        <a:p>
          <a:r>
            <a:rPr lang="uk-UA" sz="2000" dirty="0">
              <a:latin typeface="Times New Roman" panose="02020603050405020304" pitchFamily="18" charset="0"/>
              <a:cs typeface="Times New Roman" panose="02020603050405020304" pitchFamily="18" charset="0"/>
            </a:rPr>
            <a:t>денним світлом</a:t>
          </a:r>
        </a:p>
      </dgm:t>
    </dgm:pt>
    <dgm:pt modelId="{77638678-154C-444B-91BD-0A685021AFDC}" type="parTrans" cxnId="{C25E9B2C-F86C-4185-9369-182352A803F6}">
      <dgm:prSet/>
      <dgm:spPr/>
      <dgm:t>
        <a:bodyPr/>
        <a:lstStyle/>
        <a:p>
          <a:endParaRPr lang="uk-UA"/>
        </a:p>
      </dgm:t>
    </dgm:pt>
    <dgm:pt modelId="{E0574394-4F4F-44E4-9E1F-414238931E71}" type="sibTrans" cxnId="{C25E9B2C-F86C-4185-9369-182352A803F6}">
      <dgm:prSet/>
      <dgm:spPr/>
      <dgm:t>
        <a:bodyPr/>
        <a:lstStyle/>
        <a:p>
          <a:endParaRPr lang="uk-UA"/>
        </a:p>
      </dgm:t>
    </dgm:pt>
    <dgm:pt modelId="{D2B9807F-73BA-419B-8769-1FF49CB15BB4}" type="pres">
      <dgm:prSet presAssocID="{867041AD-04C4-4864-B90D-9859A01C91B7}" presName="linear" presStyleCnt="0">
        <dgm:presLayoutVars>
          <dgm:animLvl val="lvl"/>
          <dgm:resizeHandles val="exact"/>
        </dgm:presLayoutVars>
      </dgm:prSet>
      <dgm:spPr/>
    </dgm:pt>
    <dgm:pt modelId="{19FDD00B-358B-4DA9-A13F-A8A8CAD08F6D}" type="pres">
      <dgm:prSet presAssocID="{7A9FE16C-BE9C-47D6-A6D1-1446634BF192}" presName="parentText" presStyleLbl="node1" presStyleIdx="0" presStyleCnt="2" custScaleX="99259" custScaleY="59570">
        <dgm:presLayoutVars>
          <dgm:chMax val="0"/>
          <dgm:bulletEnabled val="1"/>
        </dgm:presLayoutVars>
      </dgm:prSet>
      <dgm:spPr/>
    </dgm:pt>
    <dgm:pt modelId="{A4B8357F-66C2-424C-A49E-E4AEA000AB63}" type="pres">
      <dgm:prSet presAssocID="{7694A30E-50A0-4525-907F-57F2B7CF22F6}" presName="spacer" presStyleCnt="0"/>
      <dgm:spPr/>
    </dgm:pt>
    <dgm:pt modelId="{34784B10-54CE-42B0-8C0E-2023AF4802E5}" type="pres">
      <dgm:prSet presAssocID="{CAC8EFAC-653A-4078-8B4C-F55DE3FE35E4}" presName="parentText" presStyleLbl="node1" presStyleIdx="1" presStyleCnt="2" custScaleX="99074" custScaleY="59022">
        <dgm:presLayoutVars>
          <dgm:chMax val="0"/>
          <dgm:bulletEnabled val="1"/>
        </dgm:presLayoutVars>
      </dgm:prSet>
      <dgm:spPr/>
    </dgm:pt>
    <dgm:pt modelId="{2F5DFBD5-5E62-4756-AAEA-4E34DF304B2E}" type="pres">
      <dgm:prSet presAssocID="{CAC8EFAC-653A-4078-8B4C-F55DE3FE35E4}" presName="childText" presStyleLbl="revTx" presStyleIdx="0" presStyleCnt="1" custLinFactNeighborX="1617" custLinFactNeighborY="15668">
        <dgm:presLayoutVars>
          <dgm:bulletEnabled val="1"/>
        </dgm:presLayoutVars>
      </dgm:prSet>
      <dgm:spPr/>
    </dgm:pt>
  </dgm:ptLst>
  <dgm:cxnLst>
    <dgm:cxn modelId="{D7DF1213-8DCF-4BCD-BEBC-0BE37B07670F}" srcId="{CAC8EFAC-653A-4078-8B4C-F55DE3FE35E4}" destId="{8375D361-B5A9-4D3C-AB3F-E8337BA442A9}" srcOrd="3" destOrd="0" parTransId="{EADA2DAB-8D93-486D-90CE-47BA47877316}" sibTransId="{AC328EE7-5B3E-47DB-A528-FEC4A2C9D982}"/>
    <dgm:cxn modelId="{43028318-AFE0-4253-A1CA-5D7804886425}" type="presOf" srcId="{CAC8EFAC-653A-4078-8B4C-F55DE3FE35E4}" destId="{34784B10-54CE-42B0-8C0E-2023AF4802E5}" srcOrd="0" destOrd="0" presId="urn:microsoft.com/office/officeart/2005/8/layout/vList2"/>
    <dgm:cxn modelId="{DB748C23-EDAC-4D10-A78E-F6CFC8258337}" type="presOf" srcId="{FE1BE6E7-ECAA-4D80-8CCA-12070D18EDE0}" destId="{2F5DFBD5-5E62-4756-AAEA-4E34DF304B2E}" srcOrd="0" destOrd="2" presId="urn:microsoft.com/office/officeart/2005/8/layout/vList2"/>
    <dgm:cxn modelId="{C25E9B2C-F86C-4185-9369-182352A803F6}" srcId="{CAC8EFAC-653A-4078-8B4C-F55DE3FE35E4}" destId="{83B3CA79-D75E-47C4-B47B-0D097EBB2FF7}" srcOrd="4" destOrd="0" parTransId="{77638678-154C-444B-91BD-0A685021AFDC}" sibTransId="{E0574394-4F4F-44E4-9E1F-414238931E71}"/>
    <dgm:cxn modelId="{95DEEF43-74C5-4FA0-AFA6-BDC194939C05}" srcId="{CAC8EFAC-653A-4078-8B4C-F55DE3FE35E4}" destId="{F80CBF19-07F9-4C0B-9A75-0DECCDEBF449}" srcOrd="1" destOrd="0" parTransId="{3F7F9B6D-F036-4DC0-A213-0BEEE53CD82A}" sibTransId="{153467BD-AD1F-4774-8893-47CDEBDAC766}"/>
    <dgm:cxn modelId="{44A62880-6C15-4BE7-969E-61F4924360A6}" type="presOf" srcId="{F80CBF19-07F9-4C0B-9A75-0DECCDEBF449}" destId="{2F5DFBD5-5E62-4756-AAEA-4E34DF304B2E}" srcOrd="0" destOrd="1" presId="urn:microsoft.com/office/officeart/2005/8/layout/vList2"/>
    <dgm:cxn modelId="{5DAA8C92-8411-4235-9947-4C5A52E23171}" type="presOf" srcId="{7A9FE16C-BE9C-47D6-A6D1-1446634BF192}" destId="{19FDD00B-358B-4DA9-A13F-A8A8CAD08F6D}" srcOrd="0" destOrd="0" presId="urn:microsoft.com/office/officeart/2005/8/layout/vList2"/>
    <dgm:cxn modelId="{CF06C893-4B06-4EDC-8842-B715C4194872}" srcId="{867041AD-04C4-4864-B90D-9859A01C91B7}" destId="{CAC8EFAC-653A-4078-8B4C-F55DE3FE35E4}" srcOrd="1" destOrd="0" parTransId="{274D34F4-6912-40B4-9421-6E6F62A47C69}" sibTransId="{F09436A0-985F-4482-84BB-69F908DB41F4}"/>
    <dgm:cxn modelId="{7B7634A8-7232-4F4E-8243-5191D019B7F5}" type="presOf" srcId="{83B3CA79-D75E-47C4-B47B-0D097EBB2FF7}" destId="{2F5DFBD5-5E62-4756-AAEA-4E34DF304B2E}" srcOrd="0" destOrd="4" presId="urn:microsoft.com/office/officeart/2005/8/layout/vList2"/>
    <dgm:cxn modelId="{9B6E63AC-CB06-4EC0-AB28-8949426F8DB4}" type="presOf" srcId="{867041AD-04C4-4864-B90D-9859A01C91B7}" destId="{D2B9807F-73BA-419B-8769-1FF49CB15BB4}" srcOrd="0" destOrd="0" presId="urn:microsoft.com/office/officeart/2005/8/layout/vList2"/>
    <dgm:cxn modelId="{FA3393AC-5E88-43B0-9C23-C00357034EDA}" srcId="{CAC8EFAC-653A-4078-8B4C-F55DE3FE35E4}" destId="{966702AE-C731-48CA-BCF7-A5C0972FDE38}" srcOrd="0" destOrd="0" parTransId="{6F92E77C-764E-4FA7-9CC9-88F79E121718}" sibTransId="{06222D69-B8DB-4B2B-9DEB-64D1F97B9014}"/>
    <dgm:cxn modelId="{88FC68B3-DC2A-4D30-A32F-56585E7735FA}" srcId="{CAC8EFAC-653A-4078-8B4C-F55DE3FE35E4}" destId="{FE1BE6E7-ECAA-4D80-8CCA-12070D18EDE0}" srcOrd="2" destOrd="0" parTransId="{75FFE1CC-816D-4120-8F5D-5C0FA57EEDDB}" sibTransId="{2F49C1DC-754C-4BFC-AEE8-2ECAB343515D}"/>
    <dgm:cxn modelId="{931039C8-E578-4DD2-9B01-95754430C84C}" type="presOf" srcId="{966702AE-C731-48CA-BCF7-A5C0972FDE38}" destId="{2F5DFBD5-5E62-4756-AAEA-4E34DF304B2E}" srcOrd="0" destOrd="0" presId="urn:microsoft.com/office/officeart/2005/8/layout/vList2"/>
    <dgm:cxn modelId="{FC9748D3-143B-412E-87F1-F26C36512974}" type="presOf" srcId="{8375D361-B5A9-4D3C-AB3F-E8337BA442A9}" destId="{2F5DFBD5-5E62-4756-AAEA-4E34DF304B2E}" srcOrd="0" destOrd="3" presId="urn:microsoft.com/office/officeart/2005/8/layout/vList2"/>
    <dgm:cxn modelId="{966438D4-5622-45BF-B852-3CBDDEE2A4D9}" srcId="{867041AD-04C4-4864-B90D-9859A01C91B7}" destId="{7A9FE16C-BE9C-47D6-A6D1-1446634BF192}" srcOrd="0" destOrd="0" parTransId="{2B8A777D-F5B4-4A44-B5FA-4A79B648314E}" sibTransId="{7694A30E-50A0-4525-907F-57F2B7CF22F6}"/>
    <dgm:cxn modelId="{4D995DB2-2154-443F-A075-0EAA96E1E7ED}" type="presParOf" srcId="{D2B9807F-73BA-419B-8769-1FF49CB15BB4}" destId="{19FDD00B-358B-4DA9-A13F-A8A8CAD08F6D}" srcOrd="0" destOrd="0" presId="urn:microsoft.com/office/officeart/2005/8/layout/vList2"/>
    <dgm:cxn modelId="{E98269CD-802B-4A96-9F13-3F5A713A768D}" type="presParOf" srcId="{D2B9807F-73BA-419B-8769-1FF49CB15BB4}" destId="{A4B8357F-66C2-424C-A49E-E4AEA000AB63}" srcOrd="1" destOrd="0" presId="urn:microsoft.com/office/officeart/2005/8/layout/vList2"/>
    <dgm:cxn modelId="{71CFF484-BFB2-419D-8C26-7755EA041A94}" type="presParOf" srcId="{D2B9807F-73BA-419B-8769-1FF49CB15BB4}" destId="{34784B10-54CE-42B0-8C0E-2023AF4802E5}" srcOrd="2" destOrd="0" presId="urn:microsoft.com/office/officeart/2005/8/layout/vList2"/>
    <dgm:cxn modelId="{948DAD62-C695-4495-8F67-F6BFC95DBA2E}" type="presParOf" srcId="{D2B9807F-73BA-419B-8769-1FF49CB15BB4}" destId="{2F5DFBD5-5E62-4756-AAEA-4E34DF304B2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6E2979-6E3E-4ECD-9B83-D389DC205C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675F07ED-6C29-4876-A615-8CC6164AB924}">
      <dgm:prSet/>
      <dgm:spPr>
        <a:solidFill>
          <a:schemeClr val="accent1">
            <a:lumMod val="50000"/>
          </a:schemeClr>
        </a:solidFill>
      </dgm:spPr>
      <dgm:t>
        <a:bodyPr/>
        <a:lstStyle/>
        <a:p>
          <a:r>
            <a:rPr lang="uk-UA" dirty="0">
              <a:latin typeface="Times New Roman" panose="02020603050405020304" pitchFamily="18" charset="0"/>
              <a:cs typeface="Times New Roman" panose="02020603050405020304" pitchFamily="18" charset="0"/>
            </a:rPr>
            <a:t>опрацювати теоретичні джерела інформації щодо предмету дослідження;</a:t>
          </a:r>
        </a:p>
      </dgm:t>
    </dgm:pt>
    <dgm:pt modelId="{E7FD0B49-D18E-47DC-BFD2-2CEDB474AE5A}" type="parTrans" cxnId="{1DA8723E-62CA-4950-A39F-3503849B48B5}">
      <dgm:prSet/>
      <dgm:spPr/>
      <dgm:t>
        <a:bodyPr/>
        <a:lstStyle/>
        <a:p>
          <a:endParaRPr lang="uk-UA"/>
        </a:p>
      </dgm:t>
    </dgm:pt>
    <dgm:pt modelId="{66F40309-8110-4572-9495-28296FD1292D}" type="sibTrans" cxnId="{1DA8723E-62CA-4950-A39F-3503849B48B5}">
      <dgm:prSet/>
      <dgm:spPr/>
      <dgm:t>
        <a:bodyPr/>
        <a:lstStyle/>
        <a:p>
          <a:endParaRPr lang="uk-UA"/>
        </a:p>
      </dgm:t>
    </dgm:pt>
    <dgm:pt modelId="{A52638DF-E235-4672-8A3F-648D15894267}">
      <dgm:prSet/>
      <dgm:spPr>
        <a:solidFill>
          <a:schemeClr val="accent1">
            <a:lumMod val="50000"/>
          </a:schemeClr>
        </a:solidFill>
      </dgm:spPr>
      <dgm:t>
        <a:bodyPr/>
        <a:lstStyle/>
        <a:p>
          <a:r>
            <a:rPr lang="uk-UA" dirty="0">
              <a:latin typeface="Times New Roman" panose="02020603050405020304" pitchFamily="18" charset="0"/>
              <a:cs typeface="Times New Roman" panose="02020603050405020304" pitchFamily="18" charset="0"/>
            </a:rPr>
            <a:t>виготовити макет спектрографу на базі дифракційних </a:t>
          </a:r>
          <a:r>
            <a:rPr lang="uk-UA" dirty="0" err="1">
              <a:latin typeface="Times New Roman" panose="02020603050405020304" pitchFamily="18" charset="0"/>
              <a:cs typeface="Times New Roman" panose="02020603050405020304" pitchFamily="18" charset="0"/>
            </a:rPr>
            <a:t>граток</a:t>
          </a:r>
          <a:r>
            <a:rPr lang="uk-UA" dirty="0">
              <a:latin typeface="Times New Roman" panose="02020603050405020304" pitchFamily="18" charset="0"/>
              <a:cs typeface="Times New Roman" panose="02020603050405020304" pitchFamily="18" charset="0"/>
            </a:rPr>
            <a:t>;</a:t>
          </a:r>
        </a:p>
      </dgm:t>
    </dgm:pt>
    <dgm:pt modelId="{5D9A0DC7-5E8D-42B5-8A6E-3E211C1AB51A}" type="parTrans" cxnId="{4129EA4D-8B9E-4031-987A-698ED628C69B}">
      <dgm:prSet/>
      <dgm:spPr/>
      <dgm:t>
        <a:bodyPr/>
        <a:lstStyle/>
        <a:p>
          <a:endParaRPr lang="uk-UA"/>
        </a:p>
      </dgm:t>
    </dgm:pt>
    <dgm:pt modelId="{0C3D4CA4-0D94-4028-A735-2C7CD1D49C6A}" type="sibTrans" cxnId="{4129EA4D-8B9E-4031-987A-698ED628C69B}">
      <dgm:prSet/>
      <dgm:spPr/>
      <dgm:t>
        <a:bodyPr/>
        <a:lstStyle/>
        <a:p>
          <a:endParaRPr lang="uk-UA"/>
        </a:p>
      </dgm:t>
    </dgm:pt>
    <dgm:pt modelId="{486E2961-63B8-4B02-B783-69A018F6AA1D}">
      <dgm:prSet/>
      <dgm:spPr>
        <a:solidFill>
          <a:schemeClr val="accent1">
            <a:lumMod val="50000"/>
          </a:schemeClr>
        </a:solidFill>
      </dgm:spPr>
      <dgm:t>
        <a:bodyPr/>
        <a:lstStyle/>
        <a:p>
          <a:r>
            <a:rPr lang="uk-UA" dirty="0">
              <a:latin typeface="Times New Roman" panose="02020603050405020304" pitchFamily="18" charset="0"/>
              <a:cs typeface="Times New Roman" panose="02020603050405020304" pitchFamily="18" charset="0"/>
            </a:rPr>
            <a:t>провести дослідження працездатності спектрографу; </a:t>
          </a:r>
        </a:p>
      </dgm:t>
    </dgm:pt>
    <dgm:pt modelId="{036565B3-95F1-425D-AA81-DF05A242CA79}" type="parTrans" cxnId="{C9DFF3CC-E6CB-4F85-8349-741EB87E90AA}">
      <dgm:prSet/>
      <dgm:spPr/>
      <dgm:t>
        <a:bodyPr/>
        <a:lstStyle/>
        <a:p>
          <a:endParaRPr lang="uk-UA"/>
        </a:p>
      </dgm:t>
    </dgm:pt>
    <dgm:pt modelId="{91278097-525B-4664-9FC1-435E7F974DB8}" type="sibTrans" cxnId="{C9DFF3CC-E6CB-4F85-8349-741EB87E90AA}">
      <dgm:prSet/>
      <dgm:spPr/>
      <dgm:t>
        <a:bodyPr/>
        <a:lstStyle/>
        <a:p>
          <a:endParaRPr lang="uk-UA"/>
        </a:p>
      </dgm:t>
    </dgm:pt>
    <dgm:pt modelId="{31223D8F-72C6-49D7-89F4-1FBFD7B140E4}">
      <dgm:prSet/>
      <dgm:spPr>
        <a:solidFill>
          <a:schemeClr val="accent1">
            <a:lumMod val="50000"/>
          </a:schemeClr>
        </a:solidFill>
      </dgm:spPr>
      <dgm:t>
        <a:bodyPr/>
        <a:lstStyle/>
        <a:p>
          <a:r>
            <a:rPr lang="uk-UA" dirty="0">
              <a:latin typeface="Times New Roman" panose="02020603050405020304" pitchFamily="18" charset="0"/>
              <a:cs typeface="Times New Roman" panose="02020603050405020304" pitchFamily="18" charset="0"/>
            </a:rPr>
            <a:t>сформулювати висновки та рекомендації за результатами дослідження.</a:t>
          </a:r>
        </a:p>
      </dgm:t>
    </dgm:pt>
    <dgm:pt modelId="{BD4836E7-8D61-4F27-A975-D934CF9AB213}" type="parTrans" cxnId="{EF2E1E24-20D9-47BF-BB5E-16CE93D47E22}">
      <dgm:prSet/>
      <dgm:spPr/>
      <dgm:t>
        <a:bodyPr/>
        <a:lstStyle/>
        <a:p>
          <a:endParaRPr lang="uk-UA"/>
        </a:p>
      </dgm:t>
    </dgm:pt>
    <dgm:pt modelId="{FBFC529A-AE2C-46C6-9341-D1AC09B5629A}" type="sibTrans" cxnId="{EF2E1E24-20D9-47BF-BB5E-16CE93D47E22}">
      <dgm:prSet/>
      <dgm:spPr/>
      <dgm:t>
        <a:bodyPr/>
        <a:lstStyle/>
        <a:p>
          <a:endParaRPr lang="uk-UA"/>
        </a:p>
      </dgm:t>
    </dgm:pt>
    <dgm:pt modelId="{8DE2A577-82E8-4FF4-B061-611C67CD3D4C}" type="pres">
      <dgm:prSet presAssocID="{BA6E2979-6E3E-4ECD-9B83-D389DC205C86}" presName="linear" presStyleCnt="0">
        <dgm:presLayoutVars>
          <dgm:animLvl val="lvl"/>
          <dgm:resizeHandles val="exact"/>
        </dgm:presLayoutVars>
      </dgm:prSet>
      <dgm:spPr/>
    </dgm:pt>
    <dgm:pt modelId="{73D2EB92-09B4-4B51-9432-2EA690A08BDC}" type="pres">
      <dgm:prSet presAssocID="{675F07ED-6C29-4876-A615-8CC6164AB924}" presName="parentText" presStyleLbl="node1" presStyleIdx="0" presStyleCnt="4" custScaleY="68163" custLinFactY="-24763" custLinFactNeighborX="-132" custLinFactNeighborY="-100000">
        <dgm:presLayoutVars>
          <dgm:chMax val="0"/>
          <dgm:bulletEnabled val="1"/>
        </dgm:presLayoutVars>
      </dgm:prSet>
      <dgm:spPr/>
    </dgm:pt>
    <dgm:pt modelId="{615B9631-C300-45F7-8B71-F4EB9595343A}" type="pres">
      <dgm:prSet presAssocID="{66F40309-8110-4572-9495-28296FD1292D}" presName="spacer" presStyleCnt="0"/>
      <dgm:spPr/>
    </dgm:pt>
    <dgm:pt modelId="{BC088BBD-5D8C-495F-97F0-C3D333E7F960}" type="pres">
      <dgm:prSet presAssocID="{A52638DF-E235-4672-8A3F-648D15894267}" presName="parentText" presStyleLbl="node1" presStyleIdx="1" presStyleCnt="4" custScaleY="70871" custLinFactY="-3013" custLinFactNeighborX="938" custLinFactNeighborY="-100000">
        <dgm:presLayoutVars>
          <dgm:chMax val="0"/>
          <dgm:bulletEnabled val="1"/>
        </dgm:presLayoutVars>
      </dgm:prSet>
      <dgm:spPr/>
    </dgm:pt>
    <dgm:pt modelId="{3CBC8F42-E9F7-4724-B036-C597FE0BE25D}" type="pres">
      <dgm:prSet presAssocID="{0C3D4CA4-0D94-4028-A735-2C7CD1D49C6A}" presName="spacer" presStyleCnt="0"/>
      <dgm:spPr/>
    </dgm:pt>
    <dgm:pt modelId="{6E9E2501-49C7-4A8E-A7A0-5BDD9FC819E2}" type="pres">
      <dgm:prSet presAssocID="{486E2961-63B8-4B02-B783-69A018F6AA1D}" presName="parentText" presStyleLbl="node1" presStyleIdx="2" presStyleCnt="4" custScaleY="63364" custLinFactY="7846" custLinFactNeighborY="100000">
        <dgm:presLayoutVars>
          <dgm:chMax val="0"/>
          <dgm:bulletEnabled val="1"/>
        </dgm:presLayoutVars>
      </dgm:prSet>
      <dgm:spPr/>
    </dgm:pt>
    <dgm:pt modelId="{067AA5A7-854D-4117-AEA7-2095AC03FF44}" type="pres">
      <dgm:prSet presAssocID="{91278097-525B-4664-9FC1-435E7F974DB8}" presName="spacer" presStyleCnt="0"/>
      <dgm:spPr/>
    </dgm:pt>
    <dgm:pt modelId="{94191295-2191-43E9-AAF4-64C287037EAB}" type="pres">
      <dgm:prSet presAssocID="{31223D8F-72C6-49D7-89F4-1FBFD7B140E4}" presName="parentText" presStyleLbl="node1" presStyleIdx="3" presStyleCnt="4" custScaleY="66457" custLinFactY="32818" custLinFactNeighborY="100000">
        <dgm:presLayoutVars>
          <dgm:chMax val="0"/>
          <dgm:bulletEnabled val="1"/>
        </dgm:presLayoutVars>
      </dgm:prSet>
      <dgm:spPr/>
    </dgm:pt>
  </dgm:ptLst>
  <dgm:cxnLst>
    <dgm:cxn modelId="{B0A46D0C-BCB4-4C3D-B40F-3E1160C33F4D}" type="presOf" srcId="{BA6E2979-6E3E-4ECD-9B83-D389DC205C86}" destId="{8DE2A577-82E8-4FF4-B061-611C67CD3D4C}" srcOrd="0" destOrd="0" presId="urn:microsoft.com/office/officeart/2005/8/layout/vList2"/>
    <dgm:cxn modelId="{EF2E1E24-20D9-47BF-BB5E-16CE93D47E22}" srcId="{BA6E2979-6E3E-4ECD-9B83-D389DC205C86}" destId="{31223D8F-72C6-49D7-89F4-1FBFD7B140E4}" srcOrd="3" destOrd="0" parTransId="{BD4836E7-8D61-4F27-A975-D934CF9AB213}" sibTransId="{FBFC529A-AE2C-46C6-9341-D1AC09B5629A}"/>
    <dgm:cxn modelId="{79135C38-A598-47C7-AA4E-2C4B8BBF4EAD}" type="presOf" srcId="{675F07ED-6C29-4876-A615-8CC6164AB924}" destId="{73D2EB92-09B4-4B51-9432-2EA690A08BDC}" srcOrd="0" destOrd="0" presId="urn:microsoft.com/office/officeart/2005/8/layout/vList2"/>
    <dgm:cxn modelId="{1DA8723E-62CA-4950-A39F-3503849B48B5}" srcId="{BA6E2979-6E3E-4ECD-9B83-D389DC205C86}" destId="{675F07ED-6C29-4876-A615-8CC6164AB924}" srcOrd="0" destOrd="0" parTransId="{E7FD0B49-D18E-47DC-BFD2-2CEDB474AE5A}" sibTransId="{66F40309-8110-4572-9495-28296FD1292D}"/>
    <dgm:cxn modelId="{4129EA4D-8B9E-4031-987A-698ED628C69B}" srcId="{BA6E2979-6E3E-4ECD-9B83-D389DC205C86}" destId="{A52638DF-E235-4672-8A3F-648D15894267}" srcOrd="1" destOrd="0" parTransId="{5D9A0DC7-5E8D-42B5-8A6E-3E211C1AB51A}" sibTransId="{0C3D4CA4-0D94-4028-A735-2C7CD1D49C6A}"/>
    <dgm:cxn modelId="{2AD7CE4F-6B31-42F2-BA38-7BBC80CE49A1}" type="presOf" srcId="{A52638DF-E235-4672-8A3F-648D15894267}" destId="{BC088BBD-5D8C-495F-97F0-C3D333E7F960}" srcOrd="0" destOrd="0" presId="urn:microsoft.com/office/officeart/2005/8/layout/vList2"/>
    <dgm:cxn modelId="{9C2D52B3-4031-4AEF-988E-C1C6E7561A77}" type="presOf" srcId="{486E2961-63B8-4B02-B783-69A018F6AA1D}" destId="{6E9E2501-49C7-4A8E-A7A0-5BDD9FC819E2}" srcOrd="0" destOrd="0" presId="urn:microsoft.com/office/officeart/2005/8/layout/vList2"/>
    <dgm:cxn modelId="{FBBD7AC9-7D44-49B9-B06D-0080350FFD3F}" type="presOf" srcId="{31223D8F-72C6-49D7-89F4-1FBFD7B140E4}" destId="{94191295-2191-43E9-AAF4-64C287037EAB}" srcOrd="0" destOrd="0" presId="urn:microsoft.com/office/officeart/2005/8/layout/vList2"/>
    <dgm:cxn modelId="{C9DFF3CC-E6CB-4F85-8349-741EB87E90AA}" srcId="{BA6E2979-6E3E-4ECD-9B83-D389DC205C86}" destId="{486E2961-63B8-4B02-B783-69A018F6AA1D}" srcOrd="2" destOrd="0" parTransId="{036565B3-95F1-425D-AA81-DF05A242CA79}" sibTransId="{91278097-525B-4664-9FC1-435E7F974DB8}"/>
    <dgm:cxn modelId="{898B232F-97DC-4D91-95E7-5671950EEBCB}" type="presParOf" srcId="{8DE2A577-82E8-4FF4-B061-611C67CD3D4C}" destId="{73D2EB92-09B4-4B51-9432-2EA690A08BDC}" srcOrd="0" destOrd="0" presId="urn:microsoft.com/office/officeart/2005/8/layout/vList2"/>
    <dgm:cxn modelId="{E401FBC4-8C3D-40FB-9AEB-835ED6300775}" type="presParOf" srcId="{8DE2A577-82E8-4FF4-B061-611C67CD3D4C}" destId="{615B9631-C300-45F7-8B71-F4EB9595343A}" srcOrd="1" destOrd="0" presId="urn:microsoft.com/office/officeart/2005/8/layout/vList2"/>
    <dgm:cxn modelId="{1C2B8416-B9D8-4992-8D1B-4A0A96673969}" type="presParOf" srcId="{8DE2A577-82E8-4FF4-B061-611C67CD3D4C}" destId="{BC088BBD-5D8C-495F-97F0-C3D333E7F960}" srcOrd="2" destOrd="0" presId="urn:microsoft.com/office/officeart/2005/8/layout/vList2"/>
    <dgm:cxn modelId="{CFB6669D-E737-49E3-B85A-804FABCCE037}" type="presParOf" srcId="{8DE2A577-82E8-4FF4-B061-611C67CD3D4C}" destId="{3CBC8F42-E9F7-4724-B036-C597FE0BE25D}" srcOrd="3" destOrd="0" presId="urn:microsoft.com/office/officeart/2005/8/layout/vList2"/>
    <dgm:cxn modelId="{3F4386CC-E043-4CB0-99C7-383F91F981A4}" type="presParOf" srcId="{8DE2A577-82E8-4FF4-B061-611C67CD3D4C}" destId="{6E9E2501-49C7-4A8E-A7A0-5BDD9FC819E2}" srcOrd="4" destOrd="0" presId="urn:microsoft.com/office/officeart/2005/8/layout/vList2"/>
    <dgm:cxn modelId="{73BAF122-8289-4759-BB86-579468E79061}" type="presParOf" srcId="{8DE2A577-82E8-4FF4-B061-611C67CD3D4C}" destId="{067AA5A7-854D-4117-AEA7-2095AC03FF44}" srcOrd="5" destOrd="0" presId="urn:microsoft.com/office/officeart/2005/8/layout/vList2"/>
    <dgm:cxn modelId="{06D8B07A-9395-48BF-BCDF-3FC0343FE0DB}" type="presParOf" srcId="{8DE2A577-82E8-4FF4-B061-611C67CD3D4C}" destId="{94191295-2191-43E9-AAF4-64C287037EAB}"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DD00B-358B-4DA9-A13F-A8A8CAD08F6D}">
      <dsp:nvSpPr>
        <dsp:cNvPr id="0" name=""/>
        <dsp:cNvSpPr/>
      </dsp:nvSpPr>
      <dsp:spPr>
        <a:xfrm>
          <a:off x="37335" y="438385"/>
          <a:ext cx="10002389" cy="713696"/>
        </a:xfrm>
        <a:prstGeom prst="roundRect">
          <a:avLst/>
        </a:prstGeom>
        <a:solidFill>
          <a:schemeClr val="accent1">
            <a:lumMod val="50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Творча робота присвячена дослідженню спектрального складу світла, що випромінюється різними  світловими джерелами.</a:t>
          </a:r>
        </a:p>
      </dsp:txBody>
      <dsp:txXfrm>
        <a:off x="72175" y="473225"/>
        <a:ext cx="9932709" cy="644016"/>
      </dsp:txXfrm>
    </dsp:sp>
    <dsp:sp modelId="{34784B10-54CE-42B0-8C0E-2023AF4802E5}">
      <dsp:nvSpPr>
        <dsp:cNvPr id="0" name=""/>
        <dsp:cNvSpPr/>
      </dsp:nvSpPr>
      <dsp:spPr>
        <a:xfrm>
          <a:off x="46656" y="1336401"/>
          <a:ext cx="9983747" cy="707130"/>
        </a:xfrm>
        <a:prstGeom prst="roundRect">
          <a:avLst/>
        </a:prstGeom>
        <a:solidFill>
          <a:schemeClr val="accent1">
            <a:lumMod val="50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Її метою є виготовлення спектрографу на основі дифракційних </a:t>
          </a:r>
          <a:r>
            <a:rPr lang="uk-UA" sz="2000" kern="1200" dirty="0" err="1">
              <a:latin typeface="Times New Roman" panose="02020603050405020304" pitchFamily="18" charset="0"/>
              <a:cs typeface="Times New Roman" panose="02020603050405020304" pitchFamily="18" charset="0"/>
            </a:rPr>
            <a:t>граток</a:t>
          </a:r>
          <a:r>
            <a:rPr lang="uk-UA" sz="2000" kern="1200" dirty="0">
              <a:latin typeface="Times New Roman" panose="02020603050405020304" pitchFamily="18" charset="0"/>
              <a:cs typeface="Times New Roman" panose="02020603050405020304" pitchFamily="18" charset="0"/>
            </a:rPr>
            <a:t>, та спостереження  за його допомогою спектру світла, що випромінюється різними джерелами :</a:t>
          </a:r>
        </a:p>
      </dsp:txBody>
      <dsp:txXfrm>
        <a:off x="81175" y="1370920"/>
        <a:ext cx="9914709" cy="638092"/>
      </dsp:txXfrm>
    </dsp:sp>
    <dsp:sp modelId="{2F5DFBD5-5E62-4756-AAEA-4E34DF304B2E}">
      <dsp:nvSpPr>
        <dsp:cNvPr id="0" name=""/>
        <dsp:cNvSpPr/>
      </dsp:nvSpPr>
      <dsp:spPr>
        <a:xfrm>
          <a:off x="0" y="2231247"/>
          <a:ext cx="10077061"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94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uk-UA" sz="2000" kern="1200" dirty="0">
              <a:latin typeface="Times New Roman" panose="02020603050405020304" pitchFamily="18" charset="0"/>
              <a:cs typeface="Times New Roman" panose="02020603050405020304" pitchFamily="18" charset="0"/>
            </a:rPr>
            <a:t>монітором від ноутбука</a:t>
          </a:r>
        </a:p>
        <a:p>
          <a:pPr marL="228600" lvl="1" indent="-228600" algn="l" defTabSz="889000">
            <a:lnSpc>
              <a:spcPct val="90000"/>
            </a:lnSpc>
            <a:spcBef>
              <a:spcPct val="0"/>
            </a:spcBef>
            <a:spcAft>
              <a:spcPct val="20000"/>
            </a:spcAft>
            <a:buChar char="•"/>
          </a:pPr>
          <a:r>
            <a:rPr lang="uk-UA" sz="2000" kern="1200" dirty="0">
              <a:latin typeface="Times New Roman" panose="02020603050405020304" pitchFamily="18" charset="0"/>
              <a:cs typeface="Times New Roman" panose="02020603050405020304" pitchFamily="18" charset="0"/>
            </a:rPr>
            <a:t>світлодіодним ліхтариком;</a:t>
          </a:r>
        </a:p>
        <a:p>
          <a:pPr marL="228600" lvl="1" indent="-228600" algn="l" defTabSz="889000">
            <a:lnSpc>
              <a:spcPct val="90000"/>
            </a:lnSpc>
            <a:spcBef>
              <a:spcPct val="0"/>
            </a:spcBef>
            <a:spcAft>
              <a:spcPct val="20000"/>
            </a:spcAft>
            <a:buChar char="•"/>
          </a:pPr>
          <a:r>
            <a:rPr lang="uk-UA" sz="2000" kern="1200" dirty="0">
              <a:latin typeface="Times New Roman" panose="02020603050405020304" pitchFamily="18" charset="0"/>
              <a:cs typeface="Times New Roman" panose="02020603050405020304" pitchFamily="18" charset="0"/>
            </a:rPr>
            <a:t>світлодіодною лампою</a:t>
          </a:r>
        </a:p>
        <a:p>
          <a:pPr marL="228600" lvl="1" indent="-228600" algn="l" defTabSz="889000">
            <a:lnSpc>
              <a:spcPct val="90000"/>
            </a:lnSpc>
            <a:spcBef>
              <a:spcPct val="0"/>
            </a:spcBef>
            <a:spcAft>
              <a:spcPct val="20000"/>
            </a:spcAft>
            <a:buChar char="•"/>
          </a:pPr>
          <a:r>
            <a:rPr lang="uk-UA" sz="2000" kern="1200" dirty="0">
              <a:latin typeface="Times New Roman" panose="02020603050405020304" pitchFamily="18" charset="0"/>
              <a:cs typeface="Times New Roman" panose="02020603050405020304" pitchFamily="18" charset="0"/>
            </a:rPr>
            <a:t>свічкою;</a:t>
          </a:r>
        </a:p>
        <a:p>
          <a:pPr marL="228600" lvl="1" indent="-228600" algn="l" defTabSz="889000">
            <a:lnSpc>
              <a:spcPct val="90000"/>
            </a:lnSpc>
            <a:spcBef>
              <a:spcPct val="0"/>
            </a:spcBef>
            <a:spcAft>
              <a:spcPct val="20000"/>
            </a:spcAft>
            <a:buChar char="•"/>
          </a:pPr>
          <a:r>
            <a:rPr lang="uk-UA" sz="2000" kern="1200" dirty="0">
              <a:latin typeface="Times New Roman" panose="02020603050405020304" pitchFamily="18" charset="0"/>
              <a:cs typeface="Times New Roman" panose="02020603050405020304" pitchFamily="18" charset="0"/>
            </a:rPr>
            <a:t>денним світлом</a:t>
          </a:r>
        </a:p>
      </dsp:txBody>
      <dsp:txXfrm>
        <a:off x="0" y="2231247"/>
        <a:ext cx="10077061" cy="1622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2EB92-09B4-4B51-9432-2EA690A08BDC}">
      <dsp:nvSpPr>
        <dsp:cNvPr id="0" name=""/>
        <dsp:cNvSpPr/>
      </dsp:nvSpPr>
      <dsp:spPr>
        <a:xfrm>
          <a:off x="0" y="246163"/>
          <a:ext cx="7046944" cy="789532"/>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опрацювати теоретичні джерела інформації щодо предмету дослідження;</a:t>
          </a:r>
        </a:p>
      </dsp:txBody>
      <dsp:txXfrm>
        <a:off x="38542" y="284705"/>
        <a:ext cx="6969860" cy="712448"/>
      </dsp:txXfrm>
    </dsp:sp>
    <dsp:sp modelId="{BC088BBD-5D8C-495F-97F0-C3D333E7F960}">
      <dsp:nvSpPr>
        <dsp:cNvPr id="0" name=""/>
        <dsp:cNvSpPr/>
      </dsp:nvSpPr>
      <dsp:spPr>
        <a:xfrm>
          <a:off x="0" y="1374026"/>
          <a:ext cx="7046944" cy="820898"/>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виготовити макет спектрографу на базі дифракційних </a:t>
          </a:r>
          <a:r>
            <a:rPr lang="uk-UA" sz="2000" kern="1200" dirty="0" err="1">
              <a:latin typeface="Times New Roman" panose="02020603050405020304" pitchFamily="18" charset="0"/>
              <a:cs typeface="Times New Roman" panose="02020603050405020304" pitchFamily="18" charset="0"/>
            </a:rPr>
            <a:t>граток</a:t>
          </a:r>
          <a:r>
            <a:rPr lang="uk-UA" sz="2000" kern="1200" dirty="0">
              <a:latin typeface="Times New Roman" panose="02020603050405020304" pitchFamily="18" charset="0"/>
              <a:cs typeface="Times New Roman" panose="02020603050405020304" pitchFamily="18" charset="0"/>
            </a:rPr>
            <a:t>;</a:t>
          </a:r>
        </a:p>
      </dsp:txBody>
      <dsp:txXfrm>
        <a:off x="40073" y="1414099"/>
        <a:ext cx="6966798" cy="740752"/>
      </dsp:txXfrm>
    </dsp:sp>
    <dsp:sp modelId="{6E9E2501-49C7-4A8E-A7A0-5BDD9FC819E2}">
      <dsp:nvSpPr>
        <dsp:cNvPr id="0" name=""/>
        <dsp:cNvSpPr/>
      </dsp:nvSpPr>
      <dsp:spPr>
        <a:xfrm>
          <a:off x="0" y="2579904"/>
          <a:ext cx="7046944" cy="733945"/>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провести дослідження працездатності спектрографу; </a:t>
          </a:r>
        </a:p>
      </dsp:txBody>
      <dsp:txXfrm>
        <a:off x="35828" y="2615732"/>
        <a:ext cx="6975288" cy="662289"/>
      </dsp:txXfrm>
    </dsp:sp>
    <dsp:sp modelId="{94191295-2191-43E9-AAF4-64C287037EAB}">
      <dsp:nvSpPr>
        <dsp:cNvPr id="0" name=""/>
        <dsp:cNvSpPr/>
      </dsp:nvSpPr>
      <dsp:spPr>
        <a:xfrm>
          <a:off x="0" y="3689500"/>
          <a:ext cx="7046944" cy="769771"/>
        </a:xfrm>
        <a:prstGeom prst="round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сформулювати висновки та рекомендації за результатами дослідження.</a:t>
          </a:r>
        </a:p>
      </dsp:txBody>
      <dsp:txXfrm>
        <a:off x="37577" y="3727077"/>
        <a:ext cx="6971790" cy="6946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509A250-FF31-4206-8172-F9D3106AACB1}"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509A250-FF31-4206-8172-F9D3106AACB1}"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uk-UA"/>
              <a:t>Клацніть, щоб редагувати стиль зразка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509A250-FF31-4206-8172-F9D3106AACB1}"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509A250-FF31-4206-8172-F9D3106AACB1}"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509A250-FF31-4206-8172-F9D3106AACB1}" type="datetimeFigureOut">
              <a:rPr lang="en-US" dirty="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4/10/2024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4/10/2024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4/10/2024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7" name="Date Placeholder 4"/>
          <p:cNvSpPr>
            <a:spLocks noGrp="1"/>
          </p:cNvSpPr>
          <p:nvPr>
            <p:ph type="dt" sz="half" idx="10"/>
          </p:nvPr>
        </p:nvSpPr>
        <p:spPr/>
        <p:txBody>
          <a:bodyPr/>
          <a:lstStyle/>
          <a:p>
            <a:fld id="{4509A250-FF31-4206-8172-F9D3106AACB1}" type="datetimeFigureOut">
              <a:rPr lang="en-US" dirty="0"/>
              <a:t>4/10/2024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509A250-FF31-4206-8172-F9D3106AACB1}" type="datetimeFigureOut">
              <a:rPr lang="en-US" dirty="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4/10/2024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bOobh1-L44" TargetMode="External"/><Relationship Id="rId2" Type="http://schemas.openxmlformats.org/officeDocument/2006/relationships/hyperlink" Target="https://www.easyphysics.in.ua/11clas/optics/%D0%B4%D0%B8%D1%81%D0%BF%D0%B5%D1%80%D1%81%D0%B8%D1%8F-%D1%81%D0%B2%D0%B5%D1%82%D0%B0/" TargetMode="External"/><Relationship Id="rId1" Type="http://schemas.openxmlformats.org/officeDocument/2006/relationships/slideLayout" Target="../slideLayouts/slideLayout7.xml"/><Relationship Id="rId6" Type="http://schemas.openxmlformats.org/officeDocument/2006/relationships/hyperlink" Target="http://ua.led-diode.com/info/working-principle-and-characteristics-of-spect-79970260.html" TargetMode="External"/><Relationship Id="rId5" Type="http://schemas.openxmlformats.org/officeDocument/2006/relationships/hyperlink" Target="https://www.youtube.com/watch?v=gE3zO9FSDm0" TargetMode="External"/><Relationship Id="rId4" Type="http://schemas.openxmlformats.org/officeDocument/2006/relationships/hyperlink" Target="https://uk.wikipedia.org/wiki/%D0%A1%D0%BF%D0%B5%D0%BA%D1%82%D1%80%D0%BE%D0%BC%D0%B5%D1%82%D1%8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6B566-EEE4-B22A-7C19-57F1C0CE4D96}"/>
              </a:ext>
            </a:extLst>
          </p:cNvPr>
          <p:cNvSpPr txBox="1"/>
          <p:nvPr/>
        </p:nvSpPr>
        <p:spPr>
          <a:xfrm>
            <a:off x="-62203" y="23327"/>
            <a:ext cx="12254203" cy="3754874"/>
          </a:xfrm>
          <a:prstGeom prst="rect">
            <a:avLst/>
          </a:prstGeom>
          <a:noFill/>
        </p:spPr>
        <p:txBody>
          <a:bodyPr wrap="square">
            <a:spAutoFit/>
          </a:bodyPr>
          <a:lstStyle/>
          <a:p>
            <a:pPr algn="ctr"/>
            <a:r>
              <a:rPr lang="uk-UA" sz="1600" dirty="0">
                <a:solidFill>
                  <a:schemeClr val="tx1"/>
                </a:solidFill>
                <a:latin typeface="Times New Roman" panose="02020603050405020304" pitchFamily="18" charset="0"/>
                <a:cs typeface="Times New Roman" panose="02020603050405020304" pitchFamily="18" charset="0"/>
              </a:rPr>
              <a:t>Всеукраїнський інтерактивний конкурс “МАН-Юніор Дослідник-2024”</a:t>
            </a:r>
            <a:br>
              <a:rPr lang="uk-UA" sz="1600" dirty="0">
                <a:solidFill>
                  <a:schemeClr val="tx1"/>
                </a:solidFill>
                <a:latin typeface="Times New Roman" panose="02020603050405020304" pitchFamily="18" charset="0"/>
                <a:cs typeface="Times New Roman" panose="02020603050405020304" pitchFamily="18" charset="0"/>
              </a:rPr>
            </a:br>
            <a:r>
              <a:rPr lang="uk-UA" sz="1600" dirty="0">
                <a:solidFill>
                  <a:schemeClr val="tx1"/>
                </a:solidFill>
                <a:latin typeface="Times New Roman" panose="02020603050405020304" pitchFamily="18" charset="0"/>
                <a:cs typeface="Times New Roman" panose="02020603050405020304" pitchFamily="18" charset="0"/>
              </a:rPr>
              <a:t>Номінація Технік</a:t>
            </a:r>
            <a:r>
              <a:rPr lang="uk-UA" sz="1800" dirty="0">
                <a:solidFill>
                  <a:schemeClr val="tx1"/>
                </a:solidFill>
                <a:latin typeface="Times New Roman" panose="02020603050405020304" pitchFamily="18" charset="0"/>
                <a:cs typeface="Times New Roman" panose="02020603050405020304" pitchFamily="18" charset="0"/>
              </a:rPr>
              <a:t> </a:t>
            </a:r>
            <a:br>
              <a:rPr lang="uk-UA" sz="1800" dirty="0">
                <a:solidFill>
                  <a:schemeClr val="tx1"/>
                </a:solidFill>
                <a:latin typeface="Times New Roman" panose="02020603050405020304" pitchFamily="18" charset="0"/>
                <a:cs typeface="Times New Roman" panose="02020603050405020304" pitchFamily="18" charset="0"/>
              </a:rPr>
            </a:br>
            <a:r>
              <a:rPr lang="uk-UA" sz="1800" dirty="0">
                <a:solidFill>
                  <a:schemeClr val="tx1"/>
                </a:solidFill>
                <a:latin typeface="Times New Roman" panose="02020603050405020304" pitchFamily="18" charset="0"/>
                <a:cs typeface="Times New Roman" panose="02020603050405020304" pitchFamily="18" charset="0"/>
              </a:rPr>
              <a:t> Комунальний заклад “Харківська обласна Мала академія наук</a:t>
            </a:r>
            <a:br>
              <a:rPr lang="uk-UA" sz="1800" dirty="0">
                <a:solidFill>
                  <a:schemeClr val="tx1"/>
                </a:solidFill>
                <a:latin typeface="Times New Roman" panose="02020603050405020304" pitchFamily="18" charset="0"/>
                <a:cs typeface="Times New Roman" panose="02020603050405020304" pitchFamily="18" charset="0"/>
              </a:rPr>
            </a:br>
            <a:r>
              <a:rPr lang="uk-UA" sz="1800" dirty="0">
                <a:solidFill>
                  <a:schemeClr val="tx1"/>
                </a:solidFill>
                <a:latin typeface="Times New Roman" panose="02020603050405020304" pitchFamily="18" charset="0"/>
                <a:cs typeface="Times New Roman" panose="02020603050405020304" pitchFamily="18" charset="0"/>
              </a:rPr>
              <a:t> Харківської обласної ради Харківської області” </a:t>
            </a:r>
            <a:br>
              <a:rPr lang="uk-UA" sz="1800" dirty="0">
                <a:solidFill>
                  <a:schemeClr val="tx1"/>
                </a:solidFill>
                <a:latin typeface="Times New Roman" panose="02020603050405020304" pitchFamily="18" charset="0"/>
                <a:cs typeface="Times New Roman" panose="02020603050405020304" pitchFamily="18" charset="0"/>
              </a:rPr>
            </a:br>
            <a:br>
              <a:rPr lang="uk-UA" sz="1800" dirty="0">
                <a:solidFill>
                  <a:schemeClr val="tx1"/>
                </a:solidFill>
                <a:latin typeface="Times New Roman" panose="02020603050405020304" pitchFamily="18" charset="0"/>
                <a:cs typeface="Times New Roman" panose="02020603050405020304" pitchFamily="18" charset="0"/>
              </a:rPr>
            </a:br>
            <a:br>
              <a:rPr lang="uk-UA" sz="1800" dirty="0">
                <a:solidFill>
                  <a:schemeClr val="tx1"/>
                </a:solidFill>
                <a:latin typeface="Times New Roman" panose="02020603050405020304" pitchFamily="18" charset="0"/>
                <a:cs typeface="Times New Roman" panose="02020603050405020304" pitchFamily="18" charset="0"/>
              </a:rPr>
            </a:br>
            <a:r>
              <a:rPr lang="uk-UA" sz="2000" dirty="0">
                <a:solidFill>
                  <a:schemeClr val="tx1"/>
                </a:solidFill>
                <a:latin typeface="Times New Roman" panose="02020603050405020304" pitchFamily="18" charset="0"/>
                <a:cs typeface="Times New Roman" panose="02020603050405020304" pitchFamily="18" charset="0"/>
              </a:rPr>
              <a:t>Тема дослідження: </a:t>
            </a:r>
            <a:br>
              <a:rPr lang="uk-UA" sz="2000" dirty="0">
                <a:solidFill>
                  <a:schemeClr val="tx1"/>
                </a:solidFill>
                <a:latin typeface="Times New Roman" panose="02020603050405020304" pitchFamily="18" charset="0"/>
                <a:cs typeface="Times New Roman" panose="02020603050405020304" pitchFamily="18" charset="0"/>
              </a:rPr>
            </a:br>
            <a:r>
              <a:rPr lang="ru-RU" sz="3200" b="1" dirty="0">
                <a:effectLst/>
                <a:latin typeface="Times New Roman" panose="02020603050405020304" pitchFamily="18" charset="0"/>
                <a:ea typeface="Calibri" panose="020F0502020204030204" pitchFamily="34" charset="0"/>
                <a:cs typeface="Times New Roman" panose="02020603050405020304" pitchFamily="18" charset="0"/>
              </a:rPr>
              <a:t>«ДОСЛІДЖЕННЯ СПЕКТРАЛЬНИХ ВЛАСТИВОСТЕЙ РІЗНИХ ДЖЕРЕЛ СВІТЛА»</a:t>
            </a:r>
            <a:br>
              <a:rPr lang="uk-UA" sz="3200" dirty="0">
                <a:solidFill>
                  <a:schemeClr val="tx1"/>
                </a:solidFill>
                <a:latin typeface="Times New Roman" panose="02020603050405020304" pitchFamily="18" charset="0"/>
                <a:cs typeface="Times New Roman" panose="02020603050405020304" pitchFamily="18" charset="0"/>
              </a:rPr>
            </a:br>
            <a:br>
              <a:rPr lang="uk-UA" sz="2400" dirty="0">
                <a:solidFill>
                  <a:schemeClr val="tx1"/>
                </a:solidFill>
                <a:latin typeface="Times New Roman" panose="02020603050405020304" pitchFamily="18" charset="0"/>
                <a:cs typeface="Times New Roman" panose="02020603050405020304" pitchFamily="18" charset="0"/>
              </a:rPr>
            </a:br>
            <a:r>
              <a:rPr lang="uk-UA" sz="2400" dirty="0">
                <a:solidFill>
                  <a:schemeClr val="tx1"/>
                </a:solidFill>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pic>
        <p:nvPicPr>
          <p:cNvPr id="5" name="Picture 6">
            <a:extLst>
              <a:ext uri="{FF2B5EF4-FFF2-40B4-BE49-F238E27FC236}">
                <a16:creationId xmlns:a16="http://schemas.microsoft.com/office/drawing/2014/main" id="{55C0800B-EA56-B0B6-9D4D-BCC41442D072}"/>
              </a:ext>
            </a:extLst>
          </p:cNvPr>
          <p:cNvPicPr>
            <a:picLocks noChangeAspect="1" noChangeArrowheads="1"/>
          </p:cNvPicPr>
          <p:nvPr/>
        </p:nvPicPr>
        <p:blipFill>
          <a:blip r:embed="rId2" cstate="print"/>
          <a:srcRect/>
          <a:stretch>
            <a:fillRect/>
          </a:stretch>
        </p:blipFill>
        <p:spPr bwMode="auto">
          <a:xfrm>
            <a:off x="490994" y="285728"/>
            <a:ext cx="928694" cy="928694"/>
          </a:xfrm>
          <a:prstGeom prst="rect">
            <a:avLst/>
          </a:prstGeom>
          <a:noFill/>
          <a:ln w="9525">
            <a:noFill/>
            <a:miter lim="800000"/>
            <a:headEnd/>
            <a:tailEnd/>
          </a:ln>
          <a:effectLst/>
        </p:spPr>
      </p:pic>
      <p:pic>
        <p:nvPicPr>
          <p:cNvPr id="6" name="Рисунок 5" descr="logo.gif">
            <a:extLst>
              <a:ext uri="{FF2B5EF4-FFF2-40B4-BE49-F238E27FC236}">
                <a16:creationId xmlns:a16="http://schemas.microsoft.com/office/drawing/2014/main" id="{D8DBB1CE-DE1A-299A-9C5E-21B42AAB9E5C}"/>
              </a:ext>
            </a:extLst>
          </p:cNvPr>
          <p:cNvPicPr>
            <a:picLocks noChangeAspect="1"/>
          </p:cNvPicPr>
          <p:nvPr/>
        </p:nvPicPr>
        <p:blipFill>
          <a:blip r:embed="rId3"/>
          <a:stretch>
            <a:fillRect/>
          </a:stretch>
        </p:blipFill>
        <p:spPr>
          <a:xfrm>
            <a:off x="10143125" y="285728"/>
            <a:ext cx="1393041" cy="928694"/>
          </a:xfrm>
          <a:prstGeom prst="rect">
            <a:avLst/>
          </a:prstGeom>
        </p:spPr>
      </p:pic>
      <p:sp>
        <p:nvSpPr>
          <p:cNvPr id="8" name="TextBox 7">
            <a:extLst>
              <a:ext uri="{FF2B5EF4-FFF2-40B4-BE49-F238E27FC236}">
                <a16:creationId xmlns:a16="http://schemas.microsoft.com/office/drawing/2014/main" id="{AD912C70-9F69-000A-7A86-855BEC6D6799}"/>
              </a:ext>
            </a:extLst>
          </p:cNvPr>
          <p:cNvSpPr txBox="1"/>
          <p:nvPr/>
        </p:nvSpPr>
        <p:spPr>
          <a:xfrm>
            <a:off x="6567196" y="3778201"/>
            <a:ext cx="4861249" cy="2462213"/>
          </a:xfrm>
          <a:prstGeom prst="rect">
            <a:avLst/>
          </a:prstGeom>
          <a:noFill/>
        </p:spPr>
        <p:txBody>
          <a:bodyPr wrap="square" rtlCol="0">
            <a:spAutoFit/>
          </a:bodyPr>
          <a:lstStyle/>
          <a:p>
            <a:r>
              <a:rPr lang="uk-UA" sz="1800" dirty="0">
                <a:solidFill>
                  <a:schemeClr val="tx1"/>
                </a:solidFill>
                <a:latin typeface="Times New Roman" panose="02020603050405020304" pitchFamily="18" charset="0"/>
                <a:cs typeface="Times New Roman" panose="02020603050405020304" pitchFamily="18" charset="0"/>
              </a:rPr>
              <a:t>Виконавець</a:t>
            </a:r>
            <a:r>
              <a:rPr lang="uk-UA" sz="1600" dirty="0">
                <a:solidFill>
                  <a:schemeClr val="tx1"/>
                </a:solidFill>
                <a:latin typeface="Times New Roman" panose="02020603050405020304" pitchFamily="18" charset="0"/>
                <a:cs typeface="Times New Roman" panose="02020603050405020304" pitchFamily="18" charset="0"/>
              </a:rPr>
              <a:t>:</a:t>
            </a:r>
            <a:r>
              <a:rPr lang="uk-UA" sz="1400" dirty="0">
                <a:solidFill>
                  <a:schemeClr val="tx1"/>
                </a:solidFill>
                <a:latin typeface="Times New Roman" panose="02020603050405020304" pitchFamily="18" charset="0"/>
                <a:cs typeface="Times New Roman" panose="02020603050405020304" pitchFamily="18" charset="0"/>
              </a:rPr>
              <a:t> </a:t>
            </a:r>
            <a:br>
              <a:rPr lang="uk-UA" sz="1400" dirty="0">
                <a:solidFill>
                  <a:schemeClr val="tx1"/>
                </a:solidFill>
                <a:latin typeface="Times New Roman" panose="02020603050405020304" pitchFamily="18" charset="0"/>
                <a:cs typeface="Times New Roman" panose="02020603050405020304" pitchFamily="18" charset="0"/>
              </a:rPr>
            </a:br>
            <a:r>
              <a:rPr lang="uk-UA" sz="1400" dirty="0">
                <a:solidFill>
                  <a:schemeClr val="tx1"/>
                </a:solidFill>
                <a:latin typeface="Times New Roman" panose="02020603050405020304" pitchFamily="18" charset="0"/>
                <a:cs typeface="Times New Roman" panose="02020603050405020304" pitchFamily="18" charset="0"/>
              </a:rPr>
              <a:t>    </a:t>
            </a:r>
            <a:r>
              <a:rPr lang="uk-UA" sz="1800" dirty="0">
                <a:solidFill>
                  <a:schemeClr val="tx1"/>
                </a:solidFill>
                <a:latin typeface="Times New Roman" panose="02020603050405020304" pitchFamily="18" charset="0"/>
                <a:cs typeface="Times New Roman" panose="02020603050405020304" pitchFamily="18" charset="0"/>
              </a:rPr>
              <a:t>Дзюба</a:t>
            </a:r>
            <a:r>
              <a:rPr lang="uk-UA" sz="2000" dirty="0">
                <a:solidFill>
                  <a:schemeClr val="tx1"/>
                </a:solidFill>
                <a:latin typeface="Times New Roman" panose="02020603050405020304" pitchFamily="18" charset="0"/>
                <a:cs typeface="Times New Roman" panose="02020603050405020304" pitchFamily="18" charset="0"/>
              </a:rPr>
              <a:t> </a:t>
            </a:r>
            <a:r>
              <a:rPr lang="uk-UA" sz="1800" dirty="0">
                <a:solidFill>
                  <a:schemeClr val="tx1"/>
                </a:solidFill>
                <a:latin typeface="Times New Roman" panose="02020603050405020304" pitchFamily="18" charset="0"/>
                <a:cs typeface="Times New Roman" panose="02020603050405020304" pitchFamily="18" charset="0"/>
              </a:rPr>
              <a:t>Софія Борисівна - </a:t>
            </a:r>
            <a:r>
              <a:rPr lang="uk-UA" sz="1600" dirty="0">
                <a:solidFill>
                  <a:schemeClr val="tx1"/>
                </a:solidFill>
                <a:latin typeface="Times New Roman" panose="02020603050405020304" pitchFamily="18" charset="0"/>
                <a:cs typeface="Times New Roman" panose="02020603050405020304" pitchFamily="18" charset="0"/>
              </a:rPr>
              <a:t>учениця 8 класу</a:t>
            </a:r>
            <a:r>
              <a:rPr lang="en-US" sz="1600" dirty="0">
                <a:solidFill>
                  <a:schemeClr val="tx1"/>
                </a:solidFill>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к</a:t>
            </a:r>
            <a:r>
              <a:rPr lang="uk-UA" sz="1600" dirty="0">
                <a:solidFill>
                  <a:schemeClr val="tx1"/>
                </a:solidFill>
                <a:latin typeface="Times New Roman" panose="02020603050405020304" pitchFamily="18" charset="0"/>
                <a:cs typeface="Times New Roman" panose="02020603050405020304" pitchFamily="18" charset="0"/>
              </a:rPr>
              <a:t>омунальний заклад «Харківськ</a:t>
            </a:r>
            <a:r>
              <a:rPr lang="uk-UA" dirty="0">
                <a:latin typeface="Times New Roman" panose="02020603050405020304" pitchFamily="18" charset="0"/>
                <a:cs typeface="Times New Roman" panose="02020603050405020304" pitchFamily="18" charset="0"/>
              </a:rPr>
              <a:t>ий</a:t>
            </a:r>
            <a:r>
              <a:rPr lang="uk-UA" sz="1600" dirty="0">
                <a:solidFill>
                  <a:schemeClr val="tx1"/>
                </a:solidFill>
                <a:latin typeface="Times New Roman" panose="02020603050405020304" pitchFamily="18" charset="0"/>
                <a:cs typeface="Times New Roman" panose="02020603050405020304" pitchFamily="18" charset="0"/>
              </a:rPr>
              <a:t> ліцей №82 Харківської міської ради»</a:t>
            </a:r>
            <a:br>
              <a:rPr lang="uk-UA" sz="1400" dirty="0">
                <a:solidFill>
                  <a:schemeClr val="tx1"/>
                </a:solidFill>
                <a:latin typeface="Times New Roman" panose="02020603050405020304" pitchFamily="18" charset="0"/>
                <a:cs typeface="Times New Roman" panose="02020603050405020304" pitchFamily="18" charset="0"/>
              </a:rPr>
            </a:br>
            <a:br>
              <a:rPr lang="uk-UA" sz="1400" dirty="0">
                <a:solidFill>
                  <a:schemeClr val="tx1"/>
                </a:solidFill>
                <a:latin typeface="Times New Roman" panose="02020603050405020304" pitchFamily="18" charset="0"/>
                <a:cs typeface="Times New Roman" panose="02020603050405020304" pitchFamily="18" charset="0"/>
              </a:rPr>
            </a:br>
            <a:r>
              <a:rPr lang="uk-UA" sz="1400" dirty="0">
                <a:solidFill>
                  <a:schemeClr val="tx1"/>
                </a:solidFill>
                <a:latin typeface="Times New Roman" panose="02020603050405020304" pitchFamily="18" charset="0"/>
                <a:cs typeface="Times New Roman" panose="02020603050405020304" pitchFamily="18" charset="0"/>
              </a:rPr>
              <a:t> </a:t>
            </a:r>
            <a:r>
              <a:rPr lang="uk-UA" sz="1800" dirty="0">
                <a:solidFill>
                  <a:schemeClr val="tx1"/>
                </a:solidFill>
                <a:latin typeface="Times New Roman" panose="02020603050405020304" pitchFamily="18" charset="0"/>
                <a:cs typeface="Times New Roman" panose="02020603050405020304" pitchFamily="18" charset="0"/>
              </a:rPr>
              <a:t>Науковий керівник:</a:t>
            </a:r>
            <a:br>
              <a:rPr lang="uk-UA" sz="1800" dirty="0">
                <a:solidFill>
                  <a:schemeClr val="tx1"/>
                </a:solidFill>
                <a:latin typeface="Times New Roman" panose="02020603050405020304" pitchFamily="18" charset="0"/>
                <a:cs typeface="Times New Roman" panose="02020603050405020304" pitchFamily="18" charset="0"/>
              </a:rPr>
            </a:br>
            <a:r>
              <a:rPr lang="uk-UA" sz="1800" dirty="0">
                <a:solidFill>
                  <a:schemeClr val="tx1"/>
                </a:solidFill>
                <a:latin typeface="Times New Roman" panose="02020603050405020304" pitchFamily="18" charset="0"/>
                <a:cs typeface="Times New Roman" panose="02020603050405020304" pitchFamily="18" charset="0"/>
              </a:rPr>
              <a:t>   Лавров Володимир Дмитрович - </a:t>
            </a:r>
            <a:r>
              <a:rPr lang="uk-UA" sz="1600" dirty="0">
                <a:solidFill>
                  <a:schemeClr val="tx1"/>
                </a:solidFill>
                <a:latin typeface="Times New Roman" panose="02020603050405020304" pitchFamily="18" charset="0"/>
                <a:cs typeface="Times New Roman" panose="02020603050405020304" pitchFamily="18" charset="0"/>
              </a:rPr>
              <a:t>керівник гуртка Комунального закладу “Харківська обласної МАН Харківської обласної ради”</a:t>
            </a:r>
            <a:endParaRPr lang="uk-UA" dirty="0"/>
          </a:p>
        </p:txBody>
      </p:sp>
    </p:spTree>
    <p:extLst>
      <p:ext uri="{BB962C8B-B14F-4D97-AF65-F5344CB8AC3E}">
        <p14:creationId xmlns:p14="http://schemas.microsoft.com/office/powerpoint/2010/main" val="161065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EB67F-037F-6B9A-3B08-5E59397E292D}"/>
              </a:ext>
            </a:extLst>
          </p:cNvPr>
          <p:cNvSpPr txBox="1"/>
          <p:nvPr/>
        </p:nvSpPr>
        <p:spPr>
          <a:xfrm>
            <a:off x="709126" y="5554389"/>
            <a:ext cx="9572431" cy="878895"/>
          </a:xfrm>
          <a:prstGeom prst="rect">
            <a:avLst/>
          </a:prstGeo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p:spPr>
        <p:txBody>
          <a:bodyPr wrap="square">
            <a:spAutoFit/>
          </a:bodyPr>
          <a:lstStyle/>
          <a:p>
            <a:pPr indent="405765">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Особистий вклад автора полягає у виготовленні дифракційних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граток</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спектрографа на їх основі, проведення досліджень світлових спектрів деяких джерел видимого випромінювання.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637D182-831D-7C2D-AA6E-9D37BB1B25D4}"/>
              </a:ext>
            </a:extLst>
          </p:cNvPr>
          <p:cNvSpPr txBox="1"/>
          <p:nvPr/>
        </p:nvSpPr>
        <p:spPr>
          <a:xfrm>
            <a:off x="709127" y="1094107"/>
            <a:ext cx="9572430" cy="1294393"/>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p:spPr>
        <p:txBody>
          <a:bodyPr wrap="square">
            <a:spAutoFit/>
          </a:bodyPr>
          <a:lstStyle/>
          <a:p>
            <a:pPr indent="405765">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Завдання дослідження виконані в повному обсязі. Створений в рамках роботи спектрограф придатний для реєстрації спектру світла від світлових джерел. Теоретичні висновки підтверджені експериментальними дослідженнями на виготовленому макеті спектрографа.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E78FD24-DF40-8BFD-FF3D-DC015EE23929}"/>
              </a:ext>
            </a:extLst>
          </p:cNvPr>
          <p:cNvSpPr txBox="1"/>
          <p:nvPr/>
        </p:nvSpPr>
        <p:spPr>
          <a:xfrm>
            <a:off x="1817137" y="243712"/>
            <a:ext cx="6097554" cy="458074"/>
          </a:xfrm>
          <a:prstGeom prst="rect">
            <a:avLst/>
          </a:prstGeom>
          <a:noFill/>
        </p:spPr>
        <p:txBody>
          <a:bodyPr wrap="square">
            <a:spAutoFit/>
          </a:bodyPr>
          <a:lstStyle/>
          <a:p>
            <a:pPr marL="634365" algn="ctr">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Висновки</a:t>
            </a:r>
          </a:p>
        </p:txBody>
      </p:sp>
      <p:sp>
        <p:nvSpPr>
          <p:cNvPr id="9" name="TextBox 8">
            <a:extLst>
              <a:ext uri="{FF2B5EF4-FFF2-40B4-BE49-F238E27FC236}">
                <a16:creationId xmlns:a16="http://schemas.microsoft.com/office/drawing/2014/main" id="{A3B00021-3BB9-EAAF-90F4-836EB1D75C38}"/>
              </a:ext>
            </a:extLst>
          </p:cNvPr>
          <p:cNvSpPr txBox="1"/>
          <p:nvPr/>
        </p:nvSpPr>
        <p:spPr>
          <a:xfrm>
            <a:off x="709127" y="2574054"/>
            <a:ext cx="9572430" cy="1709892"/>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8100000" scaled="1"/>
            <a:tileRect/>
          </a:gradFill>
        </p:spPr>
        <p:txBody>
          <a:bodyPr wrap="square">
            <a:spAutoFit/>
          </a:bodyPr>
          <a:lstStyle/>
          <a:p>
            <a:pPr indent="405765">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Робота має практичне значення, її результати можуть бути використаними для побудови не складних за конструкцією спектрографів, які можуть бути використаними для дослідження світлового спектру різних світлових джерел, прогнозування їх впливу на живі організми, рослини.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80971B8-DC82-1159-21FD-C64BFE67B826}"/>
              </a:ext>
            </a:extLst>
          </p:cNvPr>
          <p:cNvSpPr txBox="1"/>
          <p:nvPr/>
        </p:nvSpPr>
        <p:spPr>
          <a:xfrm>
            <a:off x="709126" y="4463182"/>
            <a:ext cx="9572431" cy="878895"/>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p:spPr>
        <p:txBody>
          <a:bodyPr wrap="square">
            <a:spAutoFit/>
          </a:bodyPr>
          <a:lstStyle/>
          <a:p>
            <a:pPr indent="405765">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Новизна дослідження полягає в подальшому розвитку громадянської науки, розширенні її можливостей за рахунок залучення власноруч виготовлених приладів.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0B89957-ACAF-4B28-1B9E-509D96FE1E82}"/>
              </a:ext>
            </a:extLst>
          </p:cNvPr>
          <p:cNvSpPr txBox="1"/>
          <p:nvPr/>
        </p:nvSpPr>
        <p:spPr>
          <a:xfrm>
            <a:off x="10590244" y="315131"/>
            <a:ext cx="382555" cy="584775"/>
          </a:xfrm>
          <a:prstGeom prst="rect">
            <a:avLst/>
          </a:prstGeom>
          <a:noFill/>
        </p:spPr>
        <p:txBody>
          <a:bodyPr wrap="square" rtlCol="0">
            <a:spAutoFit/>
          </a:bodyPr>
          <a:lstStyle/>
          <a:p>
            <a:r>
              <a:rPr lang="uk-UA" sz="3200" dirty="0">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4140462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E8BDC6-CFD7-DDCC-BC98-3BEC2F04476D}"/>
              </a:ext>
            </a:extLst>
          </p:cNvPr>
          <p:cNvSpPr txBox="1"/>
          <p:nvPr/>
        </p:nvSpPr>
        <p:spPr>
          <a:xfrm>
            <a:off x="363894" y="264471"/>
            <a:ext cx="10011747" cy="5779339"/>
          </a:xfrm>
          <a:prstGeom prst="rect">
            <a:avLst/>
          </a:prstGeom>
          <a:noFill/>
        </p:spPr>
        <p:txBody>
          <a:bodyPr wrap="square">
            <a:spAutoFit/>
          </a:bodyPr>
          <a:lstStyle/>
          <a:p>
            <a:pPr algn="ctr">
              <a:lnSpc>
                <a:spcPct val="150000"/>
              </a:lnSpc>
              <a:spcAft>
                <a:spcPts val="100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СПИСОК ВИКОРИСТАНИХ ДЖЕРЕЛ</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Бондаренко О. Дисперсія світла. Фізика –це легко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1600" u="sng" dirty="0" err="1">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easyphysics</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in</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1600" u="sng" dirty="0" err="1">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ua</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/11</a:t>
            </a:r>
            <a:r>
              <a:rPr lang="en-US" sz="1600" u="sng" dirty="0" err="1">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clas</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optics</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0%</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4%</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0%</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8%</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1%81%</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0%</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BF</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0%</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5%</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1%80%</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1%81%</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0%</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8%</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1%8</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1%81%</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0%</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2%</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0%</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5%</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1%82%</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0%</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0/</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(дата звернення: 15.02.2024 );</a:t>
            </a:r>
          </a:p>
          <a:p>
            <a:pPr marL="342900" lvl="0" indent="-342900">
              <a:lnSpc>
                <a:spcPct val="115000"/>
              </a:lnSpc>
              <a:buFont typeface="+mj-lt"/>
              <a:buAutoNum type="arabicPeriod"/>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Дифракційні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гратки</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Саморобний спектроскоп або як визначити спектр джерела світла. Мої захоплюючі та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небещпечні</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експерименти. //URL: https://acdc.foxylab.com/spectr (дата звернення: 15.02.2024 );</a:t>
            </a:r>
          </a:p>
          <a:p>
            <a:pPr marL="342900" lvl="0" indent="-342900">
              <a:lnSpc>
                <a:spcPct val="115000"/>
              </a:lnSpc>
              <a:spcAft>
                <a:spcPts val="1000"/>
              </a:spcAft>
              <a:buFont typeface="+mj-lt"/>
              <a:buAutoNum type="arabicPeriod"/>
            </a:pP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Піголь</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О. В. Дифракція світла. </a:t>
            </a:r>
            <a:r>
              <a:rPr lang="uk-UA" sz="1600" dirty="0" err="1">
                <a:effectLst/>
                <a:latin typeface="Times New Roman" panose="02020603050405020304" pitchFamily="18" charset="0"/>
                <a:ea typeface="Calibri" panose="020F0502020204030204" pitchFamily="34" charset="0"/>
                <a:cs typeface="Times New Roman" panose="02020603050405020304" pitchFamily="18" charset="0"/>
              </a:rPr>
              <a:t>Всеосвіта</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URL: https://vseosvita.ua/lesson/dyfraktsiia-svitla-43960.html (дата звернення: 15.02.2024 );</a:t>
            </a:r>
          </a:p>
          <a:p>
            <a:pPr marL="342900" lvl="0" indent="-342900">
              <a:lnSpc>
                <a:spcPct val="115000"/>
              </a:lnSpc>
              <a:buFont typeface="+mj-lt"/>
              <a:buAutoNum type="arabicPeriod"/>
            </a:pPr>
            <a:r>
              <a:rPr lang="uk-UA" sz="1600" kern="1800" dirty="0">
                <a:effectLst/>
                <a:latin typeface="Times New Roman" panose="02020603050405020304" pitchFamily="18" charset="0"/>
                <a:ea typeface="Times New Roman" panose="02020603050405020304" pitchFamily="18" charset="0"/>
                <a:cs typeface="Times New Roman" panose="02020603050405020304" pitchFamily="18" charset="0"/>
              </a:rPr>
              <a:t>Фізика 11. Урок-презентація «Дифракція світла». </a:t>
            </a:r>
            <a:r>
              <a:rPr lang="en-US" sz="1600" kern="1800" dirty="0">
                <a:effectLst/>
                <a:latin typeface="Times New Roman" panose="02020603050405020304" pitchFamily="18" charset="0"/>
                <a:ea typeface="Times New Roman" panose="02020603050405020304" pitchFamily="18" charset="0"/>
                <a:cs typeface="Times New Roman" panose="02020603050405020304" pitchFamily="18" charset="0"/>
              </a:rPr>
              <a:t>//URL</a:t>
            </a:r>
            <a:r>
              <a:rPr lang="uk-UA" sz="1600"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https://www.youtube.com/watch?v=HbOobh1-L44</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15.02.2024 );</a:t>
            </a:r>
          </a:p>
          <a:p>
            <a:pPr marL="342900" lvl="0" indent="-342900">
              <a:lnSpc>
                <a:spcPct val="150000"/>
              </a:lnSpc>
              <a:buFont typeface="+mj-lt"/>
              <a:buAutoNum type="arabicPeriod"/>
            </a:pP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Спектрометр вікіпедія.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https</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600" u="sng" dirty="0">
                <a:solidFill>
                  <a:srgbClr val="C4E46E"/>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Спектрометр — </a:t>
            </a:r>
            <a:r>
              <a:rPr lang="ru-RU" sz="1600" u="sng" dirty="0" err="1">
                <a:solidFill>
                  <a:srgbClr val="C4E46E"/>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Вікіпедія</a:t>
            </a:r>
            <a:r>
              <a:rPr lang="ru-RU" sz="1600" u="sng"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(wikipedia.org)</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15.02.2024);</a:t>
            </a:r>
          </a:p>
          <a:p>
            <a:pPr marL="342900" lvl="0" indent="-342900">
              <a:lnSpc>
                <a:spcPct val="150000"/>
              </a:lnSpc>
              <a:buFont typeface="+mj-lt"/>
              <a:buAutoNum type="arabicPeriod"/>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Урок 420. Дифракция света. Дифракционная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решетк</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а.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https://www.youtube.com/watch?v=gE3zO9FSDm0</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15.02.2024 );</a:t>
            </a:r>
          </a:p>
          <a:p>
            <a:pPr marL="342900" lvl="0" indent="-342900">
              <a:lnSpc>
                <a:spcPct val="150000"/>
              </a:lnSpc>
              <a:spcAft>
                <a:spcPts val="1000"/>
              </a:spcAft>
              <a:buFont typeface="+mj-lt"/>
              <a:buAutoNum type="arabicPeriod"/>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Принцип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Роботи</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Та Характеристики Спектрофотометра</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https</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600" u="sng" dirty="0">
                <a:solidFill>
                  <a:srgbClr val="C4E46E"/>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Принцип </a:t>
            </a:r>
            <a:r>
              <a:rPr lang="ru-RU" sz="1600" u="sng" dirty="0" err="1">
                <a:solidFill>
                  <a:srgbClr val="C4E46E"/>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роботи</a:t>
            </a:r>
            <a:r>
              <a:rPr lang="ru-RU" sz="1600" u="sng" dirty="0">
                <a:solidFill>
                  <a:srgbClr val="C4E46E"/>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та характеристики спектрофотометра - </a:t>
            </a:r>
            <a:r>
              <a:rPr lang="ru-RU" sz="1600" u="sng" dirty="0" err="1">
                <a:solidFill>
                  <a:srgbClr val="C4E46E"/>
                </a:solidFill>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Знання</a:t>
            </a:r>
            <a:r>
              <a:rPr lang="ru-RU" sz="1600" u="sng" dirty="0">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(led-diode.com)</a:t>
            </a:r>
            <a:r>
              <a:rPr lang="ru-RU" sz="16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u="sng"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15.02.2024 )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4BCEBE5-3C09-CCF5-CDD3-5F29353411CB}"/>
              </a:ext>
            </a:extLst>
          </p:cNvPr>
          <p:cNvSpPr txBox="1"/>
          <p:nvPr/>
        </p:nvSpPr>
        <p:spPr>
          <a:xfrm>
            <a:off x="10468948" y="267685"/>
            <a:ext cx="597158" cy="584775"/>
          </a:xfrm>
          <a:prstGeom prst="rect">
            <a:avLst/>
          </a:prstGeom>
          <a:noFill/>
        </p:spPr>
        <p:txBody>
          <a:bodyPr wrap="square" rtlCol="0">
            <a:spAutoFit/>
          </a:bodyPr>
          <a:lstStyle/>
          <a:p>
            <a:r>
              <a:rPr lang="uk-UA" sz="3200" dirty="0">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107591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9E35F-299C-6D32-8541-720A6DDF5C93}"/>
              </a:ext>
            </a:extLst>
          </p:cNvPr>
          <p:cNvSpPr txBox="1"/>
          <p:nvPr/>
        </p:nvSpPr>
        <p:spPr>
          <a:xfrm>
            <a:off x="2890935" y="2875002"/>
            <a:ext cx="6410130" cy="1107996"/>
          </a:xfrm>
          <a:prstGeom prst="rect">
            <a:avLst/>
          </a:prstGeom>
          <a:noFill/>
        </p:spPr>
        <p:txBody>
          <a:bodyPr wrap="square" rtlCol="0">
            <a:spAutoFit/>
          </a:bodyPr>
          <a:lstStyle/>
          <a:p>
            <a:r>
              <a:rPr lang="uk-UA" sz="6600" dirty="0">
                <a:latin typeface="Times New Roman" panose="02020603050405020304" pitchFamily="18" charset="0"/>
                <a:cs typeface="Times New Roman" panose="02020603050405020304" pitchFamily="18" charset="0"/>
              </a:rPr>
              <a:t>Дякую за увагу !</a:t>
            </a:r>
          </a:p>
        </p:txBody>
      </p:sp>
      <p:sp>
        <p:nvSpPr>
          <p:cNvPr id="3" name="TextBox 2">
            <a:extLst>
              <a:ext uri="{FF2B5EF4-FFF2-40B4-BE49-F238E27FC236}">
                <a16:creationId xmlns:a16="http://schemas.microsoft.com/office/drawing/2014/main" id="{F18A3A60-A822-986B-4D32-070AFD8AFC86}"/>
              </a:ext>
            </a:extLst>
          </p:cNvPr>
          <p:cNvSpPr txBox="1"/>
          <p:nvPr/>
        </p:nvSpPr>
        <p:spPr>
          <a:xfrm>
            <a:off x="10450286" y="287139"/>
            <a:ext cx="643811" cy="584775"/>
          </a:xfrm>
          <a:prstGeom prst="rect">
            <a:avLst/>
          </a:prstGeom>
          <a:noFill/>
        </p:spPr>
        <p:txBody>
          <a:bodyPr wrap="square" rtlCol="0">
            <a:spAutoFit/>
          </a:bodyPr>
          <a:lstStyle/>
          <a:p>
            <a:r>
              <a:rPr lang="uk-UA" sz="3200" dirty="0">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294405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a:extLst>
              <a:ext uri="{FF2B5EF4-FFF2-40B4-BE49-F238E27FC236}">
                <a16:creationId xmlns:a16="http://schemas.microsoft.com/office/drawing/2014/main" id="{5DBBE75A-AC46-E7C3-136D-00294487F1B2}"/>
              </a:ext>
            </a:extLst>
          </p:cNvPr>
          <p:cNvGraphicFramePr/>
          <p:nvPr>
            <p:extLst>
              <p:ext uri="{D42A27DB-BD31-4B8C-83A1-F6EECF244321}">
                <p14:modId xmlns:p14="http://schemas.microsoft.com/office/powerpoint/2010/main" val="3866755677"/>
              </p:ext>
            </p:extLst>
          </p:nvPr>
        </p:nvGraphicFramePr>
        <p:xfrm>
          <a:off x="111966" y="194256"/>
          <a:ext cx="10077061" cy="4104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2E27099-9E59-0327-1E62-E34D052BB247}"/>
              </a:ext>
            </a:extLst>
          </p:cNvPr>
          <p:cNvSpPr txBox="1"/>
          <p:nvPr/>
        </p:nvSpPr>
        <p:spPr>
          <a:xfrm>
            <a:off x="111966" y="4366055"/>
            <a:ext cx="6766596" cy="1550233"/>
          </a:xfrm>
          <a:prstGeom prst="rect">
            <a:avLst/>
          </a:prstGeom>
          <a:noFill/>
        </p:spPr>
        <p:txBody>
          <a:bodyPr wrap="square">
            <a:spAutoFit/>
          </a:bodyPr>
          <a:lstStyle/>
          <a:p>
            <a:pPr>
              <a:lnSpc>
                <a:spcPct val="150000"/>
              </a:lnSpc>
              <a:spcAft>
                <a:spcPts val="10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Об’єкт дослідження – явища квантової оптики.</a:t>
            </a:r>
          </a:p>
          <a:p>
            <a:pPr>
              <a:lnSpc>
                <a:spcPct val="150000"/>
              </a:lnSpc>
              <a:spcAft>
                <a:spcPts val="10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Предмет дослідження  - явище світлової дисперсії, отриманої з використанням дифракційних </a:t>
            </a:r>
            <a:r>
              <a:rPr lang="uk-UA" sz="2000" dirty="0" err="1">
                <a:effectLst/>
                <a:latin typeface="Times New Roman" panose="02020603050405020304" pitchFamily="18" charset="0"/>
                <a:ea typeface="Calibri" panose="020F0502020204030204" pitchFamily="34" charset="0"/>
                <a:cs typeface="Times New Roman" panose="02020603050405020304" pitchFamily="18" charset="0"/>
              </a:rPr>
              <a:t>граток</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052" name="Picture 4">
            <a:extLst>
              <a:ext uri="{FF2B5EF4-FFF2-40B4-BE49-F238E27FC236}">
                <a16:creationId xmlns:a16="http://schemas.microsoft.com/office/drawing/2014/main" id="{7898082A-BA74-E08A-755C-7D9C71F497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596" y="2190331"/>
            <a:ext cx="5694902" cy="29878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850507-6C2A-6820-B8A5-34A0645EF5FE}"/>
              </a:ext>
            </a:extLst>
          </p:cNvPr>
          <p:cNvSpPr txBox="1"/>
          <p:nvPr/>
        </p:nvSpPr>
        <p:spPr>
          <a:xfrm>
            <a:off x="10590244" y="315131"/>
            <a:ext cx="382555" cy="584775"/>
          </a:xfrm>
          <a:prstGeom prst="rect">
            <a:avLst/>
          </a:prstGeom>
          <a:noFill/>
        </p:spPr>
        <p:txBody>
          <a:bodyPr wrap="square" rtlCol="0">
            <a:spAutoFit/>
          </a:bodyPr>
          <a:lstStyle/>
          <a:p>
            <a:r>
              <a:rPr lang="uk-UA" sz="3200"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79022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B49F74-8A3E-72B7-5A2E-969DAEFA4D4B}"/>
              </a:ext>
            </a:extLst>
          </p:cNvPr>
          <p:cNvSpPr txBox="1"/>
          <p:nvPr/>
        </p:nvSpPr>
        <p:spPr>
          <a:xfrm>
            <a:off x="1277127" y="426397"/>
            <a:ext cx="8276253" cy="587148"/>
          </a:xfrm>
          <a:prstGeom prst="rect">
            <a:avLst/>
          </a:prstGeom>
          <a:noFill/>
        </p:spPr>
        <p:txBody>
          <a:bodyPr wrap="square">
            <a:spAutoFit/>
          </a:bodyPr>
          <a:lstStyle/>
          <a:p>
            <a:pPr>
              <a:lnSpc>
                <a:spcPct val="150000"/>
              </a:lnSpc>
              <a:spcAft>
                <a:spcPts val="10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Для досягнення мети необхідно виконати наступні завдання:</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Схема 7">
            <a:extLst>
              <a:ext uri="{FF2B5EF4-FFF2-40B4-BE49-F238E27FC236}">
                <a16:creationId xmlns:a16="http://schemas.microsoft.com/office/drawing/2014/main" id="{586D4F3A-9C22-3612-D464-7127C28AAAC0}"/>
              </a:ext>
            </a:extLst>
          </p:cNvPr>
          <p:cNvGraphicFramePr/>
          <p:nvPr>
            <p:extLst>
              <p:ext uri="{D42A27DB-BD31-4B8C-83A1-F6EECF244321}">
                <p14:modId xmlns:p14="http://schemas.microsoft.com/office/powerpoint/2010/main" val="1859666183"/>
              </p:ext>
            </p:extLst>
          </p:nvPr>
        </p:nvGraphicFramePr>
        <p:xfrm>
          <a:off x="1891782" y="1642187"/>
          <a:ext cx="7046944" cy="4612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C3D1D408-D726-E6D6-F91E-D704BC0D6D75}"/>
              </a:ext>
            </a:extLst>
          </p:cNvPr>
          <p:cNvSpPr txBox="1"/>
          <p:nvPr/>
        </p:nvSpPr>
        <p:spPr>
          <a:xfrm>
            <a:off x="10590244" y="315131"/>
            <a:ext cx="382555" cy="584775"/>
          </a:xfrm>
          <a:prstGeom prst="rect">
            <a:avLst/>
          </a:prstGeom>
          <a:noFill/>
        </p:spPr>
        <p:txBody>
          <a:bodyPr wrap="square" rtlCol="0">
            <a:spAutoFit/>
          </a:bodyPr>
          <a:lstStyle/>
          <a:p>
            <a:r>
              <a:rPr lang="uk-UA" sz="32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7848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5A8D1B-E53F-7A8A-D770-E4EE848D778C}"/>
              </a:ext>
            </a:extLst>
          </p:cNvPr>
          <p:cNvSpPr txBox="1"/>
          <p:nvPr/>
        </p:nvSpPr>
        <p:spPr>
          <a:xfrm>
            <a:off x="0" y="114579"/>
            <a:ext cx="5856516" cy="1889620"/>
          </a:xfrm>
          <a:prstGeom prst="rect">
            <a:avLst/>
          </a:prstGeom>
          <a:noFill/>
        </p:spPr>
        <p:txBody>
          <a:bodyPr wrap="square">
            <a:spAutoFit/>
          </a:bodyPr>
          <a:lstStyle/>
          <a:p>
            <a:pPr marL="457200">
              <a:lnSpc>
                <a:spcPct val="150000"/>
              </a:lnSpc>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Дисперсія світла – це явище розкладання світла в спектр, зумовлене залежністю абсолютного показника заломлення середовища від частоти світлової хвилі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E26970F-89C5-186C-4067-3512DC5A90DC}"/>
              </a:ext>
            </a:extLst>
          </p:cNvPr>
          <p:cNvSpPr txBox="1"/>
          <p:nvPr/>
        </p:nvSpPr>
        <p:spPr>
          <a:xfrm>
            <a:off x="-513183" y="2333400"/>
            <a:ext cx="12910457" cy="1427955"/>
          </a:xfrm>
          <a:prstGeom prst="rect">
            <a:avLst/>
          </a:prstGeom>
          <a:noFill/>
        </p:spPr>
        <p:txBody>
          <a:bodyPr wrap="square">
            <a:spAutoFit/>
          </a:bodyPr>
          <a:lstStyle/>
          <a:p>
            <a:pPr marL="457200">
              <a:lnSpc>
                <a:spcPct val="150000"/>
              </a:lnSpc>
              <a:spcAft>
                <a:spcPts val="1000"/>
              </a:spcAft>
            </a:pP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Для дослідження спектральних властивостей (реєстрації спектру) різних джерел світла застосовуються спектральні прилади – спектроскоп (візуальне спостереження спектру), спектрографи (реєстрація спектру), спектрометри (визначення положення окремих спектральних ліній або реєстрація спектру у вигляді кривої)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2</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Спектроскоп лабораторный">
            <a:extLst>
              <a:ext uri="{FF2B5EF4-FFF2-40B4-BE49-F238E27FC236}">
                <a16:creationId xmlns:a16="http://schemas.microsoft.com/office/drawing/2014/main" id="{CC2FA9D4-ADBA-13D6-A760-C17F92FDC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070" y="4143044"/>
            <a:ext cx="3284375" cy="26139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Спектрографи">
            <a:extLst>
              <a:ext uri="{FF2B5EF4-FFF2-40B4-BE49-F238E27FC236}">
                <a16:creationId xmlns:a16="http://schemas.microsoft.com/office/drawing/2014/main" id="{41FEF27F-9ECA-EA86-2D45-D6FD451F3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438" y="4109722"/>
            <a:ext cx="2647270" cy="26472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Спектрометр SEKONIC C-700R SpectroMaster купити в FOTOSALE.UA | Краща ціна  на Спектрометр SEKONIC C-700R SpectroMaster в Києві, Харкові, Львові,  Одесі, Дніпрі: характеристики, відгуки &lt;br&gt;">
            <a:extLst>
              <a:ext uri="{FF2B5EF4-FFF2-40B4-BE49-F238E27FC236}">
                <a16:creationId xmlns:a16="http://schemas.microsoft.com/office/drawing/2014/main" id="{8E7E03DE-E222-218B-D1C7-997F6B9BD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698" y="4109722"/>
            <a:ext cx="2647269" cy="26472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68249F-B7AF-6E85-5FCC-B4CCFC77921F}"/>
              </a:ext>
            </a:extLst>
          </p:cNvPr>
          <p:cNvSpPr txBox="1"/>
          <p:nvPr/>
        </p:nvSpPr>
        <p:spPr>
          <a:xfrm>
            <a:off x="10590244" y="315131"/>
            <a:ext cx="382555" cy="584775"/>
          </a:xfrm>
          <a:prstGeom prst="rect">
            <a:avLst/>
          </a:prstGeom>
          <a:noFill/>
        </p:spPr>
        <p:txBody>
          <a:bodyPr wrap="square" rtlCol="0">
            <a:spAutoFit/>
          </a:bodyPr>
          <a:lstStyle/>
          <a:p>
            <a:r>
              <a:rPr lang="uk-UA" sz="3200"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63121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836CD9-F587-306E-DC66-F36B2441D091}"/>
              </a:ext>
            </a:extLst>
          </p:cNvPr>
          <p:cNvSpPr txBox="1"/>
          <p:nvPr/>
        </p:nvSpPr>
        <p:spPr>
          <a:xfrm>
            <a:off x="93306" y="177990"/>
            <a:ext cx="10198359" cy="1709892"/>
          </a:xfrm>
          <a:prstGeom prst="rect">
            <a:avLst/>
          </a:prstGeom>
          <a:noFill/>
        </p:spPr>
        <p:txBody>
          <a:bodyPr wrap="square">
            <a:spAutoFit/>
          </a:bodyPr>
          <a:lstStyle/>
          <a:p>
            <a:pPr marL="457200">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Дифракція світла - це явище</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обгинання світловими хвилями межі непрозорих тіл і проникнення світла в ділянку геометричної тіні. Воно спостерігається, якщо на шляху розповсюдження світлової хвилі зустрічається не прозора перепона або щілина розміри яких порівняні з довжиною хвилі, що складає біля  10</a:t>
            </a:r>
            <a:r>
              <a:rPr lang="uk-UA" sz="1800" baseline="30000" dirty="0">
                <a:effectLst/>
                <a:latin typeface="Times New Roman" panose="02020603050405020304" pitchFamily="18" charset="0"/>
                <a:ea typeface="Calibri" panose="020F0502020204030204" pitchFamily="34" charset="0"/>
                <a:cs typeface="Times New Roman" panose="02020603050405020304" pitchFamily="18" charset="0"/>
              </a:rPr>
              <a:t>-7</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м[3]..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6" name="Picture 6" descr="2b">
            <a:extLst>
              <a:ext uri="{FF2B5EF4-FFF2-40B4-BE49-F238E27FC236}">
                <a16:creationId xmlns:a16="http://schemas.microsoft.com/office/drawing/2014/main" id="{27F1B3E3-400B-C168-5EDD-1E3C8949E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796" y="1577492"/>
            <a:ext cx="6737091" cy="51025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A9912C-4D33-747A-846C-F172CCF0F9E1}"/>
              </a:ext>
            </a:extLst>
          </p:cNvPr>
          <p:cNvSpPr txBox="1"/>
          <p:nvPr/>
        </p:nvSpPr>
        <p:spPr>
          <a:xfrm>
            <a:off x="10590244" y="315131"/>
            <a:ext cx="382555" cy="584775"/>
          </a:xfrm>
          <a:prstGeom prst="rect">
            <a:avLst/>
          </a:prstGeom>
          <a:noFill/>
        </p:spPr>
        <p:txBody>
          <a:bodyPr wrap="square" rtlCol="0">
            <a:spAutoFit/>
          </a:bodyPr>
          <a:lstStyle/>
          <a:p>
            <a:r>
              <a:rPr lang="uk-UA" sz="3200"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96446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FF1E9C-3F94-A7D3-65D6-3D2535610E97}"/>
              </a:ext>
            </a:extLst>
          </p:cNvPr>
          <p:cNvSpPr txBox="1"/>
          <p:nvPr/>
        </p:nvSpPr>
        <p:spPr>
          <a:xfrm>
            <a:off x="83976" y="62437"/>
            <a:ext cx="10058400" cy="2125390"/>
          </a:xfrm>
          <a:prstGeom prst="rect">
            <a:avLst/>
          </a:prstGeom>
          <a:noFill/>
        </p:spPr>
        <p:txBody>
          <a:bodyPr wrap="square">
            <a:spAutoFit/>
          </a:bodyPr>
          <a:lstStyle/>
          <a:p>
            <a:pPr marL="457200">
              <a:lnSpc>
                <a:spcPct val="150000"/>
              </a:lnSpc>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Дифракційні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гратки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являють собою поверхню на яку нанесена велика кількість регулярно (через крок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граток</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що має назву періоду або сталої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граток</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розташованих штрихів/щілин/виступів[2].</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На дифракційних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гратках</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спостерігається явище дифракції на щілині  (дифракція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Фраунгофера</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за якої  кожна з цих щілин при попаданні на неї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вузькоспрямованого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світлового променю: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7051A44-69E2-FC21-B30A-83942DFC43CA}"/>
              </a:ext>
            </a:extLst>
          </p:cNvPr>
          <p:cNvSpPr txBox="1"/>
          <p:nvPr/>
        </p:nvSpPr>
        <p:spPr>
          <a:xfrm>
            <a:off x="448259" y="2481661"/>
            <a:ext cx="5283459" cy="3079305"/>
          </a:xfrm>
          <a:prstGeom prst="rect">
            <a:avLst/>
          </a:prstGeom>
          <a:noFill/>
        </p:spPr>
        <p:txBody>
          <a:bodyPr wrap="square">
            <a:spAutoFit/>
          </a:bodyPr>
          <a:lstStyle/>
          <a:p>
            <a:pPr marL="342900" lvl="0" indent="-342900">
              <a:lnSpc>
                <a:spcPct val="150000"/>
              </a:lnSpc>
              <a:buFont typeface="Wingdings" panose="05000000000000000000" pitchFamily="2" charset="2"/>
              <a:buChar char="Ø"/>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стає вторинним джерелом світлового випромінювання;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Wingdings" panose="05000000000000000000" pitchFamily="2" charset="2"/>
              <a:buChar char="Ø"/>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викликає відхилення світлового променю від початкового напрямку</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на певний кут (кут дифракції)</a:t>
            </a:r>
            <a:r>
              <a:rPr lang="uk-UA"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50000"/>
              </a:lnSpc>
              <a:spcAft>
                <a:spcPts val="1000"/>
              </a:spcAft>
              <a:buFont typeface="Wingdings" panose="05000000000000000000" pitchFamily="2" charset="2"/>
              <a:buChar char="Ø"/>
            </a:pPr>
            <a:r>
              <a:rPr lang="uk-UA" dirty="0">
                <a:latin typeface="Times New Roman" panose="02020603050405020304" pitchFamily="18" charset="0"/>
                <a:ea typeface="Calibri" panose="020F0502020204030204" pitchFamily="34" charset="0"/>
                <a:cs typeface="Times New Roman" panose="02020603050405020304" pitchFamily="18" charset="0"/>
              </a:rPr>
              <a:t>Викликає утворення на екрані максимумів і мінімумів (світлих і темних смуг)</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4" name="Picture 4" descr="6b">
            <a:extLst>
              <a:ext uri="{FF2B5EF4-FFF2-40B4-BE49-F238E27FC236}">
                <a16:creationId xmlns:a16="http://schemas.microsoft.com/office/drawing/2014/main" id="{073E05E6-62B9-7900-367B-177A02E6E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722" y="1879017"/>
            <a:ext cx="6596302" cy="46621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880170-AEC4-C5DF-7D59-4651EBA80572}"/>
              </a:ext>
            </a:extLst>
          </p:cNvPr>
          <p:cNvSpPr txBox="1"/>
          <p:nvPr/>
        </p:nvSpPr>
        <p:spPr>
          <a:xfrm>
            <a:off x="10590244" y="315131"/>
            <a:ext cx="382555" cy="584775"/>
          </a:xfrm>
          <a:prstGeom prst="rect">
            <a:avLst/>
          </a:prstGeom>
          <a:noFill/>
        </p:spPr>
        <p:txBody>
          <a:bodyPr wrap="square" rtlCol="0">
            <a:spAutoFit/>
          </a:bodyPr>
          <a:lstStyle/>
          <a:p>
            <a:r>
              <a:rPr lang="uk-UA" sz="3200" dirty="0">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220281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63FB23E-2D1A-DC92-C52F-2FA64133CC52}"/>
                  </a:ext>
                </a:extLst>
              </p:cNvPr>
              <p:cNvSpPr txBox="1"/>
              <p:nvPr/>
            </p:nvSpPr>
            <p:spPr>
              <a:xfrm>
                <a:off x="632150" y="609399"/>
                <a:ext cx="11143083" cy="5908541"/>
              </a:xfrm>
              <a:prstGeom prst="rect">
                <a:avLst/>
              </a:prstGeom>
              <a:noFill/>
            </p:spPr>
            <p:txBody>
              <a:bodyPr wrap="square">
                <a:spAutoFit/>
              </a:bodyPr>
              <a:lstStyle/>
              <a:p>
                <a:pPr indent="405765" algn="just">
                  <a:spcAft>
                    <a:spcPts val="10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Для дифракційних </a:t>
                </a:r>
                <a:r>
                  <a:rPr lang="uk-UA" dirty="0" err="1">
                    <a:effectLst/>
                    <a:latin typeface="Times New Roman" panose="02020603050405020304" pitchFamily="18" charset="0"/>
                    <a:ea typeface="Calibri" panose="020F0502020204030204" pitchFamily="34" charset="0"/>
                    <a:cs typeface="Times New Roman" panose="02020603050405020304" pitchFamily="18" charset="0"/>
                  </a:rPr>
                  <a:t>граток</a:t>
                </a:r>
                <a:r>
                  <a:rPr lang="uk-UA" dirty="0">
                    <a:effectLst/>
                    <a:latin typeface="Times New Roman" panose="02020603050405020304" pitchFamily="18" charset="0"/>
                    <a:ea typeface="Calibri" panose="020F0502020204030204" pitchFamily="34" charset="0"/>
                    <a:cs typeface="Times New Roman" panose="02020603050405020304" pitchFamily="18" charset="0"/>
                  </a:rPr>
                  <a:t> справедливим є рівняння: </a:t>
                </a:r>
              </a:p>
              <a:p>
                <a:pPr indent="405765" algn="just">
                  <a:spcAft>
                    <a:spcPts val="1000"/>
                  </a:spcAft>
                </a:pP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m</a:t>
                </a:r>
                <a:r>
                  <a:rPr lang="uk-UA" sz="2600" b="1" dirty="0">
                    <a:effectLst/>
                    <a:latin typeface="Times New Roman" panose="02020603050405020304" pitchFamily="18" charset="0"/>
                    <a:ea typeface="Calibri" panose="020F0502020204030204" pitchFamily="34" charset="0"/>
                    <a:cs typeface="Times New Roman" panose="02020603050405020304" pitchFamily="18" charset="0"/>
                  </a:rPr>
                  <a:t>λ=</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d</a:t>
                </a:r>
                <a:r>
                  <a:rPr lang="uk-UA" sz="2600" b="1" dirty="0">
                    <a:effectLst/>
                    <a:latin typeface="Times New Roman" panose="02020603050405020304" pitchFamily="18" charset="0"/>
                    <a:ea typeface="Calibri" panose="020F0502020204030204" pitchFamily="34" charset="0"/>
                    <a:cs typeface="Times New Roman" panose="02020603050405020304" pitchFamily="18" charset="0"/>
                  </a:rPr>
                  <a:t>(sini+sinθ) </a:t>
                </a:r>
                <a:r>
                  <a:rPr lang="ru-RU"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(1)</a:t>
                </a:r>
                <a:r>
                  <a:rPr lang="uk-UA"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05765" algn="just">
                  <a:spcAft>
                    <a:spcPts val="10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де  </a:t>
                </a:r>
                <a:r>
                  <a:rPr lang="en-US" dirty="0">
                    <a:effectLst/>
                    <a:latin typeface="Times New Roman" panose="02020603050405020304" pitchFamily="18" charset="0"/>
                    <a:ea typeface="Calibri" panose="020F0502020204030204" pitchFamily="34" charset="0"/>
                    <a:cs typeface="Times New Roman" panose="02020603050405020304" pitchFamily="18" charset="0"/>
                  </a:rPr>
                  <a:t>m</a:t>
                </a:r>
                <a:r>
                  <a:rPr lang="uk-UA" dirty="0">
                    <a:effectLst/>
                    <a:latin typeface="Times New Roman" panose="02020603050405020304" pitchFamily="18" charset="0"/>
                    <a:ea typeface="Calibri" panose="020F0502020204030204" pitchFamily="34" charset="0"/>
                    <a:cs typeface="Times New Roman" panose="02020603050405020304" pitchFamily="18" charset="0"/>
                  </a:rPr>
                  <a:t> - порядок спектра, для максимумів </a:t>
                </a:r>
                <a:r>
                  <a:rPr lang="en-US" dirty="0">
                    <a:effectLst/>
                    <a:latin typeface="Times New Roman" panose="02020603050405020304" pitchFamily="18" charset="0"/>
                    <a:ea typeface="Calibri" panose="020F0502020204030204" pitchFamily="34" charset="0"/>
                    <a:cs typeface="Times New Roman" panose="02020603050405020304" pitchFamily="18" charset="0"/>
                  </a:rPr>
                  <a:t>m</a:t>
                </a:r>
                <a:r>
                  <a:rPr lang="ru-RU" dirty="0">
                    <a:effectLst/>
                    <a:latin typeface="Times New Roman" panose="02020603050405020304" pitchFamily="18" charset="0"/>
                    <a:ea typeface="Calibri" panose="020F0502020204030204" pitchFamily="34" charset="0"/>
                    <a:cs typeface="Times New Roman" panose="02020603050405020304" pitchFamily="18" charset="0"/>
                  </a:rPr>
                  <a:t>=0;±1; ±2 ; ±3……..</a:t>
                </a:r>
              </a:p>
              <a:p>
                <a:pPr indent="405765" algn="just">
                  <a:spcAft>
                    <a:spcPts val="1000"/>
                  </a:spcAft>
                </a:pPr>
                <a:r>
                  <a:rPr lang="el-GR" dirty="0">
                    <a:effectLst/>
                    <a:latin typeface="Times New Roman" panose="02020603050405020304" pitchFamily="18" charset="0"/>
                    <a:ea typeface="Calibri" panose="020F0502020204030204" pitchFamily="34" charset="0"/>
                    <a:cs typeface="Times New Roman" panose="02020603050405020304" pitchFamily="18" charset="0"/>
                  </a:rPr>
                  <a:t>λ</a:t>
                </a:r>
                <a:r>
                  <a:rPr lang="uk-UA" dirty="0">
                    <a:effectLst/>
                    <a:latin typeface="Times New Roman" panose="02020603050405020304" pitchFamily="18" charset="0"/>
                    <a:ea typeface="Calibri" panose="020F0502020204030204" pitchFamily="34" charset="0"/>
                    <a:cs typeface="Times New Roman" panose="02020603050405020304" pitchFamily="18" charset="0"/>
                  </a:rPr>
                  <a:t> – довжина світлової хвилі</a:t>
                </a:r>
              </a:p>
              <a:p>
                <a:pPr indent="405765" algn="just">
                  <a:spcAft>
                    <a:spcPts val="10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r>
                  <a:rPr lang="uk-UA"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d</a:t>
                </a:r>
                <a:r>
                  <a:rPr lang="uk-UA" dirty="0">
                    <a:effectLst/>
                    <a:latin typeface="Times New Roman" panose="02020603050405020304" pitchFamily="18" charset="0"/>
                    <a:ea typeface="Calibri" panose="020F0502020204030204" pitchFamily="34" charset="0"/>
                    <a:cs typeface="Times New Roman" panose="02020603050405020304" pitchFamily="18" charset="0"/>
                  </a:rPr>
                  <a:t> – постійна </a:t>
                </a:r>
                <a:r>
                  <a:rPr lang="uk-UA" dirty="0" err="1">
                    <a:effectLst/>
                    <a:latin typeface="Times New Roman" panose="02020603050405020304" pitchFamily="18" charset="0"/>
                    <a:ea typeface="Calibri" panose="020F0502020204030204" pitchFamily="34" charset="0"/>
                    <a:cs typeface="Times New Roman" panose="02020603050405020304" pitchFamily="18" charset="0"/>
                  </a:rPr>
                  <a:t>граток</a:t>
                </a:r>
                <a:r>
                  <a:rPr lang="uk-UA" dirty="0">
                    <a:effectLst/>
                    <a:latin typeface="Times New Roman" panose="02020603050405020304" pitchFamily="18" charset="0"/>
                    <a:ea typeface="Calibri" panose="020F0502020204030204" pitchFamily="34" charset="0"/>
                    <a:cs typeface="Times New Roman" panose="02020603050405020304" pitchFamily="18" charset="0"/>
                  </a:rPr>
                  <a:t> (крок між штрихами)</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indent="405765" algn="just">
                  <a:spcAft>
                    <a:spcPts val="10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uk-UA" dirty="0">
                    <a:latin typeface="Times New Roman" panose="02020603050405020304" pitchFamily="18" charset="0"/>
                    <a:ea typeface="Calibri" panose="020F0502020204030204" pitchFamily="34" charset="0"/>
                    <a:cs typeface="Times New Roman" panose="02020603050405020304" pitchFamily="18" charset="0"/>
                  </a:rPr>
                  <a:t>кут падіння світла до нормалі </a:t>
                </a:r>
                <a:r>
                  <a:rPr lang="uk-UA" dirty="0" err="1">
                    <a:latin typeface="Times New Roman" panose="02020603050405020304" pitchFamily="18" charset="0"/>
                    <a:ea typeface="Calibri" panose="020F0502020204030204" pitchFamily="34" charset="0"/>
                    <a:cs typeface="Times New Roman" panose="02020603050405020304" pitchFamily="18" charset="0"/>
                  </a:rPr>
                  <a:t>гратки</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indent="405765" algn="just">
                  <a:spcAft>
                    <a:spcPts val="1000"/>
                  </a:spcAft>
                </a:pPr>
                <a:r>
                  <a:rPr lang="el-GR" dirty="0">
                    <a:effectLst/>
                    <a:latin typeface="Times New Roman" panose="02020603050405020304" pitchFamily="18" charset="0"/>
                    <a:ea typeface="Calibri" panose="020F0502020204030204" pitchFamily="34" charset="0"/>
                    <a:cs typeface="Times New Roman" panose="02020603050405020304" pitchFamily="18" charset="0"/>
                  </a:rPr>
                  <a:t>θ</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uk-UA" dirty="0">
                    <a:effectLst/>
                    <a:latin typeface="Times New Roman" panose="02020603050405020304" pitchFamily="18" charset="0"/>
                    <a:ea typeface="Calibri" panose="020F0502020204030204" pitchFamily="34" charset="0"/>
                    <a:cs typeface="Times New Roman" panose="02020603050405020304" pitchFamily="18" charset="0"/>
                  </a:rPr>
                  <a:t> кут дифракції</a:t>
                </a:r>
              </a:p>
              <a:p>
                <a:pPr indent="405765" algn="just">
                  <a:spcAft>
                    <a:spcPts val="10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У випадку коли і = 90° :</a:t>
                </a:r>
              </a:p>
              <a:p>
                <a:pPr indent="405765" algn="just">
                  <a:spcAft>
                    <a:spcPts val="1000"/>
                  </a:spcAft>
                </a:pPr>
                <a:r>
                  <a:rPr lang="uk-UA"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m</a:t>
                </a:r>
                <a:r>
                  <a:rPr lang="uk-UA" sz="2600" b="1" dirty="0">
                    <a:effectLst/>
                    <a:latin typeface="Times New Roman" panose="02020603050405020304" pitchFamily="18" charset="0"/>
                    <a:ea typeface="Calibri" panose="020F0502020204030204" pitchFamily="34" charset="0"/>
                    <a:cs typeface="Times New Roman" panose="02020603050405020304" pitchFamily="18" charset="0"/>
                  </a:rPr>
                  <a:t>λ=</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d</a:t>
                </a:r>
                <a:r>
                  <a:rPr lang="uk-UA" sz="2600" b="1" dirty="0" err="1">
                    <a:effectLst/>
                    <a:latin typeface="Times New Roman" panose="02020603050405020304" pitchFamily="18" charset="0"/>
                    <a:ea typeface="Calibri" panose="020F0502020204030204" pitchFamily="34" charset="0"/>
                    <a:cs typeface="Times New Roman" panose="02020603050405020304" pitchFamily="18" charset="0"/>
                  </a:rPr>
                  <a:t>sinθ</a:t>
                </a:r>
                <a:r>
                  <a:rPr lang="ru-RU"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(2)</a:t>
                </a:r>
                <a:r>
                  <a:rPr lang="uk-UA" dirty="0">
                    <a:effectLst/>
                    <a:latin typeface="Times New Roman" panose="02020603050405020304" pitchFamily="18" charset="0"/>
                    <a:ea typeface="Calibri" panose="020F0502020204030204" pitchFamily="34" charset="0"/>
                    <a:cs typeface="Times New Roman" panose="02020603050405020304" pitchFamily="18" charset="0"/>
                  </a:rPr>
                  <a:t>,</a:t>
                </a:r>
              </a:p>
              <a:p>
                <a:pPr indent="405765" algn="just">
                  <a:spcAft>
                    <a:spcPts val="10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Для смуги першого порядку (</a:t>
                </a:r>
                <a:r>
                  <a:rPr lang="en-US" dirty="0">
                    <a:effectLst/>
                    <a:latin typeface="Times New Roman" panose="02020603050405020304" pitchFamily="18" charset="0"/>
                    <a:ea typeface="Calibri" panose="020F0502020204030204" pitchFamily="34" charset="0"/>
                    <a:cs typeface="Times New Roman" panose="02020603050405020304" pitchFamily="18" charset="0"/>
                  </a:rPr>
                  <a:t>m</a:t>
                </a:r>
                <a:r>
                  <a:rPr lang="ru-RU" dirty="0">
                    <a:effectLst/>
                    <a:latin typeface="Times New Roman" panose="02020603050405020304" pitchFamily="18" charset="0"/>
                    <a:ea typeface="Calibri" panose="020F0502020204030204" pitchFamily="34" charset="0"/>
                    <a:cs typeface="Times New Roman" panose="02020603050405020304" pitchFamily="18" charset="0"/>
                  </a:rPr>
                  <a:t>=1) </a:t>
                </a:r>
                <a:r>
                  <a:rPr lang="uk-UA" dirty="0">
                    <a:effectLst/>
                    <a:latin typeface="Times New Roman" panose="02020603050405020304" pitchFamily="18" charset="0"/>
                    <a:ea typeface="Calibri" panose="020F0502020204030204" pitchFamily="34" charset="0"/>
                    <a:cs typeface="Times New Roman" panose="02020603050405020304" pitchFamily="18" charset="0"/>
                  </a:rPr>
                  <a:t>набуває вигляду</a:t>
                </a:r>
              </a:p>
              <a:p>
                <a:pPr indent="405765" algn="just">
                  <a:spcAft>
                    <a:spcPts val="10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600" b="1" dirty="0">
                    <a:effectLst/>
                    <a:latin typeface="Times New Roman" panose="02020603050405020304" pitchFamily="18" charset="0"/>
                    <a:ea typeface="Calibri" panose="020F0502020204030204" pitchFamily="34" charset="0"/>
                    <a:cs typeface="Times New Roman" panose="02020603050405020304" pitchFamily="18" charset="0"/>
                  </a:rPr>
                  <a:t>λ=</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d</a:t>
                </a:r>
                <a:r>
                  <a:rPr lang="uk-UA" sz="2600" b="1" dirty="0" err="1">
                    <a:effectLst/>
                    <a:latin typeface="Times New Roman" panose="02020603050405020304" pitchFamily="18" charset="0"/>
                    <a:ea typeface="Calibri" panose="020F0502020204030204" pitchFamily="34" charset="0"/>
                    <a:cs typeface="Times New Roman" panose="02020603050405020304" pitchFamily="18" charset="0"/>
                  </a:rPr>
                  <a:t>sinθ</a:t>
                </a:r>
                <a:r>
                  <a:rPr lang="uk-UA"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dirty="0">
                    <a:effectLst/>
                    <a:latin typeface="Times New Roman" panose="02020603050405020304" pitchFamily="18" charset="0"/>
                    <a:ea typeface="Calibri" panose="020F0502020204030204" pitchFamily="34" charset="0"/>
                    <a:cs typeface="Times New Roman" panose="02020603050405020304" pitchFamily="18" charset="0"/>
                  </a:rPr>
                  <a:t>(3)</a:t>
                </a:r>
              </a:p>
              <a:p>
                <a:pPr indent="405765" algn="just">
                  <a:spcAft>
                    <a:spcPts val="10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Внаслідок чого:</a:t>
                </a:r>
              </a:p>
              <a:p>
                <a:pPr indent="405765" algn="just">
                  <a:spcAft>
                    <a:spcPts val="1000"/>
                  </a:spcAft>
                </a:pPr>
                <a:r>
                  <a:rPr lang="uk-UA"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m≤ </a:t>
                </a:r>
                <a14:m>
                  <m:oMath xmlns:m="http://schemas.openxmlformats.org/officeDocument/2006/math">
                    <m:f>
                      <m:fPr>
                        <m:ctrlPr>
                          <a:rPr lang="uk-UA" sz="2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600" b="1" i="1">
                            <a:effectLst/>
                            <a:latin typeface="Cambria Math" panose="02040503050406030204" pitchFamily="18" charset="0"/>
                            <a:ea typeface="Calibri" panose="020F0502020204030204" pitchFamily="34" charset="0"/>
                            <a:cs typeface="Times New Roman" panose="02020603050405020304" pitchFamily="18" charset="0"/>
                          </a:rPr>
                          <m:t>𝒅</m:t>
                        </m:r>
                      </m:num>
                      <m:den>
                        <m:r>
                          <a:rPr lang="en-US" sz="2600" b="1" i="1">
                            <a:effectLst/>
                            <a:latin typeface="Cambria Math" panose="02040503050406030204" pitchFamily="18" charset="0"/>
                            <a:ea typeface="Calibri" panose="020F0502020204030204" pitchFamily="34" charset="0"/>
                            <a:cs typeface="Times New Roman" panose="02020603050405020304" pitchFamily="18" charset="0"/>
                          </a:rPr>
                          <m:t>𝝀</m:t>
                        </m:r>
                      </m:den>
                    </m:f>
                  </m:oMath>
                </a14:m>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63FB23E-2D1A-DC92-C52F-2FA64133CC52}"/>
                  </a:ext>
                </a:extLst>
              </p:cNvPr>
              <p:cNvSpPr txBox="1">
                <a:spLocks noRot="1" noChangeAspect="1" noMove="1" noResize="1" noEditPoints="1" noAdjustHandles="1" noChangeArrowheads="1" noChangeShapeType="1" noTextEdit="1"/>
              </p:cNvSpPr>
              <p:nvPr/>
            </p:nvSpPr>
            <p:spPr>
              <a:xfrm>
                <a:off x="632150" y="609399"/>
                <a:ext cx="11143083" cy="5908541"/>
              </a:xfrm>
              <a:prstGeom prst="rect">
                <a:avLst/>
              </a:prstGeom>
              <a:blipFill>
                <a:blip r:embed="rId2"/>
                <a:stretch>
                  <a:fillRect t="-619" b="-103"/>
                </a:stretch>
              </a:blipFill>
            </p:spPr>
            <p:txBody>
              <a:bodyPr/>
              <a:lstStyle/>
              <a:p>
                <a:r>
                  <a:rPr lang="uk-UA">
                    <a:noFill/>
                  </a:rPr>
                  <a:t> </a:t>
                </a:r>
              </a:p>
            </p:txBody>
          </p:sp>
        </mc:Fallback>
      </mc:AlternateContent>
      <p:sp>
        <p:nvSpPr>
          <p:cNvPr id="2" name="TextBox 1">
            <a:extLst>
              <a:ext uri="{FF2B5EF4-FFF2-40B4-BE49-F238E27FC236}">
                <a16:creationId xmlns:a16="http://schemas.microsoft.com/office/drawing/2014/main" id="{FC4A69C9-2F79-E701-19B2-13F9AEF7E8EB}"/>
              </a:ext>
            </a:extLst>
          </p:cNvPr>
          <p:cNvSpPr txBox="1"/>
          <p:nvPr/>
        </p:nvSpPr>
        <p:spPr>
          <a:xfrm>
            <a:off x="10590244" y="315131"/>
            <a:ext cx="382555" cy="584775"/>
          </a:xfrm>
          <a:prstGeom prst="rect">
            <a:avLst/>
          </a:prstGeom>
          <a:noFill/>
        </p:spPr>
        <p:txBody>
          <a:bodyPr wrap="square" rtlCol="0">
            <a:spAutoFit/>
          </a:bodyPr>
          <a:lstStyle/>
          <a:p>
            <a:r>
              <a:rPr lang="uk-UA" sz="3200" dirty="0">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152443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8A5B91-018A-1775-E2F3-2D0711B63A71}"/>
              </a:ext>
            </a:extLst>
          </p:cNvPr>
          <p:cNvSpPr txBox="1"/>
          <p:nvPr/>
        </p:nvSpPr>
        <p:spPr>
          <a:xfrm>
            <a:off x="0" y="-133435"/>
            <a:ext cx="8266922" cy="2125390"/>
          </a:xfrm>
          <a:prstGeom prst="rect">
            <a:avLst/>
          </a:prstGeom>
          <a:noFill/>
        </p:spPr>
        <p:txBody>
          <a:bodyPr wrap="square">
            <a:spAutoFit/>
          </a:bodyPr>
          <a:lstStyle/>
          <a:p>
            <a:pPr indent="405765">
              <a:lnSpc>
                <a:spcPct val="150000"/>
              </a:lnSpc>
              <a:spcAft>
                <a:spcPts val="1000"/>
              </a:spcAft>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Спостереження спектру різних світлових джерел у роботі велось за допомогою власноруч створеного спектрографа з дифракційними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гратками</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виготовленими з фрагменту DVD-R-диску з кроком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граток</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0,74мкм (0,74*10</a:t>
            </a:r>
            <a:r>
              <a:rPr lang="uk-UA" sz="1800" baseline="30000" dirty="0">
                <a:effectLst/>
                <a:latin typeface="Times New Roman" panose="02020603050405020304" pitchFamily="18" charset="0"/>
                <a:ea typeface="Calibri" panose="020F0502020204030204" pitchFamily="34" charset="0"/>
                <a:cs typeface="Times New Roman" panose="02020603050405020304" pitchFamily="18" charset="0"/>
              </a:rPr>
              <a:t>-6</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м).  Реєстрація спектрів освітлення від різних джерел здійснювалось за допомогою фотокамери мобільного телефону.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87D5FAD0-3764-8064-4A57-4A9E0B2C3F32}"/>
              </a:ext>
            </a:extLst>
          </p:cNvPr>
          <p:cNvPicPr>
            <a:picLocks noChangeAspect="1"/>
          </p:cNvPicPr>
          <p:nvPr/>
        </p:nvPicPr>
        <p:blipFill>
          <a:blip r:embed="rId2"/>
          <a:stretch>
            <a:fillRect/>
          </a:stretch>
        </p:blipFill>
        <p:spPr>
          <a:xfrm>
            <a:off x="4208724" y="1659356"/>
            <a:ext cx="5016759" cy="2589902"/>
          </a:xfrm>
          <a:prstGeom prst="rect">
            <a:avLst/>
          </a:prstGeom>
        </p:spPr>
      </p:pic>
      <p:pic>
        <p:nvPicPr>
          <p:cNvPr id="15" name="Рисунок 14">
            <a:extLst>
              <a:ext uri="{FF2B5EF4-FFF2-40B4-BE49-F238E27FC236}">
                <a16:creationId xmlns:a16="http://schemas.microsoft.com/office/drawing/2014/main" id="{9BCE4FE8-C66D-6AD2-450A-6F63C2F0CDDD}"/>
              </a:ext>
            </a:extLst>
          </p:cNvPr>
          <p:cNvPicPr>
            <a:picLocks noChangeAspect="1"/>
          </p:cNvPicPr>
          <p:nvPr/>
        </p:nvPicPr>
        <p:blipFill>
          <a:blip r:embed="rId3"/>
          <a:stretch>
            <a:fillRect/>
          </a:stretch>
        </p:blipFill>
        <p:spPr>
          <a:xfrm>
            <a:off x="3250163" y="4192847"/>
            <a:ext cx="5016759" cy="2665153"/>
          </a:xfrm>
          <a:prstGeom prst="rect">
            <a:avLst/>
          </a:prstGeom>
        </p:spPr>
      </p:pic>
      <p:pic>
        <p:nvPicPr>
          <p:cNvPr id="18" name="Рисунок 17">
            <a:extLst>
              <a:ext uri="{FF2B5EF4-FFF2-40B4-BE49-F238E27FC236}">
                <a16:creationId xmlns:a16="http://schemas.microsoft.com/office/drawing/2014/main" id="{FEBF61ED-7610-052B-46BF-A6E4726D2AE9}"/>
              </a:ext>
            </a:extLst>
          </p:cNvPr>
          <p:cNvPicPr>
            <a:picLocks noChangeAspect="1"/>
          </p:cNvPicPr>
          <p:nvPr/>
        </p:nvPicPr>
        <p:blipFill>
          <a:blip r:embed="rId4"/>
          <a:stretch>
            <a:fillRect/>
          </a:stretch>
        </p:blipFill>
        <p:spPr>
          <a:xfrm>
            <a:off x="88965" y="1962882"/>
            <a:ext cx="4424948" cy="2973012"/>
          </a:xfrm>
          <a:prstGeom prst="rect">
            <a:avLst/>
          </a:prstGeom>
        </p:spPr>
      </p:pic>
      <p:sp>
        <p:nvSpPr>
          <p:cNvPr id="2" name="TextBox 1">
            <a:extLst>
              <a:ext uri="{FF2B5EF4-FFF2-40B4-BE49-F238E27FC236}">
                <a16:creationId xmlns:a16="http://schemas.microsoft.com/office/drawing/2014/main" id="{43DECFCF-5E28-643D-0DE7-2A29EB0550F3}"/>
              </a:ext>
            </a:extLst>
          </p:cNvPr>
          <p:cNvSpPr txBox="1"/>
          <p:nvPr/>
        </p:nvSpPr>
        <p:spPr>
          <a:xfrm>
            <a:off x="10590244" y="315131"/>
            <a:ext cx="382555" cy="584775"/>
          </a:xfrm>
          <a:prstGeom prst="rect">
            <a:avLst/>
          </a:prstGeom>
          <a:noFill/>
        </p:spPr>
        <p:txBody>
          <a:bodyPr wrap="square" rtlCol="0">
            <a:spAutoFit/>
          </a:bodyPr>
          <a:lstStyle/>
          <a:p>
            <a:r>
              <a:rPr lang="uk-UA" sz="3200" dirty="0">
                <a:latin typeface="Times New Roman" panose="02020603050405020304" pitchFamily="18" charset="0"/>
                <a:cs typeface="Times New Roman" panose="02020603050405020304" pitchFamily="18" charset="0"/>
              </a:rPr>
              <a:t>8</a:t>
            </a:r>
          </a:p>
        </p:txBody>
      </p:sp>
      <p:pic>
        <p:nvPicPr>
          <p:cNvPr id="5" name="Рисунок 4">
            <a:extLst>
              <a:ext uri="{FF2B5EF4-FFF2-40B4-BE49-F238E27FC236}">
                <a16:creationId xmlns:a16="http://schemas.microsoft.com/office/drawing/2014/main" id="{02F1D18A-C9D6-A953-A114-7F52B2E860FA}"/>
              </a:ext>
            </a:extLst>
          </p:cNvPr>
          <p:cNvPicPr>
            <a:picLocks noChangeAspect="1"/>
          </p:cNvPicPr>
          <p:nvPr/>
        </p:nvPicPr>
        <p:blipFill rotWithShape="1">
          <a:blip r:embed="rId5"/>
          <a:srcRect t="6802"/>
          <a:stretch/>
        </p:blipFill>
        <p:spPr>
          <a:xfrm>
            <a:off x="8725924" y="1298413"/>
            <a:ext cx="3377111" cy="5374448"/>
          </a:xfrm>
          <a:prstGeom prst="rect">
            <a:avLst/>
          </a:prstGeom>
        </p:spPr>
      </p:pic>
    </p:spTree>
    <p:extLst>
      <p:ext uri="{BB962C8B-B14F-4D97-AF65-F5344CB8AC3E}">
        <p14:creationId xmlns:p14="http://schemas.microsoft.com/office/powerpoint/2010/main" val="195674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942D16AF-90CA-9353-93E6-556696A6C59C}"/>
              </a:ext>
            </a:extLst>
          </p:cNvPr>
          <p:cNvPicPr>
            <a:picLocks noChangeAspect="1"/>
          </p:cNvPicPr>
          <p:nvPr/>
        </p:nvPicPr>
        <p:blipFill rotWithShape="1">
          <a:blip r:embed="rId2"/>
          <a:srcRect t="6382" b="13977"/>
          <a:stretch/>
        </p:blipFill>
        <p:spPr>
          <a:xfrm>
            <a:off x="9393071" y="1401305"/>
            <a:ext cx="2798929" cy="5347139"/>
          </a:xfrm>
          <a:prstGeom prst="rect">
            <a:avLst/>
          </a:prstGeom>
          <a:ln>
            <a:solidFill>
              <a:srgbClr val="FFFF00"/>
            </a:solidFill>
          </a:ln>
        </p:spPr>
      </p:pic>
      <p:pic>
        <p:nvPicPr>
          <p:cNvPr id="3" name="Рисунок 2">
            <a:extLst>
              <a:ext uri="{FF2B5EF4-FFF2-40B4-BE49-F238E27FC236}">
                <a16:creationId xmlns:a16="http://schemas.microsoft.com/office/drawing/2014/main" id="{6C15E952-741F-F393-9BAA-BF04AAA946E2}"/>
              </a:ext>
            </a:extLst>
          </p:cNvPr>
          <p:cNvPicPr>
            <a:picLocks noChangeAspect="1"/>
          </p:cNvPicPr>
          <p:nvPr/>
        </p:nvPicPr>
        <p:blipFill>
          <a:blip r:embed="rId3"/>
          <a:stretch>
            <a:fillRect/>
          </a:stretch>
        </p:blipFill>
        <p:spPr>
          <a:xfrm>
            <a:off x="30378" y="41646"/>
            <a:ext cx="3264407" cy="3941695"/>
          </a:xfrm>
          <a:prstGeom prst="rect">
            <a:avLst/>
          </a:prstGeom>
          <a:ln>
            <a:solidFill>
              <a:schemeClr val="accent6">
                <a:lumMod val="75000"/>
              </a:schemeClr>
            </a:solidFill>
          </a:ln>
        </p:spPr>
      </p:pic>
      <p:sp>
        <p:nvSpPr>
          <p:cNvPr id="5" name="TextBox 4">
            <a:extLst>
              <a:ext uri="{FF2B5EF4-FFF2-40B4-BE49-F238E27FC236}">
                <a16:creationId xmlns:a16="http://schemas.microsoft.com/office/drawing/2014/main" id="{5FBF1B1F-23C4-5662-BCCC-69E249871FCE}"/>
              </a:ext>
            </a:extLst>
          </p:cNvPr>
          <p:cNvSpPr txBox="1"/>
          <p:nvPr/>
        </p:nvSpPr>
        <p:spPr>
          <a:xfrm>
            <a:off x="212606" y="3035696"/>
            <a:ext cx="2929812" cy="369332"/>
          </a:xfrm>
          <a:prstGeom prst="rect">
            <a:avLst/>
          </a:prstGeom>
          <a:noFill/>
        </p:spPr>
        <p:txBody>
          <a:bodyPr wrap="square" rtlCol="0">
            <a:spAutoFit/>
          </a:bodyPr>
          <a:lstStyle/>
          <a:p>
            <a:r>
              <a:rPr lang="uk-UA" dirty="0">
                <a:latin typeface="Times New Roman" panose="02020603050405020304" pitchFamily="18" charset="0"/>
                <a:cs typeface="Times New Roman" panose="02020603050405020304" pitchFamily="18" charset="0"/>
              </a:rPr>
              <a:t>Від світлодіодної лампи</a:t>
            </a:r>
          </a:p>
        </p:txBody>
      </p:sp>
      <p:pic>
        <p:nvPicPr>
          <p:cNvPr id="7" name="Рисунок 6">
            <a:extLst>
              <a:ext uri="{FF2B5EF4-FFF2-40B4-BE49-F238E27FC236}">
                <a16:creationId xmlns:a16="http://schemas.microsoft.com/office/drawing/2014/main" id="{1E70E961-2EF5-FC20-F05E-FC38C6E5163F}"/>
              </a:ext>
            </a:extLst>
          </p:cNvPr>
          <p:cNvPicPr>
            <a:picLocks noChangeAspect="1"/>
          </p:cNvPicPr>
          <p:nvPr/>
        </p:nvPicPr>
        <p:blipFill>
          <a:blip r:embed="rId4"/>
          <a:stretch>
            <a:fillRect/>
          </a:stretch>
        </p:blipFill>
        <p:spPr>
          <a:xfrm>
            <a:off x="3116909" y="123264"/>
            <a:ext cx="4411525" cy="3679322"/>
          </a:xfrm>
          <a:prstGeom prst="rect">
            <a:avLst/>
          </a:prstGeom>
          <a:ln>
            <a:solidFill>
              <a:schemeClr val="accent5">
                <a:lumMod val="75000"/>
              </a:schemeClr>
            </a:solidFill>
          </a:ln>
        </p:spPr>
      </p:pic>
      <p:sp>
        <p:nvSpPr>
          <p:cNvPr id="8" name="TextBox 7">
            <a:extLst>
              <a:ext uri="{FF2B5EF4-FFF2-40B4-BE49-F238E27FC236}">
                <a16:creationId xmlns:a16="http://schemas.microsoft.com/office/drawing/2014/main" id="{8604A150-5068-73F5-A164-03E3A5990C00}"/>
              </a:ext>
            </a:extLst>
          </p:cNvPr>
          <p:cNvSpPr txBox="1"/>
          <p:nvPr/>
        </p:nvSpPr>
        <p:spPr>
          <a:xfrm>
            <a:off x="3601487" y="3416429"/>
            <a:ext cx="3247053" cy="369332"/>
          </a:xfrm>
          <a:prstGeom prst="rect">
            <a:avLst/>
          </a:prstGeom>
          <a:noFill/>
        </p:spPr>
        <p:txBody>
          <a:bodyPr wrap="square" rtlCol="0">
            <a:spAutoFit/>
          </a:bodyPr>
          <a:lstStyle/>
          <a:p>
            <a:r>
              <a:rPr lang="uk-UA" dirty="0">
                <a:latin typeface="Times New Roman" panose="02020603050405020304" pitchFamily="18" charset="0"/>
                <a:cs typeface="Times New Roman" panose="02020603050405020304" pitchFamily="18" charset="0"/>
              </a:rPr>
              <a:t>Від денного світла</a:t>
            </a:r>
          </a:p>
        </p:txBody>
      </p:sp>
      <p:pic>
        <p:nvPicPr>
          <p:cNvPr id="10" name="Рисунок 9">
            <a:extLst>
              <a:ext uri="{FF2B5EF4-FFF2-40B4-BE49-F238E27FC236}">
                <a16:creationId xmlns:a16="http://schemas.microsoft.com/office/drawing/2014/main" id="{398A7BEB-CCD6-F4DB-3604-7CBBFC0985F9}"/>
              </a:ext>
            </a:extLst>
          </p:cNvPr>
          <p:cNvPicPr>
            <a:picLocks noChangeAspect="1"/>
          </p:cNvPicPr>
          <p:nvPr/>
        </p:nvPicPr>
        <p:blipFill>
          <a:blip r:embed="rId5"/>
          <a:stretch>
            <a:fillRect/>
          </a:stretch>
        </p:blipFill>
        <p:spPr>
          <a:xfrm>
            <a:off x="623860" y="3452972"/>
            <a:ext cx="2977627" cy="3331525"/>
          </a:xfrm>
          <a:prstGeom prst="rect">
            <a:avLst/>
          </a:prstGeom>
          <a:ln>
            <a:solidFill>
              <a:schemeClr val="accent4">
                <a:lumMod val="75000"/>
              </a:schemeClr>
            </a:solidFill>
          </a:ln>
        </p:spPr>
      </p:pic>
      <p:sp>
        <p:nvSpPr>
          <p:cNvPr id="11" name="TextBox 10">
            <a:extLst>
              <a:ext uri="{FF2B5EF4-FFF2-40B4-BE49-F238E27FC236}">
                <a16:creationId xmlns:a16="http://schemas.microsoft.com/office/drawing/2014/main" id="{9C7BAA2A-6702-9232-CB07-6561C802E952}"/>
              </a:ext>
            </a:extLst>
          </p:cNvPr>
          <p:cNvSpPr txBox="1"/>
          <p:nvPr/>
        </p:nvSpPr>
        <p:spPr>
          <a:xfrm>
            <a:off x="623860" y="6447022"/>
            <a:ext cx="2540379" cy="369332"/>
          </a:xfrm>
          <a:prstGeom prst="rect">
            <a:avLst/>
          </a:prstGeom>
          <a:noFill/>
        </p:spPr>
        <p:txBody>
          <a:bodyPr wrap="square" rtlCol="0">
            <a:spAutoFit/>
          </a:bodyPr>
          <a:lstStyle/>
          <a:p>
            <a:r>
              <a:rPr lang="uk-UA" dirty="0">
                <a:latin typeface="Times New Roman" panose="02020603050405020304" pitchFamily="18" charset="0"/>
                <a:cs typeface="Times New Roman" panose="02020603050405020304" pitchFamily="18" charset="0"/>
              </a:rPr>
              <a:t>Від монітору ноутбука</a:t>
            </a:r>
          </a:p>
        </p:txBody>
      </p:sp>
      <p:sp>
        <p:nvSpPr>
          <p:cNvPr id="14" name="TextBox 13">
            <a:extLst>
              <a:ext uri="{FF2B5EF4-FFF2-40B4-BE49-F238E27FC236}">
                <a16:creationId xmlns:a16="http://schemas.microsoft.com/office/drawing/2014/main" id="{E004B68F-EF2D-9DAB-566A-3AD25E919721}"/>
              </a:ext>
            </a:extLst>
          </p:cNvPr>
          <p:cNvSpPr txBox="1"/>
          <p:nvPr/>
        </p:nvSpPr>
        <p:spPr>
          <a:xfrm>
            <a:off x="10888657" y="6346853"/>
            <a:ext cx="2090057" cy="369332"/>
          </a:xfrm>
          <a:prstGeom prst="rect">
            <a:avLst/>
          </a:prstGeom>
          <a:noFill/>
        </p:spPr>
        <p:txBody>
          <a:bodyPr wrap="square" rtlCol="0">
            <a:spAutoFit/>
          </a:bodyPr>
          <a:lstStyle/>
          <a:p>
            <a:r>
              <a:rPr lang="uk-UA" dirty="0">
                <a:latin typeface="Times New Roman" panose="02020603050405020304" pitchFamily="18" charset="0"/>
                <a:cs typeface="Times New Roman" panose="02020603050405020304" pitchFamily="18" charset="0"/>
              </a:rPr>
              <a:t>Від свічки</a:t>
            </a:r>
          </a:p>
        </p:txBody>
      </p:sp>
      <p:pic>
        <p:nvPicPr>
          <p:cNvPr id="9" name="Рисунок 8">
            <a:extLst>
              <a:ext uri="{FF2B5EF4-FFF2-40B4-BE49-F238E27FC236}">
                <a16:creationId xmlns:a16="http://schemas.microsoft.com/office/drawing/2014/main" id="{ECD5FD7D-D49E-A87E-46C1-6FB68DAFA9F9}"/>
              </a:ext>
            </a:extLst>
          </p:cNvPr>
          <p:cNvPicPr>
            <a:picLocks noChangeAspect="1"/>
          </p:cNvPicPr>
          <p:nvPr/>
        </p:nvPicPr>
        <p:blipFill>
          <a:blip r:embed="rId6"/>
          <a:stretch>
            <a:fillRect/>
          </a:stretch>
        </p:blipFill>
        <p:spPr>
          <a:xfrm>
            <a:off x="6567982" y="458314"/>
            <a:ext cx="3206619" cy="6285561"/>
          </a:xfrm>
          <a:prstGeom prst="rect">
            <a:avLst/>
          </a:prstGeom>
          <a:ln>
            <a:solidFill>
              <a:schemeClr val="accent6">
                <a:lumMod val="50000"/>
              </a:schemeClr>
            </a:solidFill>
          </a:ln>
        </p:spPr>
      </p:pic>
      <p:sp>
        <p:nvSpPr>
          <p:cNvPr id="18" name="TextBox 17">
            <a:extLst>
              <a:ext uri="{FF2B5EF4-FFF2-40B4-BE49-F238E27FC236}">
                <a16:creationId xmlns:a16="http://schemas.microsoft.com/office/drawing/2014/main" id="{A1B88184-7209-390B-3F8F-AE4886356D29}"/>
              </a:ext>
            </a:extLst>
          </p:cNvPr>
          <p:cNvSpPr txBox="1"/>
          <p:nvPr/>
        </p:nvSpPr>
        <p:spPr>
          <a:xfrm>
            <a:off x="6557734" y="6365404"/>
            <a:ext cx="3075992" cy="369332"/>
          </a:xfrm>
          <a:prstGeom prst="rect">
            <a:avLst/>
          </a:prstGeom>
          <a:noFill/>
        </p:spPr>
        <p:txBody>
          <a:bodyPr wrap="square" rtlCol="0">
            <a:spAutoFit/>
          </a:bodyPr>
          <a:lstStyle/>
          <a:p>
            <a:r>
              <a:rPr lang="uk-UA" dirty="0">
                <a:latin typeface="Times New Roman" panose="02020603050405020304" pitchFamily="18" charset="0"/>
                <a:cs typeface="Times New Roman" panose="02020603050405020304" pitchFamily="18" charset="0"/>
              </a:rPr>
              <a:t>Від світлодіодного ліхтарика</a:t>
            </a:r>
          </a:p>
        </p:txBody>
      </p:sp>
      <p:sp>
        <p:nvSpPr>
          <p:cNvPr id="2" name="TextBox 1">
            <a:extLst>
              <a:ext uri="{FF2B5EF4-FFF2-40B4-BE49-F238E27FC236}">
                <a16:creationId xmlns:a16="http://schemas.microsoft.com/office/drawing/2014/main" id="{E2E223F1-CA21-6AEF-DD66-711B4C05DC62}"/>
              </a:ext>
            </a:extLst>
          </p:cNvPr>
          <p:cNvSpPr txBox="1"/>
          <p:nvPr/>
        </p:nvSpPr>
        <p:spPr>
          <a:xfrm>
            <a:off x="10590244" y="315131"/>
            <a:ext cx="382555" cy="584775"/>
          </a:xfrm>
          <a:prstGeom prst="rect">
            <a:avLst/>
          </a:prstGeom>
          <a:noFill/>
        </p:spPr>
        <p:txBody>
          <a:bodyPr wrap="square" rtlCol="0">
            <a:spAutoFit/>
          </a:bodyPr>
          <a:lstStyle/>
          <a:p>
            <a:r>
              <a:rPr lang="uk-UA" sz="3200" dirty="0">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39943635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37595</TotalTime>
  <Words>994</Words>
  <Application>Microsoft Office PowerPoint</Application>
  <PresentationFormat>Широкий екран</PresentationFormat>
  <Paragraphs>67</Paragraphs>
  <Slides>12</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12</vt:i4>
      </vt:variant>
    </vt:vector>
  </HeadingPairs>
  <TitlesOfParts>
    <vt:vector size="19" baseType="lpstr">
      <vt:lpstr>Calibri</vt:lpstr>
      <vt:lpstr>Cambria Math</vt:lpstr>
      <vt:lpstr>Century Gothic</vt:lpstr>
      <vt:lpstr>Times New Roman</vt:lpstr>
      <vt:lpstr>Wingdings</vt:lpstr>
      <vt:lpstr>Wingdings 3</vt:lpstr>
      <vt:lpstr>Іон</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Борис Дзюба</dc:creator>
  <cp:lastModifiedBy>Борис Дзюба</cp:lastModifiedBy>
  <cp:revision>8</cp:revision>
  <dcterms:created xsi:type="dcterms:W3CDTF">2024-03-07T13:58:36Z</dcterms:created>
  <dcterms:modified xsi:type="dcterms:W3CDTF">2024-04-11T12:43:58Z</dcterms:modified>
</cp:coreProperties>
</file>