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18"/>
  </p:notesMasterIdLst>
  <p:handoutMasterIdLst>
    <p:handoutMasterId r:id="rId19"/>
  </p:handoutMasterIdLst>
  <p:sldIdLst>
    <p:sldId id="267" r:id="rId5"/>
    <p:sldId id="279" r:id="rId6"/>
    <p:sldId id="280" r:id="rId7"/>
    <p:sldId id="282" r:id="rId8"/>
    <p:sldId id="291" r:id="rId9"/>
    <p:sldId id="283" r:id="rId10"/>
    <p:sldId id="285" r:id="rId11"/>
    <p:sldId id="286" r:id="rId12"/>
    <p:sldId id="288" r:id="rId13"/>
    <p:sldId id="293" r:id="rId14"/>
    <p:sldId id="292" r:id="rId15"/>
    <p:sldId id="289" r:id="rId16"/>
    <p:sldId id="290" r:id="rId17"/>
  </p:sldIdLst>
  <p:sldSz cx="12188825" cy="6858000"/>
  <p:notesSz cx="6858000" cy="9144000"/>
  <p:defaultTextStyle>
    <a:defPPr rtl="0"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599" autoAdjust="0"/>
  </p:normalViewPr>
  <p:slideViewPr>
    <p:cSldViewPr>
      <p:cViewPr varScale="1">
        <p:scale>
          <a:sx n="87" d="100"/>
          <a:sy n="87" d="100"/>
        </p:scale>
        <p:origin x="30" y="48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9" d="100"/>
          <a:sy n="89" d="100"/>
        </p:scale>
        <p:origin x="3750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3" name="Місце для дати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9A914BA4-CF66-4F47-8198-87332113A95F}" type="datetime1">
              <a:rPr lang="uk-UA" smtClean="0"/>
              <a:t>20.04.2024</a:t>
            </a:fld>
            <a:endParaRPr lang="uk-UA" dirty="0"/>
          </a:p>
        </p:txBody>
      </p:sp>
      <p:sp>
        <p:nvSpPr>
          <p:cNvPr id="4" name="Місце для нижнього колонтитула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1114579-D02A-4B51-B5DF-8EC449F77AC7}" type="slidenum">
              <a:rPr lang="uk-UA" smtClean="0"/>
              <a:pPr algn="r" rtl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3" name="Місце для дати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2F3011E6-BD47-4CCC-B8DD-F30C31A43023}" type="datetime1">
              <a:rPr lang="uk-UA" smtClean="0"/>
              <a:pPr/>
              <a:t>20.04.2024</a:t>
            </a:fld>
            <a:endParaRPr lang="uk-UA" dirty="0"/>
          </a:p>
        </p:txBody>
      </p:sp>
      <p:sp>
        <p:nvSpPr>
          <p:cNvPr id="4" name="Місце для зображення 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uk-UA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-UA" dirty="0"/>
              <a:t>Зразки заголовків</a:t>
            </a:r>
          </a:p>
          <a:p>
            <a:pPr lvl="1" rtl="0"/>
            <a:r>
              <a:rPr lang="uk-UA" dirty="0"/>
              <a:t>Другий рівень</a:t>
            </a:r>
          </a:p>
          <a:p>
            <a:pPr lvl="2" rtl="0"/>
            <a:r>
              <a:rPr lang="uk-UA" dirty="0"/>
              <a:t>Третій рівень</a:t>
            </a:r>
          </a:p>
          <a:p>
            <a:pPr lvl="3" rtl="0"/>
            <a:r>
              <a:rPr lang="uk-UA" dirty="0"/>
              <a:t>Четвертий рівень</a:t>
            </a:r>
          </a:p>
          <a:p>
            <a:pPr lvl="4" rtl="0"/>
            <a:r>
              <a:rPr lang="uk-UA" dirty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6074690-7256-4BB9-AC0F-97AEAE8CDEC2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uk-UA" smtClean="0"/>
              <a:pPr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76206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376792" y="1905003"/>
            <a:ext cx="9435241" cy="1625599"/>
          </a:xfrm>
        </p:spPr>
        <p:txBody>
          <a:bodyPr rtlCol="0">
            <a:normAutofit/>
          </a:bodyPr>
          <a:lstStyle>
            <a:lvl1pPr algn="ctr" rtl="0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82103" y="3657123"/>
            <a:ext cx="9429931" cy="991077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uk-UA"/>
              <a:t>Клацніть, щоб редагувати стиль зразка підзаголовка</a:t>
            </a:r>
            <a:endParaRPr lang="uk-UA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uk-UA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fld id="{65D546EA-C913-4815-8C3D-6461E6FDA289}" type="datetime1">
              <a:rPr lang="uk-UA" smtClean="0"/>
              <a:pPr/>
              <a:t>20.04.2024</a:t>
            </a:fld>
            <a:endParaRPr lang="uk-UA" dirty="0"/>
          </a:p>
        </p:txBody>
      </p:sp>
      <p:sp>
        <p:nvSpPr>
          <p:cNvPr id="6" name="Місце для номера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 lang="uk-UA" smtClean="0"/>
              <a:pPr/>
              <a:t>‹№›</a:t>
            </a:fld>
            <a:endParaRPr lang="uk-UA" dirty="0"/>
          </a:p>
        </p:txBody>
      </p:sp>
      <p:grpSp>
        <p:nvGrpSpPr>
          <p:cNvPr id="7" name="Група 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Овал 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dirty="0"/>
            </a:p>
          </p:txBody>
        </p:sp>
        <p:sp>
          <p:nvSpPr>
            <p:cNvPr id="9" name="Овал 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dirty="0"/>
            </a:p>
          </p:txBody>
        </p:sp>
        <p:grpSp>
          <p:nvGrpSpPr>
            <p:cNvPr id="10" name="Група 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Пряма сполучна лінія 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 сполучна лінія 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Група 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Овал 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dirty="0"/>
            </a:p>
          </p:txBody>
        </p:sp>
        <p:sp>
          <p:nvSpPr>
            <p:cNvPr id="15" name="Овал 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dirty="0"/>
            </a:p>
          </p:txBody>
        </p:sp>
        <p:grpSp>
          <p:nvGrpSpPr>
            <p:cNvPr id="16" name="Група 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Пряма сполучна лінія 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 сполучна лінія 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/>
              <a:t>Клацніть, щоб редагувати стиль зразка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212C783-0416-4439-9E1B-BDAB8491528B}" type="datetime1">
              <a:rPr lang="uk-UA" smtClean="0"/>
              <a:pPr/>
              <a:t>20.04.2024</a:t>
            </a:fld>
            <a:endParaRPr lang="uk-UA" dirty="0"/>
          </a:p>
        </p:txBody>
      </p:sp>
      <p:sp>
        <p:nvSpPr>
          <p:cNvPr id="6" name="Місце для номера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9834563" y="434975"/>
            <a:ext cx="1168400" cy="5661025"/>
          </a:xfrm>
        </p:spPr>
        <p:txBody>
          <a:bodyPr vert="eaVert" rtlCol="0"/>
          <a:lstStyle/>
          <a:p>
            <a:pPr rtl="0"/>
            <a:r>
              <a:rPr lang="uk-UA"/>
              <a:t>Клацніть, щоб редагувати стиль зразка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1217613" y="434975"/>
            <a:ext cx="8413750" cy="5661025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F3D2ED4-F153-47BE-AD77-C862E5BCAE8F}" type="datetime1">
              <a:rPr lang="uk-UA" smtClean="0"/>
              <a:pPr/>
              <a:t>20.04.2024</a:t>
            </a:fld>
            <a:endParaRPr lang="uk-UA" dirty="0"/>
          </a:p>
        </p:txBody>
      </p:sp>
      <p:sp>
        <p:nvSpPr>
          <p:cNvPr id="6" name="Місце для номера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/>
              <a:t>Клацніть, щоб редагувати стиль зразка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9B4F7F0-53CC-4C20-B5DF-CA4F45C25434}" type="datetime1">
              <a:rPr lang="uk-UA" smtClean="0"/>
              <a:pPr/>
              <a:t>20.04.2024</a:t>
            </a:fld>
            <a:endParaRPr lang="uk-UA" dirty="0"/>
          </a:p>
        </p:txBody>
      </p:sp>
      <p:sp>
        <p:nvSpPr>
          <p:cNvPr id="6" name="Місце для номера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</p:spPr>
        <p:txBody>
          <a:bodyPr rtlCol="0" anchor="b">
            <a:normAutofit/>
          </a:bodyPr>
          <a:lstStyle>
            <a:lvl1pPr algn="ctr" rtl="0">
              <a:lnSpc>
                <a:spcPct val="90000"/>
              </a:lnSpc>
              <a:defRPr sz="4800" b="0" cap="none" baseline="0"/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  <a:endParaRPr lang="uk-UA" dirty="0"/>
          </a:p>
        </p:txBody>
      </p:sp>
      <p:sp>
        <p:nvSpPr>
          <p:cNvPr id="3" name="Місце для тексту 2"/>
          <p:cNvSpPr>
            <a:spLocks noGrp="1"/>
          </p:cNvSpPr>
          <p:nvPr>
            <p:ph type="body" idx="1"/>
          </p:nvPr>
        </p:nvSpPr>
        <p:spPr>
          <a:xfrm>
            <a:off x="1422030" y="3733800"/>
            <a:ext cx="9344765" cy="1219200"/>
          </a:xfrm>
        </p:spPr>
        <p:txBody>
          <a:bodyPr rtlCol="0" anchor="t"/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5866F9B-477E-45DB-931E-C2660F4EB137}" type="datetime1">
              <a:rPr lang="uk-UA" smtClean="0"/>
              <a:pPr/>
              <a:t>20.04.2024</a:t>
            </a:fld>
            <a:endParaRPr lang="uk-UA" dirty="0"/>
          </a:p>
        </p:txBody>
      </p:sp>
      <p:sp>
        <p:nvSpPr>
          <p:cNvPr id="6" name="Місце для номера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uk-UA" smtClean="0"/>
              <a:pPr/>
              <a:t>‹№›</a:t>
            </a:fld>
            <a:endParaRPr lang="uk-UA" dirty="0"/>
          </a:p>
        </p:txBody>
      </p:sp>
      <p:grpSp>
        <p:nvGrpSpPr>
          <p:cNvPr id="13" name="Група 12"/>
          <p:cNvGrpSpPr/>
          <p:nvPr/>
        </p:nvGrpSpPr>
        <p:grpSpPr>
          <a:xfrm>
            <a:off x="3273781" y="3475736"/>
            <a:ext cx="5641265" cy="54864"/>
            <a:chOff x="2455975" y="2588441"/>
            <a:chExt cx="4232051" cy="41148"/>
          </a:xfrm>
        </p:grpSpPr>
        <p:sp>
          <p:nvSpPr>
            <p:cNvPr id="14" name="Овал 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Овал 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Група 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Пряма сполучна лінія 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Пряма сполучна лінія 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/>
              <a:t>Клацніть, щоб редагувати стиль зразка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 baseline="0"/>
            </a:lvl8pPr>
            <a:lvl9pPr algn="l" rtl="0">
              <a:defRPr sz="1800" baseline="0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6" name="Місце для нижнього колонтитула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5" name="Місце для дати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74C8F2D-07A3-4105-8063-6415D989CC81}" type="datetime1">
              <a:rPr lang="uk-UA" smtClean="0"/>
              <a:pPr/>
              <a:t>20.04.2024</a:t>
            </a:fld>
            <a:endParaRPr lang="uk-UA" dirty="0"/>
          </a:p>
        </p:txBody>
      </p:sp>
      <p:sp>
        <p:nvSpPr>
          <p:cNvPr id="7" name="Місце для номера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5" name="Місце для тексту 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8" name="Місце для нижнього колонтитула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7" name="Місце для дати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C2128B5-9F2E-424B-9973-D1D1AECE6BF8}" type="datetime1">
              <a:rPr lang="uk-UA" smtClean="0"/>
              <a:pPr/>
              <a:t>20.04.2024</a:t>
            </a:fld>
            <a:endParaRPr lang="uk-UA" dirty="0"/>
          </a:p>
        </p:txBody>
      </p:sp>
      <p:sp>
        <p:nvSpPr>
          <p:cNvPr id="9" name="Місце для номера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/>
              <a:t>Клацніть, щоб редагувати стиль зразка заголовка</a:t>
            </a:r>
            <a:endParaRPr lang="uk-UA" dirty="0"/>
          </a:p>
        </p:txBody>
      </p:sp>
      <p:sp>
        <p:nvSpPr>
          <p:cNvPr id="4" name="Місце для нижнього колонтитула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3" name="Місце для дати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E83CBA8-B3B6-4766-ACC2-47C078171E52}" type="datetime1">
              <a:rPr lang="uk-UA" smtClean="0"/>
              <a:pPr/>
              <a:t>20.04.2024</a:t>
            </a:fld>
            <a:endParaRPr lang="uk-UA" dirty="0"/>
          </a:p>
        </p:txBody>
      </p:sp>
      <p:sp>
        <p:nvSpPr>
          <p:cNvPr id="5" name="Місце для номера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нижнього колонтитула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2" name="Місце для дати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63595DC-4C66-4AB0-9043-C3D35AAE5B30}" type="datetime1">
              <a:rPr lang="uk-UA" smtClean="0"/>
              <a:pPr/>
              <a:t>20.04.2024</a:t>
            </a:fld>
            <a:endParaRPr lang="uk-UA" dirty="0"/>
          </a:p>
        </p:txBody>
      </p:sp>
      <p:sp>
        <p:nvSpPr>
          <p:cNvPr id="4" name="Місце для номера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 baseline="0"/>
            </a:lvl8pPr>
            <a:lvl9pPr algn="l" rtl="0">
              <a:defRPr sz="1600" baseline="0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-UA" dirty="0"/>
          </a:p>
        </p:txBody>
      </p:sp>
      <p:sp>
        <p:nvSpPr>
          <p:cNvPr id="4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нижнього колонтитула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5" name="Місце для дати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13BFAB2-324A-4424-8A02-846EBBEE1FFD}" type="datetime1">
              <a:rPr lang="uk-UA" smtClean="0"/>
              <a:pPr/>
              <a:t>20.04.2024</a:t>
            </a:fld>
            <a:endParaRPr lang="uk-UA" dirty="0"/>
          </a:p>
        </p:txBody>
      </p:sp>
      <p:sp>
        <p:nvSpPr>
          <p:cNvPr id="7" name="Місце для номера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  <a:endParaRPr lang="uk-UA" dirty="0"/>
          </a:p>
        </p:txBody>
      </p:sp>
      <p:sp>
        <p:nvSpPr>
          <p:cNvPr id="8" name="Прямокутник 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dirty="0"/>
          </a:p>
        </p:txBody>
      </p:sp>
      <p:sp>
        <p:nvSpPr>
          <p:cNvPr id="3" name="Місце для зображення 2" descr="Пустий покажчик місця заповнення для зображення Клацніть покажчик місця заповнення та виберіть зображення, яке потрібно додати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uk-UA"/>
              <a:t>Клацніть піктограму, щоб додати зображення</a:t>
            </a:r>
            <a:endParaRPr lang="uk-UA" dirty="0"/>
          </a:p>
        </p:txBody>
      </p:sp>
      <p:sp>
        <p:nvSpPr>
          <p:cNvPr id="4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нижнього колонтитула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dirty="0"/>
          </a:p>
        </p:txBody>
      </p:sp>
      <p:sp>
        <p:nvSpPr>
          <p:cNvPr id="5" name="Місце для дати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A751621-8E4C-45D2-B5C1-E91670BDB87C}" type="datetime1">
              <a:rPr lang="uk-UA" smtClean="0"/>
              <a:pPr/>
              <a:t>20.04.2024</a:t>
            </a:fld>
            <a:endParaRPr lang="uk-UA" dirty="0"/>
          </a:p>
        </p:txBody>
      </p:sp>
      <p:sp>
        <p:nvSpPr>
          <p:cNvPr id="7" name="Місце для номера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 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2400" dirty="0"/>
          </a:p>
        </p:txBody>
      </p:sp>
      <p:sp>
        <p:nvSpPr>
          <p:cNvPr id="8" name="Округлений прямокутник 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uk-UA" dirty="0"/>
          </a:p>
        </p:txBody>
      </p:sp>
      <p:sp>
        <p:nvSpPr>
          <p:cNvPr id="2" name="Місце для заголовка 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uk-UA" dirty="0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uk-UA" dirty="0"/>
              <a:t>Зразки заголовків</a:t>
            </a:r>
          </a:p>
          <a:p>
            <a:pPr lvl="1" rtl="0"/>
            <a:r>
              <a:rPr lang="uk-UA" dirty="0"/>
              <a:t>Другий рівень</a:t>
            </a:r>
          </a:p>
          <a:p>
            <a:pPr lvl="2" rtl="0"/>
            <a:r>
              <a:rPr lang="uk-UA" dirty="0"/>
              <a:t>Третій рівень</a:t>
            </a:r>
          </a:p>
          <a:p>
            <a:pPr lvl="3" rtl="0"/>
            <a:r>
              <a:rPr lang="uk-UA" dirty="0"/>
              <a:t>Четвертий рівень</a:t>
            </a:r>
          </a:p>
          <a:p>
            <a:pPr lvl="4" rtl="0"/>
            <a:r>
              <a:rPr lang="uk-UA" dirty="0"/>
              <a:t>П’ятий рівень</a:t>
            </a:r>
          </a:p>
        </p:txBody>
      </p:sp>
      <p:sp>
        <p:nvSpPr>
          <p:cNvPr id="5" name="Місце для нижнього колонтитула 4"/>
          <p:cNvSpPr>
            <a:spLocks noGrp="1"/>
          </p:cNvSpPr>
          <p:nvPr>
            <p:ph type="ftr" sz="quarter" idx="3"/>
          </p:nvPr>
        </p:nvSpPr>
        <p:spPr>
          <a:xfrm>
            <a:off x="1218882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uk-UA" dirty="0"/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100">
                <a:solidFill>
                  <a:schemeClr val="tx1"/>
                </a:solidFill>
              </a:defRPr>
            </a:lvl1pPr>
          </a:lstStyle>
          <a:p>
            <a:fld id="{FAC1D0E4-286B-48F7-89C3-6B5E71A484DD}" type="datetime1">
              <a:rPr lang="uk-UA" smtClean="0"/>
              <a:pPr/>
              <a:t>20.04.2024</a:t>
            </a:fld>
            <a:endParaRPr lang="uk-UA" dirty="0"/>
          </a:p>
        </p:txBody>
      </p:sp>
      <p:sp>
        <p:nvSpPr>
          <p:cNvPr id="6" name="Місце для номера слайда 5"/>
          <p:cNvSpPr>
            <a:spLocks noGrp="1"/>
          </p:cNvSpPr>
          <p:nvPr>
            <p:ph type="sldNum" sz="quarter" idx="4"/>
          </p:nvPr>
        </p:nvSpPr>
        <p:spPr>
          <a:xfrm>
            <a:off x="10258928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1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ilohorodka.org.ua/istorichni-fakti-pro-bilogorodku-kiyevo-svyatoshinskogo-rajonu-kiyivskoyi-oblasti/" TargetMode="External"/><Relationship Id="rId2" Type="http://schemas.openxmlformats.org/officeDocument/2006/relationships/hyperlink" Target="https://mistoboyarka.gov.ua/misto/investoram/investytsiini_proekty/21875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epstatemap.live/#12/50.3967/30.168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d/u/0/viewer?mid=1E7OR8EMTJecdk9xbT5defi_2Y1NPyKE&amp;hl=uk&amp;ll=50.37869998306578%2C30.305042379789967&amp;z=12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5860" y="1744124"/>
            <a:ext cx="9686173" cy="2260939"/>
          </a:xfrm>
        </p:spPr>
        <p:txBody>
          <a:bodyPr rtlCol="0">
            <a:normAutofit/>
          </a:bodyPr>
          <a:lstStyle/>
          <a:p>
            <a:pPr rtl="0"/>
            <a:r>
              <a:rPr lang="ru-RU" sz="2800" b="0" i="0" u="none" strike="noStrike" dirty="0">
                <a:effectLst/>
              </a:rPr>
              <a:t>“</a:t>
            </a:r>
            <a:r>
              <a:rPr lang="ru-RU" sz="2800" b="0" i="0" u="none" strike="noStrike" dirty="0" err="1">
                <a:effectLst/>
              </a:rPr>
              <a:t>Історичний</a:t>
            </a:r>
            <a:r>
              <a:rPr lang="ru-RU" sz="2800" b="0" i="0" u="none" strike="noStrike" dirty="0">
                <a:effectLst/>
              </a:rPr>
              <a:t> маршрут</a:t>
            </a:r>
            <a:br>
              <a:rPr lang="ru-RU" sz="2800" b="0" i="0" u="none" strike="noStrike" dirty="0">
                <a:effectLst/>
              </a:rPr>
            </a:br>
            <a:r>
              <a:rPr lang="ru-RU" sz="2800" b="0" i="0" u="none" strike="noStrike" dirty="0">
                <a:effectLst/>
              </a:rPr>
              <a:t>“</a:t>
            </a:r>
            <a:r>
              <a:rPr lang="ru-RU" sz="2800" b="0" i="0" u="none" strike="noStrike" dirty="0" err="1">
                <a:effectLst/>
              </a:rPr>
              <a:t>Першою</a:t>
            </a:r>
            <a:r>
              <a:rPr lang="ru-RU" sz="2800" b="0" i="0" u="none" strike="noStrike" dirty="0">
                <a:effectLst/>
              </a:rPr>
              <a:t> </a:t>
            </a:r>
            <a:r>
              <a:rPr lang="ru-RU" sz="2800" b="0" i="0" u="none" strike="noStrike" dirty="0" err="1">
                <a:effectLst/>
              </a:rPr>
              <a:t>лінією</a:t>
            </a:r>
            <a:r>
              <a:rPr lang="ru-RU" sz="2800" b="0" i="0" u="none" strike="noStrike" dirty="0">
                <a:effectLst/>
              </a:rPr>
              <a:t> оборони </a:t>
            </a:r>
            <a:r>
              <a:rPr lang="ru-RU" sz="2800" b="0" i="0" u="none" strike="noStrike" dirty="0" err="1">
                <a:effectLst/>
              </a:rPr>
              <a:t>Києва</a:t>
            </a:r>
            <a:r>
              <a:rPr lang="ru-RU" sz="2800" b="0" i="0" u="none" strike="noStrike" dirty="0">
                <a:effectLst/>
              </a:rPr>
              <a:t>” по </a:t>
            </a:r>
            <a:r>
              <a:rPr lang="ru-RU" sz="2800" b="0" i="0" u="none" strike="noStrike" dirty="0" err="1">
                <a:effectLst/>
              </a:rPr>
              <a:t>гілці</a:t>
            </a:r>
            <a:r>
              <a:rPr lang="ru-RU" sz="2800" b="0" i="0" u="none" strike="noStrike" dirty="0">
                <a:effectLst/>
              </a:rPr>
              <a:t> </a:t>
            </a:r>
            <a:r>
              <a:rPr lang="ru-RU" sz="2800" b="0" i="0" u="none" strike="noStrike" dirty="0" err="1">
                <a:effectLst/>
              </a:rPr>
              <a:t>Змієвого</a:t>
            </a:r>
            <a:r>
              <a:rPr lang="ru-RU" sz="2800" b="0" i="0" u="none" strike="noStrike" dirty="0">
                <a:effectLst/>
              </a:rPr>
              <a:t> валу </a:t>
            </a:r>
            <a:r>
              <a:rPr lang="ru-RU" sz="2800" b="0" i="0" u="none" strike="noStrike" dirty="0" err="1">
                <a:effectLst/>
              </a:rPr>
              <a:t>від</a:t>
            </a:r>
            <a:r>
              <a:rPr lang="ru-RU" sz="2800" b="0" i="0" u="none" strike="noStrike" dirty="0">
                <a:effectLst/>
              </a:rPr>
              <a:t> </a:t>
            </a:r>
            <a:r>
              <a:rPr lang="ru-RU" sz="2800" b="0" i="0" u="none" strike="noStrike" dirty="0" err="1">
                <a:effectLst/>
              </a:rPr>
              <a:t>Ходосівки</a:t>
            </a:r>
            <a:r>
              <a:rPr lang="ru-RU" sz="2800" b="0" i="0" u="none" strike="noStrike" dirty="0">
                <a:effectLst/>
              </a:rPr>
              <a:t> до </a:t>
            </a:r>
            <a:r>
              <a:rPr lang="ru-RU" sz="2800" b="0" i="0" u="none" strike="noStrike" dirty="0" err="1">
                <a:effectLst/>
              </a:rPr>
              <a:t>Білогородки</a:t>
            </a:r>
            <a:r>
              <a:rPr lang="ru-RU" sz="2800" b="0" i="0" u="none" strike="noStrike" dirty="0">
                <a:effectLst/>
              </a:rPr>
              <a:t>”</a:t>
            </a:r>
            <a:endParaRPr lang="uk-UA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FD9B5E-FEFD-3CE4-4604-45EFE331B9F4}"/>
              </a:ext>
            </a:extLst>
          </p:cNvPr>
          <p:cNvSpPr txBox="1"/>
          <p:nvPr/>
        </p:nvSpPr>
        <p:spPr>
          <a:xfrm>
            <a:off x="1376792" y="543795"/>
            <a:ext cx="9435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9875" algn="ctr" rtl="0">
              <a:spcBef>
                <a:spcPts val="0"/>
              </a:spcBef>
              <a:spcAft>
                <a:spcPts val="0"/>
              </a:spcAft>
            </a:pPr>
            <a:r>
              <a:rPr lang="uk-UA" dirty="0"/>
              <a:t>Конкурс «МАН- Юніор Дослідник-2024» номінація «Історія»</a:t>
            </a:r>
          </a:p>
          <a:p>
            <a:pPr indent="269875" algn="ctr" rtl="0">
              <a:spcBef>
                <a:spcPts val="0"/>
              </a:spcBef>
              <a:spcAft>
                <a:spcPts val="0"/>
              </a:spcAft>
            </a:pPr>
            <a:r>
              <a:rPr lang="uk-UA" dirty="0"/>
              <a:t>Вишневе міське територіальне відділення Малої академії Наук України</a:t>
            </a:r>
          </a:p>
          <a:p>
            <a:br>
              <a:rPr lang="uk-UA" dirty="0"/>
            </a:br>
            <a:endParaRPr lang="uk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AC5F03-AE23-285D-C841-63CA41569965}"/>
              </a:ext>
            </a:extLst>
          </p:cNvPr>
          <p:cNvSpPr txBox="1"/>
          <p:nvPr/>
        </p:nvSpPr>
        <p:spPr>
          <a:xfrm>
            <a:off x="1485900" y="3200593"/>
            <a:ext cx="9470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uk-UA" dirty="0"/>
            </a:br>
            <a:endParaRPr lang="uk-UA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FCCD77-F607-4DFC-BE77-EF2D98733065}"/>
              </a:ext>
            </a:extLst>
          </p:cNvPr>
          <p:cNvSpPr txBox="1"/>
          <p:nvPr/>
        </p:nvSpPr>
        <p:spPr>
          <a:xfrm>
            <a:off x="6670476" y="4836877"/>
            <a:ext cx="64087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rgbClr val="B4914C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2698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/>
              <a:t>Керівниця </a:t>
            </a:r>
            <a:r>
              <a:rPr lang="uk-UA" dirty="0" err="1"/>
              <a:t>проєкту</a:t>
            </a:r>
            <a:r>
              <a:rPr lang="en-US" dirty="0"/>
              <a:t>:</a:t>
            </a:r>
            <a:r>
              <a:rPr lang="uk-UA" dirty="0"/>
              <a:t> </a:t>
            </a:r>
          </a:p>
          <a:p>
            <a:pPr marL="0" marR="0" lvl="0" indent="2698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 err="1"/>
              <a:t>Трохимець</a:t>
            </a:r>
            <a:r>
              <a:rPr lang="uk-UA" dirty="0"/>
              <a:t> Вікторія Олександрівна,   </a:t>
            </a:r>
          </a:p>
          <a:p>
            <a:pPr marL="0" marR="0" lvl="0" indent="2698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/>
              <a:t>вчителька історії </a:t>
            </a:r>
          </a:p>
          <a:p>
            <a:pPr marL="0" marR="0" lvl="0" indent="2698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 err="1"/>
              <a:t>Крюківщинського</a:t>
            </a:r>
            <a:r>
              <a:rPr lang="uk-UA" dirty="0"/>
              <a:t> ліцею «Лідер».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B20C87-DA7C-4E4B-90CC-0C2B09B694DC}"/>
              </a:ext>
            </a:extLst>
          </p:cNvPr>
          <p:cNvSpPr txBox="1"/>
          <p:nvPr/>
        </p:nvSpPr>
        <p:spPr>
          <a:xfrm>
            <a:off x="1125860" y="5085184"/>
            <a:ext cx="45365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/>
              <a:t>Автор </a:t>
            </a:r>
            <a:r>
              <a:rPr lang="uk-UA" dirty="0" err="1"/>
              <a:t>проєкту</a:t>
            </a:r>
            <a:r>
              <a:rPr lang="en-US" dirty="0"/>
              <a:t>:</a:t>
            </a:r>
            <a:r>
              <a:rPr lang="uk-UA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 err="1"/>
              <a:t>Держипольський</a:t>
            </a:r>
            <a:r>
              <a:rPr lang="uk-UA" dirty="0"/>
              <a:t> В</a:t>
            </a:r>
            <a:r>
              <a:rPr lang="en-US" dirty="0"/>
              <a:t>’</a:t>
            </a:r>
            <a:r>
              <a:rPr lang="uk-UA" dirty="0" err="1"/>
              <a:t>ячеслав</a:t>
            </a:r>
            <a:r>
              <a:rPr lang="uk-UA" dirty="0"/>
              <a:t> Андрійович,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/>
              <a:t>здобувач освіти 7-А класу </a:t>
            </a:r>
            <a:r>
              <a:rPr lang="uk-UA" dirty="0" err="1"/>
              <a:t>Крюківщинського</a:t>
            </a:r>
            <a:r>
              <a:rPr lang="uk-UA" dirty="0"/>
              <a:t> ліцею «Лідер»</a:t>
            </a:r>
          </a:p>
        </p:txBody>
      </p:sp>
    </p:spTree>
    <p:extLst>
      <p:ext uri="{BB962C8B-B14F-4D97-AF65-F5344CB8AC3E}">
        <p14:creationId xmlns:p14="http://schemas.microsoft.com/office/powerpoint/2010/main" val="27075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1ACCD-ACA8-472D-9980-78BAC34DD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44" y="260648"/>
            <a:ext cx="9751060" cy="1168400"/>
          </a:xfrm>
        </p:spPr>
        <p:txBody>
          <a:bodyPr/>
          <a:lstStyle/>
          <a:p>
            <a:r>
              <a:rPr lang="uk-UA" dirty="0"/>
              <a:t>Унікальність об’єкту поблизу села Білогородка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AE3764-4C7A-4F43-B63B-6A147701E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805" y="1844824"/>
            <a:ext cx="6408711" cy="4225776"/>
          </a:xfrm>
        </p:spPr>
        <p:txBody>
          <a:bodyPr>
            <a:normAutofit/>
          </a:bodyPr>
          <a:lstStyle/>
          <a:p>
            <a:pPr algn="just"/>
            <a:r>
              <a:rPr lang="uk-UA" sz="2000" dirty="0">
                <a:highlight>
                  <a:srgbClr val="FFFFFF"/>
                </a:highlight>
              </a:rPr>
              <a:t>На цій території відбулись події </a:t>
            </a:r>
            <a:r>
              <a:rPr lang="uk-UA" sz="2000" dirty="0" err="1">
                <a:highlight>
                  <a:srgbClr val="FFFFFF"/>
                </a:highlight>
              </a:rPr>
              <a:t>пов</a:t>
            </a:r>
            <a:r>
              <a:rPr lang="en-US" sz="2000" dirty="0">
                <a:highlight>
                  <a:srgbClr val="FFFFFF"/>
                </a:highlight>
              </a:rPr>
              <a:t>’</a:t>
            </a:r>
            <a:r>
              <a:rPr lang="uk-UA" sz="2000" dirty="0" err="1">
                <a:highlight>
                  <a:srgbClr val="FFFFFF"/>
                </a:highlight>
              </a:rPr>
              <a:t>язані</a:t>
            </a:r>
            <a:r>
              <a:rPr lang="uk-UA" sz="2000" dirty="0">
                <a:highlight>
                  <a:srgbClr val="FFFFFF"/>
                </a:highlight>
              </a:rPr>
              <a:t> з захистом Києва під час трьох історичних періодів:  </a:t>
            </a:r>
          </a:p>
          <a:p>
            <a:pPr marL="0" indent="0" algn="just">
              <a:buNone/>
            </a:pPr>
            <a:r>
              <a:rPr lang="uk-UA" sz="2000" dirty="0">
                <a:highlight>
                  <a:srgbClr val="FFFFFF"/>
                </a:highlight>
              </a:rPr>
              <a:t>      - залишки оборонних валів часів середньовічної держави Руси-України, які починаються біля Білогородки, вказують на стратегічну важливість регіону в обороні Києва; </a:t>
            </a:r>
          </a:p>
          <a:p>
            <a:pPr marL="0" indent="0" algn="just">
              <a:buNone/>
            </a:pPr>
            <a:r>
              <a:rPr lang="uk-UA" sz="2000" dirty="0">
                <a:highlight>
                  <a:srgbClr val="FFFFFF"/>
                </a:highlight>
              </a:rPr>
              <a:t>    -  наявність </a:t>
            </a:r>
            <a:r>
              <a:rPr lang="uk-UA" sz="2000" dirty="0" err="1">
                <a:highlight>
                  <a:srgbClr val="FFFFFF"/>
                </a:highlight>
              </a:rPr>
              <a:t>ДОТу</a:t>
            </a:r>
            <a:r>
              <a:rPr lang="uk-UA" sz="2000" dirty="0">
                <a:highlight>
                  <a:srgbClr val="FFFFFF"/>
                </a:highlight>
              </a:rPr>
              <a:t> № 401, вказує на  захист Києва під час Другої Світової війни;</a:t>
            </a:r>
          </a:p>
          <a:p>
            <a:pPr marL="0" indent="0" algn="just">
              <a:buNone/>
            </a:pPr>
            <a:r>
              <a:rPr lang="uk-UA" sz="2000" dirty="0">
                <a:highlight>
                  <a:srgbClr val="FFFFFF"/>
                </a:highlight>
              </a:rPr>
              <a:t>- в</a:t>
            </a:r>
            <a:r>
              <a:rPr lang="ru-RU" sz="2000" b="0" i="0" dirty="0">
                <a:effectLst/>
              </a:rPr>
              <a:t> </a:t>
            </a:r>
            <a:r>
              <a:rPr lang="ru-RU" sz="2000" b="0" i="0" dirty="0" err="1">
                <a:effectLst/>
              </a:rPr>
              <a:t>середині</a:t>
            </a:r>
            <a:r>
              <a:rPr lang="ru-RU" sz="2000" b="0" i="0" dirty="0">
                <a:effectLst/>
              </a:rPr>
              <a:t> </a:t>
            </a:r>
            <a:r>
              <a:rPr lang="ru-RU" sz="2000" b="0" i="0" dirty="0" err="1">
                <a:effectLst/>
              </a:rPr>
              <a:t>березня</a:t>
            </a:r>
            <a:r>
              <a:rPr lang="ru-RU" sz="2000" b="0" i="0" dirty="0">
                <a:effectLst/>
              </a:rPr>
              <a:t> </a:t>
            </a:r>
            <a:r>
              <a:rPr lang="ru-RU" sz="2000" dirty="0" err="1"/>
              <a:t>наступ</a:t>
            </a:r>
            <a:r>
              <a:rPr lang="ru-RU" sz="2000" dirty="0"/>
              <a:t> </a:t>
            </a:r>
            <a:r>
              <a:rPr lang="ru-RU" sz="2000" dirty="0" err="1"/>
              <a:t>російських</a:t>
            </a:r>
            <a:r>
              <a:rPr lang="ru-RU" sz="2000" dirty="0"/>
              <a:t> </a:t>
            </a:r>
            <a:r>
              <a:rPr lang="ru-RU" sz="2000" b="0" i="0" dirty="0" err="1">
                <a:effectLst/>
              </a:rPr>
              <a:t>окупантів</a:t>
            </a:r>
            <a:r>
              <a:rPr lang="ru-RU" sz="2000" b="0" i="0" dirty="0">
                <a:effectLst/>
              </a:rPr>
              <a:t> на </a:t>
            </a:r>
            <a:r>
              <a:rPr lang="ru-RU" sz="2000" b="0" i="0" dirty="0" err="1">
                <a:effectLst/>
              </a:rPr>
              <a:t>Київ</a:t>
            </a:r>
            <a:r>
              <a:rPr lang="ru-RU" sz="2000" dirty="0"/>
              <a:t> </a:t>
            </a:r>
            <a:r>
              <a:rPr lang="ru-RU" sz="2000" dirty="0" err="1"/>
              <a:t>зупинили</a:t>
            </a:r>
            <a:r>
              <a:rPr lang="ru-RU" sz="2000" dirty="0"/>
              <a:t> на </a:t>
            </a:r>
            <a:r>
              <a:rPr lang="ru-RU" sz="2000" dirty="0" err="1"/>
              <a:t>околицях</a:t>
            </a:r>
            <a:r>
              <a:rPr lang="ru-RU" sz="2000" dirty="0"/>
              <a:t> </a:t>
            </a:r>
            <a:r>
              <a:rPr lang="ru-RU" sz="2000" b="0" i="0" dirty="0">
                <a:effectLst/>
              </a:rPr>
              <a:t>села </a:t>
            </a:r>
            <a:r>
              <a:rPr lang="ru-RU" sz="2000" b="0" i="0" dirty="0" err="1">
                <a:effectLst/>
              </a:rPr>
              <a:t>Білогородка</a:t>
            </a:r>
            <a:r>
              <a:rPr lang="ru-RU" sz="2000" b="0" i="0" dirty="0">
                <a:effectLst/>
              </a:rPr>
              <a:t>, за </a:t>
            </a:r>
            <a:r>
              <a:rPr lang="ru-RU" sz="2000" b="0" i="0" dirty="0" err="1">
                <a:effectLst/>
              </a:rPr>
              <a:t>двадцять</a:t>
            </a:r>
            <a:r>
              <a:rPr lang="ru-RU" sz="2000" b="0" i="0" dirty="0">
                <a:effectLst/>
              </a:rPr>
              <a:t> </a:t>
            </a:r>
            <a:r>
              <a:rPr lang="ru-RU" sz="2000" b="0" i="0" dirty="0" err="1">
                <a:effectLst/>
              </a:rPr>
              <a:t>кілометрів</a:t>
            </a:r>
            <a:r>
              <a:rPr lang="ru-RU" sz="2000" b="0" i="0" dirty="0">
                <a:effectLst/>
              </a:rPr>
              <a:t> </a:t>
            </a:r>
            <a:r>
              <a:rPr lang="ru-RU" sz="2000" b="0" i="0" dirty="0" err="1">
                <a:effectLst/>
              </a:rPr>
              <a:t>від</a:t>
            </a:r>
            <a:r>
              <a:rPr lang="ru-RU" sz="2000" b="0" i="0" dirty="0">
                <a:effectLst/>
              </a:rPr>
              <a:t> </a:t>
            </a:r>
            <a:r>
              <a:rPr lang="ru-RU" sz="2000" b="0" i="0" dirty="0" err="1">
                <a:effectLst/>
              </a:rPr>
              <a:t>столиці</a:t>
            </a:r>
            <a:r>
              <a:rPr lang="ru-RU" sz="2000" b="0" i="0" dirty="0">
                <a:effectLst/>
              </a:rPr>
              <a:t>. </a:t>
            </a:r>
            <a:endParaRPr lang="uk-UA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66E10E-773B-4277-8C99-91F6E3E2DC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36" y="1340768"/>
            <a:ext cx="2018760" cy="269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65515C-07F9-4270-9935-B33F1AC7C5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588" y="4032448"/>
            <a:ext cx="3096344" cy="23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233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20CFF-6272-C55A-EAC0-49929C61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203200"/>
            <a:ext cx="9751060" cy="1168400"/>
          </a:xfrm>
        </p:spPr>
        <p:txBody>
          <a:bodyPr/>
          <a:lstStyle/>
          <a:p>
            <a:r>
              <a:rPr lang="uk-UA" dirty="0"/>
              <a:t>Результати дослідження: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130567-A9DA-848A-C30D-F6B1B8EE1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883" y="1556792"/>
            <a:ext cx="9751060" cy="4752528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uk-UA" sz="2100" u="none" strike="noStrike" dirty="0">
                <a:effectLst/>
                <a:ea typeface="Times New Roman" panose="02020603050405020304" pitchFamily="18" charset="0"/>
              </a:rPr>
              <a:t>1. вивчено історичну інформацію про зведення фортифікаційних споруд часів Русі-України - Змієвих валів;</a:t>
            </a:r>
            <a:endParaRPr lang="uk-UA" sz="2100" u="none" strike="noStrike" dirty="0">
              <a:effectLst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uk-UA" sz="2100" u="none" strike="noStrike" dirty="0">
                <a:effectLst/>
                <a:ea typeface="Times New Roman" panose="02020603050405020304" pitchFamily="18" charset="0"/>
              </a:rPr>
              <a:t>2. розглянуто використання оборонних валів в «Першій лінії оборони Києва» під час Другої Світової війни та наступу російської армії в 2022 році;</a:t>
            </a:r>
            <a:endParaRPr lang="uk-UA" sz="2100" u="none" strike="noStrike" dirty="0">
              <a:effectLst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uk-UA" sz="2100" u="none" strike="noStrike" dirty="0">
                <a:effectLst/>
                <a:ea typeface="Times New Roman" panose="02020603050405020304" pitchFamily="18" charset="0"/>
              </a:rPr>
              <a:t>3. побудовано туристичний </a:t>
            </a:r>
            <a:r>
              <a:rPr lang="uk-UA" sz="2100" u="none" strike="noStrike" dirty="0" err="1">
                <a:effectLst/>
                <a:ea typeface="Times New Roman" panose="02020603050405020304" pitchFamily="18" charset="0"/>
              </a:rPr>
              <a:t>автомаршрут</a:t>
            </a:r>
            <a:r>
              <a:rPr lang="uk-UA" sz="2100" u="none" strike="noStrike" dirty="0">
                <a:effectLst/>
                <a:ea typeface="Times New Roman" panose="02020603050405020304" pitchFamily="18" charset="0"/>
              </a:rPr>
              <a:t>, з пішими прогулянками об’єктами дослідження, протяжність якого складає до 40 км.;</a:t>
            </a:r>
            <a:endParaRPr lang="uk-UA" sz="2100" u="none" strike="noStrike" dirty="0">
              <a:effectLst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uk-UA" sz="2100" u="none" strike="noStrike" dirty="0">
                <a:effectLst/>
                <a:ea typeface="Times New Roman" panose="02020603050405020304" pitchFamily="18" charset="0"/>
              </a:rPr>
              <a:t>4. здійснено подорож підготовленим історичним маршрутом;</a:t>
            </a:r>
            <a:endParaRPr lang="uk-UA" sz="2100" u="none" strike="noStrike" dirty="0">
              <a:effectLst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uk-UA" sz="2100" u="none" strike="noStrike" dirty="0">
                <a:effectLst/>
                <a:ea typeface="Times New Roman" panose="02020603050405020304" pitchFamily="18" charset="0"/>
              </a:rPr>
              <a:t>5. описано та оформлено досліджену інформацію у формі презентації.</a:t>
            </a:r>
            <a:endParaRPr lang="uk-UA" sz="2100" u="none" strike="noStrike" dirty="0">
              <a:effectLst/>
              <a:ea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5169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AC8A3B-78E5-CBE2-BBCA-2BE13661E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Використані джерела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CABA8A5-DD40-AF35-CDD0-20FBAF62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883" y="1803400"/>
            <a:ext cx="9751060" cy="4649936"/>
          </a:xfrm>
        </p:spPr>
        <p:txBody>
          <a:bodyPr>
            <a:normAutofit fontScale="62500" lnSpcReduction="20000"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uk-UA" sz="26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Шендрик</a:t>
            </a:r>
            <a:r>
              <a:rPr lang="uk-UA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Н. І. Довідник з археології України: Київська область. – К.: Наукова думка, 1977 р, ст. 69-70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uk-UA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Кучера, М. П. Давньоруські городища на Правобережжі Київщини. Дослідження з слов’яно-руської археології. Київ: Наукова думка, 1976. с. 176-197.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uk-UA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Бугай, А.С. Змійові вали: </a:t>
            </a:r>
            <a:r>
              <a:rPr lang="uk-UA" sz="26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зб</a:t>
            </a:r>
            <a:r>
              <a:rPr lang="uk-UA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матеріалів наук.-дослідницької спадщини - К.: ДП Вид. дім “Персонал”, 2011. –276 с.: </a:t>
            </a:r>
            <a:r>
              <a:rPr lang="uk-UA" sz="26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шл</a:t>
            </a:r>
            <a:r>
              <a:rPr lang="uk-UA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– (Б-ка українознавства; </a:t>
            </a:r>
            <a:r>
              <a:rPr lang="uk-UA" sz="26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Вип</a:t>
            </a:r>
            <a:r>
              <a:rPr lang="uk-UA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15)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uk-UA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А. П. Томашевський, А. В. Борисов, В. А. </a:t>
            </a:r>
            <a:r>
              <a:rPr lang="uk-UA" sz="26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Гнера</a:t>
            </a:r>
            <a:r>
              <a:rPr lang="uk-UA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А. В. Король, В. М. </a:t>
            </a:r>
            <a:r>
              <a:rPr lang="uk-UA" sz="26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Мисак</a:t>
            </a:r>
            <a:r>
              <a:rPr lang="uk-UA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ЗМІЄВІ ВАЛИ. Сучасність: проблеми, завдання, перспективи, Археологія і давня історія України, 2023, </a:t>
            </a:r>
            <a:r>
              <a:rPr lang="uk-UA" sz="26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вип</a:t>
            </a:r>
            <a:r>
              <a:rPr lang="uk-UA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3 (48) ст. 166-177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uk-UA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Боярська громада офіційний портал </a:t>
            </a:r>
            <a:r>
              <a:rPr lang="uk-UA" sz="2600" u="sng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https://mistoboyarka.gov.ua/misto/investoram/investytsiini_proekty/21875.html</a:t>
            </a:r>
            <a:endParaRPr lang="uk-UA" sz="2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uk-UA" sz="26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Білогородська</a:t>
            </a:r>
            <a:r>
              <a:rPr lang="uk-UA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сільська рада </a:t>
            </a:r>
            <a:r>
              <a:rPr lang="uk-UA" sz="2600" u="sng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https://bilohorodka.org.ua/istorichni-fakti-pro-bilogorodku-kiyevo-svyatoshinskogo-rajonu-kiyivskoyi-oblasti/</a:t>
            </a:r>
            <a:r>
              <a:rPr lang="uk-UA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uk-UA" sz="26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DeepStateMAP</a:t>
            </a:r>
            <a:r>
              <a:rPr lang="uk-UA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| Мапа війни в Україні </a:t>
            </a:r>
            <a:r>
              <a:rPr lang="en-US" sz="2600" u="sng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https://deepstatemap.live/#12/50.3967/30.1681</a:t>
            </a:r>
            <a:endParaRPr lang="uk-UA" sz="2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Київський укріплений район </a:t>
            </a:r>
            <a:r>
              <a:rPr lang="en-US" sz="2600" u="sng" kern="100" dirty="0">
                <a:ea typeface="Calibri" panose="020F0502020204030204" pitchFamily="34" charset="0"/>
                <a:cs typeface="Times New Roman" panose="02020603050405020304" pitchFamily="18" charset="0"/>
              </a:rPr>
              <a:t>https://uk.m.wikipedia.org/wiki</a:t>
            </a:r>
            <a:endParaRPr lang="uk-UA" sz="2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5444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1E714F-4F97-4F19-4255-792339740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884" y="6427"/>
            <a:ext cx="9751060" cy="1168400"/>
          </a:xfrm>
        </p:spPr>
        <p:txBody>
          <a:bodyPr>
            <a:normAutofit/>
          </a:bodyPr>
          <a:lstStyle/>
          <a:p>
            <a:r>
              <a:rPr lang="uk-UA" sz="4000" dirty="0"/>
              <a:t>Галерея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DE526A3-C9E0-8474-ED52-87879311D9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111" y="871275"/>
            <a:ext cx="3268577" cy="245143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52FAA6D-1555-7BB9-35F1-900D6A0B7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299" y="1124744"/>
            <a:ext cx="2552196" cy="453723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0127F74-3185-3A54-600F-9767672D8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49" y="1124744"/>
            <a:ext cx="4211751" cy="323552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10488842-5C0E-A95B-E77A-88C252F3E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851" y="3534264"/>
            <a:ext cx="1890210" cy="252028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584203DC-6BFB-0C65-23A6-EE19BBAA4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399" y="3535292"/>
            <a:ext cx="2059549" cy="274606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2E143B61-C5ED-C4EF-B04F-1A56F271A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79" y="4509120"/>
            <a:ext cx="2873171" cy="170022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64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вмісту 6">
            <a:extLst>
              <a:ext uri="{FF2B5EF4-FFF2-40B4-BE49-F238E27FC236}">
                <a16:creationId xmlns:a16="http://schemas.microsoft.com/office/drawing/2014/main" id="{08DF2510-3566-E361-5601-79DEC07B1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796" y="548680"/>
            <a:ext cx="11161240" cy="6624736"/>
          </a:xfrm>
        </p:spPr>
        <p:txBody>
          <a:bodyPr>
            <a:normAutofit/>
          </a:bodyPr>
          <a:lstStyle/>
          <a:p>
            <a:pPr marL="0" indent="0" algn="just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uk-UA" sz="1800" dirty="0">
                <a:solidFill>
                  <a:schemeClr val="tx2"/>
                </a:solidFill>
              </a:rPr>
              <a:t> •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uk-UA" sz="1800" b="1" dirty="0">
                <a:solidFill>
                  <a:schemeClr val="accent2"/>
                </a:solidFill>
              </a:rPr>
              <a:t>Мета дослідження</a:t>
            </a:r>
            <a:r>
              <a:rPr lang="en-US" sz="1800" b="1" dirty="0"/>
              <a:t>:</a:t>
            </a:r>
            <a:r>
              <a:rPr lang="uk-UA" sz="1800" b="1" dirty="0"/>
              <a:t> </a:t>
            </a:r>
            <a:r>
              <a:rPr lang="ru-RU" sz="1800" b="0" i="0" u="none" strike="noStrike" dirty="0" err="1">
                <a:effectLst/>
              </a:rPr>
              <a:t>розробити</a:t>
            </a:r>
            <a:r>
              <a:rPr lang="ru-RU" sz="1800" b="0" i="0" u="none" strike="noStrike" dirty="0">
                <a:effectLst/>
              </a:rPr>
              <a:t> історико-туристичний маршрут «</a:t>
            </a:r>
            <a:r>
              <a:rPr lang="ru-RU" sz="1800" b="0" i="0" u="none" strike="noStrike" dirty="0" err="1">
                <a:effectLst/>
              </a:rPr>
              <a:t>Першою</a:t>
            </a:r>
            <a:r>
              <a:rPr lang="ru-RU" sz="1800" b="0" i="0" u="none" strike="noStrike" dirty="0">
                <a:effectLst/>
              </a:rPr>
              <a:t> </a:t>
            </a:r>
            <a:r>
              <a:rPr lang="ru-RU" sz="1800" b="0" i="0" u="none" strike="noStrike" dirty="0" err="1">
                <a:effectLst/>
              </a:rPr>
              <a:t>лінією</a:t>
            </a:r>
            <a:r>
              <a:rPr lang="ru-RU" sz="1800" b="0" i="0" u="none" strike="noStrike" dirty="0">
                <a:effectLst/>
              </a:rPr>
              <a:t> оборони </a:t>
            </a:r>
            <a:r>
              <a:rPr lang="ru-RU" sz="1800" b="0" i="0" u="none" strike="noStrike" dirty="0" err="1">
                <a:effectLst/>
              </a:rPr>
              <a:t>Києва</a:t>
            </a:r>
            <a:r>
              <a:rPr lang="ru-RU" sz="1800" b="0" i="0" u="none" strike="noStrike" dirty="0">
                <a:effectLst/>
              </a:rPr>
              <a:t>» по </a:t>
            </a:r>
            <a:r>
              <a:rPr lang="ru-RU" sz="1800" b="0" i="0" u="none" strike="noStrike" dirty="0" err="1">
                <a:effectLst/>
              </a:rPr>
              <a:t>гілці</a:t>
            </a:r>
            <a:r>
              <a:rPr lang="ru-RU" sz="1800" b="0" i="0" u="none" strike="noStrike" dirty="0">
                <a:effectLst/>
              </a:rPr>
              <a:t> </a:t>
            </a:r>
            <a:r>
              <a:rPr lang="ru-RU" sz="1800" b="0" i="0" u="none" strike="noStrike" dirty="0" err="1">
                <a:effectLst/>
              </a:rPr>
              <a:t>Змієвого</a:t>
            </a:r>
            <a:r>
              <a:rPr lang="ru-RU" sz="1800" b="0" i="0" u="none" strike="noStrike" dirty="0">
                <a:effectLst/>
              </a:rPr>
              <a:t> валу </a:t>
            </a:r>
            <a:r>
              <a:rPr lang="ru-RU" sz="1800" b="0" i="0" u="none" strike="noStrike" dirty="0" err="1">
                <a:effectLst/>
              </a:rPr>
              <a:t>від</a:t>
            </a:r>
            <a:r>
              <a:rPr lang="ru-RU" sz="1800" b="0" i="0" u="none" strike="noStrike" dirty="0">
                <a:effectLst/>
              </a:rPr>
              <a:t> </a:t>
            </a:r>
            <a:r>
              <a:rPr lang="ru-RU" sz="1800" b="0" i="0" u="none" strike="noStrike" dirty="0" err="1">
                <a:effectLst/>
              </a:rPr>
              <a:t>Ходосівки</a:t>
            </a:r>
            <a:r>
              <a:rPr lang="ru-RU" sz="1800" b="0" i="0" u="none" strike="noStrike" dirty="0">
                <a:effectLst/>
              </a:rPr>
              <a:t> до </a:t>
            </a:r>
            <a:r>
              <a:rPr lang="ru-RU" sz="1800" b="0" i="0" u="none" strike="noStrike" dirty="0" err="1">
                <a:effectLst/>
              </a:rPr>
              <a:t>Білогородки</a:t>
            </a:r>
            <a:r>
              <a:rPr lang="ru-RU" sz="1800" b="0" i="0" u="none" strike="noStrike" dirty="0">
                <a:effectLst/>
              </a:rPr>
              <a:t>.</a:t>
            </a:r>
          </a:p>
          <a:p>
            <a:pPr marL="0" indent="0" algn="just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algn="just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0" dirty="0">
                <a:solidFill>
                  <a:schemeClr val="tx2"/>
                </a:solidFill>
                <a:effectLst/>
              </a:rPr>
              <a:t> </a:t>
            </a:r>
            <a:r>
              <a:rPr lang="en-US" sz="1800" b="1" dirty="0">
                <a:solidFill>
                  <a:schemeClr val="tx2"/>
                </a:solidFill>
                <a:effectLst/>
              </a:rPr>
              <a:t>•</a:t>
            </a:r>
            <a:r>
              <a:rPr lang="en-US" sz="1800" b="0" dirty="0">
                <a:solidFill>
                  <a:schemeClr val="accent2"/>
                </a:solidFill>
                <a:effectLst/>
              </a:rPr>
              <a:t> </a:t>
            </a:r>
            <a:r>
              <a:rPr lang="uk-UA" sz="1800" b="1" dirty="0">
                <a:solidFill>
                  <a:schemeClr val="accent2"/>
                </a:solidFill>
                <a:effectLst/>
              </a:rPr>
              <a:t>Завдання</a:t>
            </a:r>
            <a:r>
              <a:rPr lang="en-US" sz="1800" b="1" dirty="0">
                <a:solidFill>
                  <a:schemeClr val="accent2"/>
                </a:solidFill>
                <a:effectLst/>
              </a:rPr>
              <a:t>:</a:t>
            </a:r>
          </a:p>
          <a:p>
            <a:pPr algn="just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sz="1800" b="0" i="0" u="none" strike="noStrike" dirty="0">
                <a:effectLst/>
              </a:rPr>
              <a:t>На основі історичних даних дослідити «Першу лінію оборони Києва»;</a:t>
            </a:r>
            <a:endParaRPr lang="en-US" sz="1800" b="0" i="0" u="none" strike="noStrike" dirty="0">
              <a:effectLst/>
            </a:endParaRPr>
          </a:p>
          <a:p>
            <a:pPr algn="just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uk-UA" sz="1800" b="0" i="0" u="none" strike="noStrike" dirty="0">
              <a:effectLst/>
            </a:endParaRPr>
          </a:p>
          <a:p>
            <a:pPr algn="just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sz="1800" b="0" i="0" u="none" strike="noStrike" dirty="0">
                <a:effectLst/>
              </a:rPr>
              <a:t>Розглянути історичне значення пам’ятки Змієві вали під час оборони Києва в періоди Русі-України, Другої світової війни та російського вторгнення 2022 року;</a:t>
            </a:r>
            <a:endParaRPr lang="en-US" sz="1800" b="0" i="0" u="none" strike="noStrike" dirty="0">
              <a:effectLst/>
            </a:endParaRPr>
          </a:p>
          <a:p>
            <a:pPr algn="just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uk-UA" sz="1800" b="0" i="0" u="none" strike="noStrike" dirty="0">
              <a:effectLst/>
            </a:endParaRPr>
          </a:p>
          <a:p>
            <a:pPr algn="just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sz="1800" b="0" i="0" u="none" strike="noStrike" dirty="0">
                <a:effectLst/>
              </a:rPr>
              <a:t> Описати результати дослідження та підготувати туристичний маршрут;</a:t>
            </a:r>
            <a:endParaRPr lang="en-US" sz="1800" b="0" i="0" u="none" strike="noStrike" dirty="0">
              <a:effectLst/>
            </a:endParaRPr>
          </a:p>
          <a:p>
            <a:pPr algn="just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uk-UA" sz="1800" b="0" i="0" u="none" strike="noStrike" dirty="0">
              <a:effectLst/>
            </a:endParaRPr>
          </a:p>
          <a:p>
            <a:pPr algn="just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sz="1800" b="0" i="0" u="none" strike="noStrike" dirty="0">
                <a:effectLst/>
              </a:rPr>
              <a:t>Здійснити подорож підготовленим маршрутом.</a:t>
            </a:r>
          </a:p>
          <a:p>
            <a:pPr algn="just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uk-UA" sz="1800" dirty="0"/>
          </a:p>
          <a:p>
            <a:pPr algn="just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sz="1800" b="0" i="0" u="none" strike="noStrike" dirty="0">
                <a:effectLst/>
              </a:rPr>
              <a:t>Сформувати джерельну базу роботи та здійснити її аналіз.</a:t>
            </a:r>
          </a:p>
          <a:p>
            <a:pPr marL="0" indent="0" algn="just" rtl="0" fontAlgn="base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algn="just" rtl="0" fontAlgn="base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sz="1800" b="1" i="0" u="none" strike="noStrike" dirty="0">
                <a:solidFill>
                  <a:schemeClr val="tx2"/>
                </a:solidFill>
                <a:effectLst/>
              </a:rPr>
              <a:t>•</a:t>
            </a:r>
            <a:r>
              <a:rPr lang="en-US" sz="1800" b="1" i="0" u="none" strike="noStrike" dirty="0">
                <a:solidFill>
                  <a:schemeClr val="accent2"/>
                </a:solidFill>
                <a:effectLst/>
              </a:rPr>
              <a:t> </a:t>
            </a:r>
            <a:r>
              <a:rPr lang="ru-RU" sz="1800" b="1" i="0" u="none" strike="noStrike" dirty="0" err="1">
                <a:solidFill>
                  <a:schemeClr val="accent2"/>
                </a:solidFill>
                <a:effectLst/>
              </a:rPr>
              <a:t>Об’єкт</a:t>
            </a:r>
            <a:r>
              <a:rPr lang="ru-RU" sz="1800" b="1" i="0" u="none" strike="noStrike" dirty="0">
                <a:solidFill>
                  <a:schemeClr val="accent2"/>
                </a:solidFill>
                <a:effectLst/>
              </a:rPr>
              <a:t> </a:t>
            </a:r>
            <a:r>
              <a:rPr lang="ru-RU" sz="1800" b="1" i="0" u="none" strike="noStrike" dirty="0" err="1">
                <a:solidFill>
                  <a:schemeClr val="accent2"/>
                </a:solidFill>
                <a:effectLst/>
              </a:rPr>
              <a:t>дослідження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</a:rPr>
              <a:t>: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1800" b="0" i="0" u="none" strike="noStrike" dirty="0">
                <a:effectLst/>
              </a:rPr>
              <a:t>«Перша </a:t>
            </a:r>
            <a:r>
              <a:rPr lang="ru-RU" sz="1800" b="0" i="0" u="none" strike="noStrike" dirty="0" err="1">
                <a:effectLst/>
              </a:rPr>
              <a:t>лінія</a:t>
            </a:r>
            <a:r>
              <a:rPr lang="ru-RU" sz="1800" b="0" i="0" u="none" strike="noStrike" dirty="0">
                <a:effectLst/>
              </a:rPr>
              <a:t> оборони </a:t>
            </a:r>
            <a:r>
              <a:rPr lang="ru-RU" sz="1800" b="0" i="0" u="none" strike="noStrike" dirty="0" err="1">
                <a:effectLst/>
              </a:rPr>
              <a:t>Києва</a:t>
            </a:r>
            <a:r>
              <a:rPr lang="ru-RU" sz="1800" b="0" i="0" u="none" strike="noStrike" dirty="0">
                <a:effectLst/>
              </a:rPr>
              <a:t>» та </a:t>
            </a:r>
            <a:r>
              <a:rPr lang="ru-RU" sz="1800" b="0" i="0" u="none" strike="noStrike" dirty="0" err="1">
                <a:effectLst/>
              </a:rPr>
              <a:t>Змієві</a:t>
            </a:r>
            <a:r>
              <a:rPr lang="ru-RU" sz="1800" b="0" i="0" u="none" strike="noStrike" dirty="0">
                <a:effectLst/>
              </a:rPr>
              <a:t> вали.</a:t>
            </a:r>
          </a:p>
          <a:p>
            <a:pPr marL="0" indent="0" algn="just" rtl="0" fontAlgn="base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• </a:t>
            </a:r>
            <a:r>
              <a:rPr lang="ru-RU" sz="1800" b="1" i="0" u="none" strike="noStrike" dirty="0">
                <a:solidFill>
                  <a:schemeClr val="accent2"/>
                </a:solidFill>
                <a:effectLst/>
              </a:rPr>
              <a:t>Предмет </a:t>
            </a:r>
            <a:r>
              <a:rPr lang="ru-RU" sz="1800" b="1" i="0" u="none" strike="noStrike" dirty="0" err="1">
                <a:solidFill>
                  <a:schemeClr val="accent2"/>
                </a:solidFill>
                <a:effectLst/>
              </a:rPr>
              <a:t>дослідження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ru-RU" sz="1800" i="0" u="none" strike="noStrike" dirty="0">
                <a:effectLst/>
              </a:rPr>
              <a:t>історико</a:t>
            </a:r>
            <a:r>
              <a:rPr lang="ru-RU" sz="1800" dirty="0"/>
              <a:t>-туристичний маршрут </a:t>
            </a:r>
            <a:r>
              <a:rPr lang="ru-RU" sz="1800" dirty="0" err="1"/>
              <a:t>об’єктами</a:t>
            </a:r>
            <a:r>
              <a:rPr lang="ru-RU" sz="1800" dirty="0"/>
              <a:t> </a:t>
            </a:r>
            <a:r>
              <a:rPr lang="ru-RU" sz="1800" dirty="0" err="1"/>
              <a:t>дослідження</a:t>
            </a:r>
            <a:r>
              <a:rPr lang="ru-RU" sz="1800" dirty="0"/>
              <a:t>.</a:t>
            </a:r>
            <a:endParaRPr lang="ru-RU" sz="18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1184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32D278A-2CB4-CBC7-8343-996B87791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3" y="44624"/>
            <a:ext cx="9865096" cy="1296144"/>
          </a:xfrm>
        </p:spPr>
        <p:txBody>
          <a:bodyPr>
            <a:normAutofit/>
          </a:bodyPr>
          <a:lstStyle/>
          <a:p>
            <a:pPr algn="ctr"/>
            <a:r>
              <a:rPr lang="uk-UA" sz="3000" dirty="0"/>
              <a:t>Схема екскурсійного маршруту </a:t>
            </a:r>
            <a:br>
              <a:rPr lang="uk-UA" sz="3000" dirty="0"/>
            </a:br>
            <a:r>
              <a:rPr lang="uk-UA" sz="3000" dirty="0"/>
              <a:t>гілкою Змієвого валу від </a:t>
            </a:r>
            <a:r>
              <a:rPr lang="uk-UA" sz="3000" dirty="0" err="1"/>
              <a:t>Ходосівки</a:t>
            </a:r>
            <a:r>
              <a:rPr lang="uk-UA" sz="3000" dirty="0"/>
              <a:t> до Білогородки</a:t>
            </a:r>
          </a:p>
        </p:txBody>
      </p:sp>
      <p:pic>
        <p:nvPicPr>
          <p:cNvPr id="12" name="Місце для вмісту 11">
            <a:extLst>
              <a:ext uri="{FF2B5EF4-FFF2-40B4-BE49-F238E27FC236}">
                <a16:creationId xmlns:a16="http://schemas.microsoft.com/office/drawing/2014/main" id="{0B78F8D7-72E3-2841-46D3-21CEDBB31C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/>
          <a:stretch/>
        </p:blipFill>
        <p:spPr>
          <a:xfrm>
            <a:off x="7139726" y="2426016"/>
            <a:ext cx="4390092" cy="3672408"/>
          </a:xfrm>
          <a:effectLst>
            <a:softEdge rad="889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EA0D6E-C393-B0F8-5AD4-C1CAD4E2969E}"/>
              </a:ext>
            </a:extLst>
          </p:cNvPr>
          <p:cNvSpPr txBox="1"/>
          <p:nvPr/>
        </p:nvSpPr>
        <p:spPr>
          <a:xfrm>
            <a:off x="477788" y="1484784"/>
            <a:ext cx="625324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/>
              <a:t>1</a:t>
            </a:r>
            <a:r>
              <a:rPr lang="uk-UA" dirty="0"/>
              <a:t>. Виїзд з міста Київ до села </a:t>
            </a:r>
            <a:r>
              <a:rPr lang="uk-UA" dirty="0" err="1"/>
              <a:t>Круглик</a:t>
            </a:r>
            <a:r>
              <a:rPr lang="uk-UA" dirty="0"/>
              <a:t>.</a:t>
            </a:r>
          </a:p>
          <a:p>
            <a:pPr algn="just"/>
            <a:r>
              <a:rPr lang="uk-UA" dirty="0" err="1"/>
              <a:t>Пішо</a:t>
            </a:r>
            <a:r>
              <a:rPr lang="uk-UA" dirty="0"/>
              <a:t> гуляємо вздовж </a:t>
            </a:r>
            <a:r>
              <a:rPr lang="uk-UA" dirty="0">
                <a:solidFill>
                  <a:schemeClr val="accent2"/>
                </a:solidFill>
              </a:rPr>
              <a:t>великої гілки Валу</a:t>
            </a:r>
            <a:r>
              <a:rPr lang="uk-UA" dirty="0"/>
              <a:t>.</a:t>
            </a:r>
          </a:p>
          <a:p>
            <a:pPr algn="just"/>
            <a:endParaRPr lang="uk-UA" dirty="0"/>
          </a:p>
          <a:p>
            <a:pPr algn="just"/>
            <a:r>
              <a:rPr lang="uk-UA" b="1" dirty="0"/>
              <a:t>2</a:t>
            </a:r>
            <a:r>
              <a:rPr lang="uk-UA" dirty="0"/>
              <a:t>. Переїзд до </a:t>
            </a:r>
            <a:r>
              <a:rPr lang="uk-UA" dirty="0" err="1">
                <a:solidFill>
                  <a:schemeClr val="accent2"/>
                </a:solidFill>
              </a:rPr>
              <a:t>ДОТу</a:t>
            </a:r>
            <a:r>
              <a:rPr lang="uk-UA" dirty="0">
                <a:solidFill>
                  <a:schemeClr val="accent2"/>
                </a:solidFill>
              </a:rPr>
              <a:t> №179</a:t>
            </a:r>
            <a:r>
              <a:rPr lang="uk-UA" dirty="0"/>
              <a:t>, який зведений всередині Валу. Екскурсія по </a:t>
            </a:r>
            <a:r>
              <a:rPr lang="uk-UA" dirty="0" err="1"/>
              <a:t>ДОТу</a:t>
            </a:r>
            <a:r>
              <a:rPr lang="uk-UA" dirty="0"/>
              <a:t>.</a:t>
            </a:r>
          </a:p>
          <a:p>
            <a:pPr algn="just"/>
            <a:endParaRPr lang="uk-UA" dirty="0"/>
          </a:p>
          <a:p>
            <a:pPr algn="just"/>
            <a:r>
              <a:rPr lang="uk-UA" b="1" dirty="0"/>
              <a:t>3</a:t>
            </a:r>
            <a:r>
              <a:rPr lang="uk-UA" dirty="0"/>
              <a:t>. Переїзд до </a:t>
            </a:r>
            <a:r>
              <a:rPr lang="uk-UA" dirty="0">
                <a:solidFill>
                  <a:schemeClr val="accent2"/>
                </a:solidFill>
              </a:rPr>
              <a:t>фрагменту Змієвого валу </a:t>
            </a:r>
            <a:r>
              <a:rPr lang="uk-UA" dirty="0"/>
              <a:t>в боярському лісі. Прогулянка-екскурсія по валу.</a:t>
            </a:r>
          </a:p>
          <a:p>
            <a:pPr algn="just"/>
            <a:endParaRPr lang="uk-UA" dirty="0"/>
          </a:p>
          <a:p>
            <a:pPr algn="just"/>
            <a:r>
              <a:rPr lang="uk-UA" b="1" dirty="0"/>
              <a:t>4</a:t>
            </a:r>
            <a:r>
              <a:rPr lang="uk-UA" dirty="0"/>
              <a:t>. Переїзд до </a:t>
            </a:r>
            <a:r>
              <a:rPr lang="uk-UA" dirty="0">
                <a:solidFill>
                  <a:schemeClr val="accent2"/>
                </a:solidFill>
              </a:rPr>
              <a:t>залишків Валу в селі Білогородка</a:t>
            </a:r>
            <a:r>
              <a:rPr lang="uk-UA" dirty="0"/>
              <a:t>.</a:t>
            </a:r>
          </a:p>
          <a:p>
            <a:pPr algn="just"/>
            <a:r>
              <a:rPr lang="uk-UA" dirty="0"/>
              <a:t>Екскурсія залишками фортифікаційних укріплень міста Білгород (с. Білогородка)</a:t>
            </a:r>
          </a:p>
          <a:p>
            <a:pPr algn="just"/>
            <a:endParaRPr lang="uk-UA" dirty="0"/>
          </a:p>
          <a:p>
            <a:pPr algn="just"/>
            <a:r>
              <a:rPr lang="uk-UA" b="1" dirty="0"/>
              <a:t>5</a:t>
            </a:r>
            <a:r>
              <a:rPr lang="uk-UA" dirty="0"/>
              <a:t>. Зупинка біля </a:t>
            </a:r>
            <a:r>
              <a:rPr lang="uk-UA" dirty="0" err="1">
                <a:solidFill>
                  <a:schemeClr val="accent2"/>
                </a:solidFill>
              </a:rPr>
              <a:t>Гнатівського</a:t>
            </a:r>
            <a:r>
              <a:rPr lang="uk-UA" dirty="0">
                <a:solidFill>
                  <a:schemeClr val="accent2"/>
                </a:solidFill>
              </a:rPr>
              <a:t> мосту </a:t>
            </a:r>
            <a:r>
              <a:rPr lang="uk-UA" dirty="0"/>
              <a:t>через річку Ірпінь, з якого відкриваються види на залишки Валу.</a:t>
            </a:r>
          </a:p>
          <a:p>
            <a:pPr algn="just"/>
            <a:endParaRPr lang="uk-UA" dirty="0"/>
          </a:p>
          <a:p>
            <a:pPr algn="just"/>
            <a:r>
              <a:rPr lang="uk-UA" b="1" dirty="0"/>
              <a:t>6</a:t>
            </a:r>
            <a:r>
              <a:rPr lang="uk-UA" dirty="0"/>
              <a:t>. Переїзд до </a:t>
            </a:r>
            <a:r>
              <a:rPr lang="uk-UA" dirty="0" err="1">
                <a:solidFill>
                  <a:schemeClr val="accent2"/>
                </a:solidFill>
              </a:rPr>
              <a:t>ДОТу</a:t>
            </a:r>
            <a:r>
              <a:rPr lang="uk-UA" dirty="0">
                <a:solidFill>
                  <a:schemeClr val="accent2"/>
                </a:solidFill>
              </a:rPr>
              <a:t> №401</a:t>
            </a:r>
            <a:r>
              <a:rPr lang="uk-UA" dirty="0"/>
              <a:t>, який зведений в середині Валу.</a:t>
            </a:r>
          </a:p>
          <a:p>
            <a:pPr algn="just"/>
            <a:r>
              <a:rPr lang="uk-UA" dirty="0"/>
              <a:t>Екскурсія по катакомбах </a:t>
            </a:r>
            <a:r>
              <a:rPr lang="uk-UA" dirty="0" err="1"/>
              <a:t>ДОТу</a:t>
            </a:r>
            <a:r>
              <a:rPr lang="uk-UA" dirty="0"/>
              <a:t>.</a:t>
            </a:r>
          </a:p>
        </p:txBody>
      </p:sp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9D636A7C-6A0A-E0A7-D8D3-9B5A4D5B9B1A}"/>
              </a:ext>
            </a:extLst>
          </p:cNvPr>
          <p:cNvSpPr txBox="1"/>
          <p:nvPr/>
        </p:nvSpPr>
        <p:spPr>
          <a:xfrm>
            <a:off x="7019069" y="1575615"/>
            <a:ext cx="45107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400" b="1" dirty="0">
                <a:solidFill>
                  <a:schemeClr val="accent2"/>
                </a:solidFill>
              </a:rPr>
              <a:t>Переглянути карту</a:t>
            </a:r>
          </a:p>
        </p:txBody>
      </p:sp>
    </p:spTree>
    <p:extLst>
      <p:ext uri="{BB962C8B-B14F-4D97-AF65-F5344CB8AC3E}">
        <p14:creationId xmlns:p14="http://schemas.microsoft.com/office/powerpoint/2010/main" val="29080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uk-UA" dirty="0"/>
              <a:t>«Перша лінія оборони Києва»</a:t>
            </a:r>
            <a:br>
              <a:rPr lang="uk-UA" dirty="0"/>
            </a:br>
            <a:r>
              <a:rPr lang="uk-UA" dirty="0"/>
              <a:t>Частина валу від </a:t>
            </a:r>
            <a:r>
              <a:rPr lang="uk-UA" dirty="0" err="1"/>
              <a:t>Ходосівки</a:t>
            </a:r>
            <a:r>
              <a:rPr lang="uk-UA" dirty="0"/>
              <a:t> до </a:t>
            </a:r>
            <a:r>
              <a:rPr lang="uk-UA" dirty="0" err="1"/>
              <a:t>Круглика</a:t>
            </a:r>
            <a:r>
              <a:rPr lang="uk-UA" dirty="0"/>
              <a:t>.</a:t>
            </a:r>
          </a:p>
        </p:txBody>
      </p:sp>
      <p:sp>
        <p:nvSpPr>
          <p:cNvPr id="3" name="Місце для вмісту 2"/>
          <p:cNvSpPr>
            <a:spLocks noGrp="1"/>
          </p:cNvSpPr>
          <p:nvPr>
            <p:ph idx="1"/>
          </p:nvPr>
        </p:nvSpPr>
        <p:spPr>
          <a:xfrm>
            <a:off x="693813" y="1772816"/>
            <a:ext cx="6912767" cy="4267201"/>
          </a:xfrm>
        </p:spPr>
        <p:txBody>
          <a:bodyPr rtlCol="0">
            <a:normAutofit lnSpcReduction="10000"/>
          </a:bodyPr>
          <a:lstStyle/>
          <a:p>
            <a:pPr algn="just"/>
            <a:r>
              <a:rPr lang="uk-UA" sz="2000" dirty="0">
                <a:solidFill>
                  <a:schemeClr val="accent2"/>
                </a:solidFill>
              </a:rPr>
              <a:t>Перша лінія оборони Києва </a:t>
            </a:r>
            <a:r>
              <a:rPr lang="uk-UA" sz="2000" dirty="0"/>
              <a:t>це одна з трьох ліній Київського укріпленого району, спорудженого у період 1929-1941 рр. для захисту старого кордону СРСР до приєднання західноукраїнських земель.  </a:t>
            </a:r>
            <a:r>
              <a:rPr lang="uk-UA" sz="2000" dirty="0">
                <a:solidFill>
                  <a:schemeClr val="accent2"/>
                </a:solidFill>
              </a:rPr>
              <a:t>Складається </a:t>
            </a:r>
            <a:r>
              <a:rPr lang="uk-UA" sz="2000" dirty="0"/>
              <a:t>з декількох окремих ланок. Туристичний шлях буде побудований на другій ланці валу, що являє собою дугу яка бере свій початок неподалік від </a:t>
            </a:r>
            <a:r>
              <a:rPr lang="uk-UA" sz="2000" dirty="0">
                <a:solidFill>
                  <a:schemeClr val="accent2"/>
                </a:solidFill>
              </a:rPr>
              <a:t>села </a:t>
            </a:r>
            <a:r>
              <a:rPr lang="uk-UA" sz="2000" dirty="0" err="1">
                <a:solidFill>
                  <a:schemeClr val="accent2"/>
                </a:solidFill>
              </a:rPr>
              <a:t>Іванковичі</a:t>
            </a:r>
            <a:r>
              <a:rPr lang="uk-UA" sz="2000" dirty="0"/>
              <a:t> та простягається в бік Дніпра на майже 4 км.</a:t>
            </a:r>
            <a:r>
              <a:rPr lang="uk-UA" sz="20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algn="just"/>
            <a:r>
              <a:rPr lang="uk-UA" sz="2000" b="0" i="0" u="none" strike="noStrike" dirty="0">
                <a:effectLst/>
              </a:rPr>
              <a:t>1-а лінія оборони </a:t>
            </a:r>
            <a:r>
              <a:rPr lang="uk-UA" sz="2000" b="0" i="0" u="none" strike="noStrike" dirty="0">
                <a:solidFill>
                  <a:schemeClr val="accent2"/>
                </a:solidFill>
                <a:effectLst/>
              </a:rPr>
              <a:t>проходила</a:t>
            </a:r>
            <a:r>
              <a:rPr lang="uk-UA" sz="2000" b="0" i="0" u="none" strike="noStrike" dirty="0">
                <a:effectLst/>
              </a:rPr>
              <a:t> по древнім </a:t>
            </a:r>
            <a:r>
              <a:rPr lang="uk-UA" sz="2000" b="0" i="0" u="none" strike="noStrike" dirty="0" err="1">
                <a:effectLst/>
              </a:rPr>
              <a:t>рубежам</a:t>
            </a:r>
            <a:r>
              <a:rPr lang="uk-UA" sz="2000" b="0" i="0" u="none" strike="noStrike" dirty="0">
                <a:effectLst/>
              </a:rPr>
              <a:t> оборони Київщини </a:t>
            </a:r>
            <a:r>
              <a:rPr lang="uk-UA" sz="2000" b="0" i="0" u="none" strike="noStrike" dirty="0">
                <a:solidFill>
                  <a:schemeClr val="accent2"/>
                </a:solidFill>
                <a:effectLst/>
              </a:rPr>
              <a:t>Змієвим валам</a:t>
            </a:r>
            <a:r>
              <a:rPr lang="uk-UA" sz="2000" b="0" i="0" u="none" strike="noStrike" dirty="0">
                <a:effectLst/>
              </a:rPr>
              <a:t>. Вирізняється наявністю рову вздовж валу з яких видобували землю для зведення валу. Проте під час зведення валу біля  села </a:t>
            </a:r>
            <a:r>
              <a:rPr lang="uk-UA" sz="2000" b="0" i="0" u="none" strike="noStrike" dirty="0" err="1">
                <a:effectLst/>
              </a:rPr>
              <a:t>Круглик</a:t>
            </a:r>
            <a:r>
              <a:rPr lang="uk-UA" sz="2000" b="0" i="0" u="none" strike="noStrike" dirty="0">
                <a:effectLst/>
              </a:rPr>
              <a:t> використовували іншу технологію побудови. Спочатку насипали  невеликий валок із піску видобутого в цьому місці і потім укріпляли сирою глиною, яка з часом засихала і ставала дуже міцною</a:t>
            </a:r>
            <a:r>
              <a:rPr lang="uk-UA" sz="1900" b="0" i="0" u="none" strike="noStrike" dirty="0">
                <a:effectLst/>
              </a:rPr>
              <a:t>.</a:t>
            </a:r>
            <a:endParaRPr lang="uk-UA" sz="1900" dirty="0"/>
          </a:p>
          <a:p>
            <a:pPr rtl="0"/>
            <a:endParaRPr lang="uk-UA" dirty="0"/>
          </a:p>
        </p:txBody>
      </p:sp>
      <p:pic>
        <p:nvPicPr>
          <p:cNvPr id="5" name="Місце для вмісту 7">
            <a:extLst>
              <a:ext uri="{FF2B5EF4-FFF2-40B4-BE49-F238E27FC236}">
                <a16:creationId xmlns:a16="http://schemas.microsoft.com/office/drawing/2014/main" id="{712BC57C-F49B-E097-D772-E338454E1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580" y="1600200"/>
            <a:ext cx="3096344" cy="239610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832BD0-30BB-7BD0-B247-CC2A2555D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010" y="4224285"/>
            <a:ext cx="3376002" cy="2067030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423777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25860" y="440101"/>
            <a:ext cx="9751060" cy="1168400"/>
          </a:xfrm>
        </p:spPr>
        <p:txBody>
          <a:bodyPr rtlCol="0"/>
          <a:lstStyle/>
          <a:p>
            <a:pPr algn="ctr" rtl="0"/>
            <a:br>
              <a:rPr lang="uk-UA" dirty="0"/>
            </a:br>
            <a:r>
              <a:rPr lang="uk-UA" dirty="0"/>
              <a:t>Частина Змієвого валу від </a:t>
            </a:r>
            <a:r>
              <a:rPr lang="uk-UA" dirty="0" err="1"/>
              <a:t>Ходосівки</a:t>
            </a:r>
            <a:r>
              <a:rPr lang="uk-UA" dirty="0"/>
              <a:t> до </a:t>
            </a:r>
            <a:r>
              <a:rPr lang="uk-UA" dirty="0" err="1"/>
              <a:t>Круглика</a:t>
            </a:r>
            <a:r>
              <a:rPr lang="uk-UA" dirty="0"/>
              <a:t>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B0C06E-C6E8-F639-959E-BFDFC3FE7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708" y="1916832"/>
            <a:ext cx="2910821" cy="194363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7E91518-5F3D-E7AF-AB83-041540816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508" y="1759951"/>
            <a:ext cx="1670575" cy="2441458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C1A6E6-BD31-EAEF-7A4B-B07FD012E35A}"/>
              </a:ext>
            </a:extLst>
          </p:cNvPr>
          <p:cNvSpPr txBox="1"/>
          <p:nvPr/>
        </p:nvSpPr>
        <p:spPr>
          <a:xfrm>
            <a:off x="765820" y="1916832"/>
            <a:ext cx="57351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/>
              <a:t>Змієві вали </a:t>
            </a:r>
            <a:r>
              <a:rPr lang="uk-UA" sz="2000" dirty="0"/>
              <a:t>– це певне народне найменування оборонних споруд у вигляді довгих валів що були зведені з різних порід, в основному це були земля, дерево, пісок, глина. </a:t>
            </a:r>
          </a:p>
          <a:p>
            <a:pPr algn="just"/>
            <a:endParaRPr lang="uk-UA" sz="2000" dirty="0"/>
          </a:p>
          <a:p>
            <a:pPr algn="just"/>
            <a:r>
              <a:rPr lang="uk-UA" sz="2000" b="0" i="0" dirty="0">
                <a:effectLst/>
              </a:rPr>
              <a:t>Довгі насипи, які простягалися на значні відстані, виконували функцію непроникних бар'єрів, захищаючи поселення лісостепу</a:t>
            </a:r>
            <a:r>
              <a:rPr lang="uk-UA" sz="2000" dirty="0"/>
              <a:t>. </a:t>
            </a:r>
            <a:r>
              <a:rPr lang="uk-UA" sz="2000" b="0" i="0" dirty="0">
                <a:effectLst/>
              </a:rPr>
              <a:t>Наявність валів та спрямованість їхніх ліній, які простягалися з півночі на південь та на південний схід, свідчать про загрозу, що виходила із степових областей в період існування середньовічної держави Руси-України.</a:t>
            </a:r>
            <a:endParaRPr lang="uk-UA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6574D91-705A-76D0-830F-3160D3C49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80" y="4363893"/>
            <a:ext cx="3718148" cy="189394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23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CCC6F-2C6D-5E6D-C85E-6A43F77C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836" y="98248"/>
            <a:ext cx="9751060" cy="1168400"/>
          </a:xfrm>
        </p:spPr>
        <p:txBody>
          <a:bodyPr/>
          <a:lstStyle/>
          <a:p>
            <a:r>
              <a:rPr lang="uk-UA" dirty="0"/>
              <a:t>ДОТ (Довготривала оборонна точка)</a:t>
            </a: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83F39D4B-215C-D951-F93E-581D93647B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56" y="3717032"/>
            <a:ext cx="3600400" cy="26618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C98ED5-19B5-B753-ABDF-97612CF02B83}"/>
              </a:ext>
            </a:extLst>
          </p:cNvPr>
          <p:cNvSpPr txBox="1"/>
          <p:nvPr/>
        </p:nvSpPr>
        <p:spPr>
          <a:xfrm>
            <a:off x="698013" y="1843950"/>
            <a:ext cx="64087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>
                <a:solidFill>
                  <a:schemeClr val="accent2"/>
                </a:solidFill>
              </a:rPr>
              <a:t>ДОТ(Довготривала оборонна точка)</a:t>
            </a:r>
            <a:r>
              <a:rPr lang="uk-UA" sz="2000" dirty="0"/>
              <a:t> – фортифікаційна споруда зведена з міцних матеріалів, призначена для довготривалої оброни.</a:t>
            </a:r>
          </a:p>
          <a:p>
            <a:pPr algn="just"/>
            <a:endParaRPr lang="uk-UA" sz="2000" dirty="0"/>
          </a:p>
          <a:p>
            <a:pPr algn="just"/>
            <a:r>
              <a:rPr lang="uk-UA" sz="2000" dirty="0">
                <a:solidFill>
                  <a:schemeClr val="accent2"/>
                </a:solidFill>
              </a:rPr>
              <a:t>ДОТ №179 </a:t>
            </a:r>
            <a:r>
              <a:rPr lang="uk-UA" sz="2000" dirty="0"/>
              <a:t>розташований на околиці с. Віта-Поштова та входив до складу першої лінії оборони київського укріпленого району. Він був збудований у 1930-тих роках за індивідуальним проектом. Дот вбудований в частину Змієвого валу</a:t>
            </a:r>
            <a:r>
              <a:rPr lang="en-US" sz="2000" dirty="0"/>
              <a:t>, </a:t>
            </a:r>
            <a:r>
              <a:rPr lang="uk-UA" sz="2000" dirty="0"/>
              <a:t>він складається з 3-х амбразурного каземату та спостережного пункту.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106DFC3-FA1A-9B1E-AFDF-4594863ED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800" y="1125617"/>
            <a:ext cx="1836204" cy="24482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6BDE91F-4FB6-086C-1479-40AA5C55F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41" y="1253841"/>
            <a:ext cx="1749643" cy="2332856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27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67550-1A00-8D6F-0CD1-910A09374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20" y="0"/>
            <a:ext cx="9751060" cy="1168400"/>
          </a:xfrm>
        </p:spPr>
        <p:txBody>
          <a:bodyPr/>
          <a:lstStyle/>
          <a:p>
            <a:r>
              <a:rPr lang="uk-UA" dirty="0"/>
              <a:t>Фрагмент Змієвого валу біля Боярки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69D483-0B41-8B5C-895E-69329FABF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20" y="1412776"/>
            <a:ext cx="6315689" cy="4267200"/>
          </a:xfrm>
        </p:spPr>
        <p:txBody>
          <a:bodyPr>
            <a:normAutofit/>
          </a:bodyPr>
          <a:lstStyle/>
          <a:p>
            <a:pPr algn="just"/>
            <a:r>
              <a:rPr lang="uk-UA" sz="2000" dirty="0"/>
              <a:t>Деякі дослідники пов’язують походження Боярки з добою Давньої Русі, коли у верхній течії Віти жили й охороняли підходи до Києва </a:t>
            </a:r>
            <a:r>
              <a:rPr lang="uk-UA" sz="2000" dirty="0" err="1"/>
              <a:t>вітські</a:t>
            </a:r>
            <a:r>
              <a:rPr lang="uk-UA" sz="2000" dirty="0"/>
              <a:t> бояри.</a:t>
            </a:r>
          </a:p>
          <a:p>
            <a:pPr algn="just"/>
            <a:r>
              <a:rPr lang="uk-UA" sz="2000" dirty="0"/>
              <a:t> Вздовж річки Червона, що впадає у </a:t>
            </a:r>
            <a:r>
              <a:rPr lang="uk-UA" sz="2000" dirty="0" err="1"/>
              <a:t>Вітянку</a:t>
            </a:r>
            <a:r>
              <a:rPr lang="uk-UA" sz="2000" dirty="0"/>
              <a:t>, пролягає </a:t>
            </a:r>
            <a:r>
              <a:rPr lang="uk-UA" sz="2000" dirty="0" err="1"/>
              <a:t>Змієвий</a:t>
            </a:r>
            <a:r>
              <a:rPr lang="uk-UA" sz="2000" dirty="0"/>
              <a:t> вал. Ця земляна споруда бере свій початок від Білгорода, збудованого князем Володимиром, і тягнеться аж до Дніпра. </a:t>
            </a:r>
          </a:p>
          <a:p>
            <a:pPr algn="just"/>
            <a:r>
              <a:rPr lang="uk-UA" sz="2000" dirty="0"/>
              <a:t>Вал з’явився за його наказом — тоді розпочалося будівництво оборонної споруди з низкою населених пунктів біля неї. Мешканці цих поселень мали убезпечувати Київ від ворожих нападів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4C967DC-B61A-E558-4B77-7CF630179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628" y="1107041"/>
            <a:ext cx="3264717" cy="244853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7243184-7138-CEF8-D33B-062155207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612" y="3861048"/>
            <a:ext cx="3168352" cy="2376264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27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9463F-4B92-5F1B-F0E6-118A4C705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Білгородський оборонний вал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7BE9766-7DEE-5C8B-6B69-B2EDD709D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812" y="1670001"/>
            <a:ext cx="6099665" cy="42672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sz="2200" dirty="0"/>
              <a:t>Залишки фортифікаційних укріплень міста </a:t>
            </a:r>
            <a:r>
              <a:rPr lang="uk-UA" sz="2200" dirty="0">
                <a:solidFill>
                  <a:schemeClr val="accent2"/>
                </a:solidFill>
              </a:rPr>
              <a:t>Білгород</a:t>
            </a:r>
            <a:r>
              <a:rPr lang="uk-UA" sz="2200" dirty="0"/>
              <a:t> в основі яких знаходиться дерево-земляні зрубні конструкції. Вони є визначним зразком давньоруського військово- інженерної архітектури</a:t>
            </a:r>
            <a:r>
              <a:rPr lang="en-US" sz="2200" dirty="0"/>
              <a:t> X-X</a:t>
            </a:r>
            <a:r>
              <a:rPr lang="en-US" sz="2200" b="0" i="0" dirty="0">
                <a:solidFill>
                  <a:schemeClr val="tx2"/>
                </a:solidFill>
                <a:effectLst/>
              </a:rPr>
              <a:t>III</a:t>
            </a:r>
            <a:r>
              <a:rPr lang="uk-UA" sz="2200" b="0" i="0" dirty="0">
                <a:solidFill>
                  <a:schemeClr val="tx2"/>
                </a:solidFill>
                <a:effectLst/>
              </a:rPr>
              <a:t>ст</a:t>
            </a:r>
            <a:r>
              <a:rPr lang="uk-UA" sz="2200" dirty="0"/>
              <a:t>.</a:t>
            </a:r>
          </a:p>
          <a:p>
            <a:pPr algn="just"/>
            <a:r>
              <a:rPr lang="uk-UA" sz="2200" dirty="0"/>
              <a:t>На той час місто </a:t>
            </a:r>
            <a:r>
              <a:rPr lang="uk-UA" sz="2200" dirty="0">
                <a:solidFill>
                  <a:schemeClr val="accent2"/>
                </a:solidFill>
              </a:rPr>
              <a:t>Білгород</a:t>
            </a:r>
            <a:r>
              <a:rPr lang="uk-UA" sz="2200" dirty="0"/>
              <a:t> відігравало значну роль в обороні </a:t>
            </a:r>
            <a:r>
              <a:rPr lang="uk-UA" sz="2200" dirty="0">
                <a:solidFill>
                  <a:schemeClr val="accent2"/>
                </a:solidFill>
              </a:rPr>
              <a:t>Києва. </a:t>
            </a:r>
            <a:r>
              <a:rPr lang="uk-UA" sz="2200" dirty="0"/>
              <a:t>Воно стояло на шляху до столиці із заходу, було останнім укріпленим форпостом на підступах до столиці</a:t>
            </a:r>
            <a:r>
              <a:rPr lang="uk-UA" dirty="0"/>
              <a:t>.</a:t>
            </a:r>
          </a:p>
          <a:p>
            <a:pPr algn="just"/>
            <a:r>
              <a:rPr lang="uk-UA" sz="2200" b="0" i="0" dirty="0">
                <a:effectLst/>
                <a:highlight>
                  <a:srgbClr val="FFFFFF"/>
                </a:highlight>
              </a:rPr>
              <a:t>Під Білогородкою російські окупанти в ході вторгнення в Україну у лютому-березні 2022 року, вперше відчули українську міць, </a:t>
            </a:r>
            <a:r>
              <a:rPr lang="uk-UA" sz="2200" dirty="0">
                <a:highlight>
                  <a:srgbClr val="FFFFFF"/>
                </a:highlight>
              </a:rPr>
              <a:t>яка бере свій початок ще з часів </a:t>
            </a:r>
            <a:r>
              <a:rPr lang="uk-UA" sz="2200" b="0" i="0" dirty="0">
                <a:effectLst/>
                <a:highlight>
                  <a:srgbClr val="FFFFFF"/>
                </a:highlight>
              </a:rPr>
              <a:t>Русі-України, на власному досвіді. </a:t>
            </a:r>
            <a:r>
              <a:rPr lang="uk-UA" sz="2200" b="0" i="0" dirty="0" err="1">
                <a:effectLst/>
                <a:highlight>
                  <a:srgbClr val="FFFFFF"/>
                </a:highlight>
              </a:rPr>
              <a:t>Орківська</a:t>
            </a:r>
            <a:r>
              <a:rPr lang="uk-UA" sz="2200" b="0" i="0" dirty="0">
                <a:effectLst/>
                <a:highlight>
                  <a:srgbClr val="FFFFFF"/>
                </a:highlight>
              </a:rPr>
              <a:t> техніка не змогла форсувати </a:t>
            </a:r>
            <a:r>
              <a:rPr lang="uk-UA" sz="2200" b="0" i="0" dirty="0" err="1">
                <a:effectLst/>
                <a:highlight>
                  <a:srgbClr val="FFFFFF"/>
                </a:highlight>
              </a:rPr>
              <a:t>Змієви</a:t>
            </a:r>
            <a:r>
              <a:rPr lang="uk-UA" sz="2200" b="0" i="0" dirty="0">
                <a:effectLst/>
                <a:highlight>
                  <a:srgbClr val="FFFFFF"/>
                </a:highlight>
              </a:rPr>
              <a:t> вали. Давньоруським оборонним системам проти Орди близько </a:t>
            </a:r>
            <a:r>
              <a:rPr lang="uk-UA" sz="2200" dirty="0">
                <a:highlight>
                  <a:srgbClr val="FFFFFF"/>
                </a:highlight>
              </a:rPr>
              <a:t>1</a:t>
            </a:r>
            <a:r>
              <a:rPr lang="uk-UA" sz="2200" b="0" i="0" dirty="0">
                <a:effectLst/>
                <a:highlight>
                  <a:srgbClr val="FFFFFF"/>
                </a:highlight>
              </a:rPr>
              <a:t>000 років.</a:t>
            </a:r>
            <a:endParaRPr lang="uk-UA" sz="2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D49E78-24D3-58DD-DA13-8BAE7A5EF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572" y="980728"/>
            <a:ext cx="3554422" cy="248405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9554E6-56CC-6844-1123-584485FA5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656" y="3592200"/>
            <a:ext cx="4487348" cy="234500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1536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39981-B262-6A18-1AF7-1F8A2B9CF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08" y="-140962"/>
            <a:ext cx="9751060" cy="1168400"/>
          </a:xfrm>
        </p:spPr>
        <p:txBody>
          <a:bodyPr/>
          <a:lstStyle/>
          <a:p>
            <a:r>
              <a:rPr lang="uk-UA" dirty="0"/>
              <a:t>ДОТ №401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0B06DA-5131-9335-B510-50367296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764" y="1124744"/>
            <a:ext cx="6403785" cy="5544616"/>
          </a:xfrm>
        </p:spPr>
        <p:txBody>
          <a:bodyPr>
            <a:normAutofit/>
          </a:bodyPr>
          <a:lstStyle/>
          <a:p>
            <a:pPr algn="just"/>
            <a:r>
              <a:rPr lang="ru-RU" sz="2000" b="0" i="0" dirty="0" err="1">
                <a:effectLst/>
                <a:highlight>
                  <a:srgbClr val="FFFFFF"/>
                </a:highlight>
              </a:rPr>
              <a:t>Це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унікальна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фортифікаційна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споруда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,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розташована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 на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північній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околиці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 села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Білогородка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,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побудфована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 за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індивідуальним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проєктом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, але до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кінця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 так і не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була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дообладнана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 для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повного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функціонування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.</a:t>
            </a:r>
            <a:endParaRPr lang="en-US" sz="2000" b="0" i="0" dirty="0">
              <a:effectLst/>
              <a:highlight>
                <a:srgbClr val="FFFFFF"/>
              </a:highlight>
            </a:endParaRPr>
          </a:p>
          <a:p>
            <a:pPr algn="just"/>
            <a:r>
              <a:rPr lang="ru-RU" sz="2000" b="0" i="0" dirty="0">
                <a:effectLst/>
                <a:highlight>
                  <a:srgbClr val="FFFFFF"/>
                </a:highlight>
              </a:rPr>
              <a:t>У 2006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році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 в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підземних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 коридорах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ДОТу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 № 401 проходило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зйомки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першого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україномовного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трилеру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українського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ru-RU" sz="2000" b="0" i="0" dirty="0" err="1">
                <a:effectLst/>
                <a:highlight>
                  <a:srgbClr val="FFFFFF"/>
                </a:highlight>
              </a:rPr>
              <a:t>виробництва</a:t>
            </a:r>
            <a:r>
              <a:rPr lang="ru-RU" sz="2000" b="0" i="0" dirty="0">
                <a:effectLst/>
                <a:highlight>
                  <a:srgbClr val="FFFFFF"/>
                </a:highlight>
              </a:rPr>
              <a:t> «Штольня». </a:t>
            </a:r>
            <a:endParaRPr lang="en-US" sz="2000" b="0" i="0" dirty="0">
              <a:effectLst/>
              <a:highlight>
                <a:srgbClr val="FFFFFF"/>
              </a:highligh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975682-0CC6-2E17-65AF-D7DEEE556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00" y="392986"/>
            <a:ext cx="2223004" cy="296400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DB426EA-DD12-C1AE-FB39-8F6AB9D00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780" y="392987"/>
            <a:ext cx="1995685" cy="266091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9FB19A-8315-9990-BAED-EB112C4CD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4791" y="3148536"/>
            <a:ext cx="2312330" cy="30831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673514-D993-8EB2-47F4-00E8BA740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0738" y="3595924"/>
            <a:ext cx="3250573" cy="26140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E8A69E-F1A9-442F-A96A-C07D6489DB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6" y="3617640"/>
            <a:ext cx="3485336" cy="2614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89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ласичні книги 16x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606_TF02801059" id="{019079D6-1362-46A7-B73B-22F3FDFE2AEC}" vid="{EAAA3D18-9FD2-44A8-BF9D-A7C14D2C8B55}"/>
    </a:ext>
  </a:extLst>
</a:theme>
</file>

<file path=ppt/theme/theme2.xml><?xml version="1.0" encoding="utf-8"?>
<a:theme xmlns:a="http://schemas.openxmlformats.org/drawingml/2006/main" name="Тема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1360476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TP102801058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706496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D80E12-3BE9-4746-820E-FFB249F467F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3ED4759-CFDD-43F0-817C-11D9197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Освітня презентація в стилі класичної книги (широкоформатна)</Template>
  <TotalTime>5462</TotalTime>
  <Words>1238</Words>
  <Application>Microsoft Office PowerPoint</Application>
  <PresentationFormat>Довільний</PresentationFormat>
  <Paragraphs>88</Paragraphs>
  <Slides>13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Constantia</vt:lpstr>
      <vt:lpstr>Times New Roman</vt:lpstr>
      <vt:lpstr>Класичні книги 16x9</vt:lpstr>
      <vt:lpstr>“Історичний маршрут “Першою лінією оборони Києва” по гілці Змієвого валу від Ходосівки до Білогородки”</vt:lpstr>
      <vt:lpstr>Презентація PowerPoint</vt:lpstr>
      <vt:lpstr>Схема екскурсійного маршруту  гілкою Змієвого валу від Ходосівки до Білогородки</vt:lpstr>
      <vt:lpstr>«Перша лінія оборони Києва» Частина валу від Ходосівки до Круглика.</vt:lpstr>
      <vt:lpstr> Частина Змієвого валу від Ходосівки до Круглика.</vt:lpstr>
      <vt:lpstr>ДОТ (Довготривала оборонна точка)</vt:lpstr>
      <vt:lpstr>Фрагмент Змієвого валу біля Боярки </vt:lpstr>
      <vt:lpstr>Білгородський оборонний вал</vt:lpstr>
      <vt:lpstr>ДОТ №401</vt:lpstr>
      <vt:lpstr>Унікальність об’єкту поблизу села Білогородка</vt:lpstr>
      <vt:lpstr>Результати дослідження:</vt:lpstr>
      <vt:lpstr>Використані джерела</vt:lpstr>
      <vt:lpstr>Галерея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“Історичний маршрут “Першою лінією оборони Києва” по гілці Змієвого валу від Ходосівки до Білогородки”</dc:title>
  <dc:creator>В'ячеслав Держипольський</dc:creator>
  <cp:lastModifiedBy>В'ячеслав Держипольський</cp:lastModifiedBy>
  <cp:revision>8</cp:revision>
  <dcterms:created xsi:type="dcterms:W3CDTF">2024-04-14T11:56:33Z</dcterms:created>
  <dcterms:modified xsi:type="dcterms:W3CDTF">2024-04-20T17:01:23Z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