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56" r:id="rId3"/>
    <p:sldId id="382" r:id="rId4"/>
    <p:sldId id="395" r:id="rId5"/>
    <p:sldId id="375" r:id="rId6"/>
    <p:sldId id="376" r:id="rId7"/>
    <p:sldId id="380" r:id="rId8"/>
    <p:sldId id="374" r:id="rId9"/>
    <p:sldId id="371" r:id="rId10"/>
    <p:sldId id="387" r:id="rId11"/>
    <p:sldId id="381" r:id="rId12"/>
    <p:sldId id="390" r:id="rId13"/>
    <p:sldId id="386" r:id="rId14"/>
    <p:sldId id="369" r:id="rId15"/>
    <p:sldId id="372" r:id="rId16"/>
    <p:sldId id="383" r:id="rId17"/>
    <p:sldId id="388" r:id="rId18"/>
    <p:sldId id="397" r:id="rId19"/>
    <p:sldId id="370" r:id="rId20"/>
    <p:sldId id="391" r:id="rId21"/>
    <p:sldId id="385" r:id="rId22"/>
    <p:sldId id="365" r:id="rId23"/>
    <p:sldId id="393" r:id="rId24"/>
    <p:sldId id="389"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63" autoAdjust="0"/>
  </p:normalViewPr>
  <p:slideViewPr>
    <p:cSldViewPr>
      <p:cViewPr varScale="1">
        <p:scale>
          <a:sx n="102" d="100"/>
          <a:sy n="102" d="100"/>
        </p:scale>
        <p:origin x="188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71C8C-C683-4168-9B8F-D4D563F34CC8}" type="datetimeFigureOut">
              <a:rPr lang="uk-UA" smtClean="0"/>
              <a:t>15.04.2024</a:t>
            </a:fld>
            <a:endParaRPr lang="uk-UA"/>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93BCF-CAB0-415C-BF4A-D5329936E538}" type="slidenum">
              <a:rPr lang="uk-UA" smtClean="0"/>
              <a:t>‹#›</a:t>
            </a:fld>
            <a:endParaRPr lang="uk-UA"/>
          </a:p>
        </p:txBody>
      </p:sp>
    </p:spTree>
    <p:extLst>
      <p:ext uri="{BB962C8B-B14F-4D97-AF65-F5344CB8AC3E}">
        <p14:creationId xmlns:p14="http://schemas.microsoft.com/office/powerpoint/2010/main" val="2051899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CE893BCF-CAB0-415C-BF4A-D5329936E538}" type="slidenum">
              <a:rPr lang="uk-UA" smtClean="0"/>
              <a:t>23</a:t>
            </a:fld>
            <a:endParaRPr lang="uk-UA"/>
          </a:p>
        </p:txBody>
      </p:sp>
    </p:spTree>
    <p:extLst>
      <p:ext uri="{BB962C8B-B14F-4D97-AF65-F5344CB8AC3E}">
        <p14:creationId xmlns:p14="http://schemas.microsoft.com/office/powerpoint/2010/main" val="2254545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 name="Group 2"/>
          <p:cNvGrpSpPr>
            <a:grpSpLocks/>
          </p:cNvGrpSpPr>
          <p:nvPr/>
        </p:nvGrpSpPr>
        <p:grpSpPr bwMode="auto">
          <a:xfrm>
            <a:off x="1" y="6350"/>
            <a:ext cx="9140825" cy="6851650"/>
            <a:chOff x="0" y="4"/>
            <a:chExt cx="5758" cy="4316"/>
          </a:xfrm>
        </p:grpSpPr>
        <p:grpSp>
          <p:nvGrpSpPr>
            <p:cNvPr id="3"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ru-RU" sz="1350"/>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ru-RU" sz="1350"/>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ru-RU" sz="1350"/>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ru-RU" sz="1350"/>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ru-RU" sz="1350"/>
            </a:p>
          </p:txBody>
        </p:sp>
        <p:grpSp>
          <p:nvGrpSpPr>
            <p:cNvPr id="4"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ru-RU" sz="1350"/>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ru-RU" sz="1350"/>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sz="1350"/>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ru-RU" sz="1350"/>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ru-RU" sz="1350"/>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ru-RU" sz="1350"/>
              </a:p>
            </p:txBody>
          </p:sp>
        </p:grpSp>
      </p:grpSp>
      <p:sp>
        <p:nvSpPr>
          <p:cNvPr id="111632" name="Rectangle 16"/>
          <p:cNvSpPr>
            <a:spLocks noGrp="1" noChangeArrowheads="1"/>
          </p:cNvSpPr>
          <p:nvPr>
            <p:ph type="ctrTitle" sz="quarter"/>
          </p:nvPr>
        </p:nvSpPr>
        <p:spPr>
          <a:xfrm>
            <a:off x="1066800" y="1997077"/>
            <a:ext cx="7086600" cy="1431925"/>
          </a:xfrm>
        </p:spPr>
        <p:txBody>
          <a:bodyPr anchor="b"/>
          <a:lstStyle>
            <a:lvl1pPr>
              <a:defRPr/>
            </a:lvl1pPr>
          </a:lstStyle>
          <a:p>
            <a:r>
              <a:rPr lang="ru-RU"/>
              <a:t>Образец заголовка</a:t>
            </a:r>
          </a:p>
        </p:txBody>
      </p:sp>
      <p:sp>
        <p:nvSpPr>
          <p:cNvPr id="111633"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ru-RU"/>
              <a:t>Образец подзаголовка</a:t>
            </a:r>
          </a:p>
        </p:txBody>
      </p:sp>
      <p:sp>
        <p:nvSpPr>
          <p:cNvPr id="18" name="Rectangle 18"/>
          <p:cNvSpPr>
            <a:spLocks noGrp="1" noChangeArrowheads="1"/>
          </p:cNvSpPr>
          <p:nvPr>
            <p:ph type="dt" sz="quarter" idx="10"/>
          </p:nvPr>
        </p:nvSpPr>
        <p:spPr/>
        <p:txBody>
          <a:bodyPr/>
          <a:lstStyle>
            <a:lvl1pPr>
              <a:defRPr/>
            </a:lvl1pPr>
          </a:lstStyle>
          <a:p>
            <a:fld id="{1D8BD707-D9CF-40AE-B4C6-C98DA3205C09}" type="datetimeFigureOut">
              <a:rPr lang="en-US" smtClean="0"/>
              <a:pPr/>
              <a:t>4/15/2024</a:t>
            </a:fld>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endParaRPr lang="en-US"/>
          </a:p>
        </p:txBody>
      </p:sp>
      <p:sp>
        <p:nvSpPr>
          <p:cNvPr id="20" name="Rectangle 20"/>
          <p:cNvSpPr>
            <a:spLocks noGrp="1" noChangeArrowheads="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78053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7"/>
          <p:cNvSpPr>
            <a:spLocks noGrp="1" noChangeArrowheads="1"/>
          </p:cNvSpPr>
          <p:nvPr>
            <p:ph type="dt" sz="half" idx="10"/>
          </p:nvPr>
        </p:nvSpPr>
        <p:spPr>
          <a:ln/>
        </p:spPr>
        <p:txBody>
          <a:bodyPr/>
          <a:lstStyle>
            <a:lvl1pPr>
              <a:defRPr/>
            </a:lvl1pPr>
          </a:lstStyle>
          <a:p>
            <a:fld id="{1D8BD707-D9CF-40AE-B4C6-C98DA3205C09}" type="datetimeFigureOut">
              <a:rPr lang="en-US" smtClean="0"/>
              <a:pPr/>
              <a:t>4/15/2024</a:t>
            </a:fld>
            <a:endParaRPr lang="en-US"/>
          </a:p>
        </p:txBody>
      </p:sp>
      <p:sp>
        <p:nvSpPr>
          <p:cNvPr id="5" name="Rectangle 18"/>
          <p:cNvSpPr>
            <a:spLocks noGrp="1" noChangeArrowheads="1"/>
          </p:cNvSpPr>
          <p:nvPr>
            <p:ph type="ftr" sz="quarter" idx="11"/>
          </p:nvPr>
        </p:nvSpPr>
        <p:spPr>
          <a:ln/>
        </p:spPr>
        <p:txBody>
          <a:bodyPr/>
          <a:lstStyle>
            <a:lvl1pPr>
              <a:defRPr/>
            </a:lvl1pPr>
          </a:lstStyle>
          <a:p>
            <a:endParaRPr lang="en-US"/>
          </a:p>
        </p:txBody>
      </p:sp>
      <p:sp>
        <p:nvSpPr>
          <p:cNvPr id="6" name="Rectangle 19"/>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08943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5"/>
          </a:xfrm>
        </p:spPr>
        <p:txBody>
          <a:bodyPr anchor="t"/>
          <a:lstStyle>
            <a:lvl1pPr algn="l">
              <a:defRPr sz="3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ru-RU"/>
              <a:t>Образец текста</a:t>
            </a:r>
          </a:p>
        </p:txBody>
      </p:sp>
      <p:sp>
        <p:nvSpPr>
          <p:cNvPr id="4" name="Rectangle 17"/>
          <p:cNvSpPr>
            <a:spLocks noGrp="1" noChangeArrowheads="1"/>
          </p:cNvSpPr>
          <p:nvPr>
            <p:ph type="dt" sz="half" idx="10"/>
          </p:nvPr>
        </p:nvSpPr>
        <p:spPr>
          <a:ln/>
        </p:spPr>
        <p:txBody>
          <a:bodyPr/>
          <a:lstStyle>
            <a:lvl1pPr>
              <a:defRPr/>
            </a:lvl1pPr>
          </a:lstStyle>
          <a:p>
            <a:fld id="{1D8BD707-D9CF-40AE-B4C6-C98DA3205C09}" type="datetimeFigureOut">
              <a:rPr lang="en-US" smtClean="0"/>
              <a:pPr/>
              <a:t>4/15/2024</a:t>
            </a:fld>
            <a:endParaRPr lang="en-US"/>
          </a:p>
        </p:txBody>
      </p:sp>
      <p:sp>
        <p:nvSpPr>
          <p:cNvPr id="5" name="Rectangle 18"/>
          <p:cNvSpPr>
            <a:spLocks noGrp="1" noChangeArrowheads="1"/>
          </p:cNvSpPr>
          <p:nvPr>
            <p:ph type="ftr" sz="quarter" idx="11"/>
          </p:nvPr>
        </p:nvSpPr>
        <p:spPr>
          <a:ln/>
        </p:spPr>
        <p:txBody>
          <a:bodyPr/>
          <a:lstStyle>
            <a:lvl1pPr>
              <a:defRPr/>
            </a:lvl1pPr>
          </a:lstStyle>
          <a:p>
            <a:endParaRPr lang="en-US"/>
          </a:p>
        </p:txBody>
      </p:sp>
      <p:sp>
        <p:nvSpPr>
          <p:cNvPr id="6" name="Rectangle 19"/>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92627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066800" y="1981200"/>
            <a:ext cx="36957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914900" y="1981200"/>
            <a:ext cx="36957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7"/>
          <p:cNvSpPr>
            <a:spLocks noGrp="1" noChangeArrowheads="1"/>
          </p:cNvSpPr>
          <p:nvPr>
            <p:ph type="dt" sz="half" idx="10"/>
          </p:nvPr>
        </p:nvSpPr>
        <p:spPr>
          <a:ln/>
        </p:spPr>
        <p:txBody>
          <a:bodyPr/>
          <a:lstStyle>
            <a:lvl1pPr>
              <a:defRPr/>
            </a:lvl1pPr>
          </a:lstStyle>
          <a:p>
            <a:fld id="{1D8BD707-D9CF-40AE-B4C6-C98DA3205C09}" type="datetimeFigureOut">
              <a:rPr lang="en-US" smtClean="0"/>
              <a:pPr/>
              <a:t>4/15/2024</a:t>
            </a:fld>
            <a:endParaRPr lang="en-US"/>
          </a:p>
        </p:txBody>
      </p:sp>
      <p:sp>
        <p:nvSpPr>
          <p:cNvPr id="6" name="Rectangle 18"/>
          <p:cNvSpPr>
            <a:spLocks noGrp="1" noChangeArrowheads="1"/>
          </p:cNvSpPr>
          <p:nvPr>
            <p:ph type="ftr" sz="quarter" idx="11"/>
          </p:nvPr>
        </p:nvSpPr>
        <p:spPr>
          <a:ln/>
        </p:spPr>
        <p:txBody>
          <a:bodyPr/>
          <a:lstStyle>
            <a:lvl1pPr>
              <a:defRPr/>
            </a:lvl1pPr>
          </a:lstStyle>
          <a:p>
            <a:endParaRPr lang="en-US"/>
          </a:p>
        </p:txBody>
      </p:sp>
      <p:sp>
        <p:nvSpPr>
          <p:cNvPr id="7" name="Rectangle 19"/>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62449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17"/>
          <p:cNvSpPr>
            <a:spLocks noGrp="1" noChangeArrowheads="1"/>
          </p:cNvSpPr>
          <p:nvPr>
            <p:ph type="dt" sz="half" idx="10"/>
          </p:nvPr>
        </p:nvSpPr>
        <p:spPr>
          <a:ln/>
        </p:spPr>
        <p:txBody>
          <a:bodyPr/>
          <a:lstStyle>
            <a:lvl1pPr>
              <a:defRPr/>
            </a:lvl1pPr>
          </a:lstStyle>
          <a:p>
            <a:fld id="{1D8BD707-D9CF-40AE-B4C6-C98DA3205C09}" type="datetimeFigureOut">
              <a:rPr lang="en-US" smtClean="0"/>
              <a:pPr/>
              <a:t>4/15/2024</a:t>
            </a:fld>
            <a:endParaRPr lang="en-US"/>
          </a:p>
        </p:txBody>
      </p:sp>
      <p:sp>
        <p:nvSpPr>
          <p:cNvPr id="8" name="Rectangle 18"/>
          <p:cNvSpPr>
            <a:spLocks noGrp="1" noChangeArrowheads="1"/>
          </p:cNvSpPr>
          <p:nvPr>
            <p:ph type="ftr" sz="quarter" idx="11"/>
          </p:nvPr>
        </p:nvSpPr>
        <p:spPr>
          <a:ln/>
        </p:spPr>
        <p:txBody>
          <a:bodyPr/>
          <a:lstStyle>
            <a:lvl1pPr>
              <a:defRPr/>
            </a:lvl1pPr>
          </a:lstStyle>
          <a:p>
            <a:endParaRPr lang="en-US"/>
          </a:p>
        </p:txBody>
      </p:sp>
      <p:sp>
        <p:nvSpPr>
          <p:cNvPr id="9" name="Rectangle 19"/>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1323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17"/>
          <p:cNvSpPr>
            <a:spLocks noGrp="1" noChangeArrowheads="1"/>
          </p:cNvSpPr>
          <p:nvPr>
            <p:ph type="dt" sz="half" idx="10"/>
          </p:nvPr>
        </p:nvSpPr>
        <p:spPr>
          <a:ln/>
        </p:spPr>
        <p:txBody>
          <a:bodyPr/>
          <a:lstStyle>
            <a:lvl1pPr>
              <a:defRPr/>
            </a:lvl1pPr>
          </a:lstStyle>
          <a:p>
            <a:fld id="{1D8BD707-D9CF-40AE-B4C6-C98DA3205C09}" type="datetimeFigureOut">
              <a:rPr lang="en-US" smtClean="0"/>
              <a:pPr/>
              <a:t>4/15/2024</a:t>
            </a:fld>
            <a:endParaRPr lang="en-US"/>
          </a:p>
        </p:txBody>
      </p:sp>
      <p:sp>
        <p:nvSpPr>
          <p:cNvPr id="4" name="Rectangle 18"/>
          <p:cNvSpPr>
            <a:spLocks noGrp="1" noChangeArrowheads="1"/>
          </p:cNvSpPr>
          <p:nvPr>
            <p:ph type="ftr" sz="quarter" idx="11"/>
          </p:nvPr>
        </p:nvSpPr>
        <p:spPr>
          <a:ln/>
        </p:spPr>
        <p:txBody>
          <a:bodyPr/>
          <a:lstStyle>
            <a:lvl1pPr>
              <a:defRPr/>
            </a:lvl1pPr>
          </a:lstStyle>
          <a:p>
            <a:endParaRPr lang="en-US"/>
          </a:p>
        </p:txBody>
      </p:sp>
      <p:sp>
        <p:nvSpPr>
          <p:cNvPr id="5" name="Rectangle 19"/>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63877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fld id="{1D8BD707-D9CF-40AE-B4C6-C98DA3205C09}" type="datetimeFigureOut">
              <a:rPr lang="en-US" smtClean="0"/>
              <a:pPr/>
              <a:t>4/15/2024</a:t>
            </a:fld>
            <a:endParaRPr lang="en-US"/>
          </a:p>
        </p:txBody>
      </p:sp>
      <p:sp>
        <p:nvSpPr>
          <p:cNvPr id="3" name="Rectangle 18"/>
          <p:cNvSpPr>
            <a:spLocks noGrp="1" noChangeArrowheads="1"/>
          </p:cNvSpPr>
          <p:nvPr>
            <p:ph type="ftr" sz="quarter" idx="11"/>
          </p:nvPr>
        </p:nvSpPr>
        <p:spPr>
          <a:ln/>
        </p:spPr>
        <p:txBody>
          <a:bodyPr/>
          <a:lstStyle>
            <a:lvl1pPr>
              <a:defRPr/>
            </a:lvl1pPr>
          </a:lstStyle>
          <a:p>
            <a:endParaRPr lang="en-US"/>
          </a:p>
        </p:txBody>
      </p:sp>
      <p:sp>
        <p:nvSpPr>
          <p:cNvPr id="4" name="Rectangle 19"/>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1478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1500" b="1"/>
            </a:lvl1pPr>
          </a:lstStyle>
          <a:p>
            <a:r>
              <a:rPr lang="ru-RU"/>
              <a:t>Образец заголовка</a:t>
            </a:r>
          </a:p>
        </p:txBody>
      </p:sp>
      <p:sp>
        <p:nvSpPr>
          <p:cNvPr id="3" name="Содержимое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Rectangle 17"/>
          <p:cNvSpPr>
            <a:spLocks noGrp="1" noChangeArrowheads="1"/>
          </p:cNvSpPr>
          <p:nvPr>
            <p:ph type="dt" sz="half" idx="10"/>
          </p:nvPr>
        </p:nvSpPr>
        <p:spPr>
          <a:ln/>
        </p:spPr>
        <p:txBody>
          <a:bodyPr/>
          <a:lstStyle>
            <a:lvl1pPr>
              <a:defRPr/>
            </a:lvl1pPr>
          </a:lstStyle>
          <a:p>
            <a:fld id="{1D8BD707-D9CF-40AE-B4C6-C98DA3205C09}" type="datetimeFigureOut">
              <a:rPr lang="en-US" smtClean="0"/>
              <a:pPr/>
              <a:t>4/15/2024</a:t>
            </a:fld>
            <a:endParaRPr lang="en-US"/>
          </a:p>
        </p:txBody>
      </p:sp>
      <p:sp>
        <p:nvSpPr>
          <p:cNvPr id="6" name="Rectangle 18"/>
          <p:cNvSpPr>
            <a:spLocks noGrp="1" noChangeArrowheads="1"/>
          </p:cNvSpPr>
          <p:nvPr>
            <p:ph type="ftr" sz="quarter" idx="11"/>
          </p:nvPr>
        </p:nvSpPr>
        <p:spPr>
          <a:ln/>
        </p:spPr>
        <p:txBody>
          <a:bodyPr/>
          <a:lstStyle>
            <a:lvl1pPr>
              <a:defRPr/>
            </a:lvl1pPr>
          </a:lstStyle>
          <a:p>
            <a:endParaRPr lang="en-US"/>
          </a:p>
        </p:txBody>
      </p:sp>
      <p:sp>
        <p:nvSpPr>
          <p:cNvPr id="7" name="Rectangle 19"/>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0731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15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Rectangle 17"/>
          <p:cNvSpPr>
            <a:spLocks noGrp="1" noChangeArrowheads="1"/>
          </p:cNvSpPr>
          <p:nvPr>
            <p:ph type="dt" sz="half" idx="10"/>
          </p:nvPr>
        </p:nvSpPr>
        <p:spPr>
          <a:ln/>
        </p:spPr>
        <p:txBody>
          <a:bodyPr/>
          <a:lstStyle>
            <a:lvl1pPr>
              <a:defRPr/>
            </a:lvl1pPr>
          </a:lstStyle>
          <a:p>
            <a:fld id="{1D8BD707-D9CF-40AE-B4C6-C98DA3205C09}" type="datetimeFigureOut">
              <a:rPr lang="en-US" smtClean="0"/>
              <a:pPr/>
              <a:t>4/15/2024</a:t>
            </a:fld>
            <a:endParaRPr lang="en-US"/>
          </a:p>
        </p:txBody>
      </p:sp>
      <p:sp>
        <p:nvSpPr>
          <p:cNvPr id="6" name="Rectangle 18"/>
          <p:cNvSpPr>
            <a:spLocks noGrp="1" noChangeArrowheads="1"/>
          </p:cNvSpPr>
          <p:nvPr>
            <p:ph type="ftr" sz="quarter" idx="11"/>
          </p:nvPr>
        </p:nvSpPr>
        <p:spPr>
          <a:ln/>
        </p:spPr>
        <p:txBody>
          <a:bodyPr/>
          <a:lstStyle>
            <a:lvl1pPr>
              <a:defRPr/>
            </a:lvl1pPr>
          </a:lstStyle>
          <a:p>
            <a:endParaRPr lang="en-US"/>
          </a:p>
        </p:txBody>
      </p:sp>
      <p:sp>
        <p:nvSpPr>
          <p:cNvPr id="7" name="Rectangle 19"/>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42272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7"/>
          <p:cNvSpPr>
            <a:spLocks noGrp="1" noChangeArrowheads="1"/>
          </p:cNvSpPr>
          <p:nvPr>
            <p:ph type="dt" sz="half" idx="10"/>
          </p:nvPr>
        </p:nvSpPr>
        <p:spPr>
          <a:ln/>
        </p:spPr>
        <p:txBody>
          <a:bodyPr/>
          <a:lstStyle>
            <a:lvl1pPr>
              <a:defRPr/>
            </a:lvl1pPr>
          </a:lstStyle>
          <a:p>
            <a:fld id="{1D8BD707-D9CF-40AE-B4C6-C98DA3205C09}" type="datetimeFigureOut">
              <a:rPr lang="en-US" smtClean="0"/>
              <a:pPr/>
              <a:t>4/15/2024</a:t>
            </a:fld>
            <a:endParaRPr lang="en-US"/>
          </a:p>
        </p:txBody>
      </p:sp>
      <p:sp>
        <p:nvSpPr>
          <p:cNvPr id="5" name="Rectangle 18"/>
          <p:cNvSpPr>
            <a:spLocks noGrp="1" noChangeArrowheads="1"/>
          </p:cNvSpPr>
          <p:nvPr>
            <p:ph type="ftr" sz="quarter" idx="11"/>
          </p:nvPr>
        </p:nvSpPr>
        <p:spPr>
          <a:ln/>
        </p:spPr>
        <p:txBody>
          <a:bodyPr/>
          <a:lstStyle>
            <a:lvl1pPr>
              <a:defRPr/>
            </a:lvl1pPr>
          </a:lstStyle>
          <a:p>
            <a:endParaRPr lang="en-US"/>
          </a:p>
        </p:txBody>
      </p:sp>
      <p:sp>
        <p:nvSpPr>
          <p:cNvPr id="6" name="Rectangle 19"/>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706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24650" y="304800"/>
            <a:ext cx="1885950" cy="5791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066800" y="304800"/>
            <a:ext cx="5505450" cy="5791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7"/>
          <p:cNvSpPr>
            <a:spLocks noGrp="1" noChangeArrowheads="1"/>
          </p:cNvSpPr>
          <p:nvPr>
            <p:ph type="dt" sz="half" idx="10"/>
          </p:nvPr>
        </p:nvSpPr>
        <p:spPr>
          <a:ln/>
        </p:spPr>
        <p:txBody>
          <a:bodyPr/>
          <a:lstStyle>
            <a:lvl1pPr>
              <a:defRPr/>
            </a:lvl1pPr>
          </a:lstStyle>
          <a:p>
            <a:fld id="{1D8BD707-D9CF-40AE-B4C6-C98DA3205C09}" type="datetimeFigureOut">
              <a:rPr lang="en-US" smtClean="0"/>
              <a:pPr/>
              <a:t>4/15/2024</a:t>
            </a:fld>
            <a:endParaRPr lang="en-US"/>
          </a:p>
        </p:txBody>
      </p:sp>
      <p:sp>
        <p:nvSpPr>
          <p:cNvPr id="5" name="Rectangle 18"/>
          <p:cNvSpPr>
            <a:spLocks noGrp="1" noChangeArrowheads="1"/>
          </p:cNvSpPr>
          <p:nvPr>
            <p:ph type="ftr" sz="quarter" idx="11"/>
          </p:nvPr>
        </p:nvSpPr>
        <p:spPr>
          <a:ln/>
        </p:spPr>
        <p:txBody>
          <a:bodyPr/>
          <a:lstStyle>
            <a:lvl1pPr>
              <a:defRPr/>
            </a:lvl1pPr>
          </a:lstStyle>
          <a:p>
            <a:endParaRPr lang="en-US"/>
          </a:p>
        </p:txBody>
      </p:sp>
      <p:sp>
        <p:nvSpPr>
          <p:cNvPr id="6" name="Rectangle 19"/>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357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15.04.2024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15.04.2024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6350"/>
            <a:ext cx="9140825" cy="6851650"/>
            <a:chOff x="0" y="4"/>
            <a:chExt cx="5758" cy="4316"/>
          </a:xfrm>
        </p:grpSpPr>
        <p:sp>
          <p:nvSpPr>
            <p:cNvPr id="110595"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ru-RU" sz="1350"/>
            </a:p>
          </p:txBody>
        </p:sp>
        <p:sp>
          <p:nvSpPr>
            <p:cNvPr id="110596"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ru-RU" sz="1350"/>
            </a:p>
          </p:txBody>
        </p:sp>
        <p:grpSp>
          <p:nvGrpSpPr>
            <p:cNvPr id="3" name="Group 5"/>
            <p:cNvGrpSpPr>
              <a:grpSpLocks/>
            </p:cNvGrpSpPr>
            <p:nvPr userDrawn="1"/>
          </p:nvGrpSpPr>
          <p:grpSpPr bwMode="auto">
            <a:xfrm>
              <a:off x="0" y="4"/>
              <a:ext cx="5758" cy="4316"/>
              <a:chOff x="0" y="4"/>
              <a:chExt cx="5758" cy="4316"/>
            </a:xfrm>
          </p:grpSpPr>
          <p:sp>
            <p:nvSpPr>
              <p:cNvPr id="110598"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ru-RU" sz="1350"/>
              </a:p>
            </p:txBody>
          </p:sp>
          <p:sp>
            <p:nvSpPr>
              <p:cNvPr id="110599"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ru-RU" sz="1350"/>
              </a:p>
            </p:txBody>
          </p:sp>
          <p:sp>
            <p:nvSpPr>
              <p:cNvPr id="110600"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sz="1350"/>
              </a:p>
            </p:txBody>
          </p:sp>
          <p:sp>
            <p:nvSpPr>
              <p:cNvPr id="110601"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ru-RU" sz="1350"/>
              </a:p>
            </p:txBody>
          </p:sp>
          <p:sp>
            <p:nvSpPr>
              <p:cNvPr id="110602"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ru-RU" sz="1350"/>
              </a:p>
            </p:txBody>
          </p:sp>
          <p:sp>
            <p:nvSpPr>
              <p:cNvPr id="110603"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ru-RU" sz="1350"/>
              </a:p>
            </p:txBody>
          </p:sp>
          <p:sp>
            <p:nvSpPr>
              <p:cNvPr id="110604"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ru-RU" sz="1350"/>
              </a:p>
            </p:txBody>
          </p:sp>
          <p:sp>
            <p:nvSpPr>
              <p:cNvPr id="110605"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ru-RU" sz="1350"/>
              </a:p>
            </p:txBody>
          </p:sp>
          <p:sp>
            <p:nvSpPr>
              <p:cNvPr id="110606"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ru-RU" sz="1350"/>
              </a:p>
            </p:txBody>
          </p:sp>
        </p:grpSp>
      </p:grpSp>
      <p:sp>
        <p:nvSpPr>
          <p:cNvPr id="110607" name="Rectangle 15"/>
          <p:cNvSpPr>
            <a:spLocks noGrp="1" noChangeArrowheads="1"/>
          </p:cNvSpPr>
          <p:nvPr>
            <p:ph type="title"/>
          </p:nvPr>
        </p:nvSpPr>
        <p:spPr bwMode="auto">
          <a:xfrm>
            <a:off x="1066800" y="304802"/>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10608"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10609"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a:effectLst>
                  <a:outerShdw blurRad="38100" dist="38100" dir="2700000" algn="tl">
                    <a:srgbClr val="000000"/>
                  </a:outerShdw>
                </a:effectLst>
              </a:defRPr>
            </a:lvl1pPr>
          </a:lstStyle>
          <a:p>
            <a:fld id="{1D8BD707-D9CF-40AE-B4C6-C98DA3205C09}" type="datetimeFigureOut">
              <a:rPr lang="en-US" smtClean="0"/>
              <a:pPr/>
              <a:t>4/15/2024</a:t>
            </a:fld>
            <a:endParaRPr lang="en-US"/>
          </a:p>
        </p:txBody>
      </p:sp>
      <p:sp>
        <p:nvSpPr>
          <p:cNvPr id="110610"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a:effectLst>
                  <a:outerShdw blurRad="38100" dist="38100" dir="2700000" algn="tl">
                    <a:srgbClr val="000000"/>
                  </a:outerShdw>
                </a:effectLst>
              </a:defRPr>
            </a:lvl1pPr>
          </a:lstStyle>
          <a:p>
            <a:endParaRPr lang="en-US"/>
          </a:p>
        </p:txBody>
      </p:sp>
      <p:sp>
        <p:nvSpPr>
          <p:cNvPr id="110611"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a:effectLst>
                  <a:outerShdw blurRad="38100" dist="38100" dir="2700000" algn="tl">
                    <a:srgbClr val="000000"/>
                  </a:outerShdw>
                </a:effectLs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63791293"/>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3300" b="1">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3300" b="1">
          <a:solidFill>
            <a:schemeClr val="tx2"/>
          </a:solidFill>
          <a:effectLst>
            <a:outerShdw blurRad="38100" dist="38100" dir="2700000" algn="tl">
              <a:srgbClr val="000000"/>
            </a:outerShdw>
          </a:effectLst>
          <a:latin typeface="Tahoma" pitchFamily="34" charset="0"/>
        </a:defRPr>
      </a:lvl2pPr>
      <a:lvl3pPr algn="l" rtl="0" eaLnBrk="1" fontAlgn="base" hangingPunct="1">
        <a:spcBef>
          <a:spcPct val="0"/>
        </a:spcBef>
        <a:spcAft>
          <a:spcPct val="0"/>
        </a:spcAft>
        <a:defRPr sz="3300" b="1">
          <a:solidFill>
            <a:schemeClr val="tx2"/>
          </a:solidFill>
          <a:effectLst>
            <a:outerShdw blurRad="38100" dist="38100" dir="2700000" algn="tl">
              <a:srgbClr val="000000"/>
            </a:outerShdw>
          </a:effectLst>
          <a:latin typeface="Tahoma" pitchFamily="34" charset="0"/>
        </a:defRPr>
      </a:lvl3pPr>
      <a:lvl4pPr algn="l" rtl="0" eaLnBrk="1" fontAlgn="base" hangingPunct="1">
        <a:spcBef>
          <a:spcPct val="0"/>
        </a:spcBef>
        <a:spcAft>
          <a:spcPct val="0"/>
        </a:spcAft>
        <a:defRPr sz="3300" b="1">
          <a:solidFill>
            <a:schemeClr val="tx2"/>
          </a:solidFill>
          <a:effectLst>
            <a:outerShdw blurRad="38100" dist="38100" dir="2700000" algn="tl">
              <a:srgbClr val="000000"/>
            </a:outerShdw>
          </a:effectLst>
          <a:latin typeface="Tahoma" pitchFamily="34" charset="0"/>
        </a:defRPr>
      </a:lvl4pPr>
      <a:lvl5pPr algn="l" rtl="0" eaLnBrk="1" fontAlgn="base" hangingPunct="1">
        <a:spcBef>
          <a:spcPct val="0"/>
        </a:spcBef>
        <a:spcAft>
          <a:spcPct val="0"/>
        </a:spcAft>
        <a:defRPr sz="3300" b="1">
          <a:solidFill>
            <a:schemeClr val="tx2"/>
          </a:solidFill>
          <a:effectLst>
            <a:outerShdw blurRad="38100" dist="38100" dir="2700000" algn="tl">
              <a:srgbClr val="000000"/>
            </a:outerShdw>
          </a:effectLst>
          <a:latin typeface="Tahoma" pitchFamily="34" charset="0"/>
        </a:defRPr>
      </a:lvl5pPr>
      <a:lvl6pPr marL="342900" algn="l" rtl="0" eaLnBrk="1" fontAlgn="base" hangingPunct="1">
        <a:spcBef>
          <a:spcPct val="0"/>
        </a:spcBef>
        <a:spcAft>
          <a:spcPct val="0"/>
        </a:spcAft>
        <a:defRPr sz="3300" b="1">
          <a:solidFill>
            <a:schemeClr val="tx2"/>
          </a:solidFill>
          <a:effectLst>
            <a:outerShdw blurRad="38100" dist="38100" dir="2700000" algn="tl">
              <a:srgbClr val="000000"/>
            </a:outerShdw>
          </a:effectLst>
          <a:latin typeface="Tahoma" pitchFamily="34" charset="0"/>
        </a:defRPr>
      </a:lvl6pPr>
      <a:lvl7pPr marL="685800" algn="l" rtl="0" eaLnBrk="1" fontAlgn="base" hangingPunct="1">
        <a:spcBef>
          <a:spcPct val="0"/>
        </a:spcBef>
        <a:spcAft>
          <a:spcPct val="0"/>
        </a:spcAft>
        <a:defRPr sz="3300" b="1">
          <a:solidFill>
            <a:schemeClr val="tx2"/>
          </a:solidFill>
          <a:effectLst>
            <a:outerShdw blurRad="38100" dist="38100" dir="2700000" algn="tl">
              <a:srgbClr val="000000"/>
            </a:outerShdw>
          </a:effectLst>
          <a:latin typeface="Tahoma" pitchFamily="34" charset="0"/>
        </a:defRPr>
      </a:lvl7pPr>
      <a:lvl8pPr marL="1028700" algn="l" rtl="0" eaLnBrk="1" fontAlgn="base" hangingPunct="1">
        <a:spcBef>
          <a:spcPct val="0"/>
        </a:spcBef>
        <a:spcAft>
          <a:spcPct val="0"/>
        </a:spcAft>
        <a:defRPr sz="3300" b="1">
          <a:solidFill>
            <a:schemeClr val="tx2"/>
          </a:solidFill>
          <a:effectLst>
            <a:outerShdw blurRad="38100" dist="38100" dir="2700000" algn="tl">
              <a:srgbClr val="000000"/>
            </a:outerShdw>
          </a:effectLst>
          <a:latin typeface="Tahoma" pitchFamily="34" charset="0"/>
        </a:defRPr>
      </a:lvl8pPr>
      <a:lvl9pPr marL="1371600" algn="l" rtl="0" eaLnBrk="1" fontAlgn="base" hangingPunct="1">
        <a:spcBef>
          <a:spcPct val="0"/>
        </a:spcBef>
        <a:spcAft>
          <a:spcPct val="0"/>
        </a:spcAft>
        <a:defRPr sz="3300" b="1">
          <a:solidFill>
            <a:schemeClr val="tx2"/>
          </a:solidFill>
          <a:effectLst>
            <a:outerShdw blurRad="38100" dist="38100" dir="2700000" algn="tl">
              <a:srgbClr val="000000"/>
            </a:outerShdw>
          </a:effectLst>
          <a:latin typeface="Tahoma" pitchFamily="34" charset="0"/>
        </a:defRPr>
      </a:lvl9pPr>
    </p:titleStyle>
    <p:bodyStyle>
      <a:lvl1pPr marL="257175" indent="-257175" algn="l" rtl="0" eaLnBrk="1" fontAlgn="base" hangingPunct="1">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1" fontAlgn="base" hangingPunct="1">
        <a:spcBef>
          <a:spcPct val="20000"/>
        </a:spcBef>
        <a:spcAft>
          <a:spcPct val="0"/>
        </a:spcAft>
        <a:buClr>
          <a:schemeClr val="tx1"/>
        </a:buClr>
        <a:buChar char="–"/>
        <a:defRPr sz="2100">
          <a:solidFill>
            <a:schemeClr val="tx1"/>
          </a:solidFill>
          <a:effectLst>
            <a:outerShdw blurRad="38100" dist="38100" dir="2700000" algn="tl">
              <a:srgbClr val="000000"/>
            </a:outerShdw>
          </a:effectLst>
          <a:latin typeface="+mn-lt"/>
        </a:defRPr>
      </a:lvl2pPr>
      <a:lvl3pPr marL="857250" indent="-171450" algn="l" rtl="0" eaLnBrk="1" fontAlgn="base" hangingPunct="1">
        <a:spcBef>
          <a:spcPct val="20000"/>
        </a:spcBef>
        <a:spcAft>
          <a:spcPct val="0"/>
        </a:spcAft>
        <a:buClr>
          <a:schemeClr val="hlink"/>
        </a:buClr>
        <a:buSzPct val="70000"/>
        <a:buFont typeface="Wingdings" pitchFamily="2" charset="2"/>
        <a:buChar char="n"/>
        <a:defRPr sz="1800">
          <a:solidFill>
            <a:schemeClr val="tx1"/>
          </a:solidFill>
          <a:effectLst>
            <a:outerShdw blurRad="38100" dist="38100" dir="2700000" algn="tl">
              <a:srgbClr val="000000"/>
            </a:outerShdw>
          </a:effectLst>
          <a:latin typeface="+mn-lt"/>
        </a:defRPr>
      </a:lvl3pPr>
      <a:lvl4pPr marL="1200150" indent="-171450" algn="l" rtl="0" eaLnBrk="1" fontAlgn="base" hangingPunct="1">
        <a:spcBef>
          <a:spcPct val="20000"/>
        </a:spcBef>
        <a:spcAft>
          <a:spcPct val="0"/>
        </a:spcAft>
        <a:buClr>
          <a:schemeClr val="tx1"/>
        </a:buClr>
        <a:buChar char="–"/>
        <a:defRPr sz="1500">
          <a:solidFill>
            <a:schemeClr val="tx1"/>
          </a:solidFill>
          <a:effectLst>
            <a:outerShdw blurRad="38100" dist="38100" dir="2700000" algn="tl">
              <a:srgbClr val="000000"/>
            </a:outerShdw>
          </a:effectLst>
          <a:latin typeface="+mn-lt"/>
        </a:defRPr>
      </a:lvl4pPr>
      <a:lvl5pPr marL="1543050" indent="-171450" algn="l" rtl="0" eaLnBrk="1" fontAlgn="base" hangingPunct="1">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defRPr>
      </a:lvl5pPr>
      <a:lvl6pPr marL="1885950" indent="-171450" algn="l" rtl="0" eaLnBrk="1" fontAlgn="base" hangingPunct="1">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defRPr>
      </a:lvl6pPr>
      <a:lvl7pPr marL="2228850" indent="-171450" algn="l" rtl="0" eaLnBrk="1" fontAlgn="base" hangingPunct="1">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defRPr>
      </a:lvl7pPr>
      <a:lvl8pPr marL="2571750" indent="-171450" algn="l" rtl="0" eaLnBrk="1" fontAlgn="base" hangingPunct="1">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defRPr>
      </a:lvl8pPr>
      <a:lvl9pPr marL="2914650" indent="-171450" algn="l" rtl="0" eaLnBrk="1" fontAlgn="base" hangingPunct="1">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6.xml"/><Relationship Id="rId4" Type="http://schemas.openxmlformats.org/officeDocument/2006/relationships/video" Target="../media/media2.MOV"/></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txBody>
          <a:bodyPr>
            <a:normAutofit/>
          </a:bodyPr>
          <a:lstStyle/>
          <a:p>
            <a:r>
              <a:rPr lang="ru-RU" sz="3200" b="1" dirty="0" err="1"/>
              <a:t>Держпром</a:t>
            </a:r>
            <a:r>
              <a:rPr lang="ru-RU" sz="3200" b="1" dirty="0"/>
              <a:t> – </a:t>
            </a:r>
            <a:r>
              <a:rPr lang="ru-RU" sz="3200" b="1" dirty="0" err="1"/>
              <a:t>одне</a:t>
            </a:r>
            <a:r>
              <a:rPr lang="ru-RU" sz="3200" b="1" dirty="0"/>
              <a:t> з чудес </a:t>
            </a:r>
            <a:r>
              <a:rPr lang="ru-RU" sz="3200" b="1" dirty="0" err="1"/>
              <a:t>міста</a:t>
            </a:r>
            <a:r>
              <a:rPr lang="ru-RU" sz="3200" b="1" dirty="0"/>
              <a:t> </a:t>
            </a:r>
            <a:r>
              <a:rPr lang="ru-RU" sz="3200" b="1" dirty="0" err="1"/>
              <a:t>Харкова</a:t>
            </a:r>
            <a:br>
              <a:rPr lang="ru-RU" sz="3200" b="1" dirty="0"/>
            </a:br>
            <a:br>
              <a:rPr lang="ru-RU" sz="3200" b="1" dirty="0"/>
            </a:br>
            <a:endParaRPr lang="uk-UA" sz="3200" b="1" dirty="0"/>
          </a:p>
        </p:txBody>
      </p:sp>
      <p:sp>
        <p:nvSpPr>
          <p:cNvPr id="4" name="TextBox 3">
            <a:extLst>
              <a:ext uri="{FF2B5EF4-FFF2-40B4-BE49-F238E27FC236}">
                <a16:creationId xmlns:a16="http://schemas.microsoft.com/office/drawing/2014/main" id="{39E7B939-28CD-48AD-96F8-C6A4142E3FA5}"/>
              </a:ext>
            </a:extLst>
          </p:cNvPr>
          <p:cNvSpPr txBox="1"/>
          <p:nvPr/>
        </p:nvSpPr>
        <p:spPr>
          <a:xfrm>
            <a:off x="5424165" y="3672762"/>
            <a:ext cx="3442793" cy="2934137"/>
          </a:xfrm>
          <a:prstGeom prst="rect">
            <a:avLst/>
          </a:prstGeom>
          <a:noFill/>
        </p:spPr>
        <p:txBody>
          <a:bodyPr wrap="square">
            <a:spAutoFit/>
          </a:bodyPr>
          <a:lstStyle/>
          <a:p>
            <a:pPr marL="114480" marR="0" lvl="0" indent="0" algn="l" defTabSz="914400" rtl="0" eaLnBrk="1" fontAlgn="auto" latinLnBrk="0" hangingPunct="1">
              <a:lnSpc>
                <a:spcPct val="100000"/>
              </a:lnSpc>
              <a:spcBef>
                <a:spcPts val="459"/>
              </a:spcBef>
              <a:spcAft>
                <a:spcPts val="0"/>
              </a:spcAft>
              <a:buClrTx/>
              <a:buSzTx/>
              <a:buFontTx/>
              <a:buNone/>
              <a:tabLst>
                <a:tab pos="0" algn="l"/>
              </a:tabLst>
              <a:defRPr/>
            </a:pPr>
            <a:r>
              <a:rPr kumimoji="0" lang="uk-UA" sz="1400" b="1" i="0" u="none" strike="noStrike" kern="1200" cap="none" spc="-1" normalizeH="0" baseline="0" noProof="0" dirty="0">
                <a:ln>
                  <a:noFill/>
                </a:ln>
                <a:solidFill>
                  <a:srgbClr val="2F2B20"/>
                </a:solidFill>
                <a:effectLst/>
                <a:uLnTx/>
                <a:uFillTx/>
                <a:latin typeface="Calibri" panose="020F0502020204030204" pitchFamily="34" charset="0"/>
                <a:ea typeface="DejaVu Sans"/>
                <a:cs typeface="Calibri" panose="020F0502020204030204" pitchFamily="34" charset="0"/>
              </a:rPr>
              <a:t>Виконала: </a:t>
            </a:r>
            <a:endParaRPr kumimoji="0" lang="uk-UA" sz="1400" b="0" i="0" u="none" strike="noStrike" kern="1200" cap="none" spc="-1" normalizeH="0" baseline="0" noProof="0" dirty="0">
              <a:ln>
                <a:noFill/>
              </a:ln>
              <a:solidFill>
                <a:srgbClr val="2F2B20"/>
              </a:solidFill>
              <a:effectLst/>
              <a:uLnTx/>
              <a:uFillTx/>
              <a:latin typeface="Calibri" panose="020F0502020204030204" pitchFamily="34" charset="0"/>
              <a:ea typeface="DejaVu Sans"/>
              <a:cs typeface="Calibri" panose="020F0502020204030204" pitchFamily="34" charset="0"/>
            </a:endParaRPr>
          </a:p>
          <a:p>
            <a:pPr marL="114480" marR="0" lvl="0" indent="0" algn="l" defTabSz="914400" rtl="0" eaLnBrk="1" fontAlgn="auto" latinLnBrk="0" hangingPunct="1">
              <a:lnSpc>
                <a:spcPct val="100000"/>
              </a:lnSpc>
              <a:spcBef>
                <a:spcPts val="459"/>
              </a:spcBef>
              <a:spcAft>
                <a:spcPts val="0"/>
              </a:spcAft>
              <a:buClrTx/>
              <a:buSzTx/>
              <a:buFontTx/>
              <a:buNone/>
              <a:tabLst>
                <a:tab pos="0" algn="l"/>
              </a:tabLst>
              <a:defRPr/>
            </a:pPr>
            <a:r>
              <a:rPr kumimoji="0" lang="uk-UA" sz="1400" b="0" i="0" u="none" strike="noStrike" kern="1200" cap="none" spc="-1" normalizeH="0" baseline="0" noProof="0" dirty="0" err="1">
                <a:ln>
                  <a:noFill/>
                </a:ln>
                <a:solidFill>
                  <a:srgbClr val="2F2B20"/>
                </a:solidFill>
                <a:effectLst/>
                <a:uLnTx/>
                <a:uFillTx/>
                <a:latin typeface="Calibri" panose="020F0502020204030204" pitchFamily="34" charset="0"/>
                <a:ea typeface="DejaVu Sans"/>
                <a:cs typeface="Calibri" panose="020F0502020204030204" pitchFamily="34" charset="0"/>
              </a:rPr>
              <a:t>Дегтяренко</a:t>
            </a:r>
            <a:r>
              <a:rPr kumimoji="0" lang="uk-UA" sz="1400" b="0" i="0" u="none" strike="noStrike" kern="1200" cap="none" spc="-1" normalizeH="0" baseline="0" noProof="0" dirty="0">
                <a:ln>
                  <a:noFill/>
                </a:ln>
                <a:solidFill>
                  <a:srgbClr val="2F2B20"/>
                </a:solidFill>
                <a:effectLst/>
                <a:uLnTx/>
                <a:uFillTx/>
                <a:latin typeface="Calibri" panose="020F0502020204030204" pitchFamily="34" charset="0"/>
                <a:ea typeface="DejaVu Sans"/>
                <a:cs typeface="Calibri" panose="020F0502020204030204" pitchFamily="34" charset="0"/>
              </a:rPr>
              <a:t> Поліна </a:t>
            </a:r>
            <a:r>
              <a:rPr kumimoji="0" lang="uk-UA" sz="1400" b="0" i="0" u="none" strike="noStrike" kern="1200" cap="none" spc="-1" normalizeH="0" baseline="0" noProof="0">
                <a:ln>
                  <a:noFill/>
                </a:ln>
                <a:solidFill>
                  <a:srgbClr val="2F2B20"/>
                </a:solidFill>
                <a:effectLst/>
                <a:uLnTx/>
                <a:uFillTx/>
                <a:latin typeface="Calibri" panose="020F0502020204030204" pitchFamily="34" charset="0"/>
                <a:ea typeface="DejaVu Sans"/>
                <a:cs typeface="Calibri" panose="020F0502020204030204" pitchFamily="34" charset="0"/>
              </a:rPr>
              <a:t>Даніїлівна</a:t>
            </a:r>
            <a:r>
              <a:rPr kumimoji="0" lang="uk-UA" sz="1400" b="0" i="0" u="none" strike="noStrike" kern="1200" cap="none" spc="-1" normalizeH="0" baseline="0" noProof="0" dirty="0">
                <a:ln>
                  <a:noFill/>
                </a:ln>
                <a:solidFill>
                  <a:srgbClr val="2F2B20"/>
                </a:solidFill>
                <a:effectLst/>
                <a:uLnTx/>
                <a:uFillTx/>
                <a:latin typeface="Calibri" panose="020F0502020204030204" pitchFamily="34" charset="0"/>
                <a:ea typeface="DejaVu Sans"/>
                <a:cs typeface="Calibri" panose="020F0502020204030204" pitchFamily="34" charset="0"/>
              </a:rPr>
              <a:t>, </a:t>
            </a:r>
          </a:p>
          <a:p>
            <a:pPr marL="114480" marR="0" lvl="0" indent="0" algn="l" defTabSz="914400" rtl="0" eaLnBrk="1" fontAlgn="auto" latinLnBrk="0" hangingPunct="1">
              <a:lnSpc>
                <a:spcPct val="100000"/>
              </a:lnSpc>
              <a:spcBef>
                <a:spcPts val="459"/>
              </a:spcBef>
              <a:spcAft>
                <a:spcPts val="0"/>
              </a:spcAft>
              <a:buClrTx/>
              <a:buSzTx/>
              <a:buFontTx/>
              <a:buNone/>
              <a:tabLst>
                <a:tab pos="0" algn="l"/>
              </a:tabLst>
              <a:defRPr/>
            </a:pPr>
            <a:r>
              <a:rPr kumimoji="0" lang="uk-UA" sz="1400" b="0" i="0" u="none" strike="noStrike" kern="1200" cap="none" spc="-1" normalizeH="0" baseline="0" noProof="0" dirty="0">
                <a:ln>
                  <a:noFill/>
                </a:ln>
                <a:solidFill>
                  <a:srgbClr val="2F2B20"/>
                </a:solidFill>
                <a:effectLst/>
                <a:uLnTx/>
                <a:uFillTx/>
                <a:latin typeface="Calibri" panose="020F0502020204030204" pitchFamily="34" charset="0"/>
                <a:ea typeface="DejaVu Sans"/>
                <a:cs typeface="Calibri" panose="020F0502020204030204" pitchFamily="34" charset="0"/>
              </a:rPr>
              <a:t>здобувачка освіти 7-Б класу,  комунального закладу "Харківський ліцей №138 Харківської міської ради. </a:t>
            </a:r>
          </a:p>
          <a:p>
            <a:pPr marL="114480" marR="0" lvl="0" indent="0" algn="l" defTabSz="914400" rtl="0" eaLnBrk="1" fontAlgn="auto" latinLnBrk="0" hangingPunct="1">
              <a:lnSpc>
                <a:spcPct val="100000"/>
              </a:lnSpc>
              <a:spcBef>
                <a:spcPts val="459"/>
              </a:spcBef>
              <a:spcAft>
                <a:spcPts val="0"/>
              </a:spcAft>
              <a:buClrTx/>
              <a:buSzTx/>
              <a:buFontTx/>
              <a:buNone/>
              <a:tabLst>
                <a:tab pos="0" algn="l"/>
              </a:tabLst>
              <a:defRPr/>
            </a:pPr>
            <a:br>
              <a:rPr kumimoji="0" lang="uk-UA" sz="1400" b="0"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br>
            <a:r>
              <a:rPr kumimoji="0" lang="uk-UA" sz="1400" b="1" i="0" u="none" strike="noStrike" kern="1200" cap="none" spc="-1" normalizeH="0" baseline="0" noProof="0" dirty="0">
                <a:ln>
                  <a:noFill/>
                </a:ln>
                <a:solidFill>
                  <a:srgbClr val="2F2B20"/>
                </a:solidFill>
                <a:effectLst/>
                <a:uLnTx/>
                <a:uFillTx/>
                <a:latin typeface="Calibri" panose="020F0502020204030204" pitchFamily="34" charset="0"/>
                <a:ea typeface="DejaVu Sans"/>
                <a:cs typeface="Calibri" panose="020F0502020204030204" pitchFamily="34" charset="0"/>
              </a:rPr>
              <a:t>Науковий керівник:  </a:t>
            </a:r>
            <a:endParaRPr kumimoji="0" lang="uk-UA" sz="1400" b="0" i="0" u="none" strike="noStrike" kern="1200" cap="none" spc="-1" normalizeH="0" baseline="0" noProof="0" dirty="0">
              <a:ln>
                <a:noFill/>
              </a:ln>
              <a:solidFill>
                <a:srgbClr val="2F2B20"/>
              </a:solidFill>
              <a:effectLst/>
              <a:uLnTx/>
              <a:uFillTx/>
              <a:latin typeface="Calibri" panose="020F0502020204030204" pitchFamily="34" charset="0"/>
              <a:ea typeface="DejaVu Sans"/>
              <a:cs typeface="Calibri" panose="020F0502020204030204" pitchFamily="34" charset="0"/>
            </a:endParaRPr>
          </a:p>
          <a:p>
            <a:pPr marL="114480" marR="0" lvl="0" indent="0" algn="l" defTabSz="914400" rtl="0" eaLnBrk="1" fontAlgn="auto" latinLnBrk="0" hangingPunct="1">
              <a:lnSpc>
                <a:spcPct val="100000"/>
              </a:lnSpc>
              <a:spcBef>
                <a:spcPts val="459"/>
              </a:spcBef>
              <a:spcAft>
                <a:spcPts val="0"/>
              </a:spcAft>
              <a:buClrTx/>
              <a:buSzTx/>
              <a:buFontTx/>
              <a:buNone/>
              <a:tabLst>
                <a:tab pos="0" algn="l"/>
              </a:tabLst>
              <a:defRPr/>
            </a:pPr>
            <a:r>
              <a:rPr kumimoji="0" lang="uk-UA" sz="1400" b="0" i="0" u="none" strike="noStrike" kern="1200" cap="none" spc="-1" normalizeH="0" baseline="0" noProof="0" dirty="0">
                <a:ln>
                  <a:noFill/>
                </a:ln>
                <a:solidFill>
                  <a:srgbClr val="2F2B20"/>
                </a:solidFill>
                <a:effectLst/>
                <a:uLnTx/>
                <a:uFillTx/>
                <a:latin typeface="Calibri" panose="020F0502020204030204" pitchFamily="34" charset="0"/>
                <a:ea typeface="DejaVu Sans"/>
                <a:cs typeface="Calibri" panose="020F0502020204030204" pitchFamily="34" charset="0"/>
              </a:rPr>
              <a:t>Тесленко Олена Володимирівна, вчитель історії , комунального закладу "Харківський ліцей №138 Харківської міської ради", спеціаліст вищої категорії, старший учитель </a:t>
            </a:r>
          </a:p>
        </p:txBody>
      </p:sp>
      <p:pic>
        <p:nvPicPr>
          <p:cNvPr id="5" name="Держпром">
            <a:hlinkClick r:id="" action="ppaction://media"/>
            <a:extLst>
              <a:ext uri="{FF2B5EF4-FFF2-40B4-BE49-F238E27FC236}">
                <a16:creationId xmlns:a16="http://schemas.microsoft.com/office/drawing/2014/main" id="{A9A9E88F-8D33-4FD7-862F-2DE7BE8CC64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39752" y="39337"/>
            <a:ext cx="4805810" cy="2687440"/>
          </a:xfrm>
          <a:prstGeom prst="rect">
            <a:avLst/>
          </a:prstGeom>
        </p:spPr>
      </p:pic>
      <p:sp>
        <p:nvSpPr>
          <p:cNvPr id="7" name="TextBox 6">
            <a:extLst>
              <a:ext uri="{FF2B5EF4-FFF2-40B4-BE49-F238E27FC236}">
                <a16:creationId xmlns:a16="http://schemas.microsoft.com/office/drawing/2014/main" id="{36F4A823-6F93-43AE-BFBD-4D9C36C3B068}"/>
              </a:ext>
            </a:extLst>
          </p:cNvPr>
          <p:cNvSpPr txBox="1"/>
          <p:nvPr/>
        </p:nvSpPr>
        <p:spPr>
          <a:xfrm>
            <a:off x="1205372" y="6519446"/>
            <a:ext cx="1656184" cy="338554"/>
          </a:xfrm>
          <a:prstGeom prst="rect">
            <a:avLst/>
          </a:prstGeom>
          <a:solidFill>
            <a:schemeClr val="accent3">
              <a:lumMod val="75000"/>
            </a:schemeClr>
          </a:solidFill>
        </p:spPr>
        <p:txBody>
          <a:bodyPr wrap="square">
            <a:spAutoFit/>
          </a:bodyPr>
          <a:lstStyle/>
          <a:p>
            <a:r>
              <a:rPr kumimoji="0" lang="uk-UA" sz="1600" b="1" i="0" u="none" strike="noStrike" kern="1200" cap="none" spc="0" normalizeH="0" baseline="0" noProof="0" dirty="0">
                <a:ln>
                  <a:noFill/>
                </a:ln>
                <a:solidFill>
                  <a:prstClr val="black"/>
                </a:solidFill>
                <a:effectLst/>
                <a:uLnTx/>
                <a:uFillTx/>
                <a:latin typeface="Arial"/>
                <a:ea typeface="+mj-ea"/>
                <a:cs typeface="+mj-cs"/>
              </a:rPr>
              <a:t>Харків 2024 р.</a:t>
            </a:r>
            <a:endParaRPr lang="uk-UA" dirty="0"/>
          </a:p>
        </p:txBody>
      </p:sp>
      <p:pic>
        <p:nvPicPr>
          <p:cNvPr id="9" name="1">
            <a:hlinkClick r:id="" action="ppaction://media"/>
            <a:extLst>
              <a:ext uri="{FF2B5EF4-FFF2-40B4-BE49-F238E27FC236}">
                <a16:creationId xmlns:a16="http://schemas.microsoft.com/office/drawing/2014/main" id="{C347229C-2F67-49C3-B698-1AD223139E6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79512" y="3429000"/>
            <a:ext cx="5364088" cy="3017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5"/>
                                        </p:tgtEl>
                                      </p:cBhvr>
                                    </p:cmd>
                                  </p:childTnLst>
                                </p:cTn>
                              </p:par>
                            </p:childTnLst>
                          </p:cTn>
                        </p:par>
                        <p:par>
                          <p:cTn id="7" fill="hold">
                            <p:stCondLst>
                              <p:cond delay="15000"/>
                            </p:stCondLst>
                            <p:childTnLst>
                              <p:par>
                                <p:cTn id="8" presetID="1" presetClass="mediacall" presetSubtype="0" fill="hold" nodeType="afterEffect">
                                  <p:stCondLst>
                                    <p:cond delay="0"/>
                                  </p:stCondLst>
                                  <p:childTnLst>
                                    <p:cmd type="call" cmd="playFrom(0.0)">
                                      <p:cBhvr>
                                        <p:cTn id="9" dur="5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003172D-1D9C-42C3-ADB6-4AEBC1963F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2098" y="599435"/>
            <a:ext cx="4922182" cy="6258565"/>
          </a:xfrm>
          <a:prstGeom prst="rect">
            <a:avLst/>
          </a:prstGeom>
          <a:noFill/>
          <a:ln>
            <a:noFill/>
          </a:ln>
        </p:spPr>
      </p:pic>
      <p:sp>
        <p:nvSpPr>
          <p:cNvPr id="4" name="TextBox 3">
            <a:extLst>
              <a:ext uri="{FF2B5EF4-FFF2-40B4-BE49-F238E27FC236}">
                <a16:creationId xmlns:a16="http://schemas.microsoft.com/office/drawing/2014/main" id="{BC9DC9F2-5788-4BB0-AEC8-E3974F3C14AF}"/>
              </a:ext>
            </a:extLst>
          </p:cNvPr>
          <p:cNvSpPr txBox="1"/>
          <p:nvPr/>
        </p:nvSpPr>
        <p:spPr>
          <a:xfrm>
            <a:off x="2483768" y="143713"/>
            <a:ext cx="4572000" cy="556947"/>
          </a:xfrm>
          <a:prstGeom prst="rect">
            <a:avLst/>
          </a:prstGeom>
          <a:noFill/>
        </p:spPr>
        <p:txBody>
          <a:bodyPr wrap="square">
            <a:spAutoFit/>
          </a:bodyPr>
          <a:lstStyle/>
          <a:p>
            <a:pPr>
              <a:lnSpc>
                <a:spcPts val="1800"/>
              </a:lnSpc>
              <a:spcAft>
                <a:spcPts val="990"/>
              </a:spcAft>
            </a:pPr>
            <a:r>
              <a:rPr lang="ru-RU" b="1"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21 листопада 1926 року </a:t>
            </a:r>
            <a:r>
              <a:rPr lang="ru-RU" b="1"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урочисто</a:t>
            </a:r>
            <a:r>
              <a:rPr lang="ru-RU" b="1"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ru-RU" b="1"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закладено</a:t>
            </a:r>
            <a:r>
              <a:rPr lang="ru-RU" b="1"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ru-RU" b="1"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центральний</a:t>
            </a:r>
            <a:r>
              <a:rPr lang="ru-RU" b="1"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корпус</a:t>
            </a:r>
            <a:endParaRPr lang="uk-UA"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9284CB42-077D-420D-9249-3644C7E3F9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35" y="685464"/>
            <a:ext cx="4363686" cy="2909124"/>
          </a:xfrm>
          <a:prstGeom prst="rect">
            <a:avLst/>
          </a:prstGeom>
          <a:noFill/>
          <a:ln>
            <a:noFill/>
          </a:ln>
        </p:spPr>
      </p:pic>
      <p:sp>
        <p:nvSpPr>
          <p:cNvPr id="7" name="TextBox 6">
            <a:extLst>
              <a:ext uri="{FF2B5EF4-FFF2-40B4-BE49-F238E27FC236}">
                <a16:creationId xmlns:a16="http://schemas.microsoft.com/office/drawing/2014/main" id="{A2BB3FC5-265C-4382-8995-0430B18E4020}"/>
              </a:ext>
            </a:extLst>
          </p:cNvPr>
          <p:cNvSpPr txBox="1"/>
          <p:nvPr/>
        </p:nvSpPr>
        <p:spPr>
          <a:xfrm>
            <a:off x="899592" y="3680617"/>
            <a:ext cx="3442506" cy="2462213"/>
          </a:xfrm>
          <a:prstGeom prst="rect">
            <a:avLst/>
          </a:prstGeom>
          <a:noFill/>
        </p:spPr>
        <p:txBody>
          <a:bodyPr wrap="square">
            <a:spAutoFit/>
          </a:bodyPr>
          <a:lstStyle/>
          <a:p>
            <a:r>
              <a:rPr lang="uk-UA" sz="1400" dirty="0">
                <a:effectLst/>
                <a:latin typeface="Times New Roman" panose="02020603050405020304" pitchFamily="18" charset="0"/>
                <a:ea typeface="Times New Roman" panose="02020603050405020304" pitchFamily="18" charset="0"/>
              </a:rPr>
              <a:t>Робітники «попросили», щоб Держпрому було присвоєно ім’я померлого вже на той час Дзержинського, і це прохання не залишили без уваги.</a:t>
            </a:r>
            <a:r>
              <a:rPr lang="ru-RU" sz="1400" dirty="0">
                <a:effectLst/>
                <a:latin typeface="Times New Roman" panose="02020603050405020304" pitchFamily="18" charset="0"/>
                <a:ea typeface="Times New Roman" panose="02020603050405020304" pitchFamily="18" charset="0"/>
              </a:rPr>
              <a:t> </a:t>
            </a:r>
          </a:p>
          <a:p>
            <a:r>
              <a:rPr lang="ru-RU" sz="1400" dirty="0" err="1">
                <a:effectLst/>
                <a:latin typeface="Times New Roman" panose="02020603050405020304" pitchFamily="18" charset="0"/>
                <a:ea typeface="Times New Roman" panose="02020603050405020304" pitchFamily="18" charset="0"/>
              </a:rPr>
              <a:t>Григорій</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Петровський</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дістав</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срібну</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дошку</a:t>
            </a:r>
            <a:r>
              <a:rPr lang="ru-RU" sz="1400" dirty="0">
                <a:effectLst/>
                <a:latin typeface="Times New Roman" panose="02020603050405020304" pitchFamily="18" charset="0"/>
                <a:ea typeface="Times New Roman" panose="02020603050405020304" pitchFamily="18" charset="0"/>
              </a:rPr>
              <a:t> з </a:t>
            </a:r>
            <a:r>
              <a:rPr lang="ru-RU" sz="1400" dirty="0" err="1">
                <a:effectLst/>
                <a:latin typeface="Times New Roman" panose="02020603050405020304" pitchFamily="18" charset="0"/>
                <a:ea typeface="Times New Roman" panose="02020603050405020304" pitchFamily="18" charset="0"/>
              </a:rPr>
              <a:t>пам’ятним</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написом</a:t>
            </a:r>
            <a:r>
              <a:rPr lang="ru-RU" sz="1400" dirty="0">
                <a:effectLst/>
                <a:latin typeface="Times New Roman" panose="02020603050405020304" pitchFamily="18" charset="0"/>
                <a:ea typeface="Times New Roman" panose="02020603050405020304" pitchFamily="18" charset="0"/>
              </a:rPr>
              <a:t> про </a:t>
            </a:r>
            <a:r>
              <a:rPr lang="ru-RU" sz="1400" dirty="0" err="1">
                <a:effectLst/>
                <a:latin typeface="Times New Roman" panose="02020603050405020304" pitchFamily="18" charset="0"/>
                <a:ea typeface="Times New Roman" panose="02020603050405020304" pitchFamily="18" charset="0"/>
              </a:rPr>
              <a:t>закладення</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будівлі</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Чубар</a:t>
            </a:r>
            <a:r>
              <a:rPr lang="ru-RU" sz="1400" dirty="0">
                <a:effectLst/>
                <a:latin typeface="Times New Roman" panose="02020603050405020304" pitchFamily="18" charset="0"/>
                <a:ea typeface="Times New Roman" panose="02020603050405020304" pitchFamily="18" charset="0"/>
              </a:rPr>
              <a:t>, як заведено в </a:t>
            </a:r>
            <a:r>
              <a:rPr lang="ru-RU" sz="1400" dirty="0" err="1">
                <a:effectLst/>
                <a:latin typeface="Times New Roman" panose="02020603050405020304" pitchFamily="18" charset="0"/>
                <a:ea typeface="Times New Roman" panose="02020603050405020304" pitchFamily="18" charset="0"/>
              </a:rPr>
              <a:t>народі</a:t>
            </a:r>
            <a:r>
              <a:rPr lang="ru-RU" sz="1400" dirty="0">
                <a:effectLst/>
                <a:latin typeface="Times New Roman" panose="02020603050405020304" pitchFamily="18" charset="0"/>
                <a:ea typeface="Times New Roman" panose="02020603050405020304" pitchFamily="18" charset="0"/>
              </a:rPr>
              <a:t>, кинув </a:t>
            </a:r>
            <a:r>
              <a:rPr lang="ru-RU" sz="1400" dirty="0" err="1">
                <a:effectLst/>
                <a:latin typeface="Times New Roman" panose="02020603050405020304" pitchFamily="18" charset="0"/>
                <a:ea typeface="Times New Roman" panose="02020603050405020304" pitchFamily="18" charset="0"/>
              </a:rPr>
              <a:t>кілька</a:t>
            </a:r>
            <a:r>
              <a:rPr lang="ru-RU" sz="1400" dirty="0">
                <a:effectLst/>
                <a:latin typeface="Times New Roman" panose="02020603050405020304" pitchFamily="18" charset="0"/>
                <a:ea typeface="Times New Roman" panose="02020603050405020304" pitchFamily="18" charset="0"/>
              </a:rPr>
              <a:t> монет.</a:t>
            </a:r>
          </a:p>
          <a:p>
            <a:r>
              <a:rPr lang="ru-RU" sz="1400" b="1" dirty="0">
                <a:effectLst/>
                <a:latin typeface="Times New Roman" panose="02020603050405020304" pitchFamily="18" charset="0"/>
                <a:ea typeface="Times New Roman" panose="02020603050405020304" pitchFamily="18" charset="0"/>
              </a:rPr>
              <a:t>І </a:t>
            </a:r>
            <a:r>
              <a:rPr lang="ru-RU" sz="1400" b="1" dirty="0" err="1">
                <a:effectLst/>
                <a:latin typeface="Times New Roman" panose="02020603050405020304" pitchFamily="18" charset="0"/>
                <a:ea typeface="Times New Roman" panose="02020603050405020304" pitchFamily="18" charset="0"/>
              </a:rPr>
              <a:t>монети</a:t>
            </a:r>
            <a:r>
              <a:rPr lang="ru-RU" sz="1400" b="1" dirty="0">
                <a:effectLst/>
                <a:latin typeface="Times New Roman" panose="02020603050405020304" pitchFamily="18" charset="0"/>
                <a:ea typeface="Times New Roman" panose="02020603050405020304" pitchFamily="18" charset="0"/>
              </a:rPr>
              <a:t>, і </a:t>
            </a:r>
            <a:r>
              <a:rPr lang="ru-RU" sz="1400" b="1" dirty="0" err="1">
                <a:effectLst/>
                <a:latin typeface="Times New Roman" panose="02020603050405020304" pitchFamily="18" charset="0"/>
                <a:ea typeface="Times New Roman" panose="02020603050405020304" pitchFamily="18" charset="0"/>
              </a:rPr>
              <a:t>закладена</a:t>
            </a:r>
            <a:r>
              <a:rPr lang="ru-RU" sz="1400" b="1" dirty="0">
                <a:effectLst/>
                <a:latin typeface="Times New Roman" panose="02020603050405020304" pitchFamily="18" charset="0"/>
                <a:ea typeface="Times New Roman" panose="02020603050405020304" pitchFamily="18" charset="0"/>
              </a:rPr>
              <a:t> </a:t>
            </a:r>
            <a:r>
              <a:rPr lang="ru-RU" sz="1400" b="1" dirty="0" err="1">
                <a:effectLst/>
                <a:latin typeface="Times New Roman" panose="02020603050405020304" pitchFamily="18" charset="0"/>
                <a:ea typeface="Times New Roman" panose="02020603050405020304" pitchFamily="18" charset="0"/>
              </a:rPr>
              <a:t>дошка</a:t>
            </a:r>
            <a:r>
              <a:rPr lang="ru-RU" sz="1400" b="1"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досі</a:t>
            </a:r>
            <a:r>
              <a:rPr lang="ru-RU" sz="1400" dirty="0">
                <a:effectLst/>
                <a:latin typeface="Times New Roman" panose="02020603050405020304" pitchFamily="18" charset="0"/>
                <a:ea typeface="Times New Roman" panose="02020603050405020304" pitchFamily="18" charset="0"/>
              </a:rPr>
              <a:t> так і </a:t>
            </a:r>
            <a:r>
              <a:rPr lang="ru-RU" sz="1400" dirty="0" err="1">
                <a:effectLst/>
                <a:latin typeface="Times New Roman" panose="02020603050405020304" pitchFamily="18" charset="0"/>
                <a:ea typeface="Times New Roman" panose="02020603050405020304" pitchFamily="18" charset="0"/>
              </a:rPr>
              <a:t>зберігаються</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замурованими</a:t>
            </a:r>
            <a:r>
              <a:rPr lang="ru-RU" sz="1400" dirty="0">
                <a:effectLst/>
                <a:latin typeface="Times New Roman" panose="02020603050405020304" pitchFamily="18" charset="0"/>
                <a:ea typeface="Times New Roman" panose="02020603050405020304" pitchFamily="18" charset="0"/>
              </a:rPr>
              <a:t> в </a:t>
            </a:r>
            <a:r>
              <a:rPr lang="ru-RU" sz="1400" dirty="0" err="1">
                <a:effectLst/>
                <a:latin typeface="Times New Roman" panose="02020603050405020304" pitchFamily="18" charset="0"/>
                <a:ea typeface="Times New Roman" panose="02020603050405020304" pitchFamily="18" charset="0"/>
              </a:rPr>
              <a:t>якійсь</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зі</a:t>
            </a:r>
            <a:r>
              <a:rPr lang="ru-RU" sz="1400" dirty="0">
                <a:effectLst/>
                <a:latin typeface="Times New Roman" panose="02020603050405020304" pitchFamily="18" charset="0"/>
                <a:ea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rPr>
              <a:t>стін</a:t>
            </a:r>
            <a:r>
              <a:rPr lang="ru-RU" sz="1400" dirty="0">
                <a:effectLst/>
                <a:latin typeface="Times New Roman" panose="02020603050405020304" pitchFamily="18" charset="0"/>
                <a:ea typeface="Times New Roman" panose="02020603050405020304" pitchFamily="18" charset="0"/>
              </a:rPr>
              <a:t> центрального корпусу.</a:t>
            </a:r>
            <a:endParaRPr lang="uk-UA" dirty="0"/>
          </a:p>
        </p:txBody>
      </p:sp>
      <p:pic>
        <p:nvPicPr>
          <p:cNvPr id="3" name="Рисунок 2">
            <a:extLst>
              <a:ext uri="{FF2B5EF4-FFF2-40B4-BE49-F238E27FC236}">
                <a16:creationId xmlns:a16="http://schemas.microsoft.com/office/drawing/2014/main" id="{CE890920-AC38-48A2-9AF6-47B6CC1383DC}"/>
              </a:ext>
            </a:extLst>
          </p:cNvPr>
          <p:cNvPicPr>
            <a:picLocks noChangeAspect="1"/>
          </p:cNvPicPr>
          <p:nvPr/>
        </p:nvPicPr>
        <p:blipFill>
          <a:blip r:embed="rId4"/>
          <a:stretch>
            <a:fillRect/>
          </a:stretch>
        </p:blipFill>
        <p:spPr>
          <a:xfrm>
            <a:off x="1122147" y="6504401"/>
            <a:ext cx="2091109" cy="353599"/>
          </a:xfrm>
          <a:prstGeom prst="rect">
            <a:avLst/>
          </a:prstGeom>
        </p:spPr>
      </p:pic>
    </p:spTree>
    <p:extLst>
      <p:ext uri="{BB962C8B-B14F-4D97-AF65-F5344CB8AC3E}">
        <p14:creationId xmlns:p14="http://schemas.microsoft.com/office/powerpoint/2010/main" val="1360396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0C2D8-9808-4567-BD4A-17416F79DB1C}"/>
              </a:ext>
            </a:extLst>
          </p:cNvPr>
          <p:cNvSpPr txBox="1"/>
          <p:nvPr/>
        </p:nvSpPr>
        <p:spPr>
          <a:xfrm>
            <a:off x="1619672" y="188640"/>
            <a:ext cx="5760640" cy="1107996"/>
          </a:xfrm>
          <a:prstGeom prst="rect">
            <a:avLst/>
          </a:prstGeom>
          <a:noFill/>
        </p:spPr>
        <p:txBody>
          <a:bodyPr wrap="square">
            <a:spAutoFit/>
          </a:bodyPr>
          <a:lstStyle/>
          <a:p>
            <a:pPr algn="ctr"/>
            <a:r>
              <a:rPr kumimoji="0" lang="uk-UA" sz="3300" b="1" i="0" u="none" strike="noStrike" kern="0" cap="none" spc="0" normalizeH="0" baseline="0" noProof="0" dirty="0">
                <a:ln>
                  <a:noFill/>
                </a:ln>
                <a:solidFill>
                  <a:srgbClr val="EBDDC3"/>
                </a:solidFill>
                <a:effectLst>
                  <a:outerShdw blurRad="38100" dist="38100" dir="2700000" algn="tl">
                    <a:srgbClr val="000000"/>
                  </a:outerShdw>
                </a:effectLst>
                <a:uLnTx/>
                <a:uFillTx/>
                <a:latin typeface="Tahoma"/>
                <a:ea typeface="+mj-ea"/>
                <a:cs typeface="+mj-cs"/>
              </a:rPr>
              <a:t>Харків </a:t>
            </a:r>
          </a:p>
          <a:p>
            <a:pPr algn="ctr"/>
            <a:r>
              <a:rPr kumimoji="0" lang="uk-UA" sz="3300" b="1" i="0" u="none" strike="noStrike" kern="0" cap="none" spc="0" normalizeH="0" baseline="0" noProof="0" dirty="0">
                <a:ln>
                  <a:noFill/>
                </a:ln>
                <a:solidFill>
                  <a:srgbClr val="EBDDC3"/>
                </a:solidFill>
                <a:effectLst>
                  <a:outerShdw blurRad="38100" dist="38100" dir="2700000" algn="tl">
                    <a:srgbClr val="000000"/>
                  </a:outerShdw>
                </a:effectLst>
                <a:uLnTx/>
                <a:uFillTx/>
                <a:latin typeface="Tahoma"/>
                <a:ea typeface="+mj-ea"/>
                <a:cs typeface="+mj-cs"/>
              </a:rPr>
              <a:t>7 листопада 1928 року</a:t>
            </a:r>
            <a:endParaRPr lang="uk-UA" dirty="0"/>
          </a:p>
        </p:txBody>
      </p:sp>
      <p:pic>
        <p:nvPicPr>
          <p:cNvPr id="4" name="Рисунок 3">
            <a:extLst>
              <a:ext uri="{FF2B5EF4-FFF2-40B4-BE49-F238E27FC236}">
                <a16:creationId xmlns:a16="http://schemas.microsoft.com/office/drawing/2014/main" id="{28D3E5D6-E9BC-47AC-92F9-A74ABB5624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29886"/>
            <a:ext cx="6886917" cy="2117243"/>
          </a:xfrm>
          <a:prstGeom prst="rect">
            <a:avLst/>
          </a:prstGeom>
          <a:noFill/>
        </p:spPr>
      </p:pic>
      <p:pic>
        <p:nvPicPr>
          <p:cNvPr id="5" name="Picture 2">
            <a:extLst>
              <a:ext uri="{FF2B5EF4-FFF2-40B4-BE49-F238E27FC236}">
                <a16:creationId xmlns:a16="http://schemas.microsoft.com/office/drawing/2014/main" id="{AE1CF6F1-94D4-474C-A202-3EC860506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465" y="4309716"/>
            <a:ext cx="5940152" cy="2548284"/>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E1484B24-4D61-4FEE-8D40-53C2FC83CCF5}"/>
              </a:ext>
            </a:extLst>
          </p:cNvPr>
          <p:cNvPicPr>
            <a:picLocks noChangeAspect="1"/>
          </p:cNvPicPr>
          <p:nvPr/>
        </p:nvPicPr>
        <p:blipFill>
          <a:blip r:embed="rId4"/>
          <a:stretch>
            <a:fillRect/>
          </a:stretch>
        </p:blipFill>
        <p:spPr>
          <a:xfrm>
            <a:off x="0" y="0"/>
            <a:ext cx="2091109" cy="353599"/>
          </a:xfrm>
          <a:prstGeom prst="rect">
            <a:avLst/>
          </a:prstGeom>
        </p:spPr>
      </p:pic>
      <p:sp>
        <p:nvSpPr>
          <p:cNvPr id="7" name="TextBox 6">
            <a:extLst>
              <a:ext uri="{FF2B5EF4-FFF2-40B4-BE49-F238E27FC236}">
                <a16:creationId xmlns:a16="http://schemas.microsoft.com/office/drawing/2014/main" id="{9579992A-705C-4435-8458-5C46C3A8038C}"/>
              </a:ext>
            </a:extLst>
          </p:cNvPr>
          <p:cNvSpPr txBox="1"/>
          <p:nvPr/>
        </p:nvSpPr>
        <p:spPr>
          <a:xfrm>
            <a:off x="539552" y="3366679"/>
            <a:ext cx="8064895" cy="923330"/>
          </a:xfrm>
          <a:prstGeom prst="rect">
            <a:avLst/>
          </a:prstGeom>
          <a:noFill/>
        </p:spPr>
        <p:txBody>
          <a:bodyPr wrap="square">
            <a:spAutoFit/>
          </a:bodyPr>
          <a:lstStyle/>
          <a:p>
            <a:r>
              <a:rPr lang="uk-UA" dirty="0">
                <a:latin typeface="Times New Roman" panose="02020603050405020304" pitchFamily="18" charset="0"/>
                <a:ea typeface="Calibri" panose="020F0502020204030204" pitchFamily="34" charset="0"/>
              </a:rPr>
              <a:t>У</a:t>
            </a:r>
            <a:r>
              <a:rPr lang="uk-UA" dirty="0">
                <a:effectLst/>
                <a:latin typeface="Times New Roman" panose="02020603050405020304" pitchFamily="18" charset="0"/>
                <a:ea typeface="Calibri" panose="020F0502020204030204" pitchFamily="34" charset="0"/>
              </a:rPr>
              <a:t> </a:t>
            </a:r>
            <a:r>
              <a:rPr lang="uk-UA" dirty="0" err="1">
                <a:effectLst/>
                <a:latin typeface="Times New Roman" panose="02020603050405020304" pitchFamily="18" charset="0"/>
                <a:ea typeface="Calibri" panose="020F0502020204030204" pitchFamily="34" charset="0"/>
              </a:rPr>
              <a:t>глинобитно</a:t>
            </a:r>
            <a:r>
              <a:rPr lang="uk-UA" dirty="0">
                <a:effectLst/>
                <a:latin typeface="Times New Roman" panose="02020603050405020304" pitchFamily="18" charset="0"/>
                <a:ea typeface="Calibri" panose="020F0502020204030204" pitchFamily="34" charset="0"/>
              </a:rPr>
              <a:t> - солом’яному Харкові, де тільки старий центр міг похвалитися красивими будинками, практично на околиці, «у чистому полі» було зведено будинок майбутнього: зі скла та бетону. </a:t>
            </a:r>
            <a:endParaRPr lang="uk-UA" dirty="0"/>
          </a:p>
        </p:txBody>
      </p:sp>
    </p:spTree>
    <p:extLst>
      <p:ext uri="{BB962C8B-B14F-4D97-AF65-F5344CB8AC3E}">
        <p14:creationId xmlns:p14="http://schemas.microsoft.com/office/powerpoint/2010/main" val="2736513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BA4434-BBD0-4AD4-90B9-C788BC17932D}"/>
              </a:ext>
            </a:extLst>
          </p:cNvPr>
          <p:cNvSpPr txBox="1"/>
          <p:nvPr/>
        </p:nvSpPr>
        <p:spPr>
          <a:xfrm>
            <a:off x="1691680" y="5013176"/>
            <a:ext cx="6096000" cy="1263166"/>
          </a:xfrm>
          <a:prstGeom prst="rect">
            <a:avLst/>
          </a:prstGeom>
          <a:noFill/>
        </p:spPr>
        <p:txBody>
          <a:bodyPr wrap="square">
            <a:spAutoFit/>
          </a:bodyPr>
          <a:lstStyle/>
          <a:p>
            <a:pPr>
              <a:lnSpc>
                <a:spcPct val="107000"/>
              </a:lnSpc>
              <a:spcAft>
                <a:spcPts val="800"/>
              </a:spcAft>
            </a:pPr>
            <a:r>
              <a:rPr lang="uk-UA" dirty="0">
                <a:effectLst/>
                <a:latin typeface="Times New Roman" panose="02020603050405020304" pitchFamily="18" charset="0"/>
                <a:ea typeface="Times New Roman" panose="02020603050405020304" pitchFamily="18" charset="0"/>
                <a:cs typeface="Times New Roman" panose="02020603050405020304" pitchFamily="18" charset="0"/>
              </a:rPr>
              <a:t>Учасники загальних зборів робітників та службовців будівництва Будинку Держпромисловості, присвячених завершенню будівництва, біля центрального корпусу Держпрому.</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11A7584-A43D-4E54-A4C4-9AB85013B55F}"/>
              </a:ext>
            </a:extLst>
          </p:cNvPr>
          <p:cNvPicPr>
            <a:picLocks noChangeAspect="1"/>
          </p:cNvPicPr>
          <p:nvPr/>
        </p:nvPicPr>
        <p:blipFill>
          <a:blip r:embed="rId2"/>
          <a:stretch>
            <a:fillRect/>
          </a:stretch>
        </p:blipFill>
        <p:spPr>
          <a:xfrm>
            <a:off x="1115616" y="717112"/>
            <a:ext cx="6910818" cy="4333301"/>
          </a:xfrm>
          <a:prstGeom prst="rect">
            <a:avLst/>
          </a:prstGeom>
        </p:spPr>
      </p:pic>
      <p:pic>
        <p:nvPicPr>
          <p:cNvPr id="2" name="Рисунок 1">
            <a:extLst>
              <a:ext uri="{FF2B5EF4-FFF2-40B4-BE49-F238E27FC236}">
                <a16:creationId xmlns:a16="http://schemas.microsoft.com/office/drawing/2014/main" id="{876CFC92-C9E6-49F6-AA09-AD2F41B0A9ED}"/>
              </a:ext>
            </a:extLst>
          </p:cNvPr>
          <p:cNvPicPr>
            <a:picLocks noChangeAspect="1"/>
          </p:cNvPicPr>
          <p:nvPr/>
        </p:nvPicPr>
        <p:blipFill>
          <a:blip r:embed="rId3"/>
          <a:stretch>
            <a:fillRect/>
          </a:stretch>
        </p:blipFill>
        <p:spPr>
          <a:xfrm>
            <a:off x="1187624" y="6504401"/>
            <a:ext cx="2091109" cy="353599"/>
          </a:xfrm>
          <a:prstGeom prst="rect">
            <a:avLst/>
          </a:prstGeom>
        </p:spPr>
      </p:pic>
    </p:spTree>
    <p:extLst>
      <p:ext uri="{BB962C8B-B14F-4D97-AF65-F5344CB8AC3E}">
        <p14:creationId xmlns:p14="http://schemas.microsoft.com/office/powerpoint/2010/main" val="95487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F4BAF94-6254-4596-B23E-FEB1B56CE7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081"/>
            <a:ext cx="4572000" cy="6858000"/>
          </a:xfrm>
          <a:prstGeom prst="rect">
            <a:avLst/>
          </a:prstGeom>
          <a:noFill/>
        </p:spPr>
      </p:pic>
      <p:pic>
        <p:nvPicPr>
          <p:cNvPr id="6146" name="Picture 2" descr="Дзержинский Ф. Э. – Правозащитники Против Пыток">
            <a:extLst>
              <a:ext uri="{FF2B5EF4-FFF2-40B4-BE49-F238E27FC236}">
                <a16:creationId xmlns:a16="http://schemas.microsoft.com/office/drawing/2014/main" id="{5327B768-4787-4A20-B67D-DC1139E22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0081"/>
            <a:ext cx="1828800" cy="2505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DA2771-A790-438B-9FC7-993FE8AD1717}"/>
              </a:ext>
            </a:extLst>
          </p:cNvPr>
          <p:cNvSpPr txBox="1"/>
          <p:nvPr/>
        </p:nvSpPr>
        <p:spPr>
          <a:xfrm>
            <a:off x="323528" y="2525562"/>
            <a:ext cx="4572000" cy="1692771"/>
          </a:xfrm>
          <a:prstGeom prst="rect">
            <a:avLst/>
          </a:prstGeom>
          <a:noFill/>
        </p:spPr>
        <p:txBody>
          <a:bodyPr wrap="square">
            <a:spAutoFit/>
          </a:bodyPr>
          <a:lstStyle/>
          <a:p>
            <a:r>
              <a:rPr kumimoji="0" lang="uk-UA" sz="2400" b="0" i="0" u="none" strike="noStrike" kern="1200" cap="none" spc="0" normalizeH="0" baseline="0" noProof="0" dirty="0">
                <a:ln>
                  <a:noFill/>
                </a:ln>
                <a:solidFill>
                  <a:prstClr val="black"/>
                </a:solidFill>
                <a:effectLst/>
                <a:uLnTx/>
                <a:uFillTx/>
                <a:latin typeface="Arial"/>
                <a:ea typeface="+mj-ea"/>
                <a:cs typeface="+mj-cs"/>
              </a:rPr>
              <a:t>Грамота День закінчення будівництва Держпрому </a:t>
            </a:r>
          </a:p>
          <a:p>
            <a:r>
              <a:rPr kumimoji="0" lang="uk-UA" sz="2400" b="0" i="0" u="none" strike="noStrike" kern="1200" cap="none" spc="0" normalizeH="0" baseline="0" noProof="0" dirty="0">
                <a:ln>
                  <a:noFill/>
                </a:ln>
                <a:solidFill>
                  <a:prstClr val="black"/>
                </a:solidFill>
                <a:effectLst/>
                <a:uLnTx/>
                <a:uFillTx/>
                <a:latin typeface="Arial"/>
                <a:ea typeface="+mj-ea"/>
                <a:cs typeface="+mj-cs"/>
              </a:rPr>
              <a:t>ім. Ф. Дзержинського </a:t>
            </a:r>
          </a:p>
          <a:p>
            <a:r>
              <a:rPr kumimoji="0" lang="uk-UA" sz="1600" b="0" i="0" u="none" strike="noStrike" kern="1200" cap="none" spc="0" normalizeH="0" baseline="0" noProof="0" dirty="0">
                <a:ln>
                  <a:noFill/>
                </a:ln>
                <a:solidFill>
                  <a:prstClr val="black"/>
                </a:solidFill>
                <a:effectLst/>
                <a:uLnTx/>
                <a:uFillTx/>
                <a:latin typeface="Arial"/>
                <a:ea typeface="+mj-ea"/>
                <a:cs typeface="+mj-cs"/>
              </a:rPr>
              <a:t>(одинадцята річниця перемоги жовтневої революції)</a:t>
            </a:r>
            <a:endParaRPr lang="uk-UA" sz="1600" dirty="0"/>
          </a:p>
        </p:txBody>
      </p:sp>
      <p:pic>
        <p:nvPicPr>
          <p:cNvPr id="6" name="Рисунок 5">
            <a:extLst>
              <a:ext uri="{FF2B5EF4-FFF2-40B4-BE49-F238E27FC236}">
                <a16:creationId xmlns:a16="http://schemas.microsoft.com/office/drawing/2014/main" id="{70EF3B32-2259-4A9E-B5BB-7848353324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373006"/>
            <a:ext cx="3757613" cy="2505075"/>
          </a:xfrm>
          <a:prstGeom prst="rect">
            <a:avLst/>
          </a:prstGeom>
          <a:noFill/>
        </p:spPr>
      </p:pic>
      <p:sp>
        <p:nvSpPr>
          <p:cNvPr id="7" name="TextBox 6">
            <a:extLst>
              <a:ext uri="{FF2B5EF4-FFF2-40B4-BE49-F238E27FC236}">
                <a16:creationId xmlns:a16="http://schemas.microsoft.com/office/drawing/2014/main" id="{B841CDB5-37A9-4454-AA09-2410CBAAD68F}"/>
              </a:ext>
            </a:extLst>
          </p:cNvPr>
          <p:cNvSpPr txBox="1"/>
          <p:nvPr/>
        </p:nvSpPr>
        <p:spPr>
          <a:xfrm>
            <a:off x="323528" y="887897"/>
            <a:ext cx="4572000" cy="769441"/>
          </a:xfrm>
          <a:prstGeom prst="rect">
            <a:avLst/>
          </a:prstGeom>
          <a:noFill/>
        </p:spPr>
        <p:txBody>
          <a:bodyPr wrap="square">
            <a:spAutoFit/>
          </a:bodyPr>
          <a:lstStyle/>
          <a:p>
            <a:r>
              <a:rPr kumimoji="0" lang="uk-UA" sz="4400" b="0" i="0" u="none" strike="noStrike" kern="1200" cap="none" spc="0" normalizeH="0" baseline="0" noProof="0" dirty="0">
                <a:ln>
                  <a:noFill/>
                </a:ln>
                <a:solidFill>
                  <a:schemeClr val="bg2">
                    <a:lumMod val="50000"/>
                  </a:schemeClr>
                </a:solidFill>
                <a:effectLst/>
                <a:uLnTx/>
                <a:uFillTx/>
                <a:latin typeface="Arial"/>
                <a:ea typeface="+mj-ea"/>
                <a:cs typeface="+mj-cs"/>
              </a:rPr>
              <a:t>07.11.1928</a:t>
            </a:r>
            <a:endParaRPr lang="uk-UA" dirty="0">
              <a:solidFill>
                <a:schemeClr val="bg2">
                  <a:lumMod val="50000"/>
                </a:schemeClr>
              </a:solidFill>
            </a:endParaRPr>
          </a:p>
        </p:txBody>
      </p:sp>
      <p:pic>
        <p:nvPicPr>
          <p:cNvPr id="3" name="Рисунок 2">
            <a:extLst>
              <a:ext uri="{FF2B5EF4-FFF2-40B4-BE49-F238E27FC236}">
                <a16:creationId xmlns:a16="http://schemas.microsoft.com/office/drawing/2014/main" id="{8A49A70F-F3BD-41F3-8EFD-B1E875C3DFC3}"/>
              </a:ext>
            </a:extLst>
          </p:cNvPr>
          <p:cNvPicPr>
            <a:picLocks noChangeAspect="1"/>
          </p:cNvPicPr>
          <p:nvPr/>
        </p:nvPicPr>
        <p:blipFill>
          <a:blip r:embed="rId5"/>
          <a:stretch>
            <a:fillRect/>
          </a:stretch>
        </p:blipFill>
        <p:spPr>
          <a:xfrm>
            <a:off x="34058" y="36306"/>
            <a:ext cx="2091109" cy="353599"/>
          </a:xfrm>
          <a:prstGeom prst="rect">
            <a:avLst/>
          </a:prstGeom>
        </p:spPr>
      </p:pic>
    </p:spTree>
    <p:extLst>
      <p:ext uri="{BB962C8B-B14F-4D97-AF65-F5344CB8AC3E}">
        <p14:creationId xmlns:p14="http://schemas.microsoft.com/office/powerpoint/2010/main" val="1114888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3354CCC-1AF4-4B7C-BE76-759FD8056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36712"/>
            <a:ext cx="7344816" cy="5367277"/>
          </a:xfrm>
          <a:prstGeom prst="rect">
            <a:avLst/>
          </a:prstGeom>
          <a:noFill/>
        </p:spPr>
      </p:pic>
      <p:pic>
        <p:nvPicPr>
          <p:cNvPr id="3" name="Рисунок 2">
            <a:extLst>
              <a:ext uri="{FF2B5EF4-FFF2-40B4-BE49-F238E27FC236}">
                <a16:creationId xmlns:a16="http://schemas.microsoft.com/office/drawing/2014/main" id="{6EFB39F5-7E6A-4423-A827-FC1B57B6AB66}"/>
              </a:ext>
            </a:extLst>
          </p:cNvPr>
          <p:cNvPicPr>
            <a:picLocks noChangeAspect="1"/>
          </p:cNvPicPr>
          <p:nvPr/>
        </p:nvPicPr>
        <p:blipFill>
          <a:blip r:embed="rId3"/>
          <a:stretch>
            <a:fillRect/>
          </a:stretch>
        </p:blipFill>
        <p:spPr>
          <a:xfrm>
            <a:off x="1159226" y="6505009"/>
            <a:ext cx="2091109" cy="353599"/>
          </a:xfrm>
          <a:prstGeom prst="rect">
            <a:avLst/>
          </a:prstGeom>
        </p:spPr>
      </p:pic>
    </p:spTree>
    <p:extLst>
      <p:ext uri="{BB962C8B-B14F-4D97-AF65-F5344CB8AC3E}">
        <p14:creationId xmlns:p14="http://schemas.microsoft.com/office/powerpoint/2010/main" val="4190118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B83D5-4672-427B-B1F0-88F5DC56D958}"/>
              </a:ext>
            </a:extLst>
          </p:cNvPr>
          <p:cNvSpPr txBox="1"/>
          <p:nvPr/>
        </p:nvSpPr>
        <p:spPr>
          <a:xfrm>
            <a:off x="323528" y="548680"/>
            <a:ext cx="7992888" cy="476990"/>
          </a:xfrm>
          <a:prstGeom prst="rect">
            <a:avLst/>
          </a:prstGeom>
          <a:noFill/>
        </p:spPr>
        <p:txBody>
          <a:bodyPr wrap="square">
            <a:spAutoFit/>
          </a:bodyPr>
          <a:lstStyle/>
          <a:p>
            <a:pPr marL="0" marR="0" lvl="0" indent="0" algn="l" defTabSz="914400" rtl="0" eaLnBrk="1" fontAlgn="auto" latinLnBrk="0" hangingPunct="1">
              <a:lnSpc>
                <a:spcPts val="2850"/>
              </a:lnSpc>
              <a:spcBef>
                <a:spcPts val="2250"/>
              </a:spcBef>
              <a:spcAft>
                <a:spcPts val="1500"/>
              </a:spcAft>
              <a:buClrTx/>
              <a:buSzTx/>
              <a:buFontTx/>
              <a:buNone/>
              <a:tabLst/>
              <a:defRPr/>
            </a:pPr>
            <a:r>
              <a:rPr kumimoji="0" lang="uk-UA" sz="3200" b="1" i="0" u="none" strike="noStrike" kern="1200" cap="none" spc="75"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Держпром під час Другої Світової війни</a:t>
            </a:r>
            <a:endParaRPr kumimoji="0" lang="uk-UA" sz="3200" b="1" i="0" u="none" strike="noStrike" kern="1200" cap="none" spc="0" normalizeH="0" baseline="0" noProof="0" dirty="0">
              <a:ln>
                <a:noFill/>
              </a:ln>
              <a:solidFill>
                <a:schemeClr val="bg2">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450B3A13-ECB0-4C32-A491-6206B1C90F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3875" y="1035609"/>
            <a:ext cx="4942742" cy="3714182"/>
          </a:xfrm>
          <a:prstGeom prst="rect">
            <a:avLst/>
          </a:prstGeom>
          <a:noFill/>
          <a:ln>
            <a:noFill/>
          </a:ln>
        </p:spPr>
      </p:pic>
      <p:sp>
        <p:nvSpPr>
          <p:cNvPr id="6" name="TextBox 5">
            <a:extLst>
              <a:ext uri="{FF2B5EF4-FFF2-40B4-BE49-F238E27FC236}">
                <a16:creationId xmlns:a16="http://schemas.microsoft.com/office/drawing/2014/main" id="{3C022432-C183-4E88-8765-892825EF0A98}"/>
              </a:ext>
            </a:extLst>
          </p:cNvPr>
          <p:cNvSpPr txBox="1"/>
          <p:nvPr/>
        </p:nvSpPr>
        <p:spPr>
          <a:xfrm>
            <a:off x="1115616" y="4749791"/>
            <a:ext cx="7632847" cy="155952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950"/>
              </a:spcAft>
              <a:buClrTx/>
              <a:buSzTx/>
              <a:buFontTx/>
              <a:buNone/>
              <a:tabLst/>
              <a:defRPr/>
            </a:pPr>
            <a:r>
              <a:rPr kumimoji="0" lang="uk-UA" sz="1800" b="0" i="0" u="none" strike="noStrike" kern="1200" cap="none" spc="75" normalizeH="0" baseline="0" noProof="0" dirty="0">
                <a:ln>
                  <a:noFill/>
                </a:ln>
                <a:solidFill>
                  <a:schemeClr val="bg2">
                    <a:lumMod val="2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Відступаючи з міста німці намагалися підірвати Держпром, вони замінували будівлю. Планам нацистів завадив невідомий, який ціною власного життя врятував будівлю від вибуху. Після невдалої спроби вибуху німці підпалили Держпром. Але горіти було нічому, так як конструкція будівлі виконана із залізобетону.</a:t>
            </a:r>
            <a:endParaRPr kumimoji="0" lang="uk-UA" sz="1800"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id="{9D932D10-CD68-4A1C-BAF5-6756205E893E}"/>
              </a:ext>
            </a:extLst>
          </p:cNvPr>
          <p:cNvPicPr>
            <a:picLocks noChangeAspect="1"/>
          </p:cNvPicPr>
          <p:nvPr/>
        </p:nvPicPr>
        <p:blipFill>
          <a:blip r:embed="rId3"/>
          <a:stretch>
            <a:fillRect/>
          </a:stretch>
        </p:blipFill>
        <p:spPr>
          <a:xfrm>
            <a:off x="1371262" y="2636710"/>
            <a:ext cx="3192016" cy="2164586"/>
          </a:xfrm>
          <a:prstGeom prst="rect">
            <a:avLst/>
          </a:prstGeom>
        </p:spPr>
      </p:pic>
      <p:pic>
        <p:nvPicPr>
          <p:cNvPr id="9" name="Рисунок 8">
            <a:extLst>
              <a:ext uri="{FF2B5EF4-FFF2-40B4-BE49-F238E27FC236}">
                <a16:creationId xmlns:a16="http://schemas.microsoft.com/office/drawing/2014/main" id="{EFDC6DF8-0996-4EC1-A454-E4D40E034A50}"/>
              </a:ext>
            </a:extLst>
          </p:cNvPr>
          <p:cNvPicPr>
            <a:picLocks noChangeAspect="1"/>
          </p:cNvPicPr>
          <p:nvPr/>
        </p:nvPicPr>
        <p:blipFill>
          <a:blip r:embed="rId4"/>
          <a:stretch>
            <a:fillRect/>
          </a:stretch>
        </p:blipFill>
        <p:spPr>
          <a:xfrm>
            <a:off x="0" y="1025670"/>
            <a:ext cx="3024336" cy="2113328"/>
          </a:xfrm>
          <a:prstGeom prst="rect">
            <a:avLst/>
          </a:prstGeom>
        </p:spPr>
      </p:pic>
      <p:pic>
        <p:nvPicPr>
          <p:cNvPr id="2" name="Рисунок 1">
            <a:extLst>
              <a:ext uri="{FF2B5EF4-FFF2-40B4-BE49-F238E27FC236}">
                <a16:creationId xmlns:a16="http://schemas.microsoft.com/office/drawing/2014/main" id="{DE11E4FE-8A5D-43FF-BEC9-2D4A992A5837}"/>
              </a:ext>
            </a:extLst>
          </p:cNvPr>
          <p:cNvPicPr>
            <a:picLocks noChangeAspect="1"/>
          </p:cNvPicPr>
          <p:nvPr/>
        </p:nvPicPr>
        <p:blipFill>
          <a:blip r:embed="rId5"/>
          <a:stretch>
            <a:fillRect/>
          </a:stretch>
        </p:blipFill>
        <p:spPr>
          <a:xfrm>
            <a:off x="1115616" y="6504401"/>
            <a:ext cx="2091109" cy="353599"/>
          </a:xfrm>
          <a:prstGeom prst="rect">
            <a:avLst/>
          </a:prstGeom>
        </p:spPr>
      </p:pic>
    </p:spTree>
    <p:extLst>
      <p:ext uri="{BB962C8B-B14F-4D97-AF65-F5344CB8AC3E}">
        <p14:creationId xmlns:p14="http://schemas.microsoft.com/office/powerpoint/2010/main" val="3663876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6B8BE-08A9-44C6-B4DB-A45BA8FF5B8C}"/>
              </a:ext>
            </a:extLst>
          </p:cNvPr>
          <p:cNvSpPr txBox="1"/>
          <p:nvPr/>
        </p:nvSpPr>
        <p:spPr>
          <a:xfrm>
            <a:off x="3851920" y="5013176"/>
            <a:ext cx="4572000" cy="1346074"/>
          </a:xfrm>
          <a:prstGeom prst="rect">
            <a:avLst/>
          </a:prstGeom>
          <a:noFill/>
        </p:spPr>
        <p:txBody>
          <a:bodyPr wrap="square">
            <a:spAutoFit/>
          </a:bodyPr>
          <a:lstStyle/>
          <a:p>
            <a:pPr>
              <a:lnSpc>
                <a:spcPct val="150000"/>
              </a:lnSpc>
            </a:pPr>
            <a:r>
              <a:rPr lang="uk-UA" sz="1400" b="1" dirty="0">
                <a:effectLst/>
                <a:latin typeface="Times New Roman" panose="02020603050405020304" pitchFamily="18" charset="0"/>
                <a:ea typeface="Times New Roman" panose="02020603050405020304" pitchFamily="18" charset="0"/>
              </a:rPr>
              <a:t>«Ці макаки – </a:t>
            </a:r>
            <a:r>
              <a:rPr lang="uk-UA" sz="1400" b="1" dirty="0" err="1">
                <a:effectLst/>
                <a:latin typeface="Times New Roman" panose="02020603050405020304" pitchFamily="18" charset="0"/>
                <a:ea typeface="Times New Roman" panose="02020603050405020304" pitchFamily="18" charset="0"/>
              </a:rPr>
              <a:t>резуси</a:t>
            </a:r>
            <a:r>
              <a:rPr lang="uk-UA" sz="1400" b="1" dirty="0">
                <a:effectLst/>
                <a:latin typeface="Times New Roman" panose="02020603050405020304" pitchFamily="18" charset="0"/>
                <a:ea typeface="Times New Roman" panose="02020603050405020304" pitchFamily="18" charset="0"/>
              </a:rPr>
              <a:t> пережили фашистську окупацію Харкова 1941-1943 років й ховалися в будівлі Держпрому, вони вижили завдяки небайдужим людям, які ділилися з ними їжею» </a:t>
            </a:r>
            <a:endParaRPr lang="uk-UA" sz="1100" b="1" dirty="0">
              <a:effectLst/>
              <a:latin typeface="Arial" panose="020B0604020202020204" pitchFamily="34" charset="0"/>
              <a:ea typeface="Arial" panose="020B0604020202020204" pitchFamily="34" charset="0"/>
            </a:endParaRPr>
          </a:p>
        </p:txBody>
      </p:sp>
      <p:pic>
        <p:nvPicPr>
          <p:cNvPr id="5" name="Рисунок 4">
            <a:extLst>
              <a:ext uri="{FF2B5EF4-FFF2-40B4-BE49-F238E27FC236}">
                <a16:creationId xmlns:a16="http://schemas.microsoft.com/office/drawing/2014/main" id="{2F521E25-0C02-4839-AD05-8E33B4B5225E}"/>
              </a:ext>
            </a:extLst>
          </p:cNvPr>
          <p:cNvPicPr>
            <a:picLocks noChangeAspect="1"/>
          </p:cNvPicPr>
          <p:nvPr/>
        </p:nvPicPr>
        <p:blipFill>
          <a:blip r:embed="rId2"/>
          <a:stretch>
            <a:fillRect/>
          </a:stretch>
        </p:blipFill>
        <p:spPr>
          <a:xfrm>
            <a:off x="4760009" y="538030"/>
            <a:ext cx="3356359" cy="4475146"/>
          </a:xfrm>
          <a:prstGeom prst="rect">
            <a:avLst/>
          </a:prstGeom>
        </p:spPr>
      </p:pic>
      <p:pic>
        <p:nvPicPr>
          <p:cNvPr id="7" name="Рисунок 6">
            <a:extLst>
              <a:ext uri="{FF2B5EF4-FFF2-40B4-BE49-F238E27FC236}">
                <a16:creationId xmlns:a16="http://schemas.microsoft.com/office/drawing/2014/main" id="{59E0BA15-9610-4511-B5B5-032DE26A9CE3}"/>
              </a:ext>
            </a:extLst>
          </p:cNvPr>
          <p:cNvPicPr>
            <a:picLocks noChangeAspect="1"/>
          </p:cNvPicPr>
          <p:nvPr/>
        </p:nvPicPr>
        <p:blipFill>
          <a:blip r:embed="rId3"/>
          <a:stretch>
            <a:fillRect/>
          </a:stretch>
        </p:blipFill>
        <p:spPr>
          <a:xfrm>
            <a:off x="2254863" y="4293096"/>
            <a:ext cx="1597057" cy="2129409"/>
          </a:xfrm>
          <a:prstGeom prst="rect">
            <a:avLst/>
          </a:prstGeom>
        </p:spPr>
      </p:pic>
      <p:pic>
        <p:nvPicPr>
          <p:cNvPr id="9" name="Рисунок 8">
            <a:extLst>
              <a:ext uri="{FF2B5EF4-FFF2-40B4-BE49-F238E27FC236}">
                <a16:creationId xmlns:a16="http://schemas.microsoft.com/office/drawing/2014/main" id="{43878CA0-3425-40F6-A8E3-38BE903277C9}"/>
              </a:ext>
            </a:extLst>
          </p:cNvPr>
          <p:cNvPicPr>
            <a:picLocks noChangeAspect="1"/>
          </p:cNvPicPr>
          <p:nvPr/>
        </p:nvPicPr>
        <p:blipFill>
          <a:blip r:embed="rId4"/>
          <a:stretch>
            <a:fillRect/>
          </a:stretch>
        </p:blipFill>
        <p:spPr>
          <a:xfrm>
            <a:off x="188960" y="553316"/>
            <a:ext cx="4571049" cy="3428287"/>
          </a:xfrm>
          <a:prstGeom prst="rect">
            <a:avLst/>
          </a:prstGeom>
        </p:spPr>
      </p:pic>
      <p:sp>
        <p:nvSpPr>
          <p:cNvPr id="11" name="TextBox 10">
            <a:extLst>
              <a:ext uri="{FF2B5EF4-FFF2-40B4-BE49-F238E27FC236}">
                <a16:creationId xmlns:a16="http://schemas.microsoft.com/office/drawing/2014/main" id="{6FD73AD4-F8DB-4A9F-BE61-014408EA86A3}"/>
              </a:ext>
            </a:extLst>
          </p:cNvPr>
          <p:cNvSpPr txBox="1"/>
          <p:nvPr/>
        </p:nvSpPr>
        <p:spPr>
          <a:xfrm>
            <a:off x="395536" y="11051"/>
            <a:ext cx="8028384" cy="476990"/>
          </a:xfrm>
          <a:prstGeom prst="rect">
            <a:avLst/>
          </a:prstGeom>
          <a:noFill/>
        </p:spPr>
        <p:txBody>
          <a:bodyPr wrap="square">
            <a:spAutoFit/>
          </a:bodyPr>
          <a:lstStyle/>
          <a:p>
            <a:pPr marL="0" marR="0" lvl="0" indent="0" algn="l" defTabSz="914400" rtl="0" eaLnBrk="1" fontAlgn="auto" latinLnBrk="0" hangingPunct="1">
              <a:lnSpc>
                <a:spcPts val="2850"/>
              </a:lnSpc>
              <a:spcBef>
                <a:spcPts val="2250"/>
              </a:spcBef>
              <a:spcAft>
                <a:spcPts val="1500"/>
              </a:spcAft>
              <a:buClrTx/>
              <a:buSzTx/>
              <a:buFontTx/>
              <a:buNone/>
              <a:tabLst/>
              <a:defRPr/>
            </a:pPr>
            <a:r>
              <a:rPr kumimoji="0" lang="uk-UA" sz="3200" b="1" i="0" u="none" strike="noStrike" kern="1200" cap="none" spc="75" normalizeH="0" baseline="0" noProof="0" dirty="0">
                <a:ln>
                  <a:noFill/>
                </a:ln>
                <a:solidFill>
                  <a:schemeClr val="bg2">
                    <a:lumMod val="2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Держпром під час Другої Світової війни</a:t>
            </a:r>
            <a:endParaRPr kumimoji="0" lang="uk-UA" sz="3200" b="1"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EF3351C4-B854-450D-9751-DFC811029BA9}"/>
              </a:ext>
            </a:extLst>
          </p:cNvPr>
          <p:cNvPicPr>
            <a:picLocks noChangeAspect="1"/>
          </p:cNvPicPr>
          <p:nvPr/>
        </p:nvPicPr>
        <p:blipFill>
          <a:blip r:embed="rId5"/>
          <a:stretch>
            <a:fillRect/>
          </a:stretch>
        </p:blipFill>
        <p:spPr>
          <a:xfrm>
            <a:off x="1011054" y="6520620"/>
            <a:ext cx="2042337" cy="326330"/>
          </a:xfrm>
          <a:prstGeom prst="rect">
            <a:avLst/>
          </a:prstGeom>
          <a:solidFill>
            <a:schemeClr val="accent3">
              <a:lumMod val="75000"/>
            </a:schemeClr>
          </a:solidFill>
        </p:spPr>
      </p:pic>
    </p:spTree>
    <p:extLst>
      <p:ext uri="{BB962C8B-B14F-4D97-AF65-F5344CB8AC3E}">
        <p14:creationId xmlns:p14="http://schemas.microsoft.com/office/powerpoint/2010/main" val="1225471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A80868F-C1E2-4B02-8956-67FE12767D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590" y="1052736"/>
            <a:ext cx="4676879" cy="3122016"/>
          </a:xfrm>
          <a:prstGeom prst="rect">
            <a:avLst/>
          </a:prstGeom>
          <a:noFill/>
        </p:spPr>
      </p:pic>
      <p:pic>
        <p:nvPicPr>
          <p:cNvPr id="3" name="Рисунок 2">
            <a:extLst>
              <a:ext uri="{FF2B5EF4-FFF2-40B4-BE49-F238E27FC236}">
                <a16:creationId xmlns:a16="http://schemas.microsoft.com/office/drawing/2014/main" id="{350F9E5A-E380-42DA-87DA-B5860B94FC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284984"/>
            <a:ext cx="4733458" cy="3159138"/>
          </a:xfrm>
          <a:prstGeom prst="rect">
            <a:avLst/>
          </a:prstGeom>
          <a:noFill/>
        </p:spPr>
      </p:pic>
      <p:sp>
        <p:nvSpPr>
          <p:cNvPr id="5" name="TextBox 4">
            <a:extLst>
              <a:ext uri="{FF2B5EF4-FFF2-40B4-BE49-F238E27FC236}">
                <a16:creationId xmlns:a16="http://schemas.microsoft.com/office/drawing/2014/main" id="{90600D3E-DEBF-4A52-9E45-897A0E153D59}"/>
              </a:ext>
            </a:extLst>
          </p:cNvPr>
          <p:cNvSpPr txBox="1"/>
          <p:nvPr/>
        </p:nvSpPr>
        <p:spPr>
          <a:xfrm>
            <a:off x="1295636" y="332656"/>
            <a:ext cx="6552728" cy="615681"/>
          </a:xfrm>
          <a:prstGeom prst="rect">
            <a:avLst/>
          </a:prstGeom>
          <a:noFill/>
        </p:spPr>
        <p:txBody>
          <a:bodyPr wrap="square">
            <a:spAutoFit/>
          </a:bodyPr>
          <a:lstStyle/>
          <a:p>
            <a:pPr lvl="0" algn="ctr">
              <a:lnSpc>
                <a:spcPts val="1500"/>
              </a:lnSpc>
              <a:spcAft>
                <a:spcPts val="800"/>
              </a:spcAft>
              <a:buSzPts val="1000"/>
              <a:tabLst>
                <a:tab pos="457200" algn="l"/>
              </a:tabLst>
            </a:pPr>
            <a:r>
              <a:rPr lang="uk-UA" sz="2800" b="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 5 під'їзді Держпрому </a:t>
            </a:r>
          </a:p>
          <a:p>
            <a:pPr lvl="0" algn="ctr">
              <a:lnSpc>
                <a:spcPts val="1500"/>
              </a:lnSpc>
              <a:spcAft>
                <a:spcPts val="800"/>
              </a:spcAft>
              <a:buSzPts val="1000"/>
              <a:tabLst>
                <a:tab pos="457200" algn="l"/>
              </a:tabLst>
            </a:pPr>
            <a:r>
              <a:rPr lang="uk-UA" sz="2800" b="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відкрито музей у 1980-х роках.</a:t>
            </a:r>
            <a:endParaRPr lang="uk-UA"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382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BFF5AE8-291F-40A9-9FBD-D341D1899D5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4572000" cy="3051703"/>
          </a:xfrm>
          <a:prstGeom prst="rect">
            <a:avLst/>
          </a:prstGeom>
          <a:noFill/>
        </p:spPr>
      </p:pic>
      <p:pic>
        <p:nvPicPr>
          <p:cNvPr id="3" name="Рисунок 2">
            <a:extLst>
              <a:ext uri="{FF2B5EF4-FFF2-40B4-BE49-F238E27FC236}">
                <a16:creationId xmlns:a16="http://schemas.microsoft.com/office/drawing/2014/main" id="{D4F1FAD6-985E-4B75-BC49-9E773B34CB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0905" y="-12982"/>
            <a:ext cx="4576260" cy="6856228"/>
          </a:xfrm>
          <a:prstGeom prst="rect">
            <a:avLst/>
          </a:prstGeom>
          <a:noFill/>
        </p:spPr>
      </p:pic>
      <p:pic>
        <p:nvPicPr>
          <p:cNvPr id="4" name="Рисунок 3">
            <a:extLst>
              <a:ext uri="{FF2B5EF4-FFF2-40B4-BE49-F238E27FC236}">
                <a16:creationId xmlns:a16="http://schemas.microsoft.com/office/drawing/2014/main" id="{B86AB398-8ADB-48A3-B85E-CE25F30B33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945" y="2647362"/>
            <a:ext cx="3472960" cy="2317874"/>
          </a:xfrm>
          <a:prstGeom prst="rect">
            <a:avLst/>
          </a:prstGeom>
          <a:noFill/>
        </p:spPr>
      </p:pic>
      <p:pic>
        <p:nvPicPr>
          <p:cNvPr id="5" name="Рисунок 4">
            <a:extLst>
              <a:ext uri="{FF2B5EF4-FFF2-40B4-BE49-F238E27FC236}">
                <a16:creationId xmlns:a16="http://schemas.microsoft.com/office/drawing/2014/main" id="{F93B290A-FAFB-4C6A-A66B-66DB81CC1BAF}"/>
              </a:ext>
            </a:extLst>
          </p:cNvPr>
          <p:cNvPicPr>
            <a:picLocks noChangeAspect="1"/>
          </p:cNvPicPr>
          <p:nvPr/>
        </p:nvPicPr>
        <p:blipFill>
          <a:blip r:embed="rId5"/>
          <a:stretch>
            <a:fillRect/>
          </a:stretch>
        </p:blipFill>
        <p:spPr>
          <a:xfrm>
            <a:off x="1083015" y="6520130"/>
            <a:ext cx="2042337" cy="323116"/>
          </a:xfrm>
          <a:prstGeom prst="rect">
            <a:avLst/>
          </a:prstGeom>
        </p:spPr>
      </p:pic>
      <p:sp>
        <p:nvSpPr>
          <p:cNvPr id="7" name="TextBox 6">
            <a:extLst>
              <a:ext uri="{FF2B5EF4-FFF2-40B4-BE49-F238E27FC236}">
                <a16:creationId xmlns:a16="http://schemas.microsoft.com/office/drawing/2014/main" id="{312295C7-4110-42CC-8181-6A3097A0F626}"/>
              </a:ext>
            </a:extLst>
          </p:cNvPr>
          <p:cNvSpPr txBox="1"/>
          <p:nvPr/>
        </p:nvSpPr>
        <p:spPr>
          <a:xfrm>
            <a:off x="1331640" y="5042723"/>
            <a:ext cx="3096344" cy="1323439"/>
          </a:xfrm>
          <a:prstGeom prst="rect">
            <a:avLst/>
          </a:prstGeom>
          <a:noFill/>
        </p:spPr>
        <p:txBody>
          <a:bodyPr wrap="square">
            <a:spAutoFit/>
          </a:bodyPr>
          <a:lstStyle/>
          <a:p>
            <a:pPr lvl="0">
              <a:spcAft>
                <a:spcPts val="800"/>
              </a:spcAft>
              <a:buSzPts val="1000"/>
              <a:tabLst>
                <a:tab pos="457200" algn="l"/>
              </a:tabLst>
            </a:pPr>
            <a:r>
              <a:rPr lang="uk-UA" sz="2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7 з 12 ліфтів працюють без заміни з моменту запуску в експлуатацію (1928)</a:t>
            </a:r>
            <a:endParaRPr lang="uk-UA"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2758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D3C4D61-6A3E-4A99-96A0-B3217AE10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571" y="0"/>
            <a:ext cx="5143500" cy="6858000"/>
          </a:xfrm>
          <a:prstGeom prst="rect">
            <a:avLst/>
          </a:prstGeom>
        </p:spPr>
      </p:pic>
      <p:sp>
        <p:nvSpPr>
          <p:cNvPr id="5" name="TextBox 4">
            <a:extLst>
              <a:ext uri="{FF2B5EF4-FFF2-40B4-BE49-F238E27FC236}">
                <a16:creationId xmlns:a16="http://schemas.microsoft.com/office/drawing/2014/main" id="{1301E88A-3ABF-4AC9-87AA-45876964D389}"/>
              </a:ext>
            </a:extLst>
          </p:cNvPr>
          <p:cNvSpPr txBox="1"/>
          <p:nvPr/>
        </p:nvSpPr>
        <p:spPr>
          <a:xfrm>
            <a:off x="607452" y="2374419"/>
            <a:ext cx="2016224" cy="954107"/>
          </a:xfrm>
          <a:prstGeom prst="rect">
            <a:avLst/>
          </a:prstGeom>
          <a:noFill/>
        </p:spPr>
        <p:txBody>
          <a:bodyPr wrap="square">
            <a:spAutoFit/>
          </a:bodyPr>
          <a:lstStyle/>
          <a:p>
            <a:r>
              <a:rPr kumimoji="0" lang="uk-UA" sz="2800" b="0" i="0" u="none" strike="noStrike" kern="1200" cap="none" spc="0" normalizeH="0" baseline="0" noProof="0" dirty="0">
                <a:ln>
                  <a:noFill/>
                </a:ln>
                <a:solidFill>
                  <a:prstClr val="black"/>
                </a:solidFill>
                <a:effectLst/>
                <a:uLnTx/>
                <a:uFillTx/>
                <a:ea typeface="+mj-ea"/>
                <a:cs typeface="+mj-cs"/>
              </a:rPr>
              <a:t>2021р.</a:t>
            </a:r>
          </a:p>
          <a:p>
            <a:r>
              <a:rPr lang="uk-UA" sz="2800" dirty="0">
                <a:solidFill>
                  <a:prstClr val="black"/>
                </a:solidFill>
                <a:ea typeface="+mj-ea"/>
                <a:cs typeface="+mj-cs"/>
              </a:rPr>
              <a:t>Новий ліфт</a:t>
            </a:r>
            <a:endParaRPr lang="uk-UA" sz="2800" dirty="0"/>
          </a:p>
        </p:txBody>
      </p:sp>
      <p:pic>
        <p:nvPicPr>
          <p:cNvPr id="7" name="Рисунок 6">
            <a:extLst>
              <a:ext uri="{FF2B5EF4-FFF2-40B4-BE49-F238E27FC236}">
                <a16:creationId xmlns:a16="http://schemas.microsoft.com/office/drawing/2014/main" id="{636BFA9A-D3D9-4E8A-AE82-EC83868602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2031690" cy="2708920"/>
          </a:xfrm>
          <a:prstGeom prst="rect">
            <a:avLst/>
          </a:prstGeom>
        </p:spPr>
      </p:pic>
      <p:pic>
        <p:nvPicPr>
          <p:cNvPr id="9" name="Рисунок 8">
            <a:extLst>
              <a:ext uri="{FF2B5EF4-FFF2-40B4-BE49-F238E27FC236}">
                <a16:creationId xmlns:a16="http://schemas.microsoft.com/office/drawing/2014/main" id="{1E3C8CE4-79B1-4F62-A1DC-0ABE2BAFC2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701" y="3394991"/>
            <a:ext cx="2571750" cy="3429000"/>
          </a:xfrm>
          <a:prstGeom prst="rect">
            <a:avLst/>
          </a:prstGeom>
        </p:spPr>
      </p:pic>
      <p:pic>
        <p:nvPicPr>
          <p:cNvPr id="11" name="Рисунок 10">
            <a:extLst>
              <a:ext uri="{FF2B5EF4-FFF2-40B4-BE49-F238E27FC236}">
                <a16:creationId xmlns:a16="http://schemas.microsoft.com/office/drawing/2014/main" id="{542B233D-C131-4524-AF61-B8413FA425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25" y="3429000"/>
            <a:ext cx="2571751" cy="3429001"/>
          </a:xfrm>
          <a:prstGeom prst="rect">
            <a:avLst/>
          </a:prstGeom>
        </p:spPr>
      </p:pic>
    </p:spTree>
    <p:extLst>
      <p:ext uri="{BB962C8B-B14F-4D97-AF65-F5344CB8AC3E}">
        <p14:creationId xmlns:p14="http://schemas.microsoft.com/office/powerpoint/2010/main" val="155278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463E20-EAE8-4CE7-9CAA-8B41C58B2BB7}"/>
              </a:ext>
            </a:extLst>
          </p:cNvPr>
          <p:cNvSpPr txBox="1"/>
          <p:nvPr/>
        </p:nvSpPr>
        <p:spPr>
          <a:xfrm>
            <a:off x="2915816" y="404664"/>
            <a:ext cx="2808312" cy="600164"/>
          </a:xfrm>
          <a:prstGeom prst="rect">
            <a:avLst/>
          </a:prstGeom>
          <a:noFill/>
        </p:spPr>
        <p:txBody>
          <a:bodyPr wrap="square">
            <a:spAutoFit/>
          </a:bodyPr>
          <a:lstStyle/>
          <a:p>
            <a:r>
              <a:rPr kumimoji="0" lang="uk-UA" sz="3300" b="1" i="0" u="none" strike="noStrike" kern="0" cap="none" spc="0" normalizeH="0" baseline="0" noProof="0" dirty="0">
                <a:ln>
                  <a:noFill/>
                </a:ln>
                <a:solidFill>
                  <a:srgbClr val="00B050"/>
                </a:solidFill>
                <a:effectLst>
                  <a:outerShdw blurRad="38100" dist="38100" dir="2700000" algn="tl">
                    <a:srgbClr val="000000"/>
                  </a:outerShdw>
                </a:effectLst>
                <a:uLnTx/>
                <a:uFillTx/>
                <a:latin typeface="Tahoma"/>
                <a:ea typeface="+mj-ea"/>
                <a:cs typeface="+mj-cs"/>
              </a:rPr>
              <a:t>ДЕРЖПРОМ</a:t>
            </a:r>
            <a:endParaRPr lang="uk-UA" dirty="0">
              <a:solidFill>
                <a:srgbClr val="00B050"/>
              </a:solidFill>
            </a:endParaRPr>
          </a:p>
        </p:txBody>
      </p:sp>
      <p:sp>
        <p:nvSpPr>
          <p:cNvPr id="5" name="TextBox 4">
            <a:extLst>
              <a:ext uri="{FF2B5EF4-FFF2-40B4-BE49-F238E27FC236}">
                <a16:creationId xmlns:a16="http://schemas.microsoft.com/office/drawing/2014/main" id="{954D822A-7856-413F-A50C-D2B8A35D9F15}"/>
              </a:ext>
            </a:extLst>
          </p:cNvPr>
          <p:cNvSpPr txBox="1"/>
          <p:nvPr/>
        </p:nvSpPr>
        <p:spPr>
          <a:xfrm>
            <a:off x="467544" y="1019229"/>
            <a:ext cx="836955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75"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“Хто не бачив Держпром, той не був в місті Харкові”, – говорять харків’яни. </a:t>
            </a:r>
            <a:endParaRPr kumimoji="0" lang="uk-UA" sz="1800" b="1" i="0" u="none" strike="noStrike" kern="1200" cap="none" spc="0" normalizeH="0" baseline="0" noProof="0" dirty="0">
              <a:ln>
                <a:noFill/>
              </a:ln>
              <a:solidFill>
                <a:srgbClr val="00B050"/>
              </a:solidFill>
              <a:effectLst/>
              <a:uLnTx/>
              <a:uFillTx/>
              <a:latin typeface="Tahoma"/>
              <a:ea typeface="+mn-ea"/>
              <a:cs typeface="+mn-cs"/>
            </a:endParaRPr>
          </a:p>
        </p:txBody>
      </p:sp>
      <p:pic>
        <p:nvPicPr>
          <p:cNvPr id="8" name="Picture 2" descr="Держпром (Будинок Державної промисловості) в Харкові">
            <a:extLst>
              <a:ext uri="{FF2B5EF4-FFF2-40B4-BE49-F238E27FC236}">
                <a16:creationId xmlns:a16="http://schemas.microsoft.com/office/drawing/2014/main" id="{440FCD03-CD85-49BE-A4B9-D9C99763D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82041"/>
            <a:ext cx="66675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198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7F4EEF-F43E-4041-81F4-8CB0B29B666A}"/>
              </a:ext>
            </a:extLst>
          </p:cNvPr>
          <p:cNvSpPr txBox="1"/>
          <p:nvPr/>
        </p:nvSpPr>
        <p:spPr>
          <a:xfrm>
            <a:off x="527179" y="836712"/>
            <a:ext cx="4572000" cy="2308324"/>
          </a:xfrm>
          <a:prstGeom prst="rect">
            <a:avLst/>
          </a:prstGeom>
          <a:noFill/>
        </p:spPr>
        <p:txBody>
          <a:bodyPr wrap="square">
            <a:spAutoFit/>
          </a:bodyPr>
          <a:lstStyle/>
          <a:p>
            <a:r>
              <a:rPr lang="uk-UA" b="1" dirty="0">
                <a:effectLst/>
                <a:latin typeface="Times New Roman" panose="02020603050405020304" pitchFamily="18" charset="0"/>
                <a:ea typeface="Times New Roman" panose="02020603050405020304" pitchFamily="18" charset="0"/>
              </a:rPr>
              <a:t>На даху корпусу Держпрому, на якому у 1954 році встановлено телевежу, </a:t>
            </a:r>
          </a:p>
          <a:p>
            <a:r>
              <a:rPr lang="uk-UA" b="1" dirty="0">
                <a:effectLst/>
                <a:latin typeface="Times New Roman" panose="02020603050405020304" pitchFamily="18" charset="0"/>
                <a:ea typeface="Times New Roman" panose="02020603050405020304" pitchFamily="18" charset="0"/>
              </a:rPr>
              <a:t>24 серпня 2021 року було відкрито оглядовий майданчик (керівник проекту реставрації майданчика – архітектор Володимир </a:t>
            </a:r>
            <a:r>
              <a:rPr lang="uk-UA" b="1" dirty="0" err="1">
                <a:effectLst/>
                <a:latin typeface="Times New Roman" panose="02020603050405020304" pitchFamily="18" charset="0"/>
                <a:ea typeface="Times New Roman" panose="02020603050405020304" pitchFamily="18" charset="0"/>
              </a:rPr>
              <a:t>Лопатько</a:t>
            </a:r>
            <a:r>
              <a:rPr lang="uk-UA" b="1" dirty="0">
                <a:effectLst/>
                <a:latin typeface="Times New Roman" panose="02020603050405020304" pitchFamily="18" charset="0"/>
                <a:ea typeface="Times New Roman" panose="02020603050405020304" pitchFamily="18" charset="0"/>
              </a:rPr>
              <a:t>). </a:t>
            </a:r>
            <a:r>
              <a:rPr lang="ru-RU" b="1" dirty="0" err="1">
                <a:effectLst/>
                <a:latin typeface="Times New Roman" panose="02020603050405020304" pitchFamily="18" charset="0"/>
                <a:ea typeface="Times New Roman" panose="02020603050405020304" pitchFamily="18" charset="0"/>
              </a:rPr>
              <a:t>Оглядовий</a:t>
            </a:r>
            <a:r>
              <a:rPr lang="ru-RU" b="1" dirty="0">
                <a:effectLst/>
                <a:latin typeface="Times New Roman" panose="02020603050405020304" pitchFamily="18" charset="0"/>
                <a:ea typeface="Times New Roman" panose="02020603050405020304" pitchFamily="18" charset="0"/>
              </a:rPr>
              <a:t> </a:t>
            </a:r>
            <a:r>
              <a:rPr lang="ru-RU" b="1" dirty="0" err="1">
                <a:effectLst/>
                <a:latin typeface="Times New Roman" panose="02020603050405020304" pitchFamily="18" charset="0"/>
                <a:ea typeface="Times New Roman" panose="02020603050405020304" pitchFamily="18" charset="0"/>
              </a:rPr>
              <a:t>майданчик</a:t>
            </a:r>
            <a:r>
              <a:rPr lang="ru-RU" b="1" dirty="0">
                <a:effectLst/>
                <a:latin typeface="Times New Roman" panose="02020603050405020304" pitchFamily="18" charset="0"/>
                <a:ea typeface="Times New Roman" panose="02020603050405020304" pitchFamily="18" charset="0"/>
              </a:rPr>
              <a:t> </a:t>
            </a:r>
            <a:r>
              <a:rPr lang="ru-RU" b="1" dirty="0" err="1">
                <a:effectLst/>
                <a:latin typeface="Times New Roman" panose="02020603050405020304" pitchFamily="18" charset="0"/>
                <a:ea typeface="Times New Roman" panose="02020603050405020304" pitchFamily="18" charset="0"/>
              </a:rPr>
              <a:t>розташовано</a:t>
            </a:r>
            <a:r>
              <a:rPr lang="ru-RU" b="1" dirty="0">
                <a:effectLst/>
                <a:latin typeface="Times New Roman" panose="02020603050405020304" pitchFamily="18" charset="0"/>
                <a:ea typeface="Times New Roman" panose="02020603050405020304" pitchFamily="18" charset="0"/>
              </a:rPr>
              <a:t> на 12 </a:t>
            </a:r>
            <a:r>
              <a:rPr lang="ru-RU" b="1" dirty="0" err="1">
                <a:effectLst/>
                <a:latin typeface="Times New Roman" panose="02020603050405020304" pitchFamily="18" charset="0"/>
                <a:ea typeface="Times New Roman" panose="02020603050405020304" pitchFamily="18" charset="0"/>
              </a:rPr>
              <a:t>поверсі</a:t>
            </a:r>
            <a:r>
              <a:rPr lang="ru-RU" b="1" dirty="0">
                <a:effectLst/>
                <a:latin typeface="Times New Roman" panose="02020603050405020304" pitchFamily="18" charset="0"/>
                <a:ea typeface="Times New Roman" panose="02020603050405020304" pitchFamily="18" charset="0"/>
              </a:rPr>
              <a:t> </a:t>
            </a:r>
            <a:r>
              <a:rPr lang="ru-RU" b="1" dirty="0" err="1">
                <a:effectLst/>
                <a:latin typeface="Times New Roman" panose="02020603050405020304" pitchFamily="18" charset="0"/>
                <a:ea typeface="Times New Roman" panose="02020603050405020304" pitchFamily="18" charset="0"/>
              </a:rPr>
              <a:t>шостого</a:t>
            </a:r>
            <a:r>
              <a:rPr lang="ru-RU" b="1" dirty="0">
                <a:effectLst/>
                <a:latin typeface="Times New Roman" panose="02020603050405020304" pitchFamily="18" charset="0"/>
                <a:ea typeface="Times New Roman" panose="02020603050405020304" pitchFamily="18" charset="0"/>
              </a:rPr>
              <a:t> </a:t>
            </a:r>
            <a:r>
              <a:rPr lang="ru-RU" b="1" dirty="0" err="1">
                <a:effectLst/>
                <a:latin typeface="Times New Roman" panose="02020603050405020304" pitchFamily="18" charset="0"/>
                <a:ea typeface="Times New Roman" panose="02020603050405020304" pitchFamily="18" charset="0"/>
              </a:rPr>
              <a:t>під'їзду</a:t>
            </a:r>
            <a:r>
              <a:rPr lang="ru-RU" b="1" dirty="0">
                <a:effectLst/>
                <a:latin typeface="Times New Roman" panose="02020603050405020304" pitchFamily="18" charset="0"/>
                <a:ea typeface="Times New Roman" panose="02020603050405020304" pitchFamily="18" charset="0"/>
              </a:rPr>
              <a:t> </a:t>
            </a:r>
            <a:r>
              <a:rPr lang="ru-RU" b="1" dirty="0" err="1">
                <a:effectLst/>
                <a:latin typeface="Times New Roman" panose="02020603050405020304" pitchFamily="18" charset="0"/>
                <a:ea typeface="Times New Roman" panose="02020603050405020304" pitchFamily="18" charset="0"/>
              </a:rPr>
              <a:t>Держпрому</a:t>
            </a:r>
            <a:r>
              <a:rPr lang="ru-RU" b="1" dirty="0">
                <a:effectLst/>
                <a:latin typeface="Times New Roman" panose="02020603050405020304" pitchFamily="18" charset="0"/>
                <a:ea typeface="Times New Roman" panose="02020603050405020304" pitchFamily="18" charset="0"/>
              </a:rPr>
              <a:t>.</a:t>
            </a:r>
            <a:endParaRPr lang="uk-UA" b="1" dirty="0"/>
          </a:p>
        </p:txBody>
      </p:sp>
      <p:pic>
        <p:nvPicPr>
          <p:cNvPr id="6" name="Рисунок 5">
            <a:extLst>
              <a:ext uri="{FF2B5EF4-FFF2-40B4-BE49-F238E27FC236}">
                <a16:creationId xmlns:a16="http://schemas.microsoft.com/office/drawing/2014/main" id="{1968A129-8FFB-4395-A27F-4F31E533E3EE}"/>
              </a:ext>
            </a:extLst>
          </p:cNvPr>
          <p:cNvPicPr>
            <a:picLocks noChangeAspect="1"/>
          </p:cNvPicPr>
          <p:nvPr/>
        </p:nvPicPr>
        <p:blipFill>
          <a:blip r:embed="rId2"/>
          <a:stretch>
            <a:fillRect/>
          </a:stretch>
        </p:blipFill>
        <p:spPr>
          <a:xfrm>
            <a:off x="1115616" y="3284984"/>
            <a:ext cx="3960440" cy="2970330"/>
          </a:xfrm>
          <a:prstGeom prst="rect">
            <a:avLst/>
          </a:prstGeom>
        </p:spPr>
      </p:pic>
      <p:pic>
        <p:nvPicPr>
          <p:cNvPr id="1026" name="Picture 2" descr="Оглядовий майданчик Держпрому з 4 жовтня не приймає відвідувачів —  Cуспільне Новини">
            <a:extLst>
              <a:ext uri="{FF2B5EF4-FFF2-40B4-BE49-F238E27FC236}">
                <a16:creationId xmlns:a16="http://schemas.microsoft.com/office/drawing/2014/main" id="{0F7A97BF-3C42-4FC7-9FAB-A0C4F8A2F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730" y="4167082"/>
            <a:ext cx="371655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Є місця: запис на відвідування оглядового майданчика Держпрому знову  відкрили">
            <a:extLst>
              <a:ext uri="{FF2B5EF4-FFF2-40B4-BE49-F238E27FC236}">
                <a16:creationId xmlns:a16="http://schemas.microsoft.com/office/drawing/2014/main" id="{EC6E3ED9-E196-4D76-A936-0E115675A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9428" y="2185396"/>
            <a:ext cx="3716556" cy="19117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Оглядовий майданчик Держпрому вже відвідали приблизно 2500 осіб (відео) |  На оглядовому майданчику в Держпромі облаштували дві локації: внутрішнє  приміщення, де розташована туристична експозиція, та оглядову зону на даху  12-го поверху будівлі">
            <a:extLst>
              <a:ext uri="{FF2B5EF4-FFF2-40B4-BE49-F238E27FC236}">
                <a16:creationId xmlns:a16="http://schemas.microsoft.com/office/drawing/2014/main" id="{57E27040-8677-4630-BE65-498ECACE16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428" y="0"/>
            <a:ext cx="3699858" cy="207885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E6DB9EA7-3EB8-4B11-8058-620E07268A3B}"/>
              </a:ext>
            </a:extLst>
          </p:cNvPr>
          <p:cNvPicPr>
            <a:picLocks noChangeAspect="1"/>
          </p:cNvPicPr>
          <p:nvPr/>
        </p:nvPicPr>
        <p:blipFill>
          <a:blip r:embed="rId6"/>
          <a:stretch>
            <a:fillRect/>
          </a:stretch>
        </p:blipFill>
        <p:spPr>
          <a:xfrm>
            <a:off x="1115616" y="6500198"/>
            <a:ext cx="2042337" cy="323116"/>
          </a:xfrm>
          <a:prstGeom prst="rect">
            <a:avLst/>
          </a:prstGeom>
        </p:spPr>
      </p:pic>
    </p:spTree>
    <p:extLst>
      <p:ext uri="{BB962C8B-B14F-4D97-AF65-F5344CB8AC3E}">
        <p14:creationId xmlns:p14="http://schemas.microsoft.com/office/powerpoint/2010/main" val="2327469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F958D2-F921-440F-8D0F-DEE2555D730E}"/>
              </a:ext>
            </a:extLst>
          </p:cNvPr>
          <p:cNvSpPr>
            <a:spLocks noGrp="1"/>
          </p:cNvSpPr>
          <p:nvPr>
            <p:ph type="title"/>
          </p:nvPr>
        </p:nvSpPr>
        <p:spPr>
          <a:xfrm>
            <a:off x="179512" y="905265"/>
            <a:ext cx="8856984" cy="1143000"/>
          </a:xfrm>
        </p:spPr>
        <p:txBody>
          <a:bodyPr>
            <a:normAutofit fontScale="90000"/>
          </a:bodyPr>
          <a:lstStyle/>
          <a:p>
            <a:r>
              <a:rPr lang="ru-RU" sz="2000" dirty="0" err="1"/>
              <a:t>Пам'ятка</a:t>
            </a:r>
            <a:r>
              <a:rPr lang="ru-RU" sz="2000" dirty="0"/>
              <a:t> </a:t>
            </a:r>
            <a:r>
              <a:rPr lang="ru-RU" sz="2000" dirty="0" err="1"/>
              <a:t>архітектури</a:t>
            </a:r>
            <a:r>
              <a:rPr lang="ru-RU" sz="2000" dirty="0"/>
              <a:t> </a:t>
            </a:r>
            <a:r>
              <a:rPr lang="ru-RU" sz="2000" dirty="0" err="1"/>
              <a:t>конструктивізму</a:t>
            </a:r>
            <a:r>
              <a:rPr lang="ru-RU" sz="2000" dirty="0"/>
              <a:t>. </a:t>
            </a:r>
            <a:r>
              <a:rPr lang="ru-RU" sz="2000" dirty="0" err="1"/>
              <a:t>Будівля</a:t>
            </a:r>
            <a:r>
              <a:rPr lang="ru-RU" sz="2000" dirty="0"/>
              <a:t> </a:t>
            </a:r>
            <a:r>
              <a:rPr lang="ru-RU" sz="2000" dirty="0" err="1"/>
              <a:t>Держпрому</a:t>
            </a:r>
            <a:r>
              <a:rPr lang="ru-RU" sz="2000" dirty="0"/>
              <a:t> </a:t>
            </a:r>
            <a:r>
              <a:rPr lang="ru-RU" sz="2000" dirty="0" err="1"/>
              <a:t>вважається</a:t>
            </a:r>
            <a:r>
              <a:rPr lang="ru-RU" sz="2000" dirty="0"/>
              <a:t> </a:t>
            </a:r>
            <a:r>
              <a:rPr lang="ru-RU" sz="2000" dirty="0" err="1"/>
              <a:t>своєрідним</a:t>
            </a:r>
            <a:r>
              <a:rPr lang="ru-RU" sz="2000" dirty="0"/>
              <a:t> символом </a:t>
            </a:r>
            <a:r>
              <a:rPr lang="ru-RU" sz="2000" dirty="0" err="1"/>
              <a:t>Харкова</a:t>
            </a:r>
            <a:r>
              <a:rPr lang="ru-RU" sz="2000" dirty="0"/>
              <a:t>. </a:t>
            </a:r>
            <a:r>
              <a:rPr lang="ru-RU" sz="2000" dirty="0" err="1"/>
              <a:t>Це</a:t>
            </a:r>
            <a:r>
              <a:rPr lang="ru-RU" sz="2000" dirty="0"/>
              <a:t> </a:t>
            </a:r>
            <a:r>
              <a:rPr lang="ru-RU" sz="2000" dirty="0" err="1"/>
              <a:t>найбільший</a:t>
            </a:r>
            <a:r>
              <a:rPr lang="ru-RU" sz="2000" dirty="0"/>
              <a:t> для </a:t>
            </a:r>
            <a:r>
              <a:rPr lang="ru-RU" sz="2000" dirty="0" err="1"/>
              <a:t>свого</a:t>
            </a:r>
            <a:r>
              <a:rPr lang="ru-RU" sz="2000" dirty="0"/>
              <a:t> часу "</a:t>
            </a:r>
            <a:r>
              <a:rPr lang="ru-RU" sz="2000" dirty="0" err="1"/>
              <a:t>хмарочос</a:t>
            </a:r>
            <a:r>
              <a:rPr lang="ru-RU" sz="2000" dirty="0"/>
              <a:t>" </a:t>
            </a:r>
            <a:r>
              <a:rPr lang="ru-RU" sz="2000" dirty="0" err="1"/>
              <a:t>Європи</a:t>
            </a:r>
            <a:r>
              <a:rPr lang="ru-RU" sz="2000" dirty="0"/>
              <a:t>, перша </a:t>
            </a:r>
            <a:r>
              <a:rPr lang="ru-RU" sz="2000" dirty="0" err="1"/>
              <a:t>висотна</a:t>
            </a:r>
            <a:r>
              <a:rPr lang="ru-RU" sz="2000" dirty="0"/>
              <a:t> </a:t>
            </a:r>
            <a:r>
              <a:rPr lang="ru-RU" sz="2000" dirty="0" err="1"/>
              <a:t>будівля</a:t>
            </a:r>
            <a:r>
              <a:rPr lang="ru-RU" sz="2000" dirty="0"/>
              <a:t> в </a:t>
            </a:r>
            <a:r>
              <a:rPr lang="ru-RU" sz="2000" dirty="0" err="1"/>
              <a:t>Україні</a:t>
            </a:r>
            <a:r>
              <a:rPr lang="ru-RU" sz="2000" dirty="0"/>
              <a:t> та СРСР. У </a:t>
            </a:r>
            <a:r>
              <a:rPr lang="ru-RU" sz="2000" dirty="0" err="1"/>
              <a:t>Всесвітній</a:t>
            </a:r>
            <a:r>
              <a:rPr lang="ru-RU" sz="2000" dirty="0"/>
              <a:t> </a:t>
            </a:r>
            <a:r>
              <a:rPr lang="ru-RU" sz="2000" dirty="0" err="1"/>
              <a:t>архітектурній</a:t>
            </a:r>
            <a:r>
              <a:rPr lang="ru-RU" sz="2000" dirty="0"/>
              <a:t> </a:t>
            </a:r>
            <a:r>
              <a:rPr lang="ru-RU" sz="2000" dirty="0" err="1"/>
              <a:t>енциклопедії</a:t>
            </a:r>
            <a:r>
              <a:rPr lang="ru-RU" sz="2000" dirty="0"/>
              <a:t> </a:t>
            </a:r>
            <a:r>
              <a:rPr lang="ru-RU" sz="2000" dirty="0" err="1"/>
              <a:t>саме</a:t>
            </a:r>
            <a:r>
              <a:rPr lang="ru-RU" sz="2000" dirty="0"/>
              <a:t> </a:t>
            </a:r>
            <a:r>
              <a:rPr lang="ru-RU" sz="2000" dirty="0" err="1"/>
              <a:t>ця</a:t>
            </a:r>
            <a:r>
              <a:rPr lang="ru-RU" sz="2000" dirty="0"/>
              <a:t> </a:t>
            </a:r>
            <a:r>
              <a:rPr lang="ru-RU" sz="2000" dirty="0" err="1"/>
              <a:t>будівля</a:t>
            </a:r>
            <a:r>
              <a:rPr lang="ru-RU" sz="2000" dirty="0"/>
              <a:t> </a:t>
            </a:r>
            <a:r>
              <a:rPr lang="ru-RU" sz="2000" dirty="0" err="1"/>
              <a:t>ілюструє</a:t>
            </a:r>
            <a:r>
              <a:rPr lang="ru-RU" sz="2000" dirty="0"/>
              <a:t> </a:t>
            </a:r>
            <a:r>
              <a:rPr lang="ru-RU" sz="2000" dirty="0" err="1"/>
              <a:t>статтю</a:t>
            </a:r>
            <a:r>
              <a:rPr lang="ru-RU" sz="2000" dirty="0"/>
              <a:t> "</a:t>
            </a:r>
            <a:r>
              <a:rPr lang="ru-RU" sz="2000" dirty="0" err="1"/>
              <a:t>конструктивізм</a:t>
            </a:r>
            <a:r>
              <a:rPr lang="ru-RU" sz="2000" dirty="0"/>
              <a:t>".</a:t>
            </a:r>
            <a:br>
              <a:rPr lang="ru-RU" sz="2000" dirty="0"/>
            </a:br>
            <a:endParaRPr lang="uk-UA" sz="2000" dirty="0"/>
          </a:p>
        </p:txBody>
      </p:sp>
      <p:pic>
        <p:nvPicPr>
          <p:cNvPr id="3074" name="Picture 2" descr="Госпром — Википедия">
            <a:extLst>
              <a:ext uri="{FF2B5EF4-FFF2-40B4-BE49-F238E27FC236}">
                <a16:creationId xmlns:a16="http://schemas.microsoft.com/office/drawing/2014/main" id="{64041AD0-FBF0-4500-B2E5-01AFBA1FB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457594"/>
            <a:ext cx="6610939" cy="4400406"/>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096864D2-68EE-4125-9BF1-BA806576EEEC}"/>
              </a:ext>
            </a:extLst>
          </p:cNvPr>
          <p:cNvPicPr>
            <a:picLocks noChangeAspect="1"/>
          </p:cNvPicPr>
          <p:nvPr/>
        </p:nvPicPr>
        <p:blipFill>
          <a:blip r:embed="rId3"/>
          <a:stretch>
            <a:fillRect/>
          </a:stretch>
        </p:blipFill>
        <p:spPr>
          <a:xfrm>
            <a:off x="1187624" y="6534884"/>
            <a:ext cx="2042337" cy="323116"/>
          </a:xfrm>
          <a:prstGeom prst="rect">
            <a:avLst/>
          </a:prstGeom>
        </p:spPr>
      </p:pic>
      <p:sp>
        <p:nvSpPr>
          <p:cNvPr id="6" name="TextBox 5">
            <a:extLst>
              <a:ext uri="{FF2B5EF4-FFF2-40B4-BE49-F238E27FC236}">
                <a16:creationId xmlns:a16="http://schemas.microsoft.com/office/drawing/2014/main" id="{76BF8492-4C59-4BC3-A670-D874FD408D2F}"/>
              </a:ext>
            </a:extLst>
          </p:cNvPr>
          <p:cNvSpPr txBox="1"/>
          <p:nvPr/>
        </p:nvSpPr>
        <p:spPr>
          <a:xfrm>
            <a:off x="531030" y="1991061"/>
            <a:ext cx="8001409" cy="369332"/>
          </a:xfrm>
          <a:prstGeom prst="rect">
            <a:avLst/>
          </a:prstGeom>
          <a:noFill/>
        </p:spPr>
        <p:txBody>
          <a:bodyPr wrap="square">
            <a:spAutoFit/>
          </a:bodyPr>
          <a:lstStyle/>
          <a:p>
            <a:r>
              <a:rPr lang="uk-UA" b="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Теодор Драйзер сказав якось про </a:t>
            </a:r>
            <a:r>
              <a:rPr lang="uk-UA"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Держпром</a:t>
            </a:r>
            <a:r>
              <a:rPr lang="uk-UA" b="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“Диво,  побачене </a:t>
            </a:r>
            <a:r>
              <a:rPr lang="uk-UA"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у Харкові”</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9054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06A35B-054C-49ED-AC26-9995E60357EF}"/>
              </a:ext>
            </a:extLst>
          </p:cNvPr>
          <p:cNvSpPr>
            <a:spLocks noGrp="1"/>
          </p:cNvSpPr>
          <p:nvPr>
            <p:ph type="title"/>
          </p:nvPr>
        </p:nvSpPr>
        <p:spPr>
          <a:xfrm>
            <a:off x="457200" y="274638"/>
            <a:ext cx="8229600" cy="2578298"/>
          </a:xfrm>
        </p:spPr>
        <p:txBody>
          <a:bodyPr>
            <a:normAutofit/>
          </a:bodyPr>
          <a:lstStyle/>
          <a:p>
            <a:pPr algn="l"/>
            <a:r>
              <a:rPr lang="ru-RU" sz="2000" dirty="0"/>
              <a:t>7 вересня 2023 року </a:t>
            </a:r>
            <a:r>
              <a:rPr lang="ru-RU" sz="2000" dirty="0" err="1"/>
              <a:t>відбулося</a:t>
            </a:r>
            <a:r>
              <a:rPr lang="ru-RU" sz="2000" dirty="0"/>
              <a:t> </a:t>
            </a:r>
            <a:r>
              <a:rPr lang="ru-RU" sz="2000" dirty="0" err="1"/>
              <a:t>засідання</a:t>
            </a:r>
            <a:r>
              <a:rPr lang="ru-RU" sz="2000" dirty="0"/>
              <a:t> </a:t>
            </a:r>
            <a:r>
              <a:rPr lang="ru-RU" sz="2000" dirty="0" err="1"/>
              <a:t>Комітету</a:t>
            </a:r>
            <a:r>
              <a:rPr lang="ru-RU" sz="2000" dirty="0"/>
              <a:t> другого протоколу  </a:t>
            </a:r>
            <a:r>
              <a:rPr lang="ru-RU" sz="2000" dirty="0" err="1"/>
              <a:t>Гаагської</a:t>
            </a:r>
            <a:r>
              <a:rPr lang="ru-RU" sz="2000" dirty="0"/>
              <a:t> </a:t>
            </a:r>
            <a:r>
              <a:rPr lang="ru-RU" sz="2000" dirty="0" err="1"/>
              <a:t>конференції</a:t>
            </a:r>
            <a:r>
              <a:rPr lang="ru-RU" sz="2000" dirty="0"/>
              <a:t> про </a:t>
            </a:r>
            <a:r>
              <a:rPr lang="ru-RU" sz="2000" dirty="0" err="1"/>
              <a:t>захист</a:t>
            </a:r>
            <a:r>
              <a:rPr lang="ru-RU" sz="2000" dirty="0"/>
              <a:t> </a:t>
            </a:r>
            <a:r>
              <a:rPr lang="ru-RU" sz="2000" dirty="0" err="1"/>
              <a:t>культурних</a:t>
            </a:r>
            <a:r>
              <a:rPr lang="ru-RU" sz="2000" dirty="0"/>
              <a:t> </a:t>
            </a:r>
            <a:r>
              <a:rPr lang="ru-RU" sz="2000" dirty="0" err="1"/>
              <a:t>цінностей</a:t>
            </a:r>
            <a:r>
              <a:rPr lang="ru-RU" sz="2000" dirty="0"/>
              <a:t> на </a:t>
            </a:r>
            <a:r>
              <a:rPr lang="ru-RU" sz="2000" dirty="0" err="1"/>
              <a:t>випадок</a:t>
            </a:r>
            <a:r>
              <a:rPr lang="ru-RU" sz="2000" dirty="0"/>
              <a:t> </a:t>
            </a:r>
            <a:r>
              <a:rPr lang="ru-RU" sz="2000" dirty="0" err="1"/>
              <a:t>збройного</a:t>
            </a:r>
            <a:r>
              <a:rPr lang="ru-RU" sz="2000" dirty="0"/>
              <a:t> </a:t>
            </a:r>
            <a:r>
              <a:rPr lang="ru-RU" sz="2000" dirty="0" err="1"/>
              <a:t>конфлікту</a:t>
            </a:r>
            <a:r>
              <a:rPr lang="ru-RU" sz="2000" dirty="0"/>
              <a:t>. Запит </a:t>
            </a:r>
            <a:r>
              <a:rPr lang="ru-RU" sz="2000" dirty="0" err="1"/>
              <a:t>зробило</a:t>
            </a:r>
            <a:r>
              <a:rPr lang="ru-RU" sz="2000" dirty="0"/>
              <a:t> </a:t>
            </a:r>
            <a:r>
              <a:rPr lang="ru-RU" sz="2000" dirty="0" err="1"/>
              <a:t>Мінистерство</a:t>
            </a:r>
            <a:r>
              <a:rPr lang="ru-RU" sz="2000" dirty="0"/>
              <a:t> </a:t>
            </a:r>
            <a:r>
              <a:rPr lang="ru-RU" sz="2000" dirty="0" err="1"/>
              <a:t>культури</a:t>
            </a:r>
            <a:r>
              <a:rPr lang="ru-RU" sz="2000" dirty="0"/>
              <a:t> та </a:t>
            </a:r>
            <a:r>
              <a:rPr lang="ru-RU" sz="2000" dirty="0" err="1"/>
              <a:t>інформаційної</a:t>
            </a:r>
            <a:r>
              <a:rPr lang="ru-RU" sz="2000" dirty="0"/>
              <a:t> </a:t>
            </a:r>
            <a:r>
              <a:rPr lang="ru-RU" sz="2000" dirty="0" err="1"/>
              <a:t>політики</a:t>
            </a:r>
            <a:r>
              <a:rPr lang="ru-RU" sz="2000" dirty="0"/>
              <a:t> </a:t>
            </a:r>
            <a:r>
              <a:rPr lang="ru-RU" sz="2000" dirty="0" err="1"/>
              <a:t>України</a:t>
            </a:r>
            <a:r>
              <a:rPr lang="ru-RU" sz="2000" dirty="0"/>
              <a:t> разом з </a:t>
            </a:r>
            <a:r>
              <a:rPr lang="ru-RU" sz="2000" dirty="0" err="1"/>
              <a:t>Мінистерством</a:t>
            </a:r>
            <a:r>
              <a:rPr lang="ru-RU" sz="2000" dirty="0"/>
              <a:t> оборони </a:t>
            </a:r>
            <a:r>
              <a:rPr lang="ru-RU" sz="2000" dirty="0" err="1"/>
              <a:t>України</a:t>
            </a:r>
            <a:r>
              <a:rPr lang="ru-RU" sz="2000" dirty="0"/>
              <a:t>.</a:t>
            </a:r>
            <a:endParaRPr lang="uk-UA" sz="2000" dirty="0"/>
          </a:p>
        </p:txBody>
      </p:sp>
      <p:sp>
        <p:nvSpPr>
          <p:cNvPr id="3" name="Объект 2">
            <a:extLst>
              <a:ext uri="{FF2B5EF4-FFF2-40B4-BE49-F238E27FC236}">
                <a16:creationId xmlns:a16="http://schemas.microsoft.com/office/drawing/2014/main" id="{3258DF19-1AAF-472C-AAC3-7A1E3EF6363E}"/>
              </a:ext>
            </a:extLst>
          </p:cNvPr>
          <p:cNvSpPr>
            <a:spLocks noGrp="1"/>
          </p:cNvSpPr>
          <p:nvPr>
            <p:ph idx="1"/>
          </p:nvPr>
        </p:nvSpPr>
        <p:spPr>
          <a:xfrm>
            <a:off x="1331640" y="4797152"/>
            <a:ext cx="8229600" cy="1584176"/>
          </a:xfrm>
        </p:spPr>
        <p:txBody>
          <a:bodyPr>
            <a:normAutofit lnSpcReduction="10000"/>
          </a:bodyPr>
          <a:lstStyle/>
          <a:p>
            <a:r>
              <a:rPr lang="uk-UA" sz="2400" dirty="0"/>
              <a:t>До списку світової спадщини ЮНЕСКО увійшов Держпром (будівля Державної промисловості)</a:t>
            </a:r>
          </a:p>
          <a:p>
            <a:r>
              <a:rPr lang="ru-RU" sz="2400" dirty="0"/>
              <a:t>У 2018 </a:t>
            </a:r>
            <a:r>
              <a:rPr lang="ru-RU" sz="2400" dirty="0" err="1"/>
              <a:t>році</a:t>
            </a:r>
            <a:r>
              <a:rPr lang="ru-RU" sz="2400" dirty="0"/>
              <a:t> </a:t>
            </a:r>
            <a:r>
              <a:rPr lang="ru-RU" sz="2400" dirty="0" err="1"/>
              <a:t>Держпром</a:t>
            </a:r>
            <a:r>
              <a:rPr lang="ru-RU" sz="2400" dirty="0"/>
              <a:t> внесений до Державного </a:t>
            </a:r>
          </a:p>
          <a:p>
            <a:pPr marL="0" indent="0">
              <a:buNone/>
            </a:pPr>
            <a:r>
              <a:rPr lang="ru-RU" sz="2400" dirty="0"/>
              <a:t>     </a:t>
            </a:r>
            <a:r>
              <a:rPr lang="ru-RU" sz="2400" dirty="0" err="1"/>
              <a:t>реєстру</a:t>
            </a:r>
            <a:r>
              <a:rPr lang="ru-RU" sz="2400" dirty="0"/>
              <a:t> </a:t>
            </a:r>
            <a:r>
              <a:rPr lang="ru-RU" sz="2400" dirty="0" err="1"/>
              <a:t>нерухомих</a:t>
            </a:r>
            <a:r>
              <a:rPr lang="ru-RU" sz="2400" dirty="0"/>
              <a:t> </a:t>
            </a:r>
            <a:r>
              <a:rPr lang="ru-RU" sz="2400" dirty="0" err="1"/>
              <a:t>памятників</a:t>
            </a:r>
            <a:r>
              <a:rPr lang="ru-RU" sz="2400" dirty="0"/>
              <a:t> </a:t>
            </a:r>
            <a:r>
              <a:rPr lang="ru-RU" sz="2400" dirty="0" err="1"/>
              <a:t>України</a:t>
            </a:r>
            <a:r>
              <a:rPr lang="ru-RU" sz="2400" dirty="0"/>
              <a:t>.</a:t>
            </a:r>
            <a:endParaRPr lang="uk-UA" sz="2400" dirty="0"/>
          </a:p>
        </p:txBody>
      </p:sp>
      <p:pic>
        <p:nvPicPr>
          <p:cNvPr id="4" name="Рисунок 3">
            <a:extLst>
              <a:ext uri="{FF2B5EF4-FFF2-40B4-BE49-F238E27FC236}">
                <a16:creationId xmlns:a16="http://schemas.microsoft.com/office/drawing/2014/main" id="{935FA14A-C63E-4A2C-94E6-447437AB49C6}"/>
              </a:ext>
            </a:extLst>
          </p:cNvPr>
          <p:cNvPicPr>
            <a:picLocks noChangeAspect="1"/>
          </p:cNvPicPr>
          <p:nvPr/>
        </p:nvPicPr>
        <p:blipFill>
          <a:blip r:embed="rId2"/>
          <a:stretch>
            <a:fillRect/>
          </a:stretch>
        </p:blipFill>
        <p:spPr>
          <a:xfrm>
            <a:off x="961389" y="2367491"/>
            <a:ext cx="3276080" cy="2455895"/>
          </a:xfrm>
          <a:prstGeom prst="rect">
            <a:avLst/>
          </a:prstGeom>
        </p:spPr>
      </p:pic>
      <p:pic>
        <p:nvPicPr>
          <p:cNvPr id="5" name="Рисунок 4">
            <a:extLst>
              <a:ext uri="{FF2B5EF4-FFF2-40B4-BE49-F238E27FC236}">
                <a16:creationId xmlns:a16="http://schemas.microsoft.com/office/drawing/2014/main" id="{B968CDFE-6447-4AE0-BD3B-00A103D752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7469" y="2338942"/>
            <a:ext cx="4402342" cy="2489929"/>
          </a:xfrm>
          <a:prstGeom prst="rect">
            <a:avLst/>
          </a:prstGeom>
          <a:noFill/>
          <a:ln>
            <a:noFill/>
          </a:ln>
        </p:spPr>
      </p:pic>
      <p:pic>
        <p:nvPicPr>
          <p:cNvPr id="6" name="Рисунок 5">
            <a:extLst>
              <a:ext uri="{FF2B5EF4-FFF2-40B4-BE49-F238E27FC236}">
                <a16:creationId xmlns:a16="http://schemas.microsoft.com/office/drawing/2014/main" id="{EEB64B37-1ADD-4235-ACD7-E23BCC694D7F}"/>
              </a:ext>
            </a:extLst>
          </p:cNvPr>
          <p:cNvPicPr>
            <a:picLocks noChangeAspect="1"/>
          </p:cNvPicPr>
          <p:nvPr/>
        </p:nvPicPr>
        <p:blipFill>
          <a:blip r:embed="rId4"/>
          <a:stretch>
            <a:fillRect/>
          </a:stretch>
        </p:blipFill>
        <p:spPr>
          <a:xfrm>
            <a:off x="1187624" y="6534884"/>
            <a:ext cx="2042337" cy="323116"/>
          </a:xfrm>
          <a:prstGeom prst="rect">
            <a:avLst/>
          </a:prstGeom>
        </p:spPr>
      </p:pic>
    </p:spTree>
    <p:extLst>
      <p:ext uri="{BB962C8B-B14F-4D97-AF65-F5344CB8AC3E}">
        <p14:creationId xmlns:p14="http://schemas.microsoft.com/office/powerpoint/2010/main" val="2630683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3248257-2D5D-4AFE-B5FA-A6F1D835236E}"/>
              </a:ext>
            </a:extLst>
          </p:cNvPr>
          <p:cNvPicPr>
            <a:picLocks noChangeAspect="1"/>
          </p:cNvPicPr>
          <p:nvPr/>
        </p:nvPicPr>
        <p:blipFill>
          <a:blip r:embed="rId3"/>
          <a:stretch>
            <a:fillRect/>
          </a:stretch>
        </p:blipFill>
        <p:spPr>
          <a:xfrm>
            <a:off x="1979712" y="2132856"/>
            <a:ext cx="5400600" cy="4046536"/>
          </a:xfrm>
          <a:prstGeom prst="rect">
            <a:avLst/>
          </a:prstGeom>
        </p:spPr>
      </p:pic>
      <p:sp>
        <p:nvSpPr>
          <p:cNvPr id="4" name="TextBox 3">
            <a:extLst>
              <a:ext uri="{FF2B5EF4-FFF2-40B4-BE49-F238E27FC236}">
                <a16:creationId xmlns:a16="http://schemas.microsoft.com/office/drawing/2014/main" id="{63E7C0B1-6DF7-40A5-922A-FB795EF41173}"/>
              </a:ext>
            </a:extLst>
          </p:cNvPr>
          <p:cNvSpPr txBox="1"/>
          <p:nvPr/>
        </p:nvSpPr>
        <p:spPr>
          <a:xfrm>
            <a:off x="2286000" y="678608"/>
            <a:ext cx="5238328" cy="769441"/>
          </a:xfrm>
          <a:prstGeom prst="rect">
            <a:avLst/>
          </a:prstGeom>
          <a:noFill/>
        </p:spPr>
        <p:txBody>
          <a:bodyPr wrap="square">
            <a:spAutoFit/>
          </a:bodyPr>
          <a:lstStyle/>
          <a:p>
            <a:r>
              <a:rPr kumimoji="0" lang="uk-UA" sz="4400" b="1" i="0" u="none" strike="noStrike" kern="1200" cap="none" spc="0" normalizeH="0" baseline="0" noProof="0" dirty="0">
                <a:ln>
                  <a:noFill/>
                </a:ln>
                <a:solidFill>
                  <a:srgbClr val="00B050"/>
                </a:solidFill>
                <a:effectLst/>
                <a:uLnTx/>
                <a:uFillTx/>
                <a:latin typeface="Arial"/>
                <a:ea typeface="+mj-ea"/>
                <a:cs typeface="+mj-cs"/>
              </a:rPr>
              <a:t>ДЯКУЮ ЗА УВАГУ</a:t>
            </a:r>
            <a:endParaRPr lang="uk-UA" dirty="0"/>
          </a:p>
        </p:txBody>
      </p:sp>
      <p:pic>
        <p:nvPicPr>
          <p:cNvPr id="5" name="Picture 4" descr="Головна - Дошкільний навчальний заклад компенсуючого типу, дитячий садок  №24 &quot;Сонечко&quot;">
            <a:extLst>
              <a:ext uri="{FF2B5EF4-FFF2-40B4-BE49-F238E27FC236}">
                <a16:creationId xmlns:a16="http://schemas.microsoft.com/office/drawing/2014/main" id="{5B47D7D9-A613-4A94-BD0B-F6F5AED695E9}"/>
              </a:ext>
            </a:extLst>
          </p:cNvPr>
          <p:cNvPicPr>
            <a:picLocks noChangeAspect="1" noChangeArrowheads="1" noCrop="1"/>
          </p:cNvPicPr>
          <p:nvPr/>
        </p:nvPicPr>
        <p:blipFill>
          <a:blip r:embed="rId4"/>
          <a:srcRect/>
          <a:stretch>
            <a:fillRect/>
          </a:stretch>
        </p:blipFill>
        <p:spPr bwMode="auto">
          <a:xfrm>
            <a:off x="0" y="116632"/>
            <a:ext cx="2360315" cy="2366231"/>
          </a:xfrm>
          <a:prstGeom prst="rect">
            <a:avLst/>
          </a:prstGeom>
          <a:noFill/>
        </p:spPr>
      </p:pic>
      <p:pic>
        <p:nvPicPr>
          <p:cNvPr id="6" name="Рисунок 5">
            <a:extLst>
              <a:ext uri="{FF2B5EF4-FFF2-40B4-BE49-F238E27FC236}">
                <a16:creationId xmlns:a16="http://schemas.microsoft.com/office/drawing/2014/main" id="{C9CBA851-CD6A-445E-9748-0970B0BD1E95}"/>
              </a:ext>
            </a:extLst>
          </p:cNvPr>
          <p:cNvPicPr>
            <a:picLocks noChangeAspect="1"/>
          </p:cNvPicPr>
          <p:nvPr/>
        </p:nvPicPr>
        <p:blipFill>
          <a:blip r:embed="rId5"/>
          <a:stretch>
            <a:fillRect/>
          </a:stretch>
        </p:blipFill>
        <p:spPr>
          <a:xfrm>
            <a:off x="971600" y="6524941"/>
            <a:ext cx="1688738" cy="432854"/>
          </a:xfrm>
          <a:prstGeom prst="rect">
            <a:avLst/>
          </a:prstGeom>
        </p:spPr>
      </p:pic>
    </p:spTree>
    <p:extLst>
      <p:ext uri="{BB962C8B-B14F-4D97-AF65-F5344CB8AC3E}">
        <p14:creationId xmlns:p14="http://schemas.microsoft.com/office/powerpoint/2010/main" val="159896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ABD96F-47B3-4E0E-B55C-73D94FD736ED}"/>
              </a:ext>
            </a:extLst>
          </p:cNvPr>
          <p:cNvSpPr>
            <a:spLocks noGrp="1"/>
          </p:cNvSpPr>
          <p:nvPr>
            <p:ph type="title"/>
          </p:nvPr>
        </p:nvSpPr>
        <p:spPr>
          <a:xfrm>
            <a:off x="457200" y="274638"/>
            <a:ext cx="8229600" cy="781847"/>
          </a:xfrm>
        </p:spPr>
        <p:txBody>
          <a:bodyPr>
            <a:noAutofit/>
          </a:bodyPr>
          <a:lstStyle/>
          <a:p>
            <a:br>
              <a:rPr lang="ru-RU" sz="1800" b="1" dirty="0">
                <a:latin typeface="+mn-lt"/>
              </a:rPr>
            </a:br>
            <a:r>
              <a:rPr lang="ru-RU" sz="1800" b="1" dirty="0" err="1">
                <a:latin typeface="+mn-lt"/>
              </a:rPr>
              <a:t>Знаходиться</a:t>
            </a:r>
            <a:r>
              <a:rPr lang="ru-RU" sz="1800" b="1" dirty="0">
                <a:latin typeface="+mn-lt"/>
              </a:rPr>
              <a:t> </a:t>
            </a:r>
            <a:r>
              <a:rPr lang="ru-RU" sz="1800" b="1" dirty="0" err="1">
                <a:latin typeface="+mn-lt"/>
              </a:rPr>
              <a:t>він</a:t>
            </a:r>
            <a:r>
              <a:rPr lang="ru-RU" sz="1800" b="1" dirty="0">
                <a:latin typeface="+mn-lt"/>
              </a:rPr>
              <a:t> в самому </a:t>
            </a:r>
            <a:r>
              <a:rPr lang="ru-RU" sz="1800" b="1" dirty="0" err="1">
                <a:latin typeface="+mn-lt"/>
              </a:rPr>
              <a:t>серці</a:t>
            </a:r>
            <a:r>
              <a:rPr lang="ru-RU" sz="1800" b="1" dirty="0">
                <a:latin typeface="+mn-lt"/>
              </a:rPr>
              <a:t> </a:t>
            </a:r>
            <a:r>
              <a:rPr lang="ru-RU" sz="1800" b="1" dirty="0" err="1">
                <a:latin typeface="+mn-lt"/>
              </a:rPr>
              <a:t>Харкова</a:t>
            </a:r>
            <a:r>
              <a:rPr lang="ru-RU" sz="1800" b="1" dirty="0">
                <a:latin typeface="+mn-lt"/>
              </a:rPr>
              <a:t>: на </a:t>
            </a:r>
            <a:r>
              <a:rPr lang="ru-RU" sz="1800" b="1" dirty="0" err="1">
                <a:latin typeface="+mn-lt"/>
              </a:rPr>
              <a:t>площі</a:t>
            </a:r>
            <a:r>
              <a:rPr lang="ru-RU" sz="1800" b="1" dirty="0">
                <a:latin typeface="+mn-lt"/>
              </a:rPr>
              <a:t> </a:t>
            </a:r>
            <a:r>
              <a:rPr lang="ru-RU" sz="1800" b="1" dirty="0" err="1">
                <a:latin typeface="+mn-lt"/>
              </a:rPr>
              <a:t>Свободи</a:t>
            </a:r>
            <a:r>
              <a:rPr lang="ru-RU" sz="1800" b="1" dirty="0">
                <a:latin typeface="+mn-lt"/>
              </a:rPr>
              <a:t>, </a:t>
            </a:r>
            <a:r>
              <a:rPr lang="ru-RU" sz="1800" b="1" dirty="0" err="1">
                <a:latin typeface="+mn-lt"/>
              </a:rPr>
              <a:t>між</a:t>
            </a:r>
            <a:r>
              <a:rPr lang="ru-RU" sz="1800" b="1" dirty="0">
                <a:latin typeface="+mn-lt"/>
              </a:rPr>
              <a:t> корпусами ХНУ </a:t>
            </a:r>
            <a:r>
              <a:rPr lang="ru-RU" sz="1800" b="1" dirty="0" err="1">
                <a:latin typeface="+mn-lt"/>
              </a:rPr>
              <a:t>імені</a:t>
            </a:r>
            <a:r>
              <a:rPr lang="ru-RU" sz="1800" b="1" dirty="0">
                <a:latin typeface="+mn-lt"/>
              </a:rPr>
              <a:t> В.Н. </a:t>
            </a:r>
            <a:r>
              <a:rPr lang="ru-RU" sz="1800" b="1" dirty="0" err="1">
                <a:latin typeface="+mn-lt"/>
              </a:rPr>
              <a:t>Каразіна</a:t>
            </a:r>
            <a:r>
              <a:rPr lang="ru-RU" sz="1800" b="1" dirty="0">
                <a:latin typeface="+mn-lt"/>
              </a:rPr>
              <a:t>. </a:t>
            </a:r>
            <a:br>
              <a:rPr lang="ru-RU" sz="1800" b="1" dirty="0">
                <a:latin typeface="+mn-lt"/>
              </a:rPr>
            </a:br>
            <a:endParaRPr lang="uk-UA" sz="1800" b="1" dirty="0">
              <a:latin typeface="+mn-lt"/>
            </a:endParaRPr>
          </a:p>
        </p:txBody>
      </p:sp>
      <p:pic>
        <p:nvPicPr>
          <p:cNvPr id="7" name="Рисунок 6">
            <a:extLst>
              <a:ext uri="{FF2B5EF4-FFF2-40B4-BE49-F238E27FC236}">
                <a16:creationId xmlns:a16="http://schemas.microsoft.com/office/drawing/2014/main" id="{F6719C50-BBAE-4CEE-84CC-E34719CD932C}"/>
              </a:ext>
            </a:extLst>
          </p:cNvPr>
          <p:cNvPicPr>
            <a:picLocks noChangeAspect="1"/>
          </p:cNvPicPr>
          <p:nvPr/>
        </p:nvPicPr>
        <p:blipFill>
          <a:blip r:embed="rId2"/>
          <a:stretch>
            <a:fillRect/>
          </a:stretch>
        </p:blipFill>
        <p:spPr>
          <a:xfrm>
            <a:off x="0" y="1069467"/>
            <a:ext cx="4630826" cy="5788533"/>
          </a:xfrm>
          <a:prstGeom prst="rect">
            <a:avLst/>
          </a:prstGeom>
        </p:spPr>
      </p:pic>
      <p:pic>
        <p:nvPicPr>
          <p:cNvPr id="3" name="Рисунок 2">
            <a:extLst>
              <a:ext uri="{FF2B5EF4-FFF2-40B4-BE49-F238E27FC236}">
                <a16:creationId xmlns:a16="http://schemas.microsoft.com/office/drawing/2014/main" id="{56C0D179-204C-4CDB-A005-C768EB01C165}"/>
              </a:ext>
            </a:extLst>
          </p:cNvPr>
          <p:cNvPicPr>
            <a:picLocks noChangeAspect="1"/>
          </p:cNvPicPr>
          <p:nvPr/>
        </p:nvPicPr>
        <p:blipFill>
          <a:blip r:embed="rId3"/>
          <a:stretch>
            <a:fillRect/>
          </a:stretch>
        </p:blipFill>
        <p:spPr>
          <a:xfrm>
            <a:off x="4486655" y="1056485"/>
            <a:ext cx="4641118" cy="5788532"/>
          </a:xfrm>
          <a:prstGeom prst="rect">
            <a:avLst/>
          </a:prstGeom>
        </p:spPr>
      </p:pic>
    </p:spTree>
    <p:extLst>
      <p:ext uri="{BB962C8B-B14F-4D97-AF65-F5344CB8AC3E}">
        <p14:creationId xmlns:p14="http://schemas.microsoft.com/office/powerpoint/2010/main" val="2604541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9B9530E-F241-4C27-9A4F-104012C454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9802" y="0"/>
            <a:ext cx="3423510" cy="4461794"/>
          </a:xfrm>
          <a:prstGeom prst="rect">
            <a:avLst/>
          </a:prstGeom>
          <a:noFill/>
        </p:spPr>
      </p:pic>
      <p:pic>
        <p:nvPicPr>
          <p:cNvPr id="3" name="Рисунок 2">
            <a:extLst>
              <a:ext uri="{FF2B5EF4-FFF2-40B4-BE49-F238E27FC236}">
                <a16:creationId xmlns:a16="http://schemas.microsoft.com/office/drawing/2014/main" id="{7922DCA9-9F86-4B68-9148-6C83E0E2C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4461794"/>
            <a:ext cx="5315609" cy="2405333"/>
          </a:xfrm>
          <a:prstGeom prst="rect">
            <a:avLst/>
          </a:prstGeom>
          <a:noFill/>
        </p:spPr>
      </p:pic>
      <p:pic>
        <p:nvPicPr>
          <p:cNvPr id="4" name="Рисунок 3">
            <a:extLst>
              <a:ext uri="{FF2B5EF4-FFF2-40B4-BE49-F238E27FC236}">
                <a16:creationId xmlns:a16="http://schemas.microsoft.com/office/drawing/2014/main" id="{F1CE9A2D-1509-41DD-B9A3-8F21294ECD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89" y="502118"/>
            <a:ext cx="5859023" cy="3959676"/>
          </a:xfrm>
          <a:prstGeom prst="rect">
            <a:avLst/>
          </a:prstGeom>
          <a:noFill/>
        </p:spPr>
      </p:pic>
      <p:pic>
        <p:nvPicPr>
          <p:cNvPr id="5" name="Рисунок 4">
            <a:extLst>
              <a:ext uri="{FF2B5EF4-FFF2-40B4-BE49-F238E27FC236}">
                <a16:creationId xmlns:a16="http://schemas.microsoft.com/office/drawing/2014/main" id="{1FEF6C89-C3E3-4028-B31C-298D2BAF81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3" y="4227319"/>
            <a:ext cx="3840918" cy="2630681"/>
          </a:xfrm>
          <a:prstGeom prst="rect">
            <a:avLst/>
          </a:prstGeom>
          <a:noFill/>
        </p:spPr>
      </p:pic>
      <p:sp>
        <p:nvSpPr>
          <p:cNvPr id="7" name="TextBox 6">
            <a:extLst>
              <a:ext uri="{FF2B5EF4-FFF2-40B4-BE49-F238E27FC236}">
                <a16:creationId xmlns:a16="http://schemas.microsoft.com/office/drawing/2014/main" id="{8E89F938-6E82-4178-A4C4-45E1A2339734}"/>
              </a:ext>
            </a:extLst>
          </p:cNvPr>
          <p:cNvSpPr txBox="1"/>
          <p:nvPr/>
        </p:nvSpPr>
        <p:spPr>
          <a:xfrm>
            <a:off x="2342286" y="396390"/>
            <a:ext cx="4608512" cy="461665"/>
          </a:xfrm>
          <a:prstGeom prst="rect">
            <a:avLst/>
          </a:prstGeom>
          <a:noFill/>
        </p:spPr>
        <p:txBody>
          <a:bodyPr wrap="square">
            <a:spAutoFit/>
          </a:bodyPr>
          <a:lstStyle/>
          <a:p>
            <a:pPr algn="ctr"/>
            <a:r>
              <a:rPr kumimoji="0" lang="uk-UA" sz="2400" b="1" i="0" u="none" strike="noStrike" kern="1200" cap="none" spc="0" normalizeH="0" baseline="0" noProof="0" dirty="0">
                <a:ln>
                  <a:noFill/>
                </a:ln>
                <a:solidFill>
                  <a:srgbClr val="FF0000"/>
                </a:solidFill>
                <a:effectLst/>
                <a:uLnTx/>
                <a:uFillTx/>
                <a:latin typeface="Arial"/>
                <a:ea typeface="+mj-ea"/>
                <a:cs typeface="+mj-cs"/>
              </a:rPr>
              <a:t>Як все починалося. Проекти </a:t>
            </a:r>
            <a:endParaRPr lang="uk-UA" b="1" dirty="0">
              <a:solidFill>
                <a:srgbClr val="FF0000"/>
              </a:solidFill>
            </a:endParaRPr>
          </a:p>
        </p:txBody>
      </p:sp>
      <p:sp>
        <p:nvSpPr>
          <p:cNvPr id="8" name="TextBox 7">
            <a:extLst>
              <a:ext uri="{FF2B5EF4-FFF2-40B4-BE49-F238E27FC236}">
                <a16:creationId xmlns:a16="http://schemas.microsoft.com/office/drawing/2014/main" id="{E93759CC-912E-412C-97AE-BD9910FF2A28}"/>
              </a:ext>
            </a:extLst>
          </p:cNvPr>
          <p:cNvSpPr txBox="1"/>
          <p:nvPr/>
        </p:nvSpPr>
        <p:spPr>
          <a:xfrm>
            <a:off x="0" y="17383"/>
            <a:ext cx="4646542" cy="338554"/>
          </a:xfrm>
          <a:prstGeom prst="rect">
            <a:avLst/>
          </a:prstGeom>
          <a:solidFill>
            <a:schemeClr val="accent3">
              <a:lumMod val="75000"/>
            </a:schemeClr>
          </a:solidFill>
        </p:spPr>
        <p:txBody>
          <a:bodyPr wrap="square">
            <a:spAutoFit/>
          </a:bodyPr>
          <a:lstStyle/>
          <a:p>
            <a:r>
              <a:rPr kumimoji="0" lang="uk-UA" sz="1600" b="0" i="0" u="none" strike="noStrike" kern="1200" cap="none" spc="0" normalizeH="0" baseline="0" noProof="0" dirty="0">
                <a:ln>
                  <a:noFill/>
                </a:ln>
                <a:solidFill>
                  <a:prstClr val="black"/>
                </a:solidFill>
                <a:effectLst/>
                <a:uLnTx/>
                <a:uFillTx/>
                <a:latin typeface="Arial"/>
                <a:ea typeface="+mj-ea"/>
                <a:cs typeface="+mj-cs"/>
              </a:rPr>
              <a:t>Харків – перша столиця радянської України </a:t>
            </a:r>
            <a:endParaRPr lang="uk-UA" dirty="0"/>
          </a:p>
        </p:txBody>
      </p:sp>
    </p:spTree>
    <p:extLst>
      <p:ext uri="{BB962C8B-B14F-4D97-AF65-F5344CB8AC3E}">
        <p14:creationId xmlns:p14="http://schemas.microsoft.com/office/powerpoint/2010/main" val="3692874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854463D-24A6-4C57-B8D6-2D5C09BEC9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692696"/>
            <a:ext cx="5377770" cy="5751626"/>
          </a:xfrm>
          <a:prstGeom prst="rect">
            <a:avLst/>
          </a:prstGeom>
          <a:noFill/>
          <a:ln>
            <a:noFill/>
          </a:ln>
        </p:spPr>
      </p:pic>
      <p:sp>
        <p:nvSpPr>
          <p:cNvPr id="4" name="TextBox 3">
            <a:extLst>
              <a:ext uri="{FF2B5EF4-FFF2-40B4-BE49-F238E27FC236}">
                <a16:creationId xmlns:a16="http://schemas.microsoft.com/office/drawing/2014/main" id="{5171E320-7003-43EC-AB91-720C860E9BCC}"/>
              </a:ext>
            </a:extLst>
          </p:cNvPr>
          <p:cNvSpPr txBox="1"/>
          <p:nvPr/>
        </p:nvSpPr>
        <p:spPr>
          <a:xfrm>
            <a:off x="478812" y="1805491"/>
            <a:ext cx="2869052" cy="1631216"/>
          </a:xfrm>
          <a:prstGeom prst="rect">
            <a:avLst/>
          </a:prstGeom>
          <a:noFill/>
        </p:spPr>
        <p:txBody>
          <a:bodyPr wrap="square">
            <a:spAutoFit/>
          </a:bodyPr>
          <a:lstStyle/>
          <a:p>
            <a:r>
              <a:rPr lang="uk-UA" sz="2000" dirty="0">
                <a:latin typeface="Times New Roman" panose="02020603050405020304" pitchFamily="18" charset="0"/>
                <a:ea typeface="Times New Roman" panose="02020603050405020304" pitchFamily="18" charset="0"/>
              </a:rPr>
              <a:t>П</a:t>
            </a:r>
            <a:r>
              <a:rPr lang="uk-UA" sz="2000" dirty="0">
                <a:effectLst/>
                <a:latin typeface="Times New Roman" panose="02020603050405020304" pitchFamily="18" charset="0"/>
                <a:ea typeface="Times New Roman" panose="02020603050405020304" pitchFamily="18" charset="0"/>
              </a:rPr>
              <a:t>роект під гаслом </a:t>
            </a:r>
            <a:r>
              <a:rPr lang="uk-UA" sz="2000" b="1" dirty="0">
                <a:effectLst/>
                <a:latin typeface="Times New Roman" panose="02020603050405020304" pitchFamily="18" charset="0"/>
                <a:ea typeface="Times New Roman" panose="02020603050405020304" pitchFamily="18" charset="0"/>
              </a:rPr>
              <a:t>«Непроханий гість»</a:t>
            </a:r>
            <a:r>
              <a:rPr lang="uk-UA" sz="2000" dirty="0">
                <a:effectLst/>
                <a:latin typeface="Times New Roman" panose="02020603050405020304" pitchFamily="18" charset="0"/>
                <a:ea typeface="Times New Roman" panose="02020603050405020304" pitchFamily="18" charset="0"/>
              </a:rPr>
              <a:t>, </a:t>
            </a:r>
          </a:p>
          <a:p>
            <a:r>
              <a:rPr lang="uk-UA" sz="2000" dirty="0">
                <a:effectLst/>
                <a:latin typeface="Times New Roman" panose="02020603050405020304" pitchFamily="18" charset="0"/>
                <a:ea typeface="Times New Roman" panose="02020603050405020304" pitchFamily="18" charset="0"/>
              </a:rPr>
              <a:t>авторами, якого були </a:t>
            </a:r>
          </a:p>
          <a:p>
            <a:r>
              <a:rPr lang="uk-UA" sz="2000" dirty="0">
                <a:effectLst/>
                <a:latin typeface="Times New Roman" panose="02020603050405020304" pitchFamily="18" charset="0"/>
                <a:ea typeface="Times New Roman" panose="02020603050405020304" pitchFamily="18" charset="0"/>
              </a:rPr>
              <a:t>С. </a:t>
            </a:r>
            <a:r>
              <a:rPr lang="uk-UA" sz="2000" dirty="0" err="1">
                <a:effectLst/>
                <a:latin typeface="Times New Roman" panose="02020603050405020304" pitchFamily="18" charset="0"/>
                <a:ea typeface="Times New Roman" panose="02020603050405020304" pitchFamily="18" charset="0"/>
              </a:rPr>
              <a:t>Серафимов</a:t>
            </a:r>
            <a:r>
              <a:rPr lang="uk-UA" sz="2000" dirty="0">
                <a:effectLst/>
                <a:latin typeface="Times New Roman" panose="02020603050405020304" pitchFamily="18" charset="0"/>
                <a:ea typeface="Times New Roman" panose="02020603050405020304" pitchFamily="18" charset="0"/>
              </a:rPr>
              <a:t>, </a:t>
            </a:r>
          </a:p>
          <a:p>
            <a:r>
              <a:rPr lang="uk-UA" sz="2000" dirty="0">
                <a:effectLst/>
                <a:latin typeface="Times New Roman" panose="02020603050405020304" pitchFamily="18" charset="0"/>
                <a:ea typeface="Times New Roman" panose="02020603050405020304" pitchFamily="18" charset="0"/>
              </a:rPr>
              <a:t>С. Кравець, М. </a:t>
            </a:r>
            <a:r>
              <a:rPr lang="uk-UA" sz="2000" dirty="0" err="1">
                <a:effectLst/>
                <a:latin typeface="Times New Roman" panose="02020603050405020304" pitchFamily="18" charset="0"/>
                <a:ea typeface="Times New Roman" panose="02020603050405020304" pitchFamily="18" charset="0"/>
              </a:rPr>
              <a:t>Фельгер</a:t>
            </a:r>
            <a:r>
              <a:rPr lang="uk-UA" sz="2000" dirty="0">
                <a:effectLst/>
                <a:latin typeface="Times New Roman" panose="02020603050405020304" pitchFamily="18" charset="0"/>
                <a:ea typeface="Times New Roman" panose="02020603050405020304" pitchFamily="18" charset="0"/>
              </a:rPr>
              <a:t>.</a:t>
            </a:r>
            <a:endParaRPr lang="uk-UA" sz="2000" dirty="0"/>
          </a:p>
        </p:txBody>
      </p:sp>
      <p:sp>
        <p:nvSpPr>
          <p:cNvPr id="5" name="TextBox 4">
            <a:extLst>
              <a:ext uri="{FF2B5EF4-FFF2-40B4-BE49-F238E27FC236}">
                <a16:creationId xmlns:a16="http://schemas.microsoft.com/office/drawing/2014/main" id="{41497A48-A14B-40FB-8557-E6E8041CCFC3}"/>
              </a:ext>
            </a:extLst>
          </p:cNvPr>
          <p:cNvSpPr txBox="1"/>
          <p:nvPr/>
        </p:nvSpPr>
        <p:spPr>
          <a:xfrm>
            <a:off x="2286000" y="139279"/>
            <a:ext cx="4572000" cy="769441"/>
          </a:xfrm>
          <a:prstGeom prst="rect">
            <a:avLst/>
          </a:prstGeom>
          <a:noFill/>
        </p:spPr>
        <p:txBody>
          <a:bodyPr wrap="square">
            <a:spAutoFit/>
          </a:bodyPr>
          <a:lstStyle/>
          <a:p>
            <a:r>
              <a:rPr kumimoji="0" lang="uk-UA" sz="4400" b="1" i="0" u="none" strike="noStrike" kern="1200" cap="none" spc="0" normalizeH="0" baseline="0" noProof="0" dirty="0">
                <a:ln>
                  <a:noFill/>
                </a:ln>
                <a:solidFill>
                  <a:schemeClr val="bg2">
                    <a:lumMod val="50000"/>
                  </a:schemeClr>
                </a:solidFill>
                <a:effectLst/>
                <a:uLnTx/>
                <a:uFillTx/>
                <a:latin typeface="Arial"/>
                <a:ea typeface="+mj-ea"/>
                <a:cs typeface="+mj-cs"/>
              </a:rPr>
              <a:t>ПЕРЕМОЖЕЦЬ</a:t>
            </a:r>
            <a:endParaRPr lang="uk-UA" b="1" dirty="0">
              <a:solidFill>
                <a:schemeClr val="bg2">
                  <a:lumMod val="50000"/>
                </a:schemeClr>
              </a:solidFill>
            </a:endParaRPr>
          </a:p>
        </p:txBody>
      </p:sp>
      <p:pic>
        <p:nvPicPr>
          <p:cNvPr id="6" name="Рисунок 5">
            <a:extLst>
              <a:ext uri="{FF2B5EF4-FFF2-40B4-BE49-F238E27FC236}">
                <a16:creationId xmlns:a16="http://schemas.microsoft.com/office/drawing/2014/main" id="{7B5B7AF2-18AE-42D5-A344-92916FB92CFF}"/>
              </a:ext>
            </a:extLst>
          </p:cNvPr>
          <p:cNvPicPr>
            <a:picLocks noChangeAspect="1"/>
          </p:cNvPicPr>
          <p:nvPr/>
        </p:nvPicPr>
        <p:blipFill>
          <a:blip r:embed="rId3"/>
          <a:stretch>
            <a:fillRect/>
          </a:stretch>
        </p:blipFill>
        <p:spPr>
          <a:xfrm>
            <a:off x="1115616" y="6505342"/>
            <a:ext cx="2088232" cy="352658"/>
          </a:xfrm>
          <a:prstGeom prst="rect">
            <a:avLst/>
          </a:prstGeom>
          <a:solidFill>
            <a:schemeClr val="accent3">
              <a:lumMod val="75000"/>
            </a:schemeClr>
          </a:solidFill>
        </p:spPr>
      </p:pic>
    </p:spTree>
    <p:extLst>
      <p:ext uri="{BB962C8B-B14F-4D97-AF65-F5344CB8AC3E}">
        <p14:creationId xmlns:p14="http://schemas.microsoft.com/office/powerpoint/2010/main" val="1344201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21AACB1-853D-4ADE-ABC7-6909353E6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7706" y="0"/>
            <a:ext cx="4236720" cy="6774180"/>
          </a:xfrm>
          <a:prstGeom prst="rect">
            <a:avLst/>
          </a:prstGeom>
          <a:noFill/>
          <a:ln>
            <a:noFill/>
          </a:ln>
        </p:spPr>
      </p:pic>
      <p:sp>
        <p:nvSpPr>
          <p:cNvPr id="4" name="TextBox 3">
            <a:extLst>
              <a:ext uri="{FF2B5EF4-FFF2-40B4-BE49-F238E27FC236}">
                <a16:creationId xmlns:a16="http://schemas.microsoft.com/office/drawing/2014/main" id="{7D98DA4F-13AB-4EA9-AF3C-64F01EB1A193}"/>
              </a:ext>
            </a:extLst>
          </p:cNvPr>
          <p:cNvSpPr txBox="1"/>
          <p:nvPr/>
        </p:nvSpPr>
        <p:spPr>
          <a:xfrm>
            <a:off x="827584" y="3645024"/>
            <a:ext cx="4110123" cy="2554545"/>
          </a:xfrm>
          <a:prstGeom prst="rect">
            <a:avLst/>
          </a:prstGeom>
          <a:noFill/>
        </p:spPr>
        <p:txBody>
          <a:bodyPr wrap="square">
            <a:spAutoFit/>
          </a:bodyPr>
          <a:lstStyle/>
          <a:p>
            <a:r>
              <a:rPr lang="uk-UA" sz="2000" dirty="0">
                <a:solidFill>
                  <a:srgbClr val="000000"/>
                </a:solidFill>
                <a:effectLst/>
                <a:latin typeface="Open Sans" panose="020B0606030504020204" pitchFamily="34" charset="0"/>
                <a:ea typeface="Times New Roman" panose="02020603050405020304" pitchFamily="18" charset="0"/>
              </a:rPr>
              <a:t>Начальником будівництва Держпрому було призначено досвідченого інженера </a:t>
            </a:r>
          </a:p>
          <a:p>
            <a:r>
              <a:rPr lang="uk-UA" sz="2000" b="1" dirty="0">
                <a:solidFill>
                  <a:srgbClr val="000000"/>
                </a:solidFill>
                <a:effectLst/>
                <a:latin typeface="Open Sans" panose="020B0606030504020204" pitchFamily="34" charset="0"/>
                <a:ea typeface="Times New Roman" panose="02020603050405020304" pitchFamily="18" charset="0"/>
              </a:rPr>
              <a:t>Павла </a:t>
            </a:r>
            <a:r>
              <a:rPr lang="uk-UA" sz="2000" b="1" dirty="0" err="1">
                <a:solidFill>
                  <a:srgbClr val="000000"/>
                </a:solidFill>
                <a:effectLst/>
                <a:latin typeface="Open Sans" panose="020B0606030504020204" pitchFamily="34" charset="0"/>
                <a:ea typeface="Times New Roman" panose="02020603050405020304" pitchFamily="18" charset="0"/>
              </a:rPr>
              <a:t>Роттерта</a:t>
            </a:r>
            <a:r>
              <a:rPr lang="uk-UA" sz="2000" b="1" dirty="0">
                <a:solidFill>
                  <a:srgbClr val="000000"/>
                </a:solidFill>
                <a:effectLst/>
                <a:latin typeface="Open Sans" panose="020B0606030504020204" pitchFamily="34" charset="0"/>
                <a:ea typeface="Times New Roman" panose="02020603050405020304" pitchFamily="18" charset="0"/>
              </a:rPr>
              <a:t>. </a:t>
            </a:r>
          </a:p>
          <a:p>
            <a:r>
              <a:rPr lang="uk-UA" sz="2000" dirty="0">
                <a:solidFill>
                  <a:srgbClr val="000000"/>
                </a:solidFill>
                <a:effectLst/>
                <a:latin typeface="Open Sans" panose="020B0606030504020204" pitchFamily="34" charset="0"/>
                <a:ea typeface="Times New Roman" panose="02020603050405020304" pitchFamily="18" charset="0"/>
              </a:rPr>
              <a:t>У його «багажі» на той момент було будівництво найбільшої споруди Харкова – Управління Південної залізниці. </a:t>
            </a:r>
            <a:endParaRPr lang="uk-UA" sz="2000" dirty="0"/>
          </a:p>
        </p:txBody>
      </p:sp>
      <p:pic>
        <p:nvPicPr>
          <p:cNvPr id="5" name="Рисунок 4">
            <a:extLst>
              <a:ext uri="{FF2B5EF4-FFF2-40B4-BE49-F238E27FC236}">
                <a16:creationId xmlns:a16="http://schemas.microsoft.com/office/drawing/2014/main" id="{A266397A-861C-4F78-802D-8FB55BF20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95" y="18661"/>
            <a:ext cx="4909111" cy="3628861"/>
          </a:xfrm>
          <a:prstGeom prst="rect">
            <a:avLst/>
          </a:prstGeom>
          <a:noFill/>
          <a:ln>
            <a:noFill/>
          </a:ln>
        </p:spPr>
      </p:pic>
      <p:pic>
        <p:nvPicPr>
          <p:cNvPr id="3" name="Рисунок 2">
            <a:extLst>
              <a:ext uri="{FF2B5EF4-FFF2-40B4-BE49-F238E27FC236}">
                <a16:creationId xmlns:a16="http://schemas.microsoft.com/office/drawing/2014/main" id="{C547E094-09AE-4FBF-8001-9C569EEE6E91}"/>
              </a:ext>
            </a:extLst>
          </p:cNvPr>
          <p:cNvPicPr>
            <a:picLocks noChangeAspect="1"/>
          </p:cNvPicPr>
          <p:nvPr/>
        </p:nvPicPr>
        <p:blipFill>
          <a:blip r:embed="rId4"/>
          <a:stretch>
            <a:fillRect/>
          </a:stretch>
        </p:blipFill>
        <p:spPr>
          <a:xfrm>
            <a:off x="1187624" y="6485740"/>
            <a:ext cx="2091109" cy="353599"/>
          </a:xfrm>
          <a:prstGeom prst="rect">
            <a:avLst/>
          </a:prstGeom>
        </p:spPr>
      </p:pic>
    </p:spTree>
    <p:extLst>
      <p:ext uri="{BB962C8B-B14F-4D97-AF65-F5344CB8AC3E}">
        <p14:creationId xmlns:p14="http://schemas.microsoft.com/office/powerpoint/2010/main" val="164042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1839D5A-D5AC-4442-A47A-89DA45A1FB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5" y="8519"/>
            <a:ext cx="5989320" cy="3763010"/>
          </a:xfrm>
          <a:prstGeom prst="rect">
            <a:avLst/>
          </a:prstGeom>
          <a:noFill/>
        </p:spPr>
      </p:pic>
      <p:sp>
        <p:nvSpPr>
          <p:cNvPr id="4" name="TextBox 3">
            <a:extLst>
              <a:ext uri="{FF2B5EF4-FFF2-40B4-BE49-F238E27FC236}">
                <a16:creationId xmlns:a16="http://schemas.microsoft.com/office/drawing/2014/main" id="{B7AF3632-9942-452D-9A5D-0CD25762AEF8}"/>
              </a:ext>
            </a:extLst>
          </p:cNvPr>
          <p:cNvSpPr txBox="1"/>
          <p:nvPr/>
        </p:nvSpPr>
        <p:spPr>
          <a:xfrm>
            <a:off x="4498009" y="3687901"/>
            <a:ext cx="4499429" cy="3170099"/>
          </a:xfrm>
          <a:prstGeom prst="rect">
            <a:avLst/>
          </a:prstGeom>
          <a:noFill/>
        </p:spPr>
        <p:txBody>
          <a:bodyPr wrap="square">
            <a:spAutoFit/>
          </a:bodyPr>
          <a:lstStyle/>
          <a:p>
            <a:r>
              <a:rPr lang="uk-UA" sz="2000" dirty="0">
                <a:effectLst/>
                <a:latin typeface="Times New Roman" panose="02020603050405020304" pitchFamily="18" charset="0"/>
                <a:ea typeface="Times New Roman" panose="02020603050405020304" pitchFamily="18" charset="0"/>
              </a:rPr>
              <a:t>Будівля складається з трьох H-подібних будівель, радіально розташованих у плані. Дев’ять, з’єднаних між собою  будинків, згруповані в три блоки. Висота будівлі збільшується від периферії до центру з 6 до 11 поверхів. Головним акцентом художнього вирішення є мости, які висять над радіальними проходами на висоті 3, 5 і 6 поверхів. </a:t>
            </a:r>
            <a:endParaRPr lang="uk-UA" sz="2000" dirty="0"/>
          </a:p>
        </p:txBody>
      </p:sp>
      <p:pic>
        <p:nvPicPr>
          <p:cNvPr id="5" name="Рисунок 4">
            <a:extLst>
              <a:ext uri="{FF2B5EF4-FFF2-40B4-BE49-F238E27FC236}">
                <a16:creationId xmlns:a16="http://schemas.microsoft.com/office/drawing/2014/main" id="{3444B030-5B82-4C03-8533-C759EED13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0" y="3397153"/>
            <a:ext cx="4499430" cy="3452327"/>
          </a:xfrm>
          <a:prstGeom prst="rect">
            <a:avLst/>
          </a:prstGeom>
          <a:noFill/>
          <a:ln>
            <a:noFill/>
          </a:ln>
        </p:spPr>
      </p:pic>
      <p:pic>
        <p:nvPicPr>
          <p:cNvPr id="3" name="Рисунок 2">
            <a:extLst>
              <a:ext uri="{FF2B5EF4-FFF2-40B4-BE49-F238E27FC236}">
                <a16:creationId xmlns:a16="http://schemas.microsoft.com/office/drawing/2014/main" id="{83E1F1D2-78D9-44FB-85C7-1C6FA6E114E2}"/>
              </a:ext>
            </a:extLst>
          </p:cNvPr>
          <p:cNvPicPr>
            <a:picLocks noChangeAspect="1"/>
          </p:cNvPicPr>
          <p:nvPr/>
        </p:nvPicPr>
        <p:blipFill>
          <a:blip r:embed="rId4"/>
          <a:stretch>
            <a:fillRect/>
          </a:stretch>
        </p:blipFill>
        <p:spPr>
          <a:xfrm>
            <a:off x="5278801" y="991512"/>
            <a:ext cx="3865199" cy="2780017"/>
          </a:xfrm>
          <a:prstGeom prst="rect">
            <a:avLst/>
          </a:prstGeom>
        </p:spPr>
      </p:pic>
    </p:spTree>
    <p:extLst>
      <p:ext uri="{BB962C8B-B14F-4D97-AF65-F5344CB8AC3E}">
        <p14:creationId xmlns:p14="http://schemas.microsoft.com/office/powerpoint/2010/main" val="610486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203FA41-EFCF-480C-87E5-D434533BB053}"/>
              </a:ext>
            </a:extLst>
          </p:cNvPr>
          <p:cNvPicPr>
            <a:picLocks noChangeAspect="1"/>
          </p:cNvPicPr>
          <p:nvPr/>
        </p:nvPicPr>
        <p:blipFill>
          <a:blip r:embed="rId2"/>
          <a:stretch>
            <a:fillRect/>
          </a:stretch>
        </p:blipFill>
        <p:spPr>
          <a:xfrm>
            <a:off x="4461145" y="3662865"/>
            <a:ext cx="4693808" cy="3170794"/>
          </a:xfrm>
          <a:prstGeom prst="rect">
            <a:avLst/>
          </a:prstGeom>
        </p:spPr>
      </p:pic>
      <p:sp>
        <p:nvSpPr>
          <p:cNvPr id="7" name="TextBox 6">
            <a:extLst>
              <a:ext uri="{FF2B5EF4-FFF2-40B4-BE49-F238E27FC236}">
                <a16:creationId xmlns:a16="http://schemas.microsoft.com/office/drawing/2014/main" id="{B678321B-7218-42AD-850C-7FB96B95186A}"/>
              </a:ext>
            </a:extLst>
          </p:cNvPr>
          <p:cNvSpPr txBox="1"/>
          <p:nvPr/>
        </p:nvSpPr>
        <p:spPr>
          <a:xfrm>
            <a:off x="539552" y="908720"/>
            <a:ext cx="273630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0" i="0" u="none" strike="noStrike" kern="1200" cap="none" spc="7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П. П. </a:t>
            </a:r>
            <a:r>
              <a:rPr kumimoji="0" lang="uk-UA" sz="2000" b="0" i="0" u="none" strike="noStrike" kern="1200" cap="none" spc="7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Роттерту</a:t>
            </a:r>
            <a:r>
              <a:rPr kumimoji="0" lang="uk-UA" sz="2000" b="0" i="0" u="none" strike="noStrike" kern="1200" cap="none" spc="7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належали такі проекти як: Управління Південної залізниці в Харкові, Дніпрогес у Запоріжжі. </a:t>
            </a:r>
            <a:endParaRPr kumimoji="0" lang="uk-UA" sz="20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8" name="Рисунок 7">
            <a:extLst>
              <a:ext uri="{FF2B5EF4-FFF2-40B4-BE49-F238E27FC236}">
                <a16:creationId xmlns:a16="http://schemas.microsoft.com/office/drawing/2014/main" id="{F3D54A82-3C16-40CF-9B1A-B6D0F51B82DE}"/>
              </a:ext>
            </a:extLst>
          </p:cNvPr>
          <p:cNvPicPr>
            <a:picLocks noChangeAspect="1"/>
          </p:cNvPicPr>
          <p:nvPr/>
        </p:nvPicPr>
        <p:blipFill>
          <a:blip r:embed="rId3"/>
          <a:stretch>
            <a:fillRect/>
          </a:stretch>
        </p:blipFill>
        <p:spPr>
          <a:xfrm>
            <a:off x="3261252" y="0"/>
            <a:ext cx="5919729" cy="3895682"/>
          </a:xfrm>
          <a:prstGeom prst="rect">
            <a:avLst/>
          </a:prstGeom>
        </p:spPr>
      </p:pic>
      <p:sp>
        <p:nvSpPr>
          <p:cNvPr id="10" name="TextBox 9">
            <a:extLst>
              <a:ext uri="{FF2B5EF4-FFF2-40B4-BE49-F238E27FC236}">
                <a16:creationId xmlns:a16="http://schemas.microsoft.com/office/drawing/2014/main" id="{5152FAC4-C0A0-4441-A2EB-E5478DDFC970}"/>
              </a:ext>
            </a:extLst>
          </p:cNvPr>
          <p:cNvSpPr txBox="1"/>
          <p:nvPr/>
        </p:nvSpPr>
        <p:spPr>
          <a:xfrm>
            <a:off x="965922" y="4221088"/>
            <a:ext cx="3966118" cy="707886"/>
          </a:xfrm>
          <a:prstGeom prst="rect">
            <a:avLst/>
          </a:prstGeom>
          <a:noFill/>
        </p:spPr>
        <p:txBody>
          <a:bodyPr wrap="square">
            <a:spAutoFit/>
          </a:bodyPr>
          <a:lstStyle/>
          <a:p>
            <a:r>
              <a:rPr kumimoji="0" lang="uk-UA" sz="2000" b="0" i="0" u="none" strike="noStrike" kern="1200" cap="none" spc="7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Побудували Держпром всього </a:t>
            </a:r>
          </a:p>
          <a:p>
            <a:r>
              <a:rPr kumimoji="0" lang="uk-UA" sz="2000" b="0" i="0" u="none" strike="noStrike" kern="1200" cap="none" spc="7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за 3 роки (</a:t>
            </a:r>
            <a:r>
              <a:rPr kumimoji="0" lang="uk-UA" sz="2000" b="1" i="0" u="none" strike="noStrike" kern="1200" cap="none" spc="7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1925-1928</a:t>
            </a:r>
            <a:r>
              <a:rPr kumimoji="0" lang="uk-UA" sz="2000" b="0" i="0" u="none" strike="noStrike" kern="1200" cap="none" spc="7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lang="uk-UA" dirty="0"/>
          </a:p>
        </p:txBody>
      </p:sp>
      <p:pic>
        <p:nvPicPr>
          <p:cNvPr id="2" name="Рисунок 1">
            <a:extLst>
              <a:ext uri="{FF2B5EF4-FFF2-40B4-BE49-F238E27FC236}">
                <a16:creationId xmlns:a16="http://schemas.microsoft.com/office/drawing/2014/main" id="{3A02F666-22C5-4777-956F-EFD523635519}"/>
              </a:ext>
            </a:extLst>
          </p:cNvPr>
          <p:cNvPicPr>
            <a:picLocks noChangeAspect="1"/>
          </p:cNvPicPr>
          <p:nvPr/>
        </p:nvPicPr>
        <p:blipFill>
          <a:blip r:embed="rId4"/>
          <a:stretch>
            <a:fillRect/>
          </a:stretch>
        </p:blipFill>
        <p:spPr>
          <a:xfrm>
            <a:off x="1170143" y="6487362"/>
            <a:ext cx="2091109" cy="353599"/>
          </a:xfrm>
          <a:prstGeom prst="rect">
            <a:avLst/>
          </a:prstGeom>
        </p:spPr>
      </p:pic>
    </p:spTree>
    <p:extLst>
      <p:ext uri="{BB962C8B-B14F-4D97-AF65-F5344CB8AC3E}">
        <p14:creationId xmlns:p14="http://schemas.microsoft.com/office/powerpoint/2010/main" val="1968444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umb image">
            <a:extLst>
              <a:ext uri="{FF2B5EF4-FFF2-40B4-BE49-F238E27FC236}">
                <a16:creationId xmlns:a16="http://schemas.microsoft.com/office/drawing/2014/main" id="{55064C50-71FB-4C93-9287-BA4ABB091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09764" cy="2477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54FEF94-4CF3-4AE5-A381-738454D4F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477592"/>
            <a:ext cx="6186264" cy="3495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903976-AA03-440F-B74C-DA7FAC6515C7}"/>
              </a:ext>
            </a:extLst>
          </p:cNvPr>
          <p:cNvSpPr txBox="1"/>
          <p:nvPr/>
        </p:nvSpPr>
        <p:spPr>
          <a:xfrm>
            <a:off x="3709764" y="485059"/>
            <a:ext cx="3886572" cy="400110"/>
          </a:xfrm>
          <a:prstGeom prst="rect">
            <a:avLst/>
          </a:prstGeom>
          <a:noFill/>
        </p:spPr>
        <p:txBody>
          <a:bodyPr wrap="square">
            <a:spAutoFit/>
          </a:bodyPr>
          <a:lstStyle/>
          <a:p>
            <a:r>
              <a:rPr lang="ru-RU" sz="2000" b="1" i="0" dirty="0">
                <a:solidFill>
                  <a:schemeClr val="bg2">
                    <a:lumMod val="50000"/>
                  </a:schemeClr>
                </a:solidFill>
                <a:effectLst/>
                <a:latin typeface="system-ui"/>
              </a:rPr>
              <a:t>Музей </a:t>
            </a:r>
            <a:r>
              <a:rPr lang="ru-RU" sz="2000" b="1" i="0" dirty="0" err="1">
                <a:solidFill>
                  <a:schemeClr val="bg2">
                    <a:lumMod val="50000"/>
                  </a:schemeClr>
                </a:solidFill>
                <a:effectLst/>
                <a:latin typeface="system-ui"/>
              </a:rPr>
              <a:t>природи</a:t>
            </a:r>
            <a:r>
              <a:rPr lang="ru-RU" sz="2000" b="1" i="0" dirty="0">
                <a:solidFill>
                  <a:schemeClr val="bg2">
                    <a:lumMod val="50000"/>
                  </a:schemeClr>
                </a:solidFill>
                <a:effectLst/>
                <a:latin typeface="system-ui"/>
              </a:rPr>
              <a:t> ХНУ </a:t>
            </a:r>
            <a:r>
              <a:rPr lang="ru-RU" sz="2000" b="1" i="0" dirty="0" err="1">
                <a:solidFill>
                  <a:schemeClr val="bg2">
                    <a:lumMod val="50000"/>
                  </a:schemeClr>
                </a:solidFill>
                <a:effectLst/>
                <a:latin typeface="system-ui"/>
              </a:rPr>
              <a:t>ім</a:t>
            </a:r>
            <a:r>
              <a:rPr lang="ru-RU" sz="2000" b="1" i="0" dirty="0">
                <a:solidFill>
                  <a:schemeClr val="bg2">
                    <a:lumMod val="50000"/>
                  </a:schemeClr>
                </a:solidFill>
                <a:effectLst/>
                <a:latin typeface="system-ui"/>
              </a:rPr>
              <a:t>. </a:t>
            </a:r>
            <a:r>
              <a:rPr lang="ru-RU" sz="2000" b="1" i="0" dirty="0" err="1">
                <a:solidFill>
                  <a:schemeClr val="bg2">
                    <a:lumMod val="50000"/>
                  </a:schemeClr>
                </a:solidFill>
                <a:effectLst/>
                <a:latin typeface="system-ui"/>
              </a:rPr>
              <a:t>Каразіна</a:t>
            </a:r>
            <a:endParaRPr lang="uk-UA" sz="2000" b="1" dirty="0">
              <a:solidFill>
                <a:schemeClr val="bg2">
                  <a:lumMod val="50000"/>
                </a:schemeClr>
              </a:solidFill>
            </a:endParaRPr>
          </a:p>
        </p:txBody>
      </p:sp>
      <p:sp>
        <p:nvSpPr>
          <p:cNvPr id="7" name="TextBox 6">
            <a:extLst>
              <a:ext uri="{FF2B5EF4-FFF2-40B4-BE49-F238E27FC236}">
                <a16:creationId xmlns:a16="http://schemas.microsoft.com/office/drawing/2014/main" id="{8539FC35-F0B7-4559-8919-B476ECCCA6ED}"/>
              </a:ext>
            </a:extLst>
          </p:cNvPr>
          <p:cNvSpPr txBox="1"/>
          <p:nvPr/>
        </p:nvSpPr>
        <p:spPr>
          <a:xfrm>
            <a:off x="3709764" y="931019"/>
            <a:ext cx="4572000" cy="1323439"/>
          </a:xfrm>
          <a:prstGeom prst="rect">
            <a:avLst/>
          </a:prstGeom>
          <a:noFill/>
        </p:spPr>
        <p:txBody>
          <a:bodyPr wrap="square">
            <a:spAutoFit/>
          </a:bodyPr>
          <a:lstStyle/>
          <a:p>
            <a:r>
              <a:rPr lang="uk-UA" sz="1600" b="1" dirty="0">
                <a:effectLst/>
                <a:latin typeface="Times New Roman" panose="02020603050405020304" pitchFamily="18" charset="0"/>
                <a:ea typeface="Times New Roman" panose="02020603050405020304" pitchFamily="18" charset="0"/>
              </a:rPr>
              <a:t>1925 року </a:t>
            </a:r>
            <a:r>
              <a:rPr lang="ru-RU" sz="1600" b="1" dirty="0">
                <a:effectLst/>
                <a:latin typeface="Times New Roman" panose="02020603050405020304" pitchFamily="18" charset="0"/>
                <a:ea typeface="Times New Roman" panose="02020603050405020304" pitchFamily="18" charset="0"/>
              </a:rPr>
              <a:t>у </a:t>
            </a:r>
            <a:r>
              <a:rPr lang="ru-RU" sz="1600" b="1" dirty="0" err="1">
                <a:effectLst/>
                <a:latin typeface="Times New Roman" panose="02020603050405020304" pitchFamily="18" charset="0"/>
                <a:ea typeface="Times New Roman" panose="02020603050405020304" pitchFamily="18" charset="0"/>
              </a:rPr>
              <a:t>найглибшому</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котловані</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викопали</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кістки</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Селяни</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побачивши</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страшні</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бивні</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Це</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роги</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диявола</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припинили</a:t>
            </a:r>
            <a:r>
              <a:rPr lang="ru-RU" sz="1600" b="1" dirty="0">
                <a:effectLst/>
                <a:latin typeface="Times New Roman" panose="02020603050405020304" pitchFamily="18" charset="0"/>
                <a:ea typeface="Times New Roman" panose="02020603050405020304" pitchFamily="18" charset="0"/>
              </a:rPr>
              <a:t> роботу. </a:t>
            </a:r>
          </a:p>
          <a:p>
            <a:r>
              <a:rPr lang="ru-RU" sz="1600" b="1" dirty="0" err="1">
                <a:effectLst/>
                <a:latin typeface="Times New Roman" panose="02020603050405020304" pitchFamily="18" charset="0"/>
                <a:ea typeface="Times New Roman" panose="02020603050405020304" pitchFamily="18" charset="0"/>
              </a:rPr>
              <a:t>Кажуть</a:t>
            </a:r>
            <a:r>
              <a:rPr lang="ru-RU" sz="1600" b="1" dirty="0">
                <a:effectLst/>
                <a:latin typeface="Times New Roman" panose="02020603050405020304" pitchFamily="18" charset="0"/>
                <a:ea typeface="Times New Roman" panose="02020603050405020304" pitchFamily="18" charset="0"/>
              </a:rPr>
              <a:t>, сам Ф. </a:t>
            </a:r>
            <a:r>
              <a:rPr lang="ru-RU" sz="1600" b="1" dirty="0" err="1">
                <a:effectLst/>
                <a:latin typeface="Times New Roman" panose="02020603050405020304" pitchFamily="18" charset="0"/>
                <a:ea typeface="Times New Roman" panose="02020603050405020304" pitchFamily="18" charset="0"/>
              </a:rPr>
              <a:t>Дзержинський</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приїжджав</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щоб</a:t>
            </a:r>
            <a:r>
              <a:rPr lang="ru-RU" sz="1600" b="1" dirty="0">
                <a:effectLst/>
                <a:latin typeface="Times New Roman" panose="02020603050405020304" pitchFamily="18" charset="0"/>
                <a:ea typeface="Times New Roman" panose="02020603050405020304" pitchFamily="18" charset="0"/>
              </a:rPr>
              <a:t> </a:t>
            </a:r>
            <a:r>
              <a:rPr lang="ru-RU" sz="1600" b="1" dirty="0" err="1">
                <a:effectLst/>
                <a:latin typeface="Times New Roman" panose="02020603050405020304" pitchFamily="18" charset="0"/>
                <a:ea typeface="Times New Roman" panose="02020603050405020304" pitchFamily="18" charset="0"/>
              </a:rPr>
              <a:t>умовити</a:t>
            </a:r>
            <a:r>
              <a:rPr lang="ru-RU" sz="1600" b="1" dirty="0">
                <a:effectLst/>
                <a:latin typeface="Times New Roman" panose="02020603050405020304" pitchFamily="18" charset="0"/>
                <a:ea typeface="Times New Roman" panose="02020603050405020304" pitchFamily="18" charset="0"/>
              </a:rPr>
              <a:t> селян, </a:t>
            </a:r>
            <a:r>
              <a:rPr lang="ru-RU" sz="1600" b="1" dirty="0" err="1">
                <a:effectLst/>
                <a:latin typeface="Times New Roman" panose="02020603050405020304" pitchFamily="18" charset="0"/>
                <a:ea typeface="Times New Roman" panose="02020603050405020304" pitchFamily="18" charset="0"/>
              </a:rPr>
              <a:t>повернутись</a:t>
            </a:r>
            <a:r>
              <a:rPr lang="ru-RU" sz="1600" b="1" dirty="0">
                <a:effectLst/>
                <a:latin typeface="Times New Roman" panose="02020603050405020304" pitchFamily="18" charset="0"/>
                <a:ea typeface="Times New Roman" panose="02020603050405020304" pitchFamily="18" charset="0"/>
              </a:rPr>
              <a:t> до </a:t>
            </a:r>
            <a:r>
              <a:rPr lang="ru-RU" sz="1600" b="1" dirty="0" err="1">
                <a:effectLst/>
                <a:latin typeface="Times New Roman" panose="02020603050405020304" pitchFamily="18" charset="0"/>
                <a:ea typeface="Times New Roman" panose="02020603050405020304" pitchFamily="18" charset="0"/>
              </a:rPr>
              <a:t>роботи</a:t>
            </a:r>
            <a:r>
              <a:rPr lang="ru-RU" sz="1600" b="1" dirty="0">
                <a:effectLst/>
                <a:latin typeface="Times New Roman" panose="02020603050405020304" pitchFamily="18" charset="0"/>
                <a:ea typeface="Times New Roman" panose="02020603050405020304" pitchFamily="18" charset="0"/>
              </a:rPr>
              <a:t>.  </a:t>
            </a:r>
            <a:r>
              <a:rPr lang="uk-UA" sz="1600" b="1" dirty="0">
                <a:effectLst/>
                <a:latin typeface="Times New Roman" panose="02020603050405020304" pitchFamily="18" charset="0"/>
                <a:ea typeface="Times New Roman" panose="02020603050405020304" pitchFamily="18" charset="0"/>
              </a:rPr>
              <a:t> </a:t>
            </a:r>
            <a:endParaRPr lang="uk-UA" sz="1600" b="1" dirty="0"/>
          </a:p>
        </p:txBody>
      </p:sp>
      <p:pic>
        <p:nvPicPr>
          <p:cNvPr id="2" name="Рисунок 1">
            <a:extLst>
              <a:ext uri="{FF2B5EF4-FFF2-40B4-BE49-F238E27FC236}">
                <a16:creationId xmlns:a16="http://schemas.microsoft.com/office/drawing/2014/main" id="{4C158A22-CE42-42AC-900B-B046DDAB1EFF}"/>
              </a:ext>
            </a:extLst>
          </p:cNvPr>
          <p:cNvPicPr>
            <a:picLocks noChangeAspect="1"/>
          </p:cNvPicPr>
          <p:nvPr/>
        </p:nvPicPr>
        <p:blipFill>
          <a:blip r:embed="rId4"/>
          <a:stretch>
            <a:fillRect/>
          </a:stretch>
        </p:blipFill>
        <p:spPr>
          <a:xfrm>
            <a:off x="1187624" y="6504401"/>
            <a:ext cx="2091109" cy="353599"/>
          </a:xfrm>
          <a:prstGeom prst="rect">
            <a:avLst/>
          </a:prstGeom>
        </p:spPr>
      </p:pic>
    </p:spTree>
    <p:extLst>
      <p:ext uri="{BB962C8B-B14F-4D97-AF65-F5344CB8AC3E}">
        <p14:creationId xmlns:p14="http://schemas.microsoft.com/office/powerpoint/2010/main" val="3709246511"/>
      </p:ext>
    </p:extLst>
  </p:cSld>
  <p:clrMapOvr>
    <a:masterClrMapping/>
  </p:clrMapOvr>
</p:sld>
</file>

<file path=ppt/theme/theme1.xml><?xml version="1.0" encoding="utf-8"?>
<a:theme xmlns:a="http://schemas.openxmlformats.org/drawingml/2006/main" name="Тема3">
  <a:themeElements>
    <a:clrScheme name="Другая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00"/>
      </a:hlink>
      <a:folHlink>
        <a:srgbClr val="FBD5B5"/>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1.thmxbfghfh">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default">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default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default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default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default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default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default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default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Тема3</Template>
  <TotalTime>521</TotalTime>
  <Words>724</Words>
  <Application>Microsoft Office PowerPoint</Application>
  <PresentationFormat>Экран (4:3)</PresentationFormat>
  <Paragraphs>58</Paragraphs>
  <Slides>23</Slides>
  <Notes>1</Notes>
  <HiddenSlides>0</HiddenSlides>
  <MMClips>2</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23</vt:i4>
      </vt:variant>
    </vt:vector>
  </HeadingPairs>
  <TitlesOfParts>
    <vt:vector size="32" baseType="lpstr">
      <vt:lpstr>Arial</vt:lpstr>
      <vt:lpstr>Calibri</vt:lpstr>
      <vt:lpstr>Open Sans</vt:lpstr>
      <vt:lpstr>system-ui</vt:lpstr>
      <vt:lpstr>Tahoma</vt:lpstr>
      <vt:lpstr>Times New Roman</vt:lpstr>
      <vt:lpstr>Wingdings</vt:lpstr>
      <vt:lpstr>Тема3</vt:lpstr>
      <vt:lpstr>Тема1.thmxbfghfh</vt:lpstr>
      <vt:lpstr>Держпром – одне з чудес міста Харкова  </vt:lpstr>
      <vt:lpstr>Презентация PowerPoint</vt:lpstr>
      <vt:lpstr> Знаходиться він в самому серці Харкова: на площі Свободи, між корпусами ХНУ імені В.Н. Каразіна.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Пам'ятка архітектури конструктивізму. Будівля Держпрому вважається своєрідним символом Харкова. Це найбільший для свого часу "хмарочос" Європи, перша висотна будівля в Україні та СРСР. У Всесвітній архітектурній енциклопедії саме ця будівля ілюструє статтю "конструктивізм". </vt:lpstr>
      <vt:lpstr>7 вересня 2023 року відбулося засідання Комітету другого протоколу  Гаагської конференції про захист культурних цінностей на випадок збройного конфлікту. Запит зробило Мінистерство культури та інформаційної політики України разом з Мінистерством оборони України.</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“Королівство Руське (Галицько-Волинська держава) в період поступового занепаду (перша половина XIV ст.)”</dc:title>
  <dc:creator>Крехелєв Володимир</dc:creator>
  <cp:lastModifiedBy>Professional</cp:lastModifiedBy>
  <cp:revision>24</cp:revision>
  <dcterms:created xsi:type="dcterms:W3CDTF">2022-02-09T09:38:23Z</dcterms:created>
  <dcterms:modified xsi:type="dcterms:W3CDTF">2024-04-15T06:48:12Z</dcterms:modified>
</cp:coreProperties>
</file>