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7"/>
  </p:notesMasterIdLst>
  <p:sldIdLst>
    <p:sldId id="256" r:id="rId2"/>
    <p:sldId id="262" r:id="rId3"/>
    <p:sldId id="266" r:id="rId4"/>
    <p:sldId id="263" r:id="rId5"/>
    <p:sldId id="265" r:id="rId6"/>
    <p:sldId id="268" r:id="rId7"/>
    <p:sldId id="264" r:id="rId8"/>
    <p:sldId id="278" r:id="rId9"/>
    <p:sldId id="267" r:id="rId10"/>
    <p:sldId id="273" r:id="rId11"/>
    <p:sldId id="274" r:id="rId12"/>
    <p:sldId id="275" r:id="rId13"/>
    <p:sldId id="269" r:id="rId14"/>
    <p:sldId id="277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CB183-0E97-4C5E-BC30-DA7EAC074AD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B4DECF-CE61-4832-969A-3D5F5CEA7BE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62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sz="4800" b="1" dirty="0" smtClean="0"/>
              <a:t>Туристичний маршрут</a:t>
            </a:r>
            <a:endParaRPr lang="en-US" sz="4800" b="1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C00000"/>
                </a:solidFill>
              </a:rPr>
              <a:t>«Музеями </a:t>
            </a:r>
            <a:r>
              <a:rPr lang="uk-UA" sz="6000" b="1" dirty="0" err="1" smtClean="0">
                <a:solidFill>
                  <a:srgbClr val="C00000"/>
                </a:solidFill>
              </a:rPr>
              <a:t>Сокаля</a:t>
            </a:r>
            <a:r>
              <a:rPr lang="uk-UA" sz="6000" b="1" dirty="0" smtClean="0">
                <a:solidFill>
                  <a:srgbClr val="C00000"/>
                </a:solidFill>
              </a:rPr>
              <a:t>»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1" y="5549801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Виконав: </a:t>
            </a:r>
            <a:r>
              <a:rPr lang="uk-UA" b="1" dirty="0" smtClean="0">
                <a:solidFill>
                  <a:schemeClr val="accent3">
                    <a:lumMod val="75000"/>
                  </a:schemeClr>
                </a:solidFill>
              </a:rPr>
              <a:t>Гірський </a:t>
            </a:r>
            <a:r>
              <a:rPr lang="uk-UA" b="1" dirty="0">
                <a:solidFill>
                  <a:schemeClr val="accent3">
                    <a:lumMod val="75000"/>
                  </a:schemeClr>
                </a:solidFill>
              </a:rPr>
              <a:t>Олександр Андрійович</a:t>
            </a:r>
            <a:r>
              <a:rPr lang="uk-UA" dirty="0"/>
              <a:t>, учень 10 класу </a:t>
            </a:r>
            <a:r>
              <a:rPr lang="uk-UA" dirty="0" err="1"/>
              <a:t>Стенятинської</a:t>
            </a:r>
            <a:r>
              <a:rPr lang="uk-UA" dirty="0"/>
              <a:t> ЗШ І – ІІІ ступенів, слухач КЗ «Сокальська Мала академія наук учнівської молоді імені Ігоря </a:t>
            </a:r>
            <a:r>
              <a:rPr lang="uk-UA" dirty="0" err="1"/>
              <a:t>Богачевського</a:t>
            </a:r>
            <a:r>
              <a:rPr lang="uk-UA" dirty="0" smtClean="0"/>
              <a:t>» </a:t>
            </a:r>
          </a:p>
          <a:p>
            <a:pPr algn="just"/>
            <a:r>
              <a:rPr lang="uk-UA" dirty="0" smtClean="0"/>
              <a:t>Науковий </a:t>
            </a:r>
            <a:r>
              <a:rPr lang="uk-UA" dirty="0"/>
              <a:t>керівник: </a:t>
            </a:r>
            <a:r>
              <a:rPr lang="uk-UA" b="1" dirty="0">
                <a:solidFill>
                  <a:schemeClr val="accent3">
                    <a:lumMod val="75000"/>
                  </a:schemeClr>
                </a:solidFill>
              </a:rPr>
              <a:t>Мусій </a:t>
            </a:r>
            <a:r>
              <a:rPr lang="uk-UA" b="1" dirty="0" smtClean="0">
                <a:solidFill>
                  <a:schemeClr val="accent3">
                    <a:lumMod val="75000"/>
                  </a:schemeClr>
                </a:solidFill>
              </a:rPr>
              <a:t>Світлана Степанівна</a:t>
            </a:r>
            <a:r>
              <a:rPr lang="uk-UA" dirty="0"/>
              <a:t>, вчитель історії КЗ «Сокальська Мала академія наук учнівської молоді імені Ігоря </a:t>
            </a:r>
            <a:r>
              <a:rPr lang="uk-UA" dirty="0" err="1"/>
              <a:t>Богачевського</a:t>
            </a:r>
            <a:r>
              <a:rPr lang="uk-UA" dirty="0"/>
              <a:t>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04083">
            <a:off x="9636422" y="2445738"/>
            <a:ext cx="2255569" cy="28394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23849">
            <a:off x="304439" y="1965700"/>
            <a:ext cx="2476500" cy="2971800"/>
          </a:xfrm>
          <a:prstGeom prst="rect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2094846" y="222395"/>
            <a:ext cx="71817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err="1"/>
              <a:t>Львівське</a:t>
            </a:r>
            <a:r>
              <a:rPr lang="ru-RU" sz="2400" b="1" dirty="0"/>
              <a:t> </a:t>
            </a:r>
            <a:r>
              <a:rPr lang="ru-RU" sz="2400" b="1" dirty="0" err="1"/>
              <a:t>територіальне</a:t>
            </a:r>
            <a:r>
              <a:rPr lang="ru-RU" sz="2400" b="1" dirty="0"/>
              <a:t> </a:t>
            </a:r>
            <a:r>
              <a:rPr lang="ru-RU" sz="2400" b="1" dirty="0" err="1"/>
              <a:t>відділення</a:t>
            </a:r>
            <a:r>
              <a:rPr lang="ru-RU" sz="2400" b="1" dirty="0"/>
              <a:t> МАН </a:t>
            </a:r>
            <a:r>
              <a:rPr lang="ru-RU" sz="2400" b="1" dirty="0" err="1" smtClean="0"/>
              <a:t>України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293346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7644" y="362309"/>
            <a:ext cx="9550877" cy="101791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sz="3100" b="1" dirty="0" smtClean="0">
                <a:solidFill>
                  <a:srgbClr val="C00000"/>
                </a:solidFill>
              </a:rPr>
              <a:t>Музей народознавства </a:t>
            </a:r>
            <a:br>
              <a:rPr lang="uk-UA" sz="3100" b="1" dirty="0" smtClean="0">
                <a:solidFill>
                  <a:srgbClr val="C00000"/>
                </a:solidFill>
              </a:rPr>
            </a:br>
            <a:r>
              <a:rPr lang="uk-UA" sz="2200" b="1" dirty="0" smtClean="0">
                <a:solidFill>
                  <a:schemeClr val="tx1"/>
                </a:solidFill>
              </a:rPr>
              <a:t>Знаходиться у Сокальській </a:t>
            </a:r>
            <a:r>
              <a:rPr lang="uk-UA" sz="2200" b="1" dirty="0">
                <a:solidFill>
                  <a:schemeClr val="tx1"/>
                </a:solidFill>
              </a:rPr>
              <a:t>ЗШ І-ІІІ ступенів №</a:t>
            </a:r>
            <a:r>
              <a:rPr lang="uk-UA" sz="2200" b="1" dirty="0" smtClean="0">
                <a:solidFill>
                  <a:schemeClr val="tx1"/>
                </a:solidFill>
              </a:rPr>
              <a:t>5</a:t>
            </a:r>
            <a:r>
              <a:rPr lang="uk-UA" sz="2200" b="1" dirty="0">
                <a:solidFill>
                  <a:schemeClr val="tx1"/>
                </a:solidFill>
              </a:rPr>
              <a:t/>
            </a:r>
            <a:br>
              <a:rPr lang="uk-UA" sz="2200" b="1" dirty="0">
                <a:solidFill>
                  <a:schemeClr val="tx1"/>
                </a:solidFill>
              </a:rPr>
            </a:br>
            <a:endParaRPr lang="en-US" sz="22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918" y="530031"/>
            <a:ext cx="1661452" cy="1700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843" y="4477109"/>
            <a:ext cx="2469071" cy="18518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8204" y="4499034"/>
            <a:ext cx="2439837" cy="18298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8716" y="4477109"/>
            <a:ext cx="2511722" cy="18837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966" y="4509097"/>
            <a:ext cx="2469071" cy="1851803"/>
          </a:xfrm>
          <a:prstGeom prst="rect">
            <a:avLst/>
          </a:prstGeom>
        </p:spPr>
      </p:pic>
      <p:sp>
        <p:nvSpPr>
          <p:cNvPr id="9" name="Прямокутник 8"/>
          <p:cNvSpPr/>
          <p:nvPr/>
        </p:nvSpPr>
        <p:spPr>
          <a:xfrm>
            <a:off x="1647644" y="2526889"/>
            <a:ext cx="7496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/>
              <a:t>Екскурсійні</a:t>
            </a:r>
            <a:r>
              <a:rPr lang="ru-RU" b="1" i="1" dirty="0"/>
              <a:t> </a:t>
            </a:r>
            <a:r>
              <a:rPr lang="ru-RU" b="1" i="1" dirty="0" err="1" smtClean="0"/>
              <a:t>матеріали</a:t>
            </a:r>
            <a:r>
              <a:rPr lang="ru-RU" dirty="0" smtClean="0"/>
              <a:t>:                    1</a:t>
            </a:r>
            <a:r>
              <a:rPr lang="ru-RU" dirty="0"/>
              <a:t>.     </a:t>
            </a:r>
            <a:r>
              <a:rPr lang="ru-RU" dirty="0" err="1"/>
              <a:t>Сокальська</a:t>
            </a:r>
            <a:r>
              <a:rPr lang="ru-RU" dirty="0"/>
              <a:t> </a:t>
            </a:r>
            <a:r>
              <a:rPr lang="ru-RU" dirty="0" err="1"/>
              <a:t>вишивка</a:t>
            </a:r>
            <a:endParaRPr lang="en-US" dirty="0"/>
          </a:p>
        </p:txBody>
      </p:sp>
      <p:sp>
        <p:nvSpPr>
          <p:cNvPr id="10" name="Прямокутник 9"/>
          <p:cNvSpPr/>
          <p:nvPr/>
        </p:nvSpPr>
        <p:spPr>
          <a:xfrm>
            <a:off x="8141898" y="2604413"/>
            <a:ext cx="2501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2.Господарське начиння</a:t>
            </a:r>
            <a:endParaRPr lang="en-US" dirty="0"/>
          </a:p>
        </p:txBody>
      </p:sp>
      <p:sp>
        <p:nvSpPr>
          <p:cNvPr id="11" name="Прямокутник 10"/>
          <p:cNvSpPr/>
          <p:nvPr/>
        </p:nvSpPr>
        <p:spPr>
          <a:xfrm>
            <a:off x="6246614" y="2875878"/>
            <a:ext cx="1837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4.Лялька-мотанка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711569" y="1632381"/>
            <a:ext cx="6512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/>
              <a:t>Засновано у 2011 році </a:t>
            </a:r>
          </a:p>
          <a:p>
            <a:pPr algn="ctr"/>
            <a:r>
              <a:rPr lang="uk-UA" sz="2000" b="1" dirty="0" smtClean="0"/>
              <a:t>Профіль - народознавчий</a:t>
            </a:r>
            <a:endParaRPr lang="en-US" sz="2000" b="1" dirty="0"/>
          </a:p>
        </p:txBody>
      </p:sp>
      <p:sp>
        <p:nvSpPr>
          <p:cNvPr id="13" name="Прямокутник 12"/>
          <p:cNvSpPr/>
          <p:nvPr/>
        </p:nvSpPr>
        <p:spPr>
          <a:xfrm>
            <a:off x="1973932" y="2894479"/>
            <a:ext cx="3108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3.«Гончарство </a:t>
            </a:r>
            <a:r>
              <a:rPr lang="uk-UA" dirty="0"/>
              <a:t>на </a:t>
            </a:r>
            <a:r>
              <a:rPr lang="uk-UA" dirty="0" err="1"/>
              <a:t>Сокальщині</a:t>
            </a:r>
            <a:r>
              <a:rPr lang="uk-UA" dirty="0"/>
              <a:t>»</a:t>
            </a:r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3814" y="2971078"/>
            <a:ext cx="1354707" cy="150603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684" y="2230423"/>
            <a:ext cx="928685" cy="20957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57171" y="3462322"/>
            <a:ext cx="7934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/>
              <a:t>Етнографічні </a:t>
            </a:r>
            <a:r>
              <a:rPr lang="uk-UA" sz="2000" dirty="0"/>
              <a:t>колекції: </a:t>
            </a:r>
            <a:r>
              <a:rPr lang="uk-UA" sz="2000" dirty="0" smtClean="0"/>
              <a:t>народний </a:t>
            </a:r>
            <a:r>
              <a:rPr lang="uk-UA" sz="2000" dirty="0"/>
              <a:t>одяг, предмети побуту, ремесла, музичні інструменти, твори </a:t>
            </a:r>
            <a:r>
              <a:rPr lang="uk-UA" sz="2000" dirty="0" err="1"/>
              <a:t>декоративно</a:t>
            </a:r>
            <a:r>
              <a:rPr lang="uk-UA" sz="2000" dirty="0"/>
              <a:t>-ужиткового мистецтва</a:t>
            </a:r>
            <a:r>
              <a:rPr lang="uk-UA" sz="2000" dirty="0" smtClean="0"/>
              <a:t>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1102274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2591" y="625870"/>
            <a:ext cx="9601196" cy="570623"/>
          </a:xfrm>
        </p:spPr>
        <p:txBody>
          <a:bodyPr>
            <a:normAutofit fontScale="90000"/>
          </a:bodyPr>
          <a:lstStyle/>
          <a:p>
            <a:r>
              <a:rPr lang="uk-UA" sz="3200" b="1" dirty="0">
                <a:solidFill>
                  <a:srgbClr val="C00000"/>
                </a:solidFill>
              </a:rPr>
              <a:t>Музей </a:t>
            </a:r>
            <a:r>
              <a:rPr lang="uk-UA" sz="3200" b="1" dirty="0" smtClean="0">
                <a:solidFill>
                  <a:srgbClr val="C00000"/>
                </a:solidFill>
              </a:rPr>
              <a:t>«Берегиня»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2473376" y="1034321"/>
            <a:ext cx="73002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b="1" dirty="0" smtClean="0"/>
              <a:t>Це </a:t>
            </a:r>
            <a:r>
              <a:rPr lang="ru-RU" b="1" dirty="0" err="1"/>
              <a:t>шкільний</a:t>
            </a:r>
            <a:r>
              <a:rPr lang="ru-RU" b="1" dirty="0"/>
              <a:t> </a:t>
            </a:r>
            <a:r>
              <a:rPr lang="ru-RU" b="1" dirty="0" err="1"/>
              <a:t>етнографічний</a:t>
            </a:r>
            <a:r>
              <a:rPr lang="ru-RU" b="1" dirty="0"/>
              <a:t> </a:t>
            </a:r>
            <a:r>
              <a:rPr lang="ru-RU" b="1" dirty="0" smtClean="0"/>
              <a:t>музей</a:t>
            </a:r>
            <a:endParaRPr lang="en-US" b="1" dirty="0" smtClean="0"/>
          </a:p>
          <a:p>
            <a:pPr algn="ctr"/>
            <a:r>
              <a:rPr lang="ru-RU" b="1" dirty="0" smtClean="0"/>
              <a:t> </a:t>
            </a:r>
            <a:r>
              <a:rPr lang="ru-RU" b="1" dirty="0" err="1"/>
              <a:t>українського</a:t>
            </a:r>
            <a:r>
              <a:rPr lang="ru-RU" b="1" dirty="0"/>
              <a:t> </a:t>
            </a:r>
            <a:r>
              <a:rPr lang="ru-RU" b="1" dirty="0" err="1"/>
              <a:t>національного</a:t>
            </a:r>
            <a:r>
              <a:rPr lang="ru-RU" b="1" dirty="0"/>
              <a:t> </a:t>
            </a:r>
            <a:r>
              <a:rPr lang="ru-RU" b="1" dirty="0" err="1" smtClean="0"/>
              <a:t>побуту</a:t>
            </a:r>
            <a:endParaRPr lang="en-US" b="1" dirty="0"/>
          </a:p>
        </p:txBody>
      </p:sp>
      <p:sp>
        <p:nvSpPr>
          <p:cNvPr id="4" name="Прямокутник 3"/>
          <p:cNvSpPr/>
          <p:nvPr/>
        </p:nvSpPr>
        <p:spPr>
          <a:xfrm>
            <a:off x="2473377" y="1703090"/>
            <a:ext cx="73002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>
                <a:solidFill>
                  <a:schemeClr val="accent2">
                    <a:lumMod val="75000"/>
                  </a:schemeClr>
                </a:solidFill>
              </a:rPr>
              <a:t>Експозиційні</a:t>
            </a:r>
            <a:r>
              <a:rPr lang="ru-RU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accent2">
                    <a:lumMod val="75000"/>
                  </a:schemeClr>
                </a:solidFill>
              </a:rPr>
              <a:t>розділи</a:t>
            </a:r>
            <a:r>
              <a:rPr lang="ru-RU" b="1" i="1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ru-RU" dirty="0"/>
              <a:t>«</a:t>
            </a:r>
            <a:r>
              <a:rPr lang="ru-RU" dirty="0" err="1"/>
              <a:t>Хліборобство</a:t>
            </a:r>
            <a:r>
              <a:rPr lang="ru-RU" dirty="0"/>
              <a:t>. </a:t>
            </a:r>
            <a:r>
              <a:rPr lang="ru-RU" dirty="0" err="1"/>
              <a:t>Предмети</a:t>
            </a:r>
            <a:r>
              <a:rPr lang="ru-RU" dirty="0"/>
              <a:t> </a:t>
            </a:r>
            <a:r>
              <a:rPr lang="ru-RU" dirty="0" err="1"/>
              <a:t>побуту</a:t>
            </a:r>
            <a:r>
              <a:rPr lang="ru-RU" dirty="0"/>
              <a:t>», «</a:t>
            </a:r>
            <a:r>
              <a:rPr lang="ru-RU" dirty="0" err="1"/>
              <a:t>Вишивка</a:t>
            </a:r>
            <a:r>
              <a:rPr lang="ru-RU" dirty="0"/>
              <a:t>», «Писанка», «</a:t>
            </a:r>
            <a:r>
              <a:rPr lang="ru-RU" dirty="0" err="1"/>
              <a:t>Предмети</a:t>
            </a:r>
            <a:r>
              <a:rPr lang="ru-RU" dirty="0"/>
              <a:t> сакрального </a:t>
            </a:r>
            <a:r>
              <a:rPr lang="ru-RU" dirty="0" err="1"/>
              <a:t>мистецтва</a:t>
            </a:r>
            <a:r>
              <a:rPr lang="ru-RU" dirty="0"/>
              <a:t>», «Книги», «</a:t>
            </a:r>
            <a:r>
              <a:rPr lang="ru-RU" dirty="0" err="1"/>
              <a:t>Документи</a:t>
            </a:r>
            <a:r>
              <a:rPr lang="ru-RU" dirty="0"/>
              <a:t>»</a:t>
            </a:r>
            <a:endParaRPr lang="en-US" dirty="0"/>
          </a:p>
        </p:txBody>
      </p:sp>
      <p:sp>
        <p:nvSpPr>
          <p:cNvPr id="5" name="Прямокутник 4"/>
          <p:cNvSpPr/>
          <p:nvPr/>
        </p:nvSpPr>
        <p:spPr>
          <a:xfrm>
            <a:off x="5420264" y="2608407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600" dirty="0" err="1"/>
              <a:t>Протягом</a:t>
            </a:r>
            <a:r>
              <a:rPr lang="ru-RU" sz="1600" dirty="0"/>
              <a:t> </a:t>
            </a:r>
            <a:r>
              <a:rPr lang="ru-RU" sz="1600" b="1" dirty="0"/>
              <a:t>1990-1992 </a:t>
            </a:r>
            <a:r>
              <a:rPr lang="ru-RU" sz="1600" b="1" dirty="0" err="1"/>
              <a:t>років</a:t>
            </a:r>
            <a:r>
              <a:rPr lang="ru-RU" sz="1600" b="1" dirty="0"/>
              <a:t> </a:t>
            </a:r>
            <a:r>
              <a:rPr lang="ru-RU" sz="1600" dirty="0"/>
              <a:t>проводилась робота по </a:t>
            </a:r>
            <a:r>
              <a:rPr lang="ru-RU" sz="1600" dirty="0" err="1"/>
              <a:t>збору</a:t>
            </a:r>
            <a:r>
              <a:rPr lang="ru-RU" sz="1600" dirty="0"/>
              <a:t> </a:t>
            </a:r>
            <a:r>
              <a:rPr lang="ru-RU" sz="1600" dirty="0" err="1"/>
              <a:t>матеріалів</a:t>
            </a:r>
            <a:r>
              <a:rPr lang="ru-RU" sz="1600" dirty="0"/>
              <a:t> для </a:t>
            </a:r>
            <a:r>
              <a:rPr lang="ru-RU" sz="1600" dirty="0" err="1"/>
              <a:t>створення</a:t>
            </a:r>
            <a:r>
              <a:rPr lang="ru-RU" sz="1600" dirty="0"/>
              <a:t> музею, метою </a:t>
            </a:r>
            <a:r>
              <a:rPr lang="ru-RU" sz="1600" dirty="0" err="1"/>
              <a:t>якого</a:t>
            </a:r>
            <a:r>
              <a:rPr lang="ru-RU" sz="1600" dirty="0"/>
              <a:t> є </a:t>
            </a:r>
            <a:r>
              <a:rPr lang="ru-RU" sz="1600" dirty="0" err="1"/>
              <a:t>допомога</a:t>
            </a:r>
            <a:r>
              <a:rPr lang="ru-RU" sz="1600" dirty="0"/>
              <a:t> </a:t>
            </a:r>
            <a:r>
              <a:rPr lang="ru-RU" sz="1600" dirty="0" err="1"/>
              <a:t>учням</a:t>
            </a:r>
            <a:r>
              <a:rPr lang="ru-RU" sz="1600" dirty="0"/>
              <a:t> у </a:t>
            </a:r>
            <a:r>
              <a:rPr lang="ru-RU" sz="1600" dirty="0" err="1"/>
              <a:t>вивченні</a:t>
            </a:r>
            <a:r>
              <a:rPr lang="ru-RU" sz="1600" dirty="0"/>
              <a:t> </a:t>
            </a:r>
            <a:r>
              <a:rPr lang="ru-RU" sz="1600" dirty="0" err="1"/>
              <a:t>глибинних</a:t>
            </a:r>
            <a:r>
              <a:rPr lang="ru-RU" sz="1600" dirty="0"/>
              <a:t> </a:t>
            </a:r>
            <a:r>
              <a:rPr lang="ru-RU" sz="1600" dirty="0" err="1"/>
              <a:t>джерел</a:t>
            </a:r>
            <a:r>
              <a:rPr lang="ru-RU" sz="1600" dirty="0"/>
              <a:t> </a:t>
            </a:r>
            <a:r>
              <a:rPr lang="ru-RU" sz="1600" dirty="0" err="1"/>
              <a:t>історії</a:t>
            </a:r>
            <a:r>
              <a:rPr lang="ru-RU" sz="1600" dirty="0"/>
              <a:t>, </a:t>
            </a:r>
            <a:r>
              <a:rPr lang="ru-RU" sz="1600" dirty="0" err="1"/>
              <a:t>побуту</a:t>
            </a:r>
            <a:r>
              <a:rPr lang="ru-RU" sz="1600" dirty="0"/>
              <a:t>, </a:t>
            </a:r>
            <a:r>
              <a:rPr lang="ru-RU" sz="1600" dirty="0" err="1"/>
              <a:t>культури</a:t>
            </a:r>
            <a:r>
              <a:rPr lang="ru-RU" sz="1600" dirty="0"/>
              <a:t> </a:t>
            </a:r>
            <a:r>
              <a:rPr lang="ru-RU" sz="1600" dirty="0" err="1"/>
              <a:t>українського</a:t>
            </a:r>
            <a:r>
              <a:rPr lang="ru-RU" sz="1600" dirty="0"/>
              <a:t> народу, </a:t>
            </a:r>
            <a:r>
              <a:rPr lang="ru-RU" sz="1600" dirty="0" err="1"/>
              <a:t>збирання</a:t>
            </a:r>
            <a:r>
              <a:rPr lang="ru-RU" sz="1600" dirty="0"/>
              <a:t> та </a:t>
            </a:r>
            <a:r>
              <a:rPr lang="ru-RU" sz="1600" dirty="0" err="1"/>
              <a:t>збереження</a:t>
            </a:r>
            <a:r>
              <a:rPr lang="ru-RU" sz="1600" dirty="0"/>
              <a:t> </a:t>
            </a:r>
            <a:r>
              <a:rPr lang="ru-RU" sz="1600" dirty="0" err="1"/>
              <a:t>предметів</a:t>
            </a:r>
            <a:r>
              <a:rPr lang="ru-RU" sz="1600" dirty="0"/>
              <a:t> </a:t>
            </a:r>
            <a:r>
              <a:rPr lang="ru-RU" sz="1600" dirty="0" err="1"/>
              <a:t>побуту</a:t>
            </a:r>
            <a:r>
              <a:rPr lang="ru-RU" sz="1600" dirty="0"/>
              <a:t>, ремесел, </a:t>
            </a:r>
            <a:r>
              <a:rPr lang="ru-RU" sz="1600" dirty="0" err="1"/>
              <a:t>національного</a:t>
            </a:r>
            <a:r>
              <a:rPr lang="ru-RU" sz="1600" dirty="0"/>
              <a:t> </a:t>
            </a:r>
            <a:r>
              <a:rPr lang="ru-RU" sz="1600" dirty="0" err="1"/>
              <a:t>одягу</a:t>
            </a:r>
            <a:r>
              <a:rPr lang="ru-RU" sz="1600" dirty="0"/>
              <a:t>, </a:t>
            </a:r>
            <a:r>
              <a:rPr lang="ru-RU" sz="1600" dirty="0" err="1"/>
              <a:t>історичних</a:t>
            </a:r>
            <a:r>
              <a:rPr lang="ru-RU" sz="1600" dirty="0"/>
              <a:t> </a:t>
            </a:r>
            <a:r>
              <a:rPr lang="ru-RU" sz="1600" dirty="0" err="1"/>
              <a:t>відомостей</a:t>
            </a:r>
            <a:r>
              <a:rPr lang="ru-RU" sz="1600" dirty="0"/>
              <a:t> про Сокаль. Музей </a:t>
            </a:r>
            <a:r>
              <a:rPr lang="ru-RU" sz="1600" dirty="0" err="1"/>
              <a:t>створений</a:t>
            </a:r>
            <a:r>
              <a:rPr lang="ru-RU" sz="1600" dirty="0"/>
              <a:t> руками </a:t>
            </a:r>
            <a:r>
              <a:rPr lang="ru-RU" sz="1600" dirty="0" err="1"/>
              <a:t>працівників</a:t>
            </a:r>
            <a:r>
              <a:rPr lang="ru-RU" sz="1600" dirty="0"/>
              <a:t> та </a:t>
            </a:r>
            <a:r>
              <a:rPr lang="ru-RU" sz="1600" dirty="0" err="1"/>
              <a:t>учнів</a:t>
            </a:r>
            <a:r>
              <a:rPr lang="ru-RU" sz="1600" dirty="0"/>
              <a:t> </a:t>
            </a:r>
            <a:r>
              <a:rPr lang="ru-RU" sz="1600" dirty="0" err="1"/>
              <a:t>школи</a:t>
            </a:r>
            <a:r>
              <a:rPr lang="ru-RU" sz="1600" dirty="0"/>
              <a:t>. </a:t>
            </a:r>
            <a:r>
              <a:rPr lang="ru-RU" sz="1600" i="1" dirty="0" err="1"/>
              <a:t>Ініціатором</a:t>
            </a:r>
            <a:r>
              <a:rPr lang="ru-RU" sz="1600" i="1" dirty="0"/>
              <a:t> </a:t>
            </a:r>
            <a:r>
              <a:rPr lang="ru-RU" sz="1600" i="1" dirty="0" err="1"/>
              <a:t>створення</a:t>
            </a:r>
            <a:r>
              <a:rPr lang="ru-RU" sz="1600" i="1" dirty="0"/>
              <a:t> </a:t>
            </a:r>
            <a:r>
              <a:rPr lang="ru-RU" sz="1600" dirty="0"/>
              <a:t>музею </a:t>
            </a:r>
            <a:r>
              <a:rPr lang="ru-RU" sz="1600" dirty="0" err="1"/>
              <a:t>була</a:t>
            </a:r>
            <a:r>
              <a:rPr lang="ru-RU" sz="1600" dirty="0"/>
              <a:t> народна </a:t>
            </a:r>
            <a:r>
              <a:rPr lang="ru-RU" sz="1600" dirty="0" err="1"/>
              <a:t>майстриня</a:t>
            </a:r>
            <a:r>
              <a:rPr lang="ru-RU" sz="1600" dirty="0"/>
              <a:t> </a:t>
            </a:r>
            <a:r>
              <a:rPr lang="ru-RU" sz="1600" dirty="0" err="1"/>
              <a:t>Савчин</a:t>
            </a:r>
            <a:r>
              <a:rPr lang="ru-RU" sz="1600" dirty="0"/>
              <a:t> </a:t>
            </a:r>
            <a:r>
              <a:rPr lang="ru-RU" sz="1600" dirty="0" err="1"/>
              <a:t>Марія</a:t>
            </a:r>
            <a:r>
              <a:rPr lang="ru-RU" sz="1600" dirty="0"/>
              <a:t> </a:t>
            </a:r>
            <a:r>
              <a:rPr lang="ru-RU" sz="1600" dirty="0" err="1"/>
              <a:t>Василівна</a:t>
            </a:r>
            <a:r>
              <a:rPr lang="ru-RU" sz="1600" dirty="0"/>
              <a:t>, яка на той час </a:t>
            </a:r>
            <a:r>
              <a:rPr lang="ru-RU" sz="1600" dirty="0" err="1"/>
              <a:t>працювала</a:t>
            </a:r>
            <a:r>
              <a:rPr lang="ru-RU" sz="1600" dirty="0"/>
              <a:t> директором </a:t>
            </a:r>
            <a:r>
              <a:rPr lang="ru-RU" sz="1600" dirty="0" err="1"/>
              <a:t>даного</a:t>
            </a:r>
            <a:r>
              <a:rPr lang="ru-RU" sz="1600" dirty="0"/>
              <a:t> закладу. </a:t>
            </a:r>
            <a:r>
              <a:rPr lang="ru-RU" sz="1600" i="1" dirty="0" err="1"/>
              <a:t>Художнє</a:t>
            </a:r>
            <a:r>
              <a:rPr lang="ru-RU" sz="1600" i="1" dirty="0"/>
              <a:t> </a:t>
            </a:r>
            <a:r>
              <a:rPr lang="ru-RU" sz="1600" i="1" dirty="0" err="1"/>
              <a:t>оформлення</a:t>
            </a:r>
            <a:r>
              <a:rPr lang="ru-RU" sz="1600" i="1" dirty="0"/>
              <a:t> </a:t>
            </a:r>
            <a:r>
              <a:rPr lang="ru-RU" sz="1600" dirty="0"/>
              <a:t>музею </a:t>
            </a:r>
            <a:r>
              <a:rPr lang="ru-RU" sz="1600" dirty="0" err="1"/>
              <a:t>здійснив</a:t>
            </a:r>
            <a:r>
              <a:rPr lang="ru-RU" sz="1600" dirty="0"/>
              <a:t> </a:t>
            </a:r>
            <a:r>
              <a:rPr lang="ru-RU" sz="1600" dirty="0" err="1"/>
              <a:t>місцевий</a:t>
            </a:r>
            <a:r>
              <a:rPr lang="ru-RU" sz="1600" dirty="0"/>
              <a:t> художник, </a:t>
            </a:r>
            <a:r>
              <a:rPr lang="ru-RU" sz="1600" dirty="0" err="1"/>
              <a:t>працівник</a:t>
            </a:r>
            <a:r>
              <a:rPr lang="ru-RU" sz="1600" dirty="0"/>
              <a:t> </a:t>
            </a:r>
            <a:r>
              <a:rPr lang="ru-RU" sz="1600" dirty="0" err="1"/>
              <a:t>школи</a:t>
            </a:r>
            <a:r>
              <a:rPr lang="ru-RU" sz="1600" dirty="0"/>
              <a:t> </a:t>
            </a:r>
            <a:r>
              <a:rPr lang="ru-RU" sz="1600" dirty="0" err="1"/>
              <a:t>Яворський</a:t>
            </a:r>
            <a:r>
              <a:rPr lang="ru-RU" sz="1600" dirty="0"/>
              <a:t> Богдан Богданович. </a:t>
            </a:r>
            <a:r>
              <a:rPr lang="ru-RU" sz="1600" i="1" dirty="0" err="1"/>
              <a:t>Організатором</a:t>
            </a:r>
            <a:r>
              <a:rPr lang="ru-RU" sz="1600" i="1" dirty="0"/>
              <a:t> </a:t>
            </a:r>
            <a:r>
              <a:rPr lang="ru-RU" sz="1600" i="1" dirty="0" err="1"/>
              <a:t>створення</a:t>
            </a:r>
            <a:r>
              <a:rPr lang="ru-RU" sz="1600" i="1" dirty="0"/>
              <a:t> </a:t>
            </a:r>
            <a:r>
              <a:rPr lang="ru-RU" sz="1600" dirty="0" err="1"/>
              <a:t>музейних</a:t>
            </a:r>
            <a:r>
              <a:rPr lang="ru-RU" sz="1600" dirty="0"/>
              <a:t> </a:t>
            </a:r>
            <a:r>
              <a:rPr lang="ru-RU" sz="1600" dirty="0" err="1"/>
              <a:t>виставок</a:t>
            </a:r>
            <a:r>
              <a:rPr lang="ru-RU" sz="1600" dirty="0"/>
              <a:t> </a:t>
            </a:r>
            <a:r>
              <a:rPr lang="ru-RU" sz="1600" dirty="0" err="1"/>
              <a:t>була</a:t>
            </a:r>
            <a:r>
              <a:rPr lang="ru-RU" sz="1600" dirty="0"/>
              <a:t> </a:t>
            </a:r>
            <a:r>
              <a:rPr lang="ru-RU" sz="1600" dirty="0" err="1"/>
              <a:t>Крицька</a:t>
            </a:r>
            <a:r>
              <a:rPr lang="ru-RU" sz="1600" dirty="0"/>
              <a:t> </a:t>
            </a:r>
            <a:r>
              <a:rPr lang="ru-RU" sz="1600" dirty="0" err="1"/>
              <a:t>Світлана</a:t>
            </a:r>
            <a:r>
              <a:rPr lang="ru-RU" sz="1600" dirty="0"/>
              <a:t> </a:t>
            </a:r>
            <a:r>
              <a:rPr lang="ru-RU" sz="1600" dirty="0" err="1"/>
              <a:t>Василівна</a:t>
            </a:r>
            <a:r>
              <a:rPr lang="ru-RU" sz="1600" dirty="0"/>
              <a:t>. </a:t>
            </a:r>
            <a:r>
              <a:rPr lang="ru-RU" sz="1600" dirty="0" err="1"/>
              <a:t>Перші</a:t>
            </a:r>
            <a:r>
              <a:rPr lang="ru-RU" sz="1600" dirty="0"/>
              <a:t> </a:t>
            </a:r>
            <a:r>
              <a:rPr lang="ru-RU" sz="1600" dirty="0" err="1"/>
              <a:t>експонати</a:t>
            </a:r>
            <a:r>
              <a:rPr lang="ru-RU" sz="1600" dirty="0"/>
              <a:t>, </a:t>
            </a:r>
            <a:r>
              <a:rPr lang="ru-RU" sz="1600" dirty="0" err="1"/>
              <a:t>вишиті</a:t>
            </a:r>
            <a:r>
              <a:rPr lang="ru-RU" sz="1600" dirty="0"/>
              <a:t> </a:t>
            </a:r>
            <a:r>
              <a:rPr lang="ru-RU" sz="1600" dirty="0" err="1"/>
              <a:t>жіночі</a:t>
            </a:r>
            <a:r>
              <a:rPr lang="ru-RU" sz="1600" dirty="0"/>
              <a:t> та </a:t>
            </a:r>
            <a:r>
              <a:rPr lang="ru-RU" sz="1600" dirty="0" err="1"/>
              <a:t>чоловічі</a:t>
            </a:r>
            <a:r>
              <a:rPr lang="ru-RU" sz="1600" dirty="0"/>
              <a:t> </a:t>
            </a:r>
            <a:r>
              <a:rPr lang="ru-RU" sz="1600" dirty="0" err="1"/>
              <a:t>полотняні</a:t>
            </a:r>
            <a:r>
              <a:rPr lang="ru-RU" sz="1600" dirty="0"/>
              <a:t> сорочки, </a:t>
            </a:r>
            <a:r>
              <a:rPr lang="ru-RU" sz="1600" dirty="0" err="1"/>
              <a:t>були</a:t>
            </a:r>
            <a:r>
              <a:rPr lang="ru-RU" sz="1600" dirty="0"/>
              <a:t> </a:t>
            </a:r>
            <a:r>
              <a:rPr lang="ru-RU" sz="1600" dirty="0" err="1"/>
              <a:t>надані</a:t>
            </a:r>
            <a:r>
              <a:rPr lang="ru-RU" sz="1600" dirty="0"/>
              <a:t> </a:t>
            </a:r>
            <a:r>
              <a:rPr lang="ru-RU" sz="1600" dirty="0" err="1"/>
              <a:t>міським</a:t>
            </a:r>
            <a:r>
              <a:rPr lang="ru-RU" sz="1600" dirty="0"/>
              <a:t> </a:t>
            </a:r>
            <a:r>
              <a:rPr lang="ru-RU" sz="1600" dirty="0" err="1"/>
              <a:t>осередком</a:t>
            </a:r>
            <a:r>
              <a:rPr lang="ru-RU" sz="1600" dirty="0"/>
              <a:t> «Союзу </a:t>
            </a:r>
            <a:r>
              <a:rPr lang="ru-RU" sz="1600" dirty="0" err="1"/>
              <a:t>українок</a:t>
            </a:r>
            <a:r>
              <a:rPr lang="ru-RU" sz="1600" dirty="0"/>
              <a:t>».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302592" y="5900738"/>
            <a:ext cx="1568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 smtClean="0"/>
              <a:t>Фото автора</a:t>
            </a:r>
            <a:endParaRPr lang="uk-UA" i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72848">
            <a:off x="563038" y="881201"/>
            <a:ext cx="1910339" cy="14303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6647">
            <a:off x="9563972" y="896134"/>
            <a:ext cx="2022741" cy="15145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721" y="4403895"/>
            <a:ext cx="2055355" cy="15389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3105" y="2878111"/>
            <a:ext cx="1978752" cy="26410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3157" y="2371859"/>
            <a:ext cx="1427645" cy="190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9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8535" y="775098"/>
            <a:ext cx="9601196" cy="501611"/>
          </a:xfrm>
        </p:spPr>
        <p:txBody>
          <a:bodyPr>
            <a:normAutofit fontScale="90000"/>
          </a:bodyPr>
          <a:lstStyle/>
          <a:p>
            <a:r>
              <a:rPr lang="uk-UA" sz="3200" b="1" dirty="0" smtClean="0">
                <a:solidFill>
                  <a:srgbClr val="C00000"/>
                </a:solidFill>
              </a:rPr>
              <a:t>Музей «Спортивна слава </a:t>
            </a:r>
            <a:r>
              <a:rPr lang="uk-UA" sz="3200" b="1" dirty="0" err="1" smtClean="0">
                <a:solidFill>
                  <a:srgbClr val="C00000"/>
                </a:solidFill>
              </a:rPr>
              <a:t>Сокальщини</a:t>
            </a:r>
            <a:r>
              <a:rPr lang="uk-UA" sz="3200" b="1" dirty="0" smtClean="0">
                <a:solidFill>
                  <a:srgbClr val="C00000"/>
                </a:solidFill>
              </a:rPr>
              <a:t>»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87" y="3508094"/>
            <a:ext cx="3108160" cy="23311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60693">
            <a:off x="3352666" y="3948834"/>
            <a:ext cx="2511517" cy="1883638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1048639" y="1509806"/>
            <a:ext cx="102519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Музей відкрито в приміщенні Сокальської ЗШ І – ІІІ ступенів №4 у 2005 році</a:t>
            </a:r>
          </a:p>
          <a:p>
            <a:pPr algn="ctr"/>
            <a:r>
              <a:rPr lang="uk-UA" dirty="0" smtClean="0"/>
              <a:t>У </a:t>
            </a:r>
            <a:r>
              <a:rPr lang="uk-UA" dirty="0"/>
              <a:t>музеї «Спортивної слави </a:t>
            </a:r>
            <a:r>
              <a:rPr lang="uk-UA" dirty="0" err="1" smtClean="0"/>
              <a:t>Сокальщини</a:t>
            </a:r>
            <a:r>
              <a:rPr lang="uk-UA" dirty="0" smtClean="0"/>
              <a:t>» </a:t>
            </a:r>
            <a:r>
              <a:rPr lang="uk-UA" dirty="0"/>
              <a:t>зібрано унікальні експонати: кубки, нагороди, особисті речі спортсменів різних років. Це свідчення того, що на Сокальській землі спорт завжди був у пошані.</a:t>
            </a:r>
            <a:endParaRPr lang="en-US" dirty="0"/>
          </a:p>
        </p:txBody>
      </p:sp>
      <p:sp>
        <p:nvSpPr>
          <p:cNvPr id="7" name="Прямокутник 6"/>
          <p:cNvSpPr/>
          <p:nvPr/>
        </p:nvSpPr>
        <p:spPr>
          <a:xfrm>
            <a:off x="1121435" y="2433136"/>
            <a:ext cx="10032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Задуманий музей був </a:t>
            </a:r>
            <a:r>
              <a:rPr lang="uk-UA" dirty="0"/>
              <a:t>першочергово </a:t>
            </a:r>
            <a:r>
              <a:rPr lang="uk-UA" dirty="0" smtClean="0"/>
              <a:t>як </a:t>
            </a:r>
            <a:r>
              <a:rPr lang="uk-UA" dirty="0"/>
              <a:t>подяка людям, які прославили </a:t>
            </a:r>
            <a:r>
              <a:rPr lang="uk-UA" dirty="0" err="1"/>
              <a:t>Сокальщину</a:t>
            </a:r>
            <a:r>
              <a:rPr lang="uk-UA" dirty="0"/>
              <a:t> на спортивних аренах України та світу. Тут зібрані фото тренерів, вчителів фізичної культури, спортсменів, які у різний час працювали у царині спорту</a:t>
            </a:r>
            <a:r>
              <a:rPr lang="uk-UA" dirty="0" smtClean="0"/>
              <a:t>. </a:t>
            </a:r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09421">
            <a:off x="836209" y="4023202"/>
            <a:ext cx="2194582" cy="18540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5988" y="5899506"/>
            <a:ext cx="3267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 smtClean="0"/>
              <a:t>Фото з архіву школи</a:t>
            </a:r>
            <a:endParaRPr lang="uk-UA" i="1" dirty="0"/>
          </a:p>
        </p:txBody>
      </p:sp>
      <p:sp>
        <p:nvSpPr>
          <p:cNvPr id="9" name="Прямокутник 8"/>
          <p:cNvSpPr/>
          <p:nvPr/>
        </p:nvSpPr>
        <p:spPr>
          <a:xfrm>
            <a:off x="6000448" y="3380992"/>
            <a:ext cx="541526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/>
              <a:t>Музей  має  такі  експозиційні  розділи</a:t>
            </a:r>
            <a:r>
              <a:rPr lang="uk-UA" dirty="0"/>
              <a:t>:   </a:t>
            </a:r>
          </a:p>
          <a:p>
            <a:pPr algn="ctr"/>
            <a:r>
              <a:rPr lang="uk-UA" dirty="0"/>
              <a:t>1. Спортивна  база  </a:t>
            </a:r>
            <a:r>
              <a:rPr lang="uk-UA" dirty="0" err="1"/>
              <a:t>Сокальщини</a:t>
            </a:r>
            <a:r>
              <a:rPr lang="uk-UA" dirty="0"/>
              <a:t>.</a:t>
            </a:r>
          </a:p>
          <a:p>
            <a:pPr algn="ctr"/>
            <a:r>
              <a:rPr lang="uk-UA" dirty="0"/>
              <a:t>2. Спортивні  традиції  району.</a:t>
            </a:r>
          </a:p>
          <a:p>
            <a:pPr algn="ctr"/>
            <a:r>
              <a:rPr lang="uk-UA" dirty="0"/>
              <a:t>3. Історія  розвитку  різних  видів  спорту  на  </a:t>
            </a:r>
            <a:r>
              <a:rPr lang="uk-UA" dirty="0" err="1"/>
              <a:t>Сокальщини</a:t>
            </a:r>
            <a:r>
              <a:rPr lang="uk-UA" dirty="0"/>
              <a:t>.</a:t>
            </a:r>
          </a:p>
          <a:p>
            <a:pPr algn="ctr"/>
            <a:r>
              <a:rPr lang="uk-UA" dirty="0"/>
              <a:t>4. Спортивна  гордість  району.</a:t>
            </a:r>
          </a:p>
          <a:p>
            <a:pPr algn="ctr"/>
            <a:r>
              <a:rPr lang="uk-UA" dirty="0"/>
              <a:t>5. Історія  Олімпійських  ігор.</a:t>
            </a:r>
          </a:p>
          <a:p>
            <a:pPr algn="ctr"/>
            <a:r>
              <a:rPr lang="uk-UA" dirty="0"/>
              <a:t>6. Україна  Олімпійська.</a:t>
            </a:r>
          </a:p>
          <a:p>
            <a:pPr algn="ctr"/>
            <a:r>
              <a:rPr lang="uk-UA" dirty="0"/>
              <a:t>7. Історія  спортивних  досягнень  школи.</a:t>
            </a:r>
          </a:p>
        </p:txBody>
      </p:sp>
    </p:spTree>
    <p:extLst>
      <p:ext uri="{BB962C8B-B14F-4D97-AF65-F5344CB8AC3E}">
        <p14:creationId xmlns:p14="http://schemas.microsoft.com/office/powerpoint/2010/main" val="3054488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0946" y="499053"/>
            <a:ext cx="9516372" cy="47573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Висновки 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968738" y="1693242"/>
            <a:ext cx="1034078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400" dirty="0"/>
              <a:t>Музейна справа на </a:t>
            </a:r>
            <a:r>
              <a:rPr lang="uk-UA" sz="2400" dirty="0" err="1"/>
              <a:t>Сокальщині</a:t>
            </a:r>
            <a:r>
              <a:rPr lang="uk-UA" sz="2400" dirty="0"/>
              <a:t> має багату історію та </a:t>
            </a:r>
            <a:r>
              <a:rPr lang="uk-UA" sz="2400" dirty="0" err="1" smtClean="0"/>
              <a:t>динамічно</a:t>
            </a:r>
            <a:r>
              <a:rPr lang="uk-UA" sz="2400" dirty="0" smtClean="0"/>
              <a:t> розвивається.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400" dirty="0" smtClean="0"/>
              <a:t>Мережа </a:t>
            </a:r>
            <a:r>
              <a:rPr lang="uk-UA" sz="2400" dirty="0"/>
              <a:t>музеїв регіону охоплює широкий спектр </a:t>
            </a:r>
            <a:r>
              <a:rPr lang="uk-UA" sz="2400" dirty="0" err="1" smtClean="0"/>
              <a:t>тематик</a:t>
            </a:r>
            <a:r>
              <a:rPr lang="uk-UA" sz="2400" dirty="0" smtClean="0"/>
              <a:t>, що </a:t>
            </a:r>
            <a:r>
              <a:rPr lang="uk-UA" sz="2400" dirty="0"/>
              <a:t>дає можливість відвідувачам познайомитися з багатою </a:t>
            </a:r>
            <a:r>
              <a:rPr lang="uk-UA" sz="2400" dirty="0" smtClean="0"/>
              <a:t>та різноманітною </a:t>
            </a:r>
            <a:r>
              <a:rPr lang="uk-UA" sz="2400" dirty="0"/>
              <a:t>культурною спадщиною </a:t>
            </a:r>
            <a:r>
              <a:rPr lang="uk-UA" sz="2400" dirty="0" err="1" smtClean="0"/>
              <a:t>Сокальщини</a:t>
            </a:r>
            <a:r>
              <a:rPr lang="uk-UA" sz="2400" dirty="0" smtClean="0"/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400" dirty="0" smtClean="0"/>
              <a:t>Визначено типи музеїв </a:t>
            </a:r>
            <a:r>
              <a:rPr lang="uk-UA" sz="2400" dirty="0" err="1" smtClean="0"/>
              <a:t>Сокаля</a:t>
            </a:r>
            <a:r>
              <a:rPr lang="uk-UA" sz="2400" dirty="0" smtClean="0"/>
              <a:t> та систематизовано їх.</a:t>
            </a:r>
            <a:endParaRPr lang="uk-UA" sz="2400" dirty="0"/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400" dirty="0" smtClean="0"/>
              <a:t>В ході роботи підготовлено путівник «Музейна Сокальщина», де вміщено </a:t>
            </a:r>
            <a:r>
              <a:rPr lang="uk-UA" sz="2400" dirty="0"/>
              <a:t>інформацію про всі музеї Сокальської територіальної громади, які можуть бути використані у навчально-виховному процесі ЗО, а також зможуть відвідати мешканці і гості </a:t>
            </a:r>
            <a:r>
              <a:rPr lang="uk-UA" sz="2400" dirty="0" smtClean="0"/>
              <a:t>краю. Це </a:t>
            </a:r>
            <a:r>
              <a:rPr lang="uk-UA" sz="2400" dirty="0"/>
              <a:t>підвищить поінформованість і зацікавлення населення </a:t>
            </a:r>
            <a:r>
              <a:rPr lang="uk-UA" sz="2400" dirty="0" smtClean="0"/>
              <a:t>щодо </a:t>
            </a:r>
            <a:r>
              <a:rPr lang="uk-UA" sz="2400" dirty="0"/>
              <a:t>діяльності музеїв </a:t>
            </a:r>
            <a:r>
              <a:rPr lang="uk-UA" sz="2400" dirty="0" err="1" smtClean="0"/>
              <a:t>Сокальщини</a:t>
            </a:r>
            <a:r>
              <a:rPr lang="uk-UA" sz="2400" dirty="0" smtClean="0"/>
              <a:t>. </a:t>
            </a:r>
            <a:endParaRPr lang="uk-UA" sz="2400" dirty="0"/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27519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611537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</a:rPr>
              <a:t>Список використаних джерел</a:t>
            </a:r>
            <a:endParaRPr lang="uk-UA" sz="3200" b="1" dirty="0">
              <a:solidFill>
                <a:srgbClr val="C00000"/>
              </a:solidFill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1295402" y="2159454"/>
            <a:ext cx="960119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uk-UA" sz="2000" dirty="0" smtClean="0"/>
              <a:t>Вашків </a:t>
            </a:r>
            <a:r>
              <a:rPr lang="uk-UA" sz="2000" dirty="0"/>
              <a:t>І. </a:t>
            </a:r>
            <a:r>
              <a:rPr lang="uk-UA" sz="2000" dirty="0" err="1"/>
              <a:t>Сокаль</a:t>
            </a:r>
            <a:r>
              <a:rPr lang="uk-UA" sz="2000" dirty="0"/>
              <a:t> і Прибужжя (</a:t>
            </a:r>
            <a:r>
              <a:rPr lang="uk-UA" sz="2000" dirty="0" smtClean="0"/>
              <a:t>1377-2000</a:t>
            </a:r>
            <a:r>
              <a:rPr lang="uk-UA" sz="2000" dirty="0"/>
              <a:t>): Історико-краєзнавчий нарис. Львів, 2000</a:t>
            </a:r>
            <a:r>
              <a:rPr lang="uk-UA" sz="2000" dirty="0" smtClean="0"/>
              <a:t>.</a:t>
            </a:r>
          </a:p>
          <a:p>
            <a:pPr marL="342900" indent="-342900">
              <a:buAutoNum type="arabicPeriod"/>
            </a:pPr>
            <a:r>
              <a:rPr lang="ru-RU" sz="2000" dirty="0" err="1"/>
              <a:t>Вашків</a:t>
            </a:r>
            <a:r>
              <a:rPr lang="ru-RU" sz="2000" dirty="0"/>
              <a:t> І. </a:t>
            </a:r>
            <a:r>
              <a:rPr lang="ru-RU" sz="2000" dirty="0" err="1"/>
              <a:t>Карби</a:t>
            </a:r>
            <a:r>
              <a:rPr lang="ru-RU" sz="2000" dirty="0"/>
              <a:t> </a:t>
            </a:r>
            <a:r>
              <a:rPr lang="ru-RU" sz="2000" dirty="0" err="1"/>
              <a:t>століть</a:t>
            </a:r>
            <a:r>
              <a:rPr lang="ru-RU" sz="2000" dirty="0"/>
              <a:t>//Вперед. Сокаль, 1986. №21.С.З.</a:t>
            </a:r>
          </a:p>
          <a:p>
            <a:r>
              <a:rPr lang="uk-UA" sz="2000" dirty="0" smtClean="0"/>
              <a:t>3.    </a:t>
            </a:r>
            <a:r>
              <a:rPr lang="uk-UA" sz="2000" dirty="0" err="1" smtClean="0"/>
              <a:t>Сокаль</a:t>
            </a:r>
            <a:r>
              <a:rPr lang="uk-UA" sz="2000" dirty="0" smtClean="0"/>
              <a:t>, Вітаємо </a:t>
            </a:r>
            <a:r>
              <a:rPr lang="uk-UA" sz="2000" dirty="0"/>
              <a:t>на Сокальщині.2007-2013.19 с.</a:t>
            </a:r>
          </a:p>
          <a:p>
            <a:r>
              <a:rPr lang="uk-UA" sz="2000" dirty="0" smtClean="0"/>
              <a:t>4.    Голубець </a:t>
            </a:r>
            <a:r>
              <a:rPr lang="uk-UA" sz="2000" dirty="0"/>
              <a:t>М. 3 історії міста </a:t>
            </a:r>
            <a:r>
              <a:rPr lang="uk-UA" sz="2000" dirty="0" err="1"/>
              <a:t>Сокаля</a:t>
            </a:r>
            <a:r>
              <a:rPr lang="uk-UA" sz="2000" dirty="0"/>
              <a:t>. Львів, І929. С.7; </a:t>
            </a:r>
          </a:p>
          <a:p>
            <a:pPr marL="342900" indent="-342900">
              <a:buAutoNum type="arabicPeriod" startAt="5"/>
            </a:pPr>
            <a:r>
              <a:rPr lang="ru-RU" sz="2000" dirty="0" err="1" smtClean="0"/>
              <a:t>Історично-інформаційна</a:t>
            </a:r>
            <a:r>
              <a:rPr lang="ru-RU" sz="2000" dirty="0" smtClean="0"/>
              <a:t> </a:t>
            </a:r>
            <a:r>
              <a:rPr lang="ru-RU" sz="2000" dirty="0" err="1"/>
              <a:t>довідка</a:t>
            </a:r>
            <a:r>
              <a:rPr lang="ru-RU" sz="2000" dirty="0"/>
              <a:t> «Сокаль». 16 с</a:t>
            </a:r>
            <a:r>
              <a:rPr lang="ru-RU" sz="2000" dirty="0" smtClean="0"/>
              <a:t>.</a:t>
            </a:r>
          </a:p>
          <a:p>
            <a:pPr marL="342900" indent="-342900">
              <a:buAutoNum type="arabicPeriod" startAt="5"/>
            </a:pPr>
            <a:r>
              <a:rPr lang="ru-RU" sz="2000" dirty="0" err="1" smtClean="0"/>
              <a:t>Мальовнича</a:t>
            </a:r>
            <a:r>
              <a:rPr lang="ru-RU" sz="2000" dirty="0" smtClean="0"/>
              <a:t> </a:t>
            </a:r>
            <a:r>
              <a:rPr lang="ru-RU" sz="2000" dirty="0" err="1"/>
              <a:t>Сокальщина</a:t>
            </a:r>
            <a:r>
              <a:rPr lang="ru-RU" sz="2000" dirty="0"/>
              <a:t>. Сокаль, 2019. </a:t>
            </a:r>
          </a:p>
          <a:p>
            <a:pPr marL="342900" indent="-342900">
              <a:buAutoNum type="arabicPeriod" startAt="5"/>
            </a:pPr>
            <a:r>
              <a:rPr lang="ru-RU" sz="2000" dirty="0" err="1" smtClean="0"/>
              <a:t>Підкіпняк</a:t>
            </a:r>
            <a:r>
              <a:rPr lang="ru-RU" sz="2000" dirty="0" smtClean="0"/>
              <a:t> </a:t>
            </a:r>
            <a:r>
              <a:rPr lang="ru-RU" sz="2000" dirty="0"/>
              <a:t>Я. </a:t>
            </a:r>
            <a:r>
              <a:rPr lang="ru-RU" sz="2000" dirty="0" err="1"/>
              <a:t>Місто</a:t>
            </a:r>
            <a:r>
              <a:rPr lang="ru-RU" sz="2000" dirty="0"/>
              <a:t> над Бугом </a:t>
            </a:r>
            <a:r>
              <a:rPr lang="ru-RU" sz="2000" dirty="0" err="1" smtClean="0"/>
              <a:t>рікою.Сокаль</a:t>
            </a:r>
            <a:r>
              <a:rPr lang="ru-RU" sz="2000" dirty="0" smtClean="0"/>
              <a:t>, 2021.351 с.</a:t>
            </a:r>
          </a:p>
          <a:p>
            <a:pPr marL="342900" indent="-342900">
              <a:buAutoNum type="arabicPeriod" startAt="5"/>
            </a:pPr>
            <a:r>
              <a:rPr lang="ru-RU" sz="2000" dirty="0" err="1" smtClean="0"/>
              <a:t>Сайти</a:t>
            </a:r>
            <a:r>
              <a:rPr lang="ru-RU" sz="2000" dirty="0" smtClean="0"/>
              <a:t> </a:t>
            </a:r>
            <a:r>
              <a:rPr lang="ru-RU" sz="2000" dirty="0" err="1" smtClean="0"/>
              <a:t>музеїв</a:t>
            </a:r>
            <a:r>
              <a:rPr lang="ru-RU" sz="2000" dirty="0" smtClean="0"/>
              <a:t> м. Сокаля (</a:t>
            </a:r>
            <a:r>
              <a:rPr lang="ru-RU" sz="2000" dirty="0" err="1" smtClean="0"/>
              <a:t>шкільних</a:t>
            </a:r>
            <a:r>
              <a:rPr lang="ru-RU" sz="2000" dirty="0" smtClean="0"/>
              <a:t>, </a:t>
            </a:r>
            <a:r>
              <a:rPr lang="ru-RU" sz="2000" dirty="0" err="1" smtClean="0"/>
              <a:t>галузевих</a:t>
            </a:r>
            <a:r>
              <a:rPr lang="ru-RU" sz="2000" dirty="0" smtClean="0"/>
              <a:t>, </a:t>
            </a:r>
            <a:r>
              <a:rPr lang="ru-RU" sz="2000" dirty="0" err="1" smtClean="0"/>
              <a:t>історико-краєзнавчих</a:t>
            </a:r>
            <a:r>
              <a:rPr lang="ru-RU" sz="2000" dirty="0" smtClean="0"/>
              <a:t>, </a:t>
            </a:r>
            <a:r>
              <a:rPr lang="ru-RU" sz="2000" dirty="0" err="1" smtClean="0"/>
              <a:t>народознавчих</a:t>
            </a:r>
            <a:r>
              <a:rPr lang="ru-RU" sz="2000" dirty="0" smtClean="0"/>
              <a:t>, </a:t>
            </a:r>
            <a:r>
              <a:rPr lang="ru-RU" sz="2000" dirty="0" err="1" smtClean="0"/>
              <a:t>художніх</a:t>
            </a:r>
            <a:r>
              <a:rPr lang="ru-RU" sz="2000" dirty="0" smtClean="0"/>
              <a:t> та </a:t>
            </a:r>
            <a:r>
              <a:rPr lang="ru-RU" sz="2000" dirty="0" err="1" smtClean="0"/>
              <a:t>історико-етнографічних</a:t>
            </a:r>
            <a:r>
              <a:rPr lang="ru-RU" sz="2000" dirty="0" smtClean="0"/>
              <a:t>)</a:t>
            </a:r>
            <a:endParaRPr lang="ru-RU" sz="2000" dirty="0"/>
          </a:p>
          <a:p>
            <a:pPr marL="342900" indent="-342900">
              <a:buAutoNum type="arabicPeriod" startAt="5"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29583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3160" y="2432381"/>
            <a:ext cx="5642604" cy="1348764"/>
          </a:xfrm>
        </p:spPr>
        <p:txBody>
          <a:bodyPr/>
          <a:lstStyle/>
          <a:p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Дякую за увагу!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490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</a:rPr>
              <a:t>Дорогі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</a:rPr>
              <a:t>друзі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!</a:t>
            </a:r>
            <a:b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400" dirty="0" err="1"/>
              <a:t>Якщо</a:t>
            </a:r>
            <a:r>
              <a:rPr lang="ru-RU" sz="2400" dirty="0"/>
              <a:t> Вас </a:t>
            </a:r>
            <a:r>
              <a:rPr lang="ru-RU" sz="2400" dirty="0" err="1"/>
              <a:t>манять</a:t>
            </a:r>
            <a:r>
              <a:rPr lang="ru-RU" sz="2400" dirty="0"/>
              <a:t> </a:t>
            </a:r>
            <a:r>
              <a:rPr lang="ru-RU" sz="2400" dirty="0" err="1"/>
              <a:t>невідомі</a:t>
            </a:r>
            <a:r>
              <a:rPr lang="ru-RU" sz="2400" dirty="0"/>
              <a:t> </a:t>
            </a:r>
            <a:r>
              <a:rPr lang="ru-RU" sz="2400" dirty="0" err="1"/>
              <a:t>куточки</a:t>
            </a:r>
            <a:r>
              <a:rPr lang="ru-RU" sz="2400" dirty="0"/>
              <a:t> </a:t>
            </a:r>
            <a:r>
              <a:rPr lang="ru-RU" sz="2400" dirty="0" err="1"/>
              <a:t>рідного</a:t>
            </a:r>
            <a:r>
              <a:rPr lang="ru-RU" sz="2400" dirty="0"/>
              <a:t> краю, </a:t>
            </a:r>
            <a:r>
              <a:rPr lang="ru-RU" sz="2400" dirty="0" err="1"/>
              <a:t>скарби</a:t>
            </a:r>
            <a:r>
              <a:rPr lang="ru-RU" sz="2400" dirty="0"/>
              <a:t>, </a:t>
            </a:r>
            <a:r>
              <a:rPr lang="ru-RU" sz="2400" dirty="0" err="1"/>
              <a:t>залишені</a:t>
            </a:r>
            <a:r>
              <a:rPr lang="ru-RU" sz="2400" dirty="0"/>
              <a:t> нашими предками, </a:t>
            </a:r>
            <a:r>
              <a:rPr lang="ru-RU" sz="2400" dirty="0" err="1"/>
              <a:t>запрошуємо</a:t>
            </a:r>
            <a:r>
              <a:rPr lang="ru-RU" sz="2400" dirty="0"/>
              <a:t> Вас разом </a:t>
            </a:r>
            <a:r>
              <a:rPr lang="ru-RU" sz="2400" dirty="0" err="1"/>
              <a:t>із</a:t>
            </a:r>
            <a:r>
              <a:rPr lang="ru-RU" sz="2400" dirty="0"/>
              <a:t> </a:t>
            </a:r>
            <a:r>
              <a:rPr lang="ru-RU" sz="2400" dirty="0" err="1"/>
              <a:t>друзями</a:t>
            </a:r>
            <a:r>
              <a:rPr lang="ru-RU" sz="2400" dirty="0"/>
              <a:t> </a:t>
            </a:r>
            <a:r>
              <a:rPr lang="ru-RU" sz="2400" dirty="0" err="1"/>
              <a:t>відвідати</a:t>
            </a:r>
            <a:r>
              <a:rPr lang="ru-RU" sz="2400" dirty="0"/>
              <a:t> </a:t>
            </a:r>
            <a:r>
              <a:rPr lang="ru-RU" sz="2400" dirty="0" err="1"/>
              <a:t>найцікавіші</a:t>
            </a:r>
            <a:r>
              <a:rPr lang="ru-RU" sz="2400" dirty="0"/>
              <a:t> </a:t>
            </a:r>
            <a:r>
              <a:rPr lang="ru-RU" sz="2400" dirty="0" err="1"/>
              <a:t>місця</a:t>
            </a:r>
            <a:r>
              <a:rPr lang="ru-RU" sz="2400" dirty="0"/>
              <a:t> за </a:t>
            </a:r>
            <a:r>
              <a:rPr lang="ru-RU" sz="2400" dirty="0" smtClean="0"/>
              <a:t>маршрутом</a:t>
            </a:r>
            <a:br>
              <a:rPr lang="ru-RU" sz="2400" dirty="0" smtClean="0"/>
            </a:br>
            <a:r>
              <a:rPr lang="ru-RU" sz="2400" b="1" dirty="0" smtClean="0">
                <a:solidFill>
                  <a:srgbClr val="C00000"/>
                </a:solidFill>
              </a:rPr>
              <a:t>«Музеями Сокаля»</a:t>
            </a:r>
            <a:r>
              <a:rPr lang="ru-RU" sz="2400" b="1" dirty="0">
                <a:solidFill>
                  <a:srgbClr val="C00000"/>
                </a:solidFill>
              </a:rPr>
              <a:t/>
            </a:r>
            <a:br>
              <a:rPr lang="ru-RU" sz="2400" b="1" dirty="0">
                <a:solidFill>
                  <a:srgbClr val="C00000"/>
                </a:solidFill>
              </a:rPr>
            </a:br>
            <a:endParaRPr lang="uk-UA" sz="2400" b="1" dirty="0">
              <a:solidFill>
                <a:srgbClr val="C00000"/>
              </a:solidFill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1295402" y="2944906"/>
            <a:ext cx="986565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i="1" dirty="0"/>
              <a:t>Музей – це минуле, це історія, це душа, серце наших предків, а для нас – величавий храм, куди ми повинні входити з побожністю, а виходити з найглибшим поважанням і глибокою любов’ю до того, чим жили наші батьки, діди і прадіди, що ми повинні нести з собою як заповіт і чому повинні учитися і всі ми, і покоління наших нащадків, поки стоїть земля і світить сонце.</a:t>
            </a:r>
          </a:p>
          <a:p>
            <a:pPr algn="r"/>
            <a:r>
              <a:rPr lang="uk-UA" sz="2400" b="1" i="1" dirty="0" err="1"/>
              <a:t>Д.Яворницький</a:t>
            </a:r>
            <a:endParaRPr lang="uk-UA" sz="2400" b="1" i="1" dirty="0"/>
          </a:p>
        </p:txBody>
      </p:sp>
    </p:spTree>
    <p:extLst>
      <p:ext uri="{BB962C8B-B14F-4D97-AF65-F5344CB8AC3E}">
        <p14:creationId xmlns:p14="http://schemas.microsoft.com/office/powerpoint/2010/main" val="4133182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661" y="488117"/>
            <a:ext cx="5763717" cy="5763717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4646951" y="5187848"/>
            <a:ext cx="284819" cy="2698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5</a:t>
            </a:r>
            <a:endParaRPr lang="uk-UA" b="1" dirty="0">
              <a:solidFill>
                <a:srgbClr val="C00000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5561351" y="5980761"/>
            <a:ext cx="239843" cy="2710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C00000"/>
                </a:solidFill>
              </a:rPr>
              <a:t>1</a:t>
            </a:r>
            <a:endParaRPr lang="uk-UA" dirty="0">
              <a:solidFill>
                <a:srgbClr val="C0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784431" y="5457670"/>
            <a:ext cx="269823" cy="253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4</a:t>
            </a:r>
            <a:endParaRPr lang="uk-UA" b="1" dirty="0">
              <a:solidFill>
                <a:srgbClr val="C0000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823088" y="2785362"/>
            <a:ext cx="284814" cy="2998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6</a:t>
            </a:r>
            <a:endParaRPr lang="uk-UA" b="1" dirty="0">
              <a:solidFill>
                <a:srgbClr val="C00000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777519" y="779488"/>
            <a:ext cx="269823" cy="2698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7</a:t>
            </a:r>
            <a:endParaRPr lang="uk-UA" b="1" dirty="0">
              <a:solidFill>
                <a:srgbClr val="C00000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561351" y="1734174"/>
            <a:ext cx="299803" cy="2848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10" name="Овал 9"/>
          <p:cNvSpPr/>
          <p:nvPr/>
        </p:nvSpPr>
        <p:spPr>
          <a:xfrm>
            <a:off x="6044782" y="3216013"/>
            <a:ext cx="299803" cy="3079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9</a:t>
            </a:r>
            <a:endParaRPr lang="uk-UA" b="1" dirty="0">
              <a:solidFill>
                <a:srgbClr val="C0000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931770" y="5846164"/>
            <a:ext cx="314793" cy="2918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2</a:t>
            </a:r>
            <a:endParaRPr lang="uk-UA" b="1" dirty="0">
              <a:solidFill>
                <a:srgbClr val="C0000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 rot="10995586" flipV="1">
            <a:off x="6229060" y="4292336"/>
            <a:ext cx="421575" cy="3193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800" b="1" dirty="0" smtClean="0">
                <a:solidFill>
                  <a:srgbClr val="C00000"/>
                </a:solidFill>
              </a:rPr>
              <a:t>10</a:t>
            </a:r>
            <a:endParaRPr lang="uk-UA" sz="8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59377" y="599607"/>
            <a:ext cx="472749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C00000"/>
                </a:solidFill>
              </a:rPr>
              <a:t>Перелік об’єктів:</a:t>
            </a:r>
          </a:p>
          <a:p>
            <a:endParaRPr lang="uk-UA" sz="2000" b="1" dirty="0" smtClean="0">
              <a:solidFill>
                <a:srgbClr val="C00000"/>
              </a:solidFill>
            </a:endParaRPr>
          </a:p>
          <a:p>
            <a:r>
              <a:rPr lang="uk-UA" sz="2000" b="1" dirty="0" smtClean="0">
                <a:solidFill>
                  <a:srgbClr val="0070C0"/>
                </a:solidFill>
              </a:rPr>
              <a:t>1 –</a:t>
            </a:r>
            <a:r>
              <a:rPr lang="uk-UA" sz="2000" b="1" dirty="0" smtClean="0">
                <a:solidFill>
                  <a:srgbClr val="C00000"/>
                </a:solidFill>
              </a:rPr>
              <a:t> </a:t>
            </a:r>
            <a:r>
              <a:rPr lang="uk-UA" b="1" dirty="0" smtClean="0"/>
              <a:t>Історико-краєзнавчий музей «</a:t>
            </a:r>
            <a:r>
              <a:rPr lang="uk-UA" b="1" dirty="0" err="1" smtClean="0"/>
              <a:t>Сокальщина</a:t>
            </a:r>
            <a:r>
              <a:rPr lang="uk-UA" b="1" dirty="0" smtClean="0"/>
              <a:t>»</a:t>
            </a:r>
          </a:p>
          <a:p>
            <a:r>
              <a:rPr lang="uk-UA" sz="2000" b="1" dirty="0" smtClean="0">
                <a:solidFill>
                  <a:srgbClr val="0070C0"/>
                </a:solidFill>
              </a:rPr>
              <a:t>2 –</a:t>
            </a:r>
            <a:r>
              <a:rPr lang="uk-UA" b="1" dirty="0" smtClean="0"/>
              <a:t> Музей історії Сокальської гімназії </a:t>
            </a:r>
          </a:p>
          <a:p>
            <a:r>
              <a:rPr lang="uk-UA" sz="2000" b="1" dirty="0" smtClean="0">
                <a:solidFill>
                  <a:srgbClr val="0070C0"/>
                </a:solidFill>
              </a:rPr>
              <a:t>3 – </a:t>
            </a:r>
            <a:r>
              <a:rPr lang="uk-UA" b="1" dirty="0" smtClean="0"/>
              <a:t>Музей «Літературна </a:t>
            </a:r>
            <a:r>
              <a:rPr lang="uk-UA" b="1" dirty="0"/>
              <a:t>Сокальщина</a:t>
            </a:r>
            <a:r>
              <a:rPr lang="uk-UA" b="1" dirty="0" smtClean="0"/>
              <a:t>»</a:t>
            </a:r>
            <a:r>
              <a:rPr lang="ru-RU" b="1" dirty="0"/>
              <a:t> (</a:t>
            </a:r>
            <a:r>
              <a:rPr lang="ru-RU" b="1" dirty="0" err="1"/>
              <a:t>Сокальський</a:t>
            </a:r>
            <a:r>
              <a:rPr lang="ru-RU" b="1" dirty="0"/>
              <a:t> </a:t>
            </a:r>
            <a:r>
              <a:rPr lang="ru-RU" b="1" dirty="0" err="1"/>
              <a:t>ліцей</a:t>
            </a:r>
            <a:r>
              <a:rPr lang="ru-RU" b="1" dirty="0"/>
              <a:t> №1 </a:t>
            </a:r>
            <a:r>
              <a:rPr lang="ru-RU" b="1" dirty="0" err="1"/>
              <a:t>імені</a:t>
            </a:r>
            <a:r>
              <a:rPr lang="ru-RU" b="1" dirty="0"/>
              <a:t> </a:t>
            </a:r>
            <a:r>
              <a:rPr lang="ru-RU" b="1" dirty="0" smtClean="0"/>
              <a:t>Олега </a:t>
            </a:r>
            <a:r>
              <a:rPr lang="ru-RU" b="1" dirty="0" err="1" smtClean="0"/>
              <a:t>Романіва</a:t>
            </a:r>
            <a:r>
              <a:rPr lang="ru-RU" b="1" dirty="0"/>
              <a:t>)</a:t>
            </a:r>
            <a:r>
              <a:rPr lang="uk-UA" b="1" dirty="0"/>
              <a:t/>
            </a:r>
            <a:br>
              <a:rPr lang="uk-UA" b="1" dirty="0"/>
            </a:br>
            <a:r>
              <a:rPr lang="uk-UA" sz="2000" b="1" dirty="0" smtClean="0">
                <a:solidFill>
                  <a:srgbClr val="0070C0"/>
                </a:solidFill>
              </a:rPr>
              <a:t>4 –</a:t>
            </a:r>
            <a:r>
              <a:rPr lang="uk-UA" b="1" dirty="0" smtClean="0"/>
              <a:t> Музей «Шахтарська слава»</a:t>
            </a:r>
          </a:p>
          <a:p>
            <a:r>
              <a:rPr lang="uk-UA" sz="2000" b="1" dirty="0" smtClean="0">
                <a:solidFill>
                  <a:srgbClr val="0070C0"/>
                </a:solidFill>
              </a:rPr>
              <a:t>5 –</a:t>
            </a:r>
            <a:r>
              <a:rPr lang="uk-UA" b="1" dirty="0" smtClean="0"/>
              <a:t>  Музей «Людина. Земля. Всесвіт»</a:t>
            </a:r>
          </a:p>
          <a:p>
            <a:r>
              <a:rPr lang="uk-UA" sz="2000" b="1" dirty="0" smtClean="0">
                <a:solidFill>
                  <a:srgbClr val="0070C0"/>
                </a:solidFill>
              </a:rPr>
              <a:t>6 –</a:t>
            </a:r>
            <a:r>
              <a:rPr lang="uk-UA" b="1" dirty="0" smtClean="0"/>
              <a:t> Кімната-музей Віктора Матюка (Школа мистецтв)</a:t>
            </a:r>
          </a:p>
          <a:p>
            <a:r>
              <a:rPr lang="uk-UA" sz="2000" b="1" dirty="0" smtClean="0">
                <a:solidFill>
                  <a:srgbClr val="0070C0"/>
                </a:solidFill>
              </a:rPr>
              <a:t>7 –</a:t>
            </a:r>
            <a:r>
              <a:rPr lang="uk-UA" b="1" dirty="0" smtClean="0"/>
              <a:t> Музей народознавства (Сокальська ЗШ І-ІІІ ступенів №5)</a:t>
            </a:r>
          </a:p>
          <a:p>
            <a:r>
              <a:rPr lang="uk-UA" sz="2000" b="1" dirty="0" smtClean="0">
                <a:solidFill>
                  <a:srgbClr val="0070C0"/>
                </a:solidFill>
              </a:rPr>
              <a:t>8 –</a:t>
            </a:r>
            <a:r>
              <a:rPr lang="uk-UA" b="1" dirty="0" smtClean="0"/>
              <a:t> </a:t>
            </a:r>
            <a:r>
              <a:rPr lang="uk-UA" b="1" dirty="0"/>
              <a:t>Музей історії кооперації </a:t>
            </a:r>
            <a:r>
              <a:rPr lang="uk-UA" b="1" dirty="0" err="1" smtClean="0"/>
              <a:t>Сокальщини</a:t>
            </a:r>
            <a:endParaRPr lang="uk-UA" b="1" dirty="0" smtClean="0"/>
          </a:p>
          <a:p>
            <a:r>
              <a:rPr lang="uk-UA" sz="2000" b="1" dirty="0" smtClean="0">
                <a:solidFill>
                  <a:srgbClr val="0070C0"/>
                </a:solidFill>
              </a:rPr>
              <a:t>9 –</a:t>
            </a:r>
            <a:r>
              <a:rPr lang="uk-UA" b="1" dirty="0" smtClean="0"/>
              <a:t> Музей «Берегиня» (Сокальський науковий ліцей)</a:t>
            </a:r>
          </a:p>
          <a:p>
            <a:r>
              <a:rPr lang="uk-UA" sz="2000" b="1" dirty="0" smtClean="0">
                <a:solidFill>
                  <a:srgbClr val="0070C0"/>
                </a:solidFill>
              </a:rPr>
              <a:t>10 –</a:t>
            </a:r>
            <a:r>
              <a:rPr lang="uk-UA" b="1" dirty="0" smtClean="0"/>
              <a:t> Музей «Спортивна слава» (Сокальська ЗШ І – ІІІ ступенів №4)</a:t>
            </a:r>
          </a:p>
          <a:p>
            <a:pPr algn="ctr"/>
            <a:endParaRPr lang="uk-UA" b="1" dirty="0"/>
          </a:p>
        </p:txBody>
      </p:sp>
      <p:sp>
        <p:nvSpPr>
          <p:cNvPr id="7" name="Овал 6"/>
          <p:cNvSpPr/>
          <p:nvPr/>
        </p:nvSpPr>
        <p:spPr>
          <a:xfrm>
            <a:off x="4703168" y="5980761"/>
            <a:ext cx="308779" cy="2710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3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682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9516" y="726729"/>
            <a:ext cx="9601196" cy="531875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</a:rPr>
              <a:t>Історико-краєзнавчий музей «</a:t>
            </a:r>
            <a:r>
              <a:rPr lang="uk-UA" sz="2800" b="1" dirty="0" err="1" smtClean="0">
                <a:solidFill>
                  <a:srgbClr val="C00000"/>
                </a:solidFill>
              </a:rPr>
              <a:t>Сокальщина</a:t>
            </a:r>
            <a:r>
              <a:rPr lang="uk-UA" sz="2800" b="1" dirty="0" smtClean="0">
                <a:solidFill>
                  <a:srgbClr val="C00000"/>
                </a:solidFill>
              </a:rPr>
              <a:t>»</a:t>
            </a:r>
            <a:endParaRPr lang="uk-UA" sz="28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6706" t="1679" r="8045" b="1076"/>
          <a:stretch/>
        </p:blipFill>
        <p:spPr>
          <a:xfrm>
            <a:off x="879894" y="540789"/>
            <a:ext cx="1469352" cy="11167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47" y="1657497"/>
            <a:ext cx="2952205" cy="14703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0982" y="276940"/>
            <a:ext cx="1273544" cy="19103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3608703" y="1800986"/>
            <a:ext cx="657909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dirty="0"/>
              <a:t>З 1926 року в </a:t>
            </a:r>
            <a:r>
              <a:rPr lang="ru-RU" b="1" dirty="0" err="1"/>
              <a:t>Сокалі</a:t>
            </a:r>
            <a:r>
              <a:rPr lang="ru-RU" b="1" dirty="0"/>
              <a:t> створено </a:t>
            </a:r>
            <a:r>
              <a:rPr lang="ru-RU" b="1" dirty="0" err="1"/>
              <a:t>краєзнавчий</a:t>
            </a:r>
            <a:r>
              <a:rPr lang="ru-RU" b="1" dirty="0"/>
              <a:t> музей на </a:t>
            </a:r>
            <a:r>
              <a:rPr lang="ru-RU" b="1" dirty="0" err="1"/>
              <a:t>громадських</a:t>
            </a:r>
            <a:r>
              <a:rPr lang="ru-RU" b="1" dirty="0"/>
              <a:t> засадах</a:t>
            </a:r>
            <a:r>
              <a:rPr lang="ru-RU" b="1" dirty="0" smtClean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dirty="0"/>
              <a:t>У </a:t>
            </a:r>
            <a:r>
              <a:rPr lang="ru-RU" b="1" dirty="0" err="1"/>
              <a:t>вересні</a:t>
            </a:r>
            <a:r>
              <a:rPr lang="ru-RU" b="1" dirty="0"/>
              <a:t> 1936 року в </a:t>
            </a:r>
            <a:r>
              <a:rPr lang="ru-RU" b="1" dirty="0" err="1"/>
              <a:t>Сокалі</a:t>
            </a:r>
            <a:r>
              <a:rPr lang="ru-RU" b="1" dirty="0"/>
              <a:t> </a:t>
            </a:r>
            <a:r>
              <a:rPr lang="ru-RU" b="1" dirty="0" err="1"/>
              <a:t>знов</a:t>
            </a:r>
            <a:r>
              <a:rPr lang="ru-RU" b="1" dirty="0"/>
              <a:t> </a:t>
            </a:r>
            <a:r>
              <a:rPr lang="ru-RU" b="1" dirty="0" err="1"/>
              <a:t>розпочав</a:t>
            </a:r>
            <a:r>
              <a:rPr lang="ru-RU" b="1" dirty="0"/>
              <a:t> свою роботу </a:t>
            </a:r>
            <a:r>
              <a:rPr lang="ru-RU" b="1" dirty="0" err="1"/>
              <a:t>краєзнавчий</a:t>
            </a:r>
            <a:r>
              <a:rPr lang="ru-RU" b="1" dirty="0"/>
              <a:t> музей «</a:t>
            </a:r>
            <a:r>
              <a:rPr lang="ru-RU" b="1" dirty="0" err="1"/>
              <a:t>Сокальщина</a:t>
            </a:r>
            <a:r>
              <a:rPr lang="ru-RU" b="1" dirty="0"/>
              <a:t>» </a:t>
            </a:r>
            <a:r>
              <a:rPr lang="ru-RU" b="1" dirty="0" err="1"/>
              <a:t>імені</a:t>
            </a:r>
            <a:r>
              <a:rPr lang="ru-RU" b="1" dirty="0"/>
              <a:t> </a:t>
            </a:r>
            <a:r>
              <a:rPr lang="ru-RU" b="1" dirty="0" err="1"/>
              <a:t>А.Чайковського</a:t>
            </a:r>
            <a:r>
              <a:rPr lang="ru-RU" b="1" dirty="0" smtClean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dirty="0" err="1"/>
              <a:t>Внаслідок</a:t>
            </a:r>
            <a:r>
              <a:rPr lang="ru-RU" b="1" dirty="0"/>
              <a:t> </a:t>
            </a:r>
            <a:r>
              <a:rPr lang="ru-RU" b="1" dirty="0" err="1"/>
              <a:t>воєнних</a:t>
            </a:r>
            <a:r>
              <a:rPr lang="ru-RU" b="1" dirty="0"/>
              <a:t> </a:t>
            </a:r>
            <a:r>
              <a:rPr lang="ru-RU" b="1" dirty="0" err="1"/>
              <a:t>подій</a:t>
            </a:r>
            <a:r>
              <a:rPr lang="ru-RU" b="1" dirty="0"/>
              <a:t> 1941-1945 </a:t>
            </a:r>
            <a:r>
              <a:rPr lang="ru-RU" b="1" dirty="0" err="1"/>
              <a:t>рр</a:t>
            </a:r>
            <a:r>
              <a:rPr lang="ru-RU" b="1" dirty="0"/>
              <a:t>. музей перестав </a:t>
            </a:r>
            <a:r>
              <a:rPr lang="ru-RU" b="1" dirty="0" err="1"/>
              <a:t>існувати</a:t>
            </a:r>
            <a:r>
              <a:rPr lang="ru-RU" b="1" dirty="0"/>
              <a:t>, </a:t>
            </a:r>
            <a:r>
              <a:rPr lang="ru-RU" b="1" dirty="0" err="1"/>
              <a:t>експонати</a:t>
            </a:r>
            <a:r>
              <a:rPr lang="ru-RU" b="1" dirty="0"/>
              <a:t> </a:t>
            </a:r>
            <a:r>
              <a:rPr lang="ru-RU" b="1" dirty="0" err="1"/>
              <a:t>втрачено</a:t>
            </a:r>
            <a:r>
              <a:rPr lang="ru-RU" b="1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dirty="0" smtClean="0"/>
              <a:t>З </a:t>
            </a:r>
            <a:r>
              <a:rPr lang="ru-RU" b="1" dirty="0"/>
              <a:t>1945 року в </a:t>
            </a:r>
            <a:r>
              <a:rPr lang="ru-RU" b="1" dirty="0" err="1"/>
              <a:t>Сокалі</a:t>
            </a:r>
            <a:r>
              <a:rPr lang="ru-RU" b="1" dirty="0"/>
              <a:t> </a:t>
            </a:r>
            <a:r>
              <a:rPr lang="ru-RU" b="1" dirty="0" err="1"/>
              <a:t>діє</a:t>
            </a:r>
            <a:r>
              <a:rPr lang="ru-RU" b="1" dirty="0"/>
              <a:t> </a:t>
            </a:r>
            <a:r>
              <a:rPr lang="ru-RU" b="1" dirty="0" err="1"/>
              <a:t>історико-краєзнавчий</a:t>
            </a:r>
            <a:r>
              <a:rPr lang="ru-RU" b="1" dirty="0"/>
              <a:t> музей. Мала </a:t>
            </a:r>
            <a:r>
              <a:rPr lang="ru-RU" b="1" dirty="0" err="1"/>
              <a:t>кількість</a:t>
            </a:r>
            <a:r>
              <a:rPr lang="ru-RU" b="1" dirty="0"/>
              <a:t> </a:t>
            </a:r>
            <a:r>
              <a:rPr lang="ru-RU" b="1" dirty="0" err="1"/>
              <a:t>експонатів</a:t>
            </a:r>
            <a:r>
              <a:rPr lang="ru-RU" b="1" dirty="0"/>
              <a:t> </a:t>
            </a:r>
            <a:r>
              <a:rPr lang="ru-RU" b="1" dirty="0" err="1"/>
              <a:t>компенсувалась</a:t>
            </a:r>
            <a:r>
              <a:rPr lang="ru-RU" b="1" dirty="0"/>
              <a:t> картинами та фотомонтажами</a:t>
            </a:r>
            <a:r>
              <a:rPr lang="ru-RU" b="1" dirty="0" smtClean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dirty="0"/>
              <a:t>У 60-х </a:t>
            </a:r>
            <a:r>
              <a:rPr lang="ru-RU" b="1" dirty="0" err="1"/>
              <a:t>рр</a:t>
            </a:r>
            <a:r>
              <a:rPr lang="ru-RU" b="1" dirty="0"/>
              <a:t>. ХХ ст. </a:t>
            </a:r>
            <a:r>
              <a:rPr lang="ru-RU" b="1" dirty="0" err="1"/>
              <a:t>цінні</a:t>
            </a:r>
            <a:r>
              <a:rPr lang="ru-RU" b="1" dirty="0"/>
              <a:t> </a:t>
            </a:r>
            <a:r>
              <a:rPr lang="ru-RU" b="1" dirty="0" err="1"/>
              <a:t>експонати</a:t>
            </a:r>
            <a:r>
              <a:rPr lang="ru-RU" b="1" dirty="0"/>
              <a:t> </a:t>
            </a:r>
            <a:r>
              <a:rPr lang="ru-RU" b="1" dirty="0" err="1"/>
              <a:t>знаходились</a:t>
            </a:r>
            <a:r>
              <a:rPr lang="ru-RU" b="1" dirty="0"/>
              <a:t> у </a:t>
            </a:r>
            <a:r>
              <a:rPr lang="ru-RU" b="1" dirty="0" err="1"/>
              <a:t>Миколаївській</a:t>
            </a:r>
            <a:r>
              <a:rPr lang="ru-RU" b="1" dirty="0"/>
              <a:t> </a:t>
            </a:r>
            <a:r>
              <a:rPr lang="ru-RU" b="1" dirty="0" err="1"/>
              <a:t>церкві</a:t>
            </a:r>
            <a:r>
              <a:rPr lang="ru-RU" b="1" dirty="0"/>
              <a:t>, яка </a:t>
            </a:r>
            <a:r>
              <a:rPr lang="ru-RU" b="1" dirty="0" err="1"/>
              <a:t>була</a:t>
            </a:r>
            <a:r>
              <a:rPr lang="ru-RU" b="1" dirty="0"/>
              <a:t> </a:t>
            </a:r>
            <a:r>
              <a:rPr lang="ru-RU" b="1" dirty="0" err="1"/>
              <a:t>перетворена</a:t>
            </a:r>
            <a:r>
              <a:rPr lang="ru-RU" b="1" dirty="0"/>
              <a:t> на музей. </a:t>
            </a:r>
            <a:r>
              <a:rPr lang="ru-RU" b="1" dirty="0" smtClean="0"/>
              <a:t>У </a:t>
            </a:r>
            <a:r>
              <a:rPr lang="ru-RU" b="1" dirty="0"/>
              <a:t>1990 </a:t>
            </a:r>
            <a:r>
              <a:rPr lang="ru-RU" b="1" dirty="0" err="1"/>
              <a:t>році</a:t>
            </a:r>
            <a:r>
              <a:rPr lang="ru-RU" b="1" dirty="0"/>
              <a:t> храм </a:t>
            </a:r>
            <a:r>
              <a:rPr lang="ru-RU" b="1" dirty="0" err="1"/>
              <a:t>було</a:t>
            </a:r>
            <a:r>
              <a:rPr lang="ru-RU" b="1" dirty="0"/>
              <a:t> повернуто </a:t>
            </a:r>
            <a:r>
              <a:rPr lang="ru-RU" b="1" dirty="0" err="1"/>
              <a:t>православній</a:t>
            </a:r>
            <a:r>
              <a:rPr lang="ru-RU" b="1" dirty="0"/>
              <a:t> </a:t>
            </a:r>
            <a:r>
              <a:rPr lang="ru-RU" b="1" dirty="0" err="1"/>
              <a:t>громаді</a:t>
            </a:r>
            <a:r>
              <a:rPr lang="ru-RU" b="1" dirty="0"/>
              <a:t>, а </a:t>
            </a:r>
            <a:r>
              <a:rPr lang="ru-RU" b="1" dirty="0" err="1"/>
              <a:t>частина</a:t>
            </a:r>
            <a:r>
              <a:rPr lang="ru-RU" b="1" dirty="0"/>
              <a:t> </a:t>
            </a:r>
            <a:r>
              <a:rPr lang="ru-RU" b="1" dirty="0" err="1"/>
              <a:t>експонатів</a:t>
            </a:r>
            <a:r>
              <a:rPr lang="ru-RU" b="1" dirty="0"/>
              <a:t> музею передана в музей «Людина. Земля. </a:t>
            </a:r>
            <a:r>
              <a:rPr lang="ru-RU" b="1" dirty="0" err="1"/>
              <a:t>Всесвіт</a:t>
            </a:r>
            <a:r>
              <a:rPr lang="ru-RU" b="1" dirty="0" smtClean="0"/>
              <a:t>».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dirty="0"/>
              <a:t>14 </a:t>
            </a:r>
            <a:r>
              <a:rPr lang="ru-RU" b="1" dirty="0" err="1"/>
              <a:t>березня</a:t>
            </a:r>
            <a:r>
              <a:rPr lang="ru-RU" b="1" dirty="0"/>
              <a:t> 2014 року </a:t>
            </a:r>
            <a:r>
              <a:rPr lang="ru-RU" b="1" dirty="0" err="1"/>
              <a:t>відкрито</a:t>
            </a:r>
            <a:r>
              <a:rPr lang="ru-RU" b="1" dirty="0"/>
              <a:t> </a:t>
            </a:r>
            <a:r>
              <a:rPr lang="ru-RU" b="1" dirty="0" err="1"/>
              <a:t>відновлений</a:t>
            </a:r>
            <a:r>
              <a:rPr lang="ru-RU" b="1" dirty="0"/>
              <a:t> </a:t>
            </a:r>
            <a:r>
              <a:rPr lang="ru-RU" b="1" dirty="0" err="1"/>
              <a:t>історико-краєзнавчий</a:t>
            </a:r>
            <a:r>
              <a:rPr lang="ru-RU" b="1" dirty="0"/>
              <a:t> музей «</a:t>
            </a:r>
            <a:r>
              <a:rPr lang="ru-RU" b="1" dirty="0" err="1"/>
              <a:t>Сокальщина</a:t>
            </a:r>
            <a:r>
              <a:rPr lang="ru-RU" b="1" dirty="0"/>
              <a:t>».</a:t>
            </a:r>
            <a:endParaRPr lang="uk-UA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058" y="3214062"/>
            <a:ext cx="2616457" cy="15765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26" y="4876873"/>
            <a:ext cx="2314445" cy="14811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1059" y="2320212"/>
            <a:ext cx="1653391" cy="22045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03133" y="4790645"/>
            <a:ext cx="1382194" cy="18429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63375" y="6426679"/>
            <a:ext cx="2976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 smtClean="0"/>
              <a:t>Фото з архівів музею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7669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3424" y="309271"/>
            <a:ext cx="9601196" cy="1303867"/>
          </a:xfrm>
        </p:spPr>
        <p:txBody>
          <a:bodyPr>
            <a:normAutofit/>
          </a:bodyPr>
          <a:lstStyle/>
          <a:p>
            <a:r>
              <a:rPr lang="uk-UA" sz="2800" b="1" dirty="0">
                <a:solidFill>
                  <a:srgbClr val="C00000"/>
                </a:solidFill>
              </a:rPr>
              <a:t>Музей історії Сокальської гімназії </a:t>
            </a:r>
            <a:r>
              <a:rPr lang="uk-UA" sz="2800" b="1" dirty="0" smtClean="0">
                <a:solidFill>
                  <a:srgbClr val="C00000"/>
                </a:solidFill>
              </a:rPr>
              <a:t/>
            </a:r>
            <a:br>
              <a:rPr lang="uk-UA" sz="2800" b="1" dirty="0" smtClean="0">
                <a:solidFill>
                  <a:srgbClr val="C00000"/>
                </a:solidFill>
              </a:rPr>
            </a:br>
            <a:r>
              <a:rPr lang="uk-UA" sz="2400" b="1" dirty="0" smtClean="0">
                <a:solidFill>
                  <a:schemeClr val="tx1"/>
                </a:solidFill>
              </a:rPr>
              <a:t>Знаходиться у Сокальському ліцеї </a:t>
            </a:r>
            <a:r>
              <a:rPr lang="uk-UA" sz="2400" b="1" dirty="0">
                <a:solidFill>
                  <a:schemeClr val="tx1"/>
                </a:solidFill>
              </a:rPr>
              <a:t>№1 імені Олега </a:t>
            </a:r>
            <a:r>
              <a:rPr lang="uk-UA" sz="2400" b="1" dirty="0" smtClean="0">
                <a:solidFill>
                  <a:schemeClr val="tx1"/>
                </a:solidFill>
              </a:rPr>
              <a:t>Романів)</a:t>
            </a:r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54" y="1406106"/>
            <a:ext cx="2256158" cy="2365264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2679703" y="1660378"/>
            <a:ext cx="849942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/>
              <a:t>Музей відкрито 2005 року стараннями педколективу, учнів та випускників минулих років.</a:t>
            </a:r>
          </a:p>
          <a:p>
            <a:pPr algn="ctr"/>
            <a:r>
              <a:rPr lang="uk-UA" sz="2400" b="1" i="1" dirty="0" smtClean="0">
                <a:solidFill>
                  <a:srgbClr val="002060"/>
                </a:solidFill>
              </a:rPr>
              <a:t>Профіль </a:t>
            </a:r>
            <a:r>
              <a:rPr lang="uk-UA" sz="2400" b="1" i="1" dirty="0">
                <a:solidFill>
                  <a:srgbClr val="002060"/>
                </a:solidFill>
              </a:rPr>
              <a:t>музею - історико-освітній</a:t>
            </a:r>
          </a:p>
          <a:p>
            <a:pPr algn="ctr"/>
            <a:r>
              <a:rPr lang="uk-UA" sz="2400" b="1" dirty="0" smtClean="0"/>
              <a:t>Експозиції</a:t>
            </a:r>
            <a:r>
              <a:rPr lang="uk-UA" sz="2400" b="1" dirty="0"/>
              <a:t>: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uk-UA" sz="2400" dirty="0" smtClean="0"/>
              <a:t>Освіта </a:t>
            </a:r>
            <a:r>
              <a:rPr lang="uk-UA" sz="2400" dirty="0" err="1" smtClean="0"/>
              <a:t>Сокальщини</a:t>
            </a:r>
            <a:endParaRPr lang="uk-UA" sz="2400" dirty="0" smtClean="0"/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uk-UA" sz="2400" dirty="0"/>
              <a:t>Гімназія-храм </a:t>
            </a:r>
            <a:r>
              <a:rPr lang="uk-UA" sz="2400" dirty="0" smtClean="0"/>
              <a:t>науки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uk-UA" sz="2400" dirty="0"/>
              <a:t>Сокальська СШ№</a:t>
            </a:r>
            <a:r>
              <a:rPr lang="uk-UA" sz="2400" dirty="0" smtClean="0"/>
              <a:t>1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uk-UA" sz="2400" dirty="0"/>
              <a:t>Відроджена </a:t>
            </a:r>
            <a:r>
              <a:rPr lang="uk-UA" sz="2400" dirty="0" smtClean="0"/>
              <a:t>гімназія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uk-UA" sz="2400" dirty="0"/>
              <a:t>Ними гордиться Україна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9522" t="4416"/>
          <a:stretch/>
        </p:blipFill>
        <p:spPr>
          <a:xfrm>
            <a:off x="831842" y="3847381"/>
            <a:ext cx="1709557" cy="23301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9408" y="2475780"/>
            <a:ext cx="1532611" cy="33988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5150" y="2475780"/>
            <a:ext cx="1686672" cy="37404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36566" y="5814204"/>
            <a:ext cx="2329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 smtClean="0"/>
              <a:t>Фото з архіву закладу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2066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8763" y="429122"/>
            <a:ext cx="9415462" cy="156666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b="1" dirty="0" smtClean="0">
                <a:solidFill>
                  <a:srgbClr val="C00000"/>
                </a:solidFill>
              </a:rPr>
              <a:t/>
            </a:r>
            <a:br>
              <a:rPr lang="ru-RU" sz="3100" b="1" dirty="0" smtClean="0">
                <a:solidFill>
                  <a:srgbClr val="C00000"/>
                </a:solidFill>
              </a:rPr>
            </a:br>
            <a:r>
              <a:rPr lang="ru-RU" sz="3100" b="1" dirty="0" smtClean="0">
                <a:solidFill>
                  <a:srgbClr val="C00000"/>
                </a:solidFill>
              </a:rPr>
              <a:t>Музей «</a:t>
            </a:r>
            <a:r>
              <a:rPr lang="ru-RU" sz="3100" b="1" dirty="0" err="1" smtClean="0">
                <a:solidFill>
                  <a:srgbClr val="C00000"/>
                </a:solidFill>
              </a:rPr>
              <a:t>Літературна</a:t>
            </a:r>
            <a:r>
              <a:rPr lang="ru-RU" sz="3100" b="1" dirty="0" smtClean="0">
                <a:solidFill>
                  <a:srgbClr val="C00000"/>
                </a:solidFill>
              </a:rPr>
              <a:t> Сокальщина»</a:t>
            </a:r>
            <a:br>
              <a:rPr lang="ru-RU" sz="3100" b="1" dirty="0" smtClean="0">
                <a:solidFill>
                  <a:srgbClr val="C00000"/>
                </a:solidFill>
              </a:rPr>
            </a:br>
            <a:r>
              <a:rPr lang="ru-RU" sz="2700" b="1" dirty="0" err="1">
                <a:solidFill>
                  <a:schemeClr val="tx1"/>
                </a:solidFill>
              </a:rPr>
              <a:t>це</a:t>
            </a:r>
            <a:r>
              <a:rPr lang="ru-RU" sz="2700" b="1" dirty="0">
                <a:solidFill>
                  <a:schemeClr val="tx1"/>
                </a:solidFill>
              </a:rPr>
              <a:t> </a:t>
            </a:r>
            <a:r>
              <a:rPr lang="ru-RU" sz="2700" b="1" dirty="0" err="1">
                <a:solidFill>
                  <a:schemeClr val="tx1"/>
                </a:solidFill>
              </a:rPr>
              <a:t>шкільний</a:t>
            </a:r>
            <a:r>
              <a:rPr lang="ru-RU" sz="2700" b="1" dirty="0">
                <a:solidFill>
                  <a:schemeClr val="tx1"/>
                </a:solidFill>
              </a:rPr>
              <a:t> музей, </a:t>
            </a:r>
            <a:r>
              <a:rPr lang="ru-RU" sz="2700" b="1" dirty="0" err="1">
                <a:solidFill>
                  <a:schemeClr val="tx1"/>
                </a:solidFill>
              </a:rPr>
              <a:t>створений</a:t>
            </a:r>
            <a:r>
              <a:rPr lang="ru-RU" sz="2700" b="1" dirty="0">
                <a:solidFill>
                  <a:schemeClr val="tx1"/>
                </a:solidFill>
              </a:rPr>
              <a:t> у </a:t>
            </a:r>
            <a:r>
              <a:rPr lang="ru-RU" sz="2700" b="1" dirty="0" err="1">
                <a:solidFill>
                  <a:schemeClr val="tx1"/>
                </a:solidFill>
              </a:rPr>
              <a:t>Сокальському</a:t>
            </a:r>
            <a:r>
              <a:rPr lang="ru-RU" sz="2700" b="1" dirty="0">
                <a:solidFill>
                  <a:schemeClr val="tx1"/>
                </a:solidFill>
              </a:rPr>
              <a:t> </a:t>
            </a:r>
            <a:r>
              <a:rPr lang="ru-RU" sz="2700" b="1" dirty="0" err="1" smtClean="0">
                <a:solidFill>
                  <a:schemeClr val="tx1"/>
                </a:solidFill>
              </a:rPr>
              <a:t>ліцеї</a:t>
            </a:r>
            <a:r>
              <a:rPr lang="ru-RU" sz="2700" b="1" dirty="0" smtClean="0">
                <a:solidFill>
                  <a:schemeClr val="tx1"/>
                </a:solidFill>
              </a:rPr>
              <a:t> №1</a:t>
            </a:r>
            <a:br>
              <a:rPr lang="ru-RU" sz="2700" b="1" dirty="0" smtClean="0">
                <a:solidFill>
                  <a:schemeClr val="tx1"/>
                </a:solidFill>
              </a:rPr>
            </a:br>
            <a:r>
              <a:rPr lang="ru-RU" sz="2700" b="1" dirty="0" smtClean="0">
                <a:solidFill>
                  <a:schemeClr val="tx1"/>
                </a:solidFill>
              </a:rPr>
              <a:t> </a:t>
            </a:r>
            <a:r>
              <a:rPr lang="ru-RU" sz="2700" b="1" dirty="0" err="1" smtClean="0">
                <a:solidFill>
                  <a:schemeClr val="tx1"/>
                </a:solidFill>
              </a:rPr>
              <a:t>імені</a:t>
            </a:r>
            <a:r>
              <a:rPr lang="ru-RU" sz="2700" b="1" dirty="0" smtClean="0">
                <a:solidFill>
                  <a:schemeClr val="tx1"/>
                </a:solidFill>
              </a:rPr>
              <a:t> Олега </a:t>
            </a:r>
            <a:r>
              <a:rPr lang="ru-RU" sz="2700" b="1" dirty="0" err="1" smtClean="0">
                <a:solidFill>
                  <a:schemeClr val="tx1"/>
                </a:solidFill>
              </a:rPr>
              <a:t>Романіва</a:t>
            </a:r>
            <a:r>
              <a:rPr lang="ru-RU" sz="2700" b="1" dirty="0">
                <a:solidFill>
                  <a:schemeClr val="tx1"/>
                </a:solidFill>
              </a:rPr>
              <a:t/>
            </a:r>
            <a:br>
              <a:rPr lang="ru-RU" sz="2700" b="1" dirty="0">
                <a:solidFill>
                  <a:schemeClr val="tx1"/>
                </a:solidFill>
              </a:rPr>
            </a:br>
            <a:r>
              <a:rPr lang="ru-RU" sz="2700" dirty="0" err="1" smtClean="0"/>
              <a:t>Літературно-мистецький</a:t>
            </a:r>
            <a:r>
              <a:rPr lang="ru-RU" sz="2700" dirty="0" smtClean="0"/>
              <a:t> </a:t>
            </a:r>
            <a:r>
              <a:rPr lang="ru-RU" sz="2700" dirty="0"/>
              <a:t>музей «</a:t>
            </a:r>
            <a:r>
              <a:rPr lang="ru-RU" sz="2700" dirty="0" err="1"/>
              <a:t>Літературна</a:t>
            </a:r>
            <a:r>
              <a:rPr lang="ru-RU" sz="2700" dirty="0"/>
              <a:t> Сокальщина» - </a:t>
            </a:r>
            <a:r>
              <a:rPr lang="ru-RU" sz="2700" dirty="0" err="1"/>
              <a:t>це</a:t>
            </a:r>
            <a:r>
              <a:rPr lang="ru-RU" sz="2700" dirty="0"/>
              <a:t> </a:t>
            </a:r>
            <a:r>
              <a:rPr lang="ru-RU" sz="2700" dirty="0" err="1"/>
              <a:t>знайомство</a:t>
            </a:r>
            <a:r>
              <a:rPr lang="ru-RU" sz="2700" dirty="0"/>
              <a:t> з </a:t>
            </a:r>
            <a:r>
              <a:rPr lang="ru-RU" sz="2700" dirty="0" err="1"/>
              <a:t>минулим</a:t>
            </a:r>
            <a:r>
              <a:rPr lang="ru-RU" sz="2700" dirty="0"/>
              <a:t> і </a:t>
            </a:r>
            <a:r>
              <a:rPr lang="ru-RU" sz="2700" dirty="0" err="1"/>
              <a:t>сучасним</a:t>
            </a:r>
            <a:r>
              <a:rPr lang="ru-RU" sz="2700" dirty="0"/>
              <a:t> </a:t>
            </a:r>
            <a:r>
              <a:rPr lang="ru-RU" sz="2700" dirty="0" err="1"/>
              <a:t>життям</a:t>
            </a:r>
            <a:r>
              <a:rPr lang="ru-RU" sz="2700" dirty="0"/>
              <a:t> </a:t>
            </a:r>
            <a:r>
              <a:rPr lang="ru-RU" sz="2700" dirty="0" err="1"/>
              <a:t>митців</a:t>
            </a:r>
            <a:r>
              <a:rPr lang="ru-RU" sz="2700" dirty="0"/>
              <a:t> </a:t>
            </a:r>
            <a:r>
              <a:rPr lang="ru-RU" sz="2700" dirty="0" err="1"/>
              <a:t>рідного</a:t>
            </a:r>
            <a:r>
              <a:rPr lang="ru-RU" sz="2700" dirty="0"/>
              <a:t> краю.</a:t>
            </a:r>
            <a:endParaRPr lang="uk-UA" sz="2700" dirty="0"/>
          </a:p>
        </p:txBody>
      </p:sp>
      <p:sp>
        <p:nvSpPr>
          <p:cNvPr id="3" name="Прямокутник 2"/>
          <p:cNvSpPr/>
          <p:nvPr/>
        </p:nvSpPr>
        <p:spPr>
          <a:xfrm>
            <a:off x="2953062" y="2443397"/>
            <a:ext cx="619093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2060"/>
                </a:solidFill>
              </a:rPr>
              <a:t>Профіль музею - літературно-мистецький</a:t>
            </a:r>
          </a:p>
          <a:p>
            <a:pPr algn="ctr"/>
            <a:endParaRPr lang="uk-UA" sz="2400" b="1" dirty="0">
              <a:solidFill>
                <a:srgbClr val="002060"/>
              </a:solidFill>
            </a:endParaRPr>
          </a:p>
          <a:p>
            <a:pPr algn="ctr"/>
            <a:r>
              <a:rPr lang="uk-UA" sz="2400" b="1" dirty="0">
                <a:solidFill>
                  <a:srgbClr val="002060"/>
                </a:solidFill>
              </a:rPr>
              <a:t>Експозиції:</a:t>
            </a:r>
          </a:p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uk-UA" sz="2400" b="1" dirty="0" smtClean="0">
                <a:solidFill>
                  <a:srgbClr val="002060"/>
                </a:solidFill>
              </a:rPr>
              <a:t>З </a:t>
            </a:r>
            <a:r>
              <a:rPr lang="uk-UA" sz="2400" b="1" dirty="0">
                <a:solidFill>
                  <a:srgbClr val="002060"/>
                </a:solidFill>
              </a:rPr>
              <a:t>історії літературної </a:t>
            </a:r>
            <a:r>
              <a:rPr lang="uk-UA" sz="2400" b="1" dirty="0" err="1" smtClean="0">
                <a:solidFill>
                  <a:srgbClr val="002060"/>
                </a:solidFill>
              </a:rPr>
              <a:t>Сокальщини</a:t>
            </a:r>
            <a:endParaRPr lang="uk-UA" sz="2400" b="1" dirty="0" smtClean="0">
              <a:solidFill>
                <a:srgbClr val="002060"/>
              </a:solidFill>
            </a:endParaRPr>
          </a:p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uk-UA" sz="2400" b="1" dirty="0">
                <a:solidFill>
                  <a:srgbClr val="002060"/>
                </a:solidFill>
              </a:rPr>
              <a:t>Літературно-мистецьке об’єднання «Колос</a:t>
            </a:r>
            <a:r>
              <a:rPr lang="uk-UA" sz="2400" b="1" dirty="0" smtClean="0">
                <a:solidFill>
                  <a:srgbClr val="002060"/>
                </a:solidFill>
              </a:rPr>
              <a:t>»</a:t>
            </a:r>
          </a:p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uk-UA" sz="2400" b="1" dirty="0">
                <a:solidFill>
                  <a:srgbClr val="002060"/>
                </a:solidFill>
              </a:rPr>
              <a:t>Вчителі-літератори</a:t>
            </a:r>
          </a:p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uk-UA" sz="2400" b="1" dirty="0" smtClean="0">
                <a:solidFill>
                  <a:srgbClr val="002060"/>
                </a:solidFill>
              </a:rPr>
              <a:t>На </a:t>
            </a:r>
            <a:r>
              <a:rPr lang="uk-UA" sz="2400" b="1" dirty="0">
                <a:solidFill>
                  <a:srgbClr val="002060"/>
                </a:solidFill>
              </a:rPr>
              <a:t>музичному </a:t>
            </a:r>
            <a:r>
              <a:rPr lang="uk-UA" sz="2400" b="1" dirty="0" smtClean="0">
                <a:solidFill>
                  <a:srgbClr val="002060"/>
                </a:solidFill>
              </a:rPr>
              <a:t>небосхилі</a:t>
            </a:r>
          </a:p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rgbClr val="002060"/>
                </a:solidFill>
              </a:rPr>
              <a:t>У </a:t>
            </a:r>
            <a:r>
              <a:rPr lang="ru-RU" sz="2400" b="1" dirty="0" err="1">
                <a:solidFill>
                  <a:srgbClr val="002060"/>
                </a:solidFill>
              </a:rPr>
              <a:t>світі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дитячої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поезії</a:t>
            </a:r>
            <a:endParaRPr lang="ru-RU" sz="2400" b="1" dirty="0">
              <a:solidFill>
                <a:srgbClr val="002060"/>
              </a:solidFill>
            </a:endParaRPr>
          </a:p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rgbClr val="002060"/>
                </a:solidFill>
              </a:rPr>
              <a:t>Стежками </a:t>
            </a:r>
            <a:r>
              <a:rPr lang="ru-RU" sz="2400" b="1" dirty="0" err="1">
                <a:solidFill>
                  <a:srgbClr val="002060"/>
                </a:solidFill>
              </a:rPr>
              <a:t>літературної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Сокальщини</a:t>
            </a:r>
            <a:endParaRPr lang="uk-UA" sz="24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2533276"/>
            <a:ext cx="2302083" cy="17265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133" y="4430976"/>
            <a:ext cx="2128605" cy="15964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5227" y="4496621"/>
            <a:ext cx="2264696" cy="16985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V="1">
            <a:off x="780256" y="2638269"/>
            <a:ext cx="2156455" cy="16215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61450" y="6426679"/>
            <a:ext cx="3303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 smtClean="0"/>
              <a:t>Фото з блогу Васьків О.О.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04211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607378"/>
            <a:ext cx="9601196" cy="756727"/>
          </a:xfrm>
        </p:spPr>
        <p:txBody>
          <a:bodyPr>
            <a:normAutofit fontScale="90000"/>
          </a:bodyPr>
          <a:lstStyle/>
          <a:p>
            <a:r>
              <a:rPr lang="ru-RU" sz="2800" b="1" dirty="0" err="1">
                <a:solidFill>
                  <a:srgbClr val="C00000"/>
                </a:solidFill>
              </a:rPr>
              <a:t>Сокальський</a:t>
            </a:r>
            <a:r>
              <a:rPr lang="ru-RU" sz="2800" b="1" dirty="0">
                <a:solidFill>
                  <a:srgbClr val="C00000"/>
                </a:solidFill>
              </a:rPr>
              <a:t> </a:t>
            </a:r>
            <a:r>
              <a:rPr lang="ru-RU" sz="2800" b="1" dirty="0" err="1">
                <a:solidFill>
                  <a:srgbClr val="C00000"/>
                </a:solidFill>
              </a:rPr>
              <a:t>художній</a:t>
            </a:r>
            <a:r>
              <a:rPr lang="ru-RU" sz="2800" b="1" dirty="0">
                <a:solidFill>
                  <a:srgbClr val="C00000"/>
                </a:solidFill>
              </a:rPr>
              <a:t> та </a:t>
            </a:r>
            <a:r>
              <a:rPr lang="ru-RU" sz="2800" b="1" dirty="0" err="1">
                <a:solidFill>
                  <a:srgbClr val="C00000"/>
                </a:solidFill>
              </a:rPr>
              <a:t>історико-етнографічний</a:t>
            </a:r>
            <a:r>
              <a:rPr lang="ru-RU" sz="2800" b="1" dirty="0">
                <a:solidFill>
                  <a:srgbClr val="C00000"/>
                </a:solidFill>
              </a:rPr>
              <a:t> музей «Людина. Земля. </a:t>
            </a:r>
            <a:r>
              <a:rPr lang="ru-RU" sz="2800" b="1" dirty="0" err="1">
                <a:solidFill>
                  <a:srgbClr val="C00000"/>
                </a:solidFill>
              </a:rPr>
              <a:t>Всесвіт</a:t>
            </a:r>
            <a:r>
              <a:rPr lang="ru-RU" sz="2800" b="1" dirty="0">
                <a:solidFill>
                  <a:srgbClr val="C00000"/>
                </a:solidFill>
              </a:rPr>
              <a:t>»</a:t>
            </a:r>
            <a:endParaRPr lang="uk-UA" sz="2800" b="1" dirty="0">
              <a:solidFill>
                <a:srgbClr val="C00000"/>
              </a:solidFill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1184223" y="1364105"/>
            <a:ext cx="99684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/>
              <a:t>Музей створений у 1985 </a:t>
            </a:r>
            <a:r>
              <a:rPr lang="uk-UA" dirty="0" smtClean="0"/>
              <a:t>р. зусиллями </a:t>
            </a:r>
            <a:r>
              <a:rPr lang="uk-UA" dirty="0"/>
              <a:t>подружжя Анатолія та Наталії </a:t>
            </a:r>
            <a:r>
              <a:rPr lang="uk-UA" dirty="0" err="1"/>
              <a:t>Покотюків</a:t>
            </a:r>
            <a:r>
              <a:rPr lang="uk-UA" dirty="0"/>
              <a:t> під назвою «Людина. Земля. Всесвіт</a:t>
            </a:r>
            <a:r>
              <a:rPr lang="uk-UA" dirty="0" smtClean="0"/>
              <a:t>». У </a:t>
            </a:r>
            <a:r>
              <a:rPr lang="uk-UA" dirty="0"/>
              <a:t>1990 музей став філією Національного музею у Львові, з 1995-го це філія Львівського музею історії </a:t>
            </a:r>
            <a:r>
              <a:rPr lang="uk-UA" dirty="0" smtClean="0"/>
              <a:t>релігії.</a:t>
            </a:r>
            <a:endParaRPr lang="uk-UA" dirty="0"/>
          </a:p>
        </p:txBody>
      </p:sp>
      <p:sp>
        <p:nvSpPr>
          <p:cNvPr id="5" name="Прямокутник 4"/>
          <p:cNvSpPr/>
          <p:nvPr/>
        </p:nvSpPr>
        <p:spPr>
          <a:xfrm>
            <a:off x="8529402" y="2432995"/>
            <a:ext cx="2998033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b="1" i="1" dirty="0"/>
              <a:t>Час роботи:</a:t>
            </a:r>
          </a:p>
          <a:p>
            <a:r>
              <a:rPr lang="uk-UA" dirty="0"/>
              <a:t>10:00-18:00; п'ятниця, субота — вихідні.</a:t>
            </a:r>
          </a:p>
          <a:p>
            <a:endParaRPr lang="uk-UA" dirty="0" smtClean="0"/>
          </a:p>
          <a:p>
            <a:r>
              <a:rPr lang="uk-UA" b="1" i="1" dirty="0" smtClean="0"/>
              <a:t>Вартість </a:t>
            </a:r>
            <a:r>
              <a:rPr lang="uk-UA" b="1" i="1" dirty="0"/>
              <a:t>вхідних квитків:</a:t>
            </a:r>
          </a:p>
          <a:p>
            <a:r>
              <a:rPr lang="uk-UA" dirty="0"/>
              <a:t>Дорослий — 10 грн.</a:t>
            </a:r>
          </a:p>
          <a:p>
            <a:r>
              <a:rPr lang="uk-UA" dirty="0"/>
              <a:t>Дитячий — 5 грн.</a:t>
            </a:r>
          </a:p>
          <a:p>
            <a:r>
              <a:rPr lang="uk-UA" dirty="0"/>
              <a:t>Вартість екскурсії:</a:t>
            </a:r>
          </a:p>
          <a:p>
            <a:r>
              <a:rPr lang="uk-UA" dirty="0"/>
              <a:t>Для дорослих — 60 грн.</a:t>
            </a:r>
          </a:p>
          <a:p>
            <a:r>
              <a:rPr lang="uk-UA" dirty="0"/>
              <a:t>Для дітей — 30 грн.</a:t>
            </a:r>
          </a:p>
        </p:txBody>
      </p:sp>
      <p:sp>
        <p:nvSpPr>
          <p:cNvPr id="7" name="Прямокутник 6"/>
          <p:cNvSpPr/>
          <p:nvPr/>
        </p:nvSpPr>
        <p:spPr>
          <a:xfrm>
            <a:off x="2960049" y="2467564"/>
            <a:ext cx="530152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У десяти музейних залах розгорнуті цікаві експозиційні </a:t>
            </a:r>
            <a:r>
              <a:rPr lang="uk-UA" dirty="0" smtClean="0"/>
              <a:t>виставки творів митця Анатолія </a:t>
            </a:r>
            <a:r>
              <a:rPr lang="uk-UA" dirty="0" err="1" smtClean="0"/>
              <a:t>Покотюка</a:t>
            </a:r>
            <a:r>
              <a:rPr lang="uk-UA" dirty="0" smtClean="0"/>
              <a:t>: «Людина </a:t>
            </a:r>
            <a:r>
              <a:rPr lang="uk-UA" dirty="0"/>
              <a:t>і </a:t>
            </a:r>
            <a:r>
              <a:rPr lang="uk-UA" dirty="0" smtClean="0"/>
              <a:t>Всесвіт», «Свята Україна», «Ісус </a:t>
            </a:r>
            <a:r>
              <a:rPr lang="uk-UA" dirty="0"/>
              <a:t>Христос </a:t>
            </a:r>
            <a:r>
              <a:rPr lang="uk-UA" dirty="0" smtClean="0"/>
              <a:t>– Найвеличніший </a:t>
            </a:r>
            <a:r>
              <a:rPr lang="uk-UA" dirty="0"/>
              <a:t>із Синів </a:t>
            </a:r>
            <a:r>
              <a:rPr lang="uk-UA" dirty="0" smtClean="0"/>
              <a:t>Людства», «Під </a:t>
            </a:r>
            <a:r>
              <a:rPr lang="uk-UA" dirty="0"/>
              <a:t>Покровом Божої </a:t>
            </a:r>
            <a:r>
              <a:rPr lang="uk-UA" dirty="0" smtClean="0"/>
              <a:t>Матері», «Що </a:t>
            </a:r>
            <a:r>
              <a:rPr lang="uk-UA" dirty="0"/>
              <a:t>є </a:t>
            </a:r>
            <a:r>
              <a:rPr lang="uk-UA" dirty="0" smtClean="0"/>
              <a:t>Істина», «В </a:t>
            </a:r>
            <a:r>
              <a:rPr lang="uk-UA" dirty="0"/>
              <a:t>пошуках </a:t>
            </a:r>
            <a:r>
              <a:rPr lang="uk-UA" dirty="0" smtClean="0"/>
              <a:t>Істини», «Космічне мистецтво», «Вчення </a:t>
            </a:r>
            <a:r>
              <a:rPr lang="uk-UA" dirty="0"/>
              <a:t>життя </a:t>
            </a:r>
            <a:r>
              <a:rPr lang="uk-UA" dirty="0" smtClean="0"/>
              <a:t>– Поклик </a:t>
            </a:r>
            <a:r>
              <a:rPr lang="uk-UA" dirty="0"/>
              <a:t>у </a:t>
            </a:r>
            <a:r>
              <a:rPr lang="uk-UA" dirty="0" smtClean="0"/>
              <a:t>Майбутнє», «Тарас </a:t>
            </a:r>
            <a:r>
              <a:rPr lang="uk-UA" dirty="0"/>
              <a:t>Шевченко </a:t>
            </a:r>
            <a:r>
              <a:rPr lang="uk-UA" dirty="0" smtClean="0"/>
              <a:t>– Апостол </a:t>
            </a:r>
            <a:r>
              <a:rPr lang="uk-UA" dirty="0"/>
              <a:t>Правди і Світоч </a:t>
            </a:r>
            <a:r>
              <a:rPr lang="uk-UA" dirty="0" smtClean="0"/>
              <a:t>Духу», «Києво-Могилянська Академія».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909" y="4796287"/>
            <a:ext cx="1968068" cy="1476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64" y="2120832"/>
            <a:ext cx="2320060" cy="17400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678" y="4836294"/>
            <a:ext cx="1966823" cy="14751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844385" y="5788326"/>
            <a:ext cx="2404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 smtClean="0"/>
              <a:t>Фото автора</a:t>
            </a:r>
            <a:endParaRPr lang="en-US" i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562" y="4543710"/>
            <a:ext cx="2366141" cy="176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768291"/>
          </a:xfrm>
        </p:spPr>
        <p:txBody>
          <a:bodyPr>
            <a:normAutofit fontScale="90000"/>
          </a:bodyPr>
          <a:lstStyle/>
          <a:p>
            <a:r>
              <a:rPr lang="uk-UA" sz="3200" b="1" dirty="0">
                <a:solidFill>
                  <a:srgbClr val="C00000"/>
                </a:solidFill>
              </a:rPr>
              <a:t>Галузеві музеї</a:t>
            </a:r>
            <a:br>
              <a:rPr lang="uk-UA" sz="3200" b="1" dirty="0">
                <a:solidFill>
                  <a:srgbClr val="C00000"/>
                </a:solidFill>
              </a:rPr>
            </a:br>
            <a:endParaRPr lang="uk-UA" sz="3200" b="1" dirty="0">
              <a:solidFill>
                <a:srgbClr val="C00000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561703" y="1878968"/>
            <a:ext cx="5455049" cy="3991479"/>
          </a:xfrm>
        </p:spPr>
        <p:txBody>
          <a:bodyPr>
            <a:normAutofit/>
          </a:bodyPr>
          <a:lstStyle/>
          <a:p>
            <a:pPr algn="just"/>
            <a:r>
              <a:rPr lang="uk-UA" sz="1600" dirty="0"/>
              <a:t>Відкриття музейних кімнат шахтар­ської слави ДП «</a:t>
            </a:r>
            <a:r>
              <a:rPr lang="uk-UA" sz="1600" dirty="0" err="1"/>
              <a:t>Львіввугілля</a:t>
            </a:r>
            <a:r>
              <a:rPr lang="uk-UA" sz="1600" dirty="0"/>
              <a:t>» відбулося у серпні 2000 року, на День шахтаря. Ця подія стала для гірників Галичини справжнім свя­том, перш за все тому, що експонати збирали по крихтах. </a:t>
            </a:r>
            <a:r>
              <a:rPr lang="uk-UA" sz="1600" dirty="0" smtClean="0"/>
              <a:t>Засновниця </a:t>
            </a:r>
            <a:r>
              <a:rPr lang="uk-UA" sz="1600" dirty="0"/>
              <a:t>Музею шахтарської слави ДП </a:t>
            </a:r>
            <a:r>
              <a:rPr lang="uk-UA" sz="1600" dirty="0" err="1" smtClean="0"/>
              <a:t>Львіввугілля</a:t>
            </a:r>
            <a:r>
              <a:rPr lang="uk-UA" sz="1600" dirty="0"/>
              <a:t> </a:t>
            </a:r>
            <a:r>
              <a:rPr lang="uk-UA" sz="1600" dirty="0" smtClean="0"/>
              <a:t>– Марія </a:t>
            </a:r>
            <a:r>
              <a:rPr lang="uk-UA" sz="1600" dirty="0" err="1" smtClean="0"/>
              <a:t>Коноплицька</a:t>
            </a:r>
            <a:r>
              <a:rPr lang="uk-UA" sz="1600" dirty="0" smtClean="0"/>
              <a:t>.</a:t>
            </a:r>
          </a:p>
          <a:p>
            <a:pPr algn="just"/>
            <a:r>
              <a:rPr lang="uk-UA" sz="1600" dirty="0" smtClean="0"/>
              <a:t>Тут є </a:t>
            </a:r>
            <a:r>
              <a:rPr lang="uk-UA" sz="1600" dirty="0"/>
              <a:t>експозиції, присвячені профспілковому руху та спортивним успіхам </a:t>
            </a:r>
            <a:r>
              <a:rPr lang="uk-UA" sz="1600" dirty="0" smtClean="0"/>
              <a:t>шахтарів, результатам кожної шахти зокрема. Чимало </a:t>
            </a:r>
            <a:r>
              <a:rPr lang="uk-UA" sz="1600" dirty="0"/>
              <a:t>гірників боронили східні кордони України, починаючи з 2014 року та захищають рідну землю і нині. Цьому присвячено окрему експозицію.</a:t>
            </a:r>
          </a:p>
          <a:p>
            <a:pPr algn="just"/>
            <a:endParaRPr lang="uk-UA" sz="1600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36496" y="1987873"/>
            <a:ext cx="5078839" cy="3218688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Музей </a:t>
            </a:r>
            <a:r>
              <a:rPr lang="ru-RU" b="1" dirty="0" err="1"/>
              <a:t>відкрито</a:t>
            </a:r>
            <a:r>
              <a:rPr lang="ru-RU" b="1" dirty="0"/>
              <a:t> у 2008 </a:t>
            </a:r>
            <a:r>
              <a:rPr lang="ru-RU" b="1" dirty="0" err="1"/>
              <a:t>році</a:t>
            </a:r>
            <a:endParaRPr lang="ru-RU" b="1" dirty="0"/>
          </a:p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1175658" y="1417303"/>
            <a:ext cx="4841094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C00000"/>
                </a:solidFill>
              </a:rPr>
              <a:t>Музей «Шахтарська слава»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36496" y="1429603"/>
            <a:ext cx="4715254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</a:rPr>
              <a:t>Музей кооперації</a:t>
            </a:r>
            <a:endParaRPr lang="uk-UA" sz="24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102" y="2570241"/>
            <a:ext cx="2186522" cy="16408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9110" y="2571254"/>
            <a:ext cx="2147488" cy="16087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0800000" flipV="1">
            <a:off x="6239102" y="4528066"/>
            <a:ext cx="48904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600" dirty="0" smtClean="0"/>
              <a:t>В музеї зібрано матеріали з історії кооперації на </a:t>
            </a:r>
            <a:r>
              <a:rPr lang="uk-UA" sz="1600" dirty="0" err="1" smtClean="0"/>
              <a:t>Сокальщині</a:t>
            </a:r>
            <a:r>
              <a:rPr lang="uk-UA" sz="1600" dirty="0" smtClean="0"/>
              <a:t>. Унікальні і самобутні речі, які використовувалися в кооперативних крамницях: ваговимірювальні прилади, касовий апарат, пакувальні матеріали, документи кращих кооператорів краю, про розвиток всіх галузей споживчої кооперації, експонати кооперативних крамниць.</a:t>
            </a:r>
            <a:endParaRPr lang="uk-UA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7869506" y="4246795"/>
            <a:ext cx="1612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 smtClean="0"/>
              <a:t>Фото автора</a:t>
            </a:r>
            <a:endParaRPr lang="en-US" i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r="2372" b="28749"/>
          <a:stretch/>
        </p:blipFill>
        <p:spPr>
          <a:xfrm>
            <a:off x="1018496" y="4784784"/>
            <a:ext cx="1576652" cy="152900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7550" y="4784784"/>
            <a:ext cx="2328743" cy="123897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6310" y="5957652"/>
            <a:ext cx="1639966" cy="38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370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0254" y="648600"/>
            <a:ext cx="9601196" cy="726747"/>
          </a:xfrm>
        </p:spPr>
        <p:txBody>
          <a:bodyPr>
            <a:normAutofit/>
          </a:bodyPr>
          <a:lstStyle/>
          <a:p>
            <a:r>
              <a:rPr lang="uk-UA" sz="2800" b="1" dirty="0">
                <a:solidFill>
                  <a:schemeClr val="accent3">
                    <a:lumMod val="75000"/>
                  </a:schemeClr>
                </a:solidFill>
              </a:rPr>
              <a:t>Кімната-музей Віктора Матюка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3088257" y="1587260"/>
            <a:ext cx="818434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Знаходиться </a:t>
            </a:r>
            <a:r>
              <a:rPr lang="uk-UA" dirty="0"/>
              <a:t>на першому поверсі приміщення Сокальської дитячої школи </a:t>
            </a:r>
            <a:r>
              <a:rPr lang="uk-UA" dirty="0" smtClean="0"/>
              <a:t>мистецтв імені В</a:t>
            </a:r>
            <a:r>
              <a:rPr lang="uk-UA" dirty="0"/>
              <a:t>. Матюка. </a:t>
            </a:r>
            <a:r>
              <a:rPr lang="uk-UA" dirty="0" smtClean="0"/>
              <a:t>Заснована з </a:t>
            </a:r>
            <a:r>
              <a:rPr lang="uk-UA" dirty="0"/>
              <a:t>ініціативи викладача школи Ольги Кусень та директора Ярослава </a:t>
            </a:r>
            <a:r>
              <a:rPr lang="uk-UA" dirty="0" err="1"/>
              <a:t>Стефанишина</a:t>
            </a:r>
            <a:r>
              <a:rPr lang="uk-UA" dirty="0"/>
              <a:t> </a:t>
            </a:r>
            <a:r>
              <a:rPr lang="uk-UA" dirty="0" smtClean="0"/>
              <a:t>в </a:t>
            </a:r>
            <a:r>
              <a:rPr lang="uk-UA" dirty="0"/>
              <a:t>серпні 2006 р. </a:t>
            </a:r>
            <a:endParaRPr lang="uk-UA" dirty="0" smtClean="0"/>
          </a:p>
          <a:p>
            <a:pPr algn="just"/>
            <a:r>
              <a:rPr lang="uk-UA" dirty="0" smtClean="0"/>
              <a:t>Профіль </a:t>
            </a:r>
            <a:r>
              <a:rPr lang="uk-UA" dirty="0"/>
              <a:t>музею </a:t>
            </a:r>
            <a:r>
              <a:rPr lang="uk-UA" dirty="0" smtClean="0"/>
              <a:t>– меморіальний</a:t>
            </a:r>
            <a:r>
              <a:rPr lang="uk-UA" dirty="0"/>
              <a:t>. Фонди налічують 45 експонатів.</a:t>
            </a:r>
          </a:p>
          <a:p>
            <a:pPr algn="just"/>
            <a:r>
              <a:rPr lang="uk-UA" dirty="0"/>
              <a:t>Експозиція знайомить відвідувачів з життям і творчістю Віктора Матюка (18.02.1852, с. </a:t>
            </a:r>
            <a:r>
              <a:rPr lang="uk-UA" dirty="0" err="1" smtClean="0"/>
              <a:t>Тудорковичі</a:t>
            </a:r>
            <a:r>
              <a:rPr lang="uk-UA" dirty="0" smtClean="0"/>
              <a:t> – 08.04.1912</a:t>
            </a:r>
            <a:r>
              <a:rPr lang="uk-UA" dirty="0"/>
              <a:t>, с. </a:t>
            </a:r>
            <a:r>
              <a:rPr lang="uk-UA" dirty="0" err="1" smtClean="0"/>
              <a:t>Карів</a:t>
            </a:r>
            <a:r>
              <a:rPr lang="uk-UA" dirty="0" smtClean="0"/>
              <a:t>). </a:t>
            </a:r>
            <a:r>
              <a:rPr lang="uk-UA" dirty="0"/>
              <a:t>В. Матюк </a:t>
            </a:r>
            <a:r>
              <a:rPr lang="uk-UA" dirty="0" smtClean="0"/>
              <a:t>– український </a:t>
            </a:r>
            <a:r>
              <a:rPr lang="uk-UA" dirty="0"/>
              <a:t>композитор, теоретик музики, католицький священик. У 1879 р. закінчив Львівську духовну семінарію. Своєю музичною творчістю продовжував традиції </a:t>
            </a:r>
            <a:r>
              <a:rPr lang="uk-UA" dirty="0" err="1"/>
              <a:t>перемиської</a:t>
            </a:r>
            <a:r>
              <a:rPr lang="uk-UA" dirty="0"/>
              <a:t> музичної школи. Широко відомий музичний твір В. Матюка </a:t>
            </a:r>
            <a:r>
              <a:rPr lang="uk-UA" dirty="0" smtClean="0"/>
              <a:t>«Веснівка» </a:t>
            </a:r>
            <a:r>
              <a:rPr lang="uk-UA" dirty="0"/>
              <a:t>на слова М. Шашкевича, який виконували такі корифеї української оперної сцени як С. Крушельницька та О. </a:t>
            </a:r>
            <a:r>
              <a:rPr lang="uk-UA" dirty="0" err="1"/>
              <a:t>Мишуга</a:t>
            </a:r>
            <a:r>
              <a:rPr lang="uk-UA" dirty="0"/>
              <a:t>.</a:t>
            </a:r>
          </a:p>
          <a:p>
            <a:pPr algn="just"/>
            <a:r>
              <a:rPr lang="uk-UA" dirty="0" smtClean="0"/>
              <a:t>Раритетним </a:t>
            </a:r>
            <a:r>
              <a:rPr lang="uk-UA" dirty="0"/>
              <a:t>експонатом музею є рояль 1884 р., виготовлений у Відні, на якому грав композитор. Великий інтерес викликають особисті речі В. Матюка </a:t>
            </a:r>
            <a:r>
              <a:rPr lang="uk-UA" dirty="0" smtClean="0"/>
              <a:t>– його «Біблія» </a:t>
            </a:r>
            <a:r>
              <a:rPr lang="uk-UA" dirty="0"/>
              <a:t>(1888 р.), хорові та вокальні твори, написані рукою В. Матюка, родинний альбом з фотографіями.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477" y="825552"/>
            <a:ext cx="2038350" cy="14668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672" y="4281084"/>
            <a:ext cx="1847850" cy="17430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1846" y="6071821"/>
            <a:ext cx="1999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i="1" dirty="0" smtClean="0"/>
              <a:t>Фото з соціальних мереж</a:t>
            </a:r>
            <a:endParaRPr lang="en-US" sz="14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875" y="2398552"/>
            <a:ext cx="1189445" cy="173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922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рирода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453</TotalTime>
  <Words>1593</Words>
  <Application>Microsoft Office PowerPoint</Application>
  <PresentationFormat>Широкий екран</PresentationFormat>
  <Paragraphs>127</Paragraphs>
  <Slides>15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0" baseType="lpstr">
      <vt:lpstr>Arial</vt:lpstr>
      <vt:lpstr>Calibri</vt:lpstr>
      <vt:lpstr>Garamond</vt:lpstr>
      <vt:lpstr>Wingdings</vt:lpstr>
      <vt:lpstr>Природа</vt:lpstr>
      <vt:lpstr>Туристичний маршрут</vt:lpstr>
      <vt:lpstr>Дорогі друзі! Якщо Вас манять невідомі куточки рідного краю, скарби, залишені нашими предками, запрошуємо Вас разом із друзями відвідати найцікавіші місця за маршрутом «Музеями Сокаля» </vt:lpstr>
      <vt:lpstr>Презентація PowerPoint</vt:lpstr>
      <vt:lpstr>Історико-краєзнавчий музей «Сокальщина»</vt:lpstr>
      <vt:lpstr>Музей історії Сокальської гімназії  Знаходиться у Сокальському ліцеї №1 імені Олега Романів)</vt:lpstr>
      <vt:lpstr>    Музей «Літературна Сокальщина» це шкільний музей, створений у Сокальському ліцеї №1  імені Олега Романіва Літературно-мистецький музей «Літературна Сокальщина» - це знайомство з минулим і сучасним життям митців рідного краю.</vt:lpstr>
      <vt:lpstr>Сокальський художній та історико-етнографічний музей «Людина. Земля. Всесвіт»</vt:lpstr>
      <vt:lpstr>Галузеві музеї </vt:lpstr>
      <vt:lpstr>Кімната-музей Віктора Матюка</vt:lpstr>
      <vt:lpstr>  Музей народознавства  Знаходиться у Сокальській ЗШ І-ІІІ ступенів №5 </vt:lpstr>
      <vt:lpstr>Музей «Берегиня»</vt:lpstr>
      <vt:lpstr>Музей «Спортивна слава Сокальщини»</vt:lpstr>
      <vt:lpstr>Висновки </vt:lpstr>
      <vt:lpstr>Список використаних джерел</vt:lpstr>
      <vt:lpstr>Дякую за увагу!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Svitlana M</dc:creator>
  <cp:lastModifiedBy>SVITLANA</cp:lastModifiedBy>
  <cp:revision>68</cp:revision>
  <dcterms:created xsi:type="dcterms:W3CDTF">2024-04-15T21:23:57Z</dcterms:created>
  <dcterms:modified xsi:type="dcterms:W3CDTF">2024-04-17T14:01:32Z</dcterms:modified>
</cp:coreProperties>
</file>