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59" r:id="rId14"/>
    <p:sldId id="269" r:id="rId15"/>
    <p:sldId id="270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PT Serif Bold" panose="020B0604020202020204" charset="-52"/>
      <p:regular r:id="rId21"/>
    </p:embeddedFont>
    <p:embeddedFont>
      <p:font typeface="Varela Round" panose="020B0604020202020204" charset="-79"/>
      <p:regular r:id="rId22"/>
    </p:embeddedFont>
    <p:embeddedFont>
      <p:font typeface="PT Serif Bold Italics" panose="020B0604020202020204" charset="-52"/>
      <p:regular r:id="rId23"/>
    </p:embeddedFont>
    <p:embeddedFont>
      <p:font typeface="Pluma Bold" panose="020B0604020202020204" charset="0"/>
      <p:regular r:id="rId24"/>
    </p:embeddedFont>
    <p:embeddedFont>
      <p:font typeface="Arimo Bold" panose="020B0604020202020204" charset="0"/>
      <p:regular r:id="rId25"/>
    </p:embeddedFont>
    <p:embeddedFont>
      <p:font typeface="Glacial Indifference Bold" panose="020B0604020202020204" charset="0"/>
      <p:regular r:id="rId26"/>
    </p:embeddedFont>
    <p:embeddedFont>
      <p:font typeface="Carelia" panose="020B0604020202020204" charset="-52"/>
      <p:regular r:id="rId27"/>
    </p:embeddedFont>
    <p:embeddedFont>
      <p:font typeface="Glacial Indifference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1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png"/><Relationship Id="rId7" Type="http://schemas.openxmlformats.org/officeDocument/2006/relationships/image" Target="../media/image4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10" Type="http://schemas.openxmlformats.org/officeDocument/2006/relationships/image" Target="../media/image17.svg"/><Relationship Id="rId4" Type="http://schemas.openxmlformats.org/officeDocument/2006/relationships/image" Target="../media/image23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2.png"/><Relationship Id="rId7" Type="http://schemas.openxmlformats.org/officeDocument/2006/relationships/image" Target="../media/image4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23.png"/><Relationship Id="rId9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5.jpeg"/><Relationship Id="rId7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7.svg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5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3%D0%B5%D1%80%D0%BC%D0%B0%D0%BD_%D0%9A%D0%B5%D1%81%D1%82%D0%B5%D0%BD" TargetMode="External"/><Relationship Id="rId3" Type="http://schemas.openxmlformats.org/officeDocument/2006/relationships/image" Target="../media/image39.png"/><Relationship Id="rId7" Type="http://schemas.openxmlformats.org/officeDocument/2006/relationships/hyperlink" Target="https://uk.wikipedia.org/wiki/%D0%9D%D0%B5%D1%81%D1%82%D0%BE%D1%80_(%D0%9F%D0%B8%D1%81%D0%B8%D0%BA)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ites.google.com/vox-populi.com.ua/vox-populi-history/%D1%96%D1%81%D1%82%D0%BE%D1%80%D1%96%D1%8F/%D0%B2%D0%B8%D0%B7%D0%B2%D0%BE%D0%BB%D1%8C%D0%BD%D1%96-%D0%B7%D0%BC%D0%B0%D0%B3%D0%B0%D0%BD%D0%BD%D1%8F/%D0%BF%D1%96%D0%B4%D0%B2%D0%BE%D0%BB%D0%BE%D1%87%D0%B8%D1%81%D1%8C%D0%BA-%D1%87%D0%B0%D1%81%D1%82%D0%B8%D0%BD%D0%B0-%D1%96-%D0%B0%D0%B2%D1%82%D0%BE%D1%80-%D0%BC%D0%BE%D0%BA%D1%80%D1%96%D0%B9-%D1%8E%D1%80%D1%96%D0%B9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5.jpeg"/><Relationship Id="rId7" Type="http://schemas.openxmlformats.org/officeDocument/2006/relationships/image" Target="../media/image3.png"/><Relationship Id="rId12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11" Type="http://schemas.openxmlformats.org/officeDocument/2006/relationships/image" Target="../media/image12.png"/><Relationship Id="rId5" Type="http://schemas.openxmlformats.org/officeDocument/2006/relationships/image" Target="../media/image16.gif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0.jpeg"/><Relationship Id="rId7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7.svg"/><Relationship Id="rId5" Type="http://schemas.openxmlformats.org/officeDocument/2006/relationships/image" Target="../media/image5.jpe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17.svg"/><Relationship Id="rId5" Type="http://schemas.openxmlformats.org/officeDocument/2006/relationships/image" Target="../media/image24.pn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9.jpeg"/><Relationship Id="rId12" Type="http://schemas.openxmlformats.org/officeDocument/2006/relationships/image" Target="../media/image17.sv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5.png"/><Relationship Id="rId5" Type="http://schemas.openxmlformats.org/officeDocument/2006/relationships/image" Target="../media/image28.png"/><Relationship Id="rId10" Type="http://schemas.openxmlformats.org/officeDocument/2006/relationships/image" Target="../media/image12.png"/><Relationship Id="rId4" Type="http://schemas.openxmlformats.org/officeDocument/2006/relationships/image" Target="../media/image23.png"/><Relationship Id="rId9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png"/><Relationship Id="rId7" Type="http://schemas.openxmlformats.org/officeDocument/2006/relationships/image" Target="../media/image36.sv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1.jpeg"/><Relationship Id="rId10" Type="http://schemas.openxmlformats.org/officeDocument/2006/relationships/image" Target="../media/image17.svg"/><Relationship Id="rId4" Type="http://schemas.openxmlformats.org/officeDocument/2006/relationships/image" Target="../media/image23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2.png"/><Relationship Id="rId7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3222365" y="963515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2786027" y="2157359"/>
            <a:ext cx="9169826" cy="6350954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10789186" y="1079477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296991">
            <a:off x="3130150" y="1308045"/>
            <a:ext cx="15006727" cy="9644358"/>
          </a:xfrm>
          <a:custGeom>
            <a:avLst/>
            <a:gdLst/>
            <a:ahLst/>
            <a:cxnLst/>
            <a:rect l="l" t="t" r="r" b="b"/>
            <a:pathLst>
              <a:path w="15006727" h="9644358">
                <a:moveTo>
                  <a:pt x="0" y="0"/>
                </a:moveTo>
                <a:lnTo>
                  <a:pt x="15006727" y="0"/>
                </a:lnTo>
                <a:lnTo>
                  <a:pt x="15006727" y="9644359"/>
                </a:lnTo>
                <a:lnTo>
                  <a:pt x="0" y="96443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700000">
            <a:off x="-3021635" y="2042349"/>
            <a:ext cx="5117166" cy="127289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569674">
            <a:off x="-2435523" y="-1078537"/>
            <a:ext cx="3944942" cy="3875906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25603">
            <a:off x="-1458512" y="7218919"/>
            <a:ext cx="4019186" cy="6136162"/>
          </a:xfrm>
          <a:custGeom>
            <a:avLst/>
            <a:gdLst/>
            <a:ahLst/>
            <a:cxnLst/>
            <a:rect l="l" t="t" r="r" b="b"/>
            <a:pathLst>
              <a:path w="4019186" h="6136162">
                <a:moveTo>
                  <a:pt x="0" y="0"/>
                </a:moveTo>
                <a:lnTo>
                  <a:pt x="4019186" y="0"/>
                </a:lnTo>
                <a:lnTo>
                  <a:pt x="4019186" y="6136162"/>
                </a:lnTo>
                <a:lnTo>
                  <a:pt x="0" y="6136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0405">
            <a:off x="15845490" y="7257103"/>
            <a:ext cx="3507936" cy="4278879"/>
          </a:xfrm>
          <a:custGeom>
            <a:avLst/>
            <a:gdLst/>
            <a:ahLst/>
            <a:cxnLst/>
            <a:rect l="l" t="t" r="r" b="b"/>
            <a:pathLst>
              <a:path w="3507936" h="4278879">
                <a:moveTo>
                  <a:pt x="0" y="0"/>
                </a:moveTo>
                <a:lnTo>
                  <a:pt x="3507935" y="0"/>
                </a:lnTo>
                <a:lnTo>
                  <a:pt x="3507935" y="4278879"/>
                </a:lnTo>
                <a:lnTo>
                  <a:pt x="0" y="4278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-295103">
            <a:off x="6456720" y="4344183"/>
            <a:ext cx="8360231" cy="1282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5000" dirty="0" err="1">
                <a:solidFill>
                  <a:srgbClr val="605048"/>
                </a:solidFill>
                <a:latin typeface="Carelia"/>
              </a:rPr>
              <a:t>Підволочиськ</a:t>
            </a:r>
            <a:r>
              <a:rPr lang="en-US" sz="5000" dirty="0">
                <a:solidFill>
                  <a:srgbClr val="605048"/>
                </a:solidFill>
                <a:latin typeface="Carelia"/>
              </a:rPr>
              <a:t>: </a:t>
            </a:r>
            <a:r>
              <a:rPr lang="en-US" sz="5000" dirty="0" err="1">
                <a:solidFill>
                  <a:srgbClr val="605048"/>
                </a:solidFill>
                <a:latin typeface="Carelia"/>
              </a:rPr>
              <a:t>минуле</a:t>
            </a:r>
            <a:r>
              <a:rPr lang="en-US" sz="5000" dirty="0">
                <a:solidFill>
                  <a:srgbClr val="605048"/>
                </a:solidFill>
                <a:latin typeface="Carelia"/>
              </a:rPr>
              <a:t> і </a:t>
            </a:r>
            <a:r>
              <a:rPr lang="en-US" sz="5000" dirty="0" err="1">
                <a:solidFill>
                  <a:srgbClr val="605048"/>
                </a:solidFill>
                <a:latin typeface="Carelia"/>
              </a:rPr>
              <a:t>сучасне</a:t>
            </a:r>
            <a:r>
              <a:rPr lang="en-US" sz="5000" dirty="0">
                <a:solidFill>
                  <a:srgbClr val="605048"/>
                </a:solidFill>
                <a:latin typeface="Carelia"/>
              </a:rPr>
              <a:t> в </a:t>
            </a:r>
            <a:r>
              <a:rPr lang="en-US" sz="5000" dirty="0" err="1">
                <a:solidFill>
                  <a:srgbClr val="605048"/>
                </a:solidFill>
                <a:latin typeface="Carelia"/>
              </a:rPr>
              <a:t>пам’ятках</a:t>
            </a:r>
            <a:r>
              <a:rPr lang="en-US" sz="5000" dirty="0">
                <a:solidFill>
                  <a:srgbClr val="605048"/>
                </a:solidFill>
                <a:latin typeface="Carelia"/>
              </a:rPr>
              <a:t> </a:t>
            </a:r>
          </a:p>
        </p:txBody>
      </p:sp>
      <p:sp>
        <p:nvSpPr>
          <p:cNvPr id="18" name="Freeform 18"/>
          <p:cNvSpPr/>
          <p:nvPr/>
        </p:nvSpPr>
        <p:spPr>
          <a:xfrm rot="-6273966">
            <a:off x="15633257" y="879567"/>
            <a:ext cx="5117166" cy="127289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6" y="0"/>
                </a:lnTo>
                <a:lnTo>
                  <a:pt x="5117166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7259">
            <a:off x="8362120" y="1519537"/>
            <a:ext cx="891928" cy="908972"/>
          </a:xfrm>
          <a:custGeom>
            <a:avLst/>
            <a:gdLst/>
            <a:ahLst/>
            <a:cxnLst/>
            <a:rect l="l" t="t" r="r" b="b"/>
            <a:pathLst>
              <a:path w="891928" h="908972">
                <a:moveTo>
                  <a:pt x="0" y="0"/>
                </a:moveTo>
                <a:lnTo>
                  <a:pt x="891929" y="0"/>
                </a:lnTo>
                <a:lnTo>
                  <a:pt x="891929" y="908971"/>
                </a:lnTo>
                <a:lnTo>
                  <a:pt x="0" y="9089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 rot="-324180">
            <a:off x="4882136" y="6442616"/>
            <a:ext cx="11497774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605048"/>
                </a:solidFill>
                <a:latin typeface="PT Serif Bold Italics"/>
              </a:rPr>
              <a:t>Роботу</a:t>
            </a:r>
            <a:r>
              <a:rPr lang="en-US" sz="3000" dirty="0">
                <a:solidFill>
                  <a:srgbClr val="605048"/>
                </a:solidFill>
                <a:latin typeface="PT Serif Bold Italics"/>
              </a:rPr>
              <a:t> </a:t>
            </a:r>
            <a:r>
              <a:rPr lang="en-US" sz="3000" dirty="0" err="1">
                <a:solidFill>
                  <a:srgbClr val="605048"/>
                </a:solidFill>
                <a:latin typeface="PT Serif Bold Italics"/>
              </a:rPr>
              <a:t>виконала</a:t>
            </a:r>
            <a:r>
              <a:rPr lang="en-US" sz="3000" dirty="0">
                <a:solidFill>
                  <a:srgbClr val="605048"/>
                </a:solidFill>
                <a:latin typeface="PT Serif Bold Italics"/>
              </a:rPr>
              <a:t>:</a:t>
            </a:r>
            <a:r>
              <a:rPr lang="en-US" sz="3000" dirty="0">
                <a:solidFill>
                  <a:srgbClr val="605048"/>
                </a:solidFill>
                <a:latin typeface="PT Serif Bold"/>
              </a:rPr>
              <a:t> </a:t>
            </a:r>
            <a:r>
              <a:rPr lang="en-US" sz="3000" dirty="0" err="1">
                <a:solidFill>
                  <a:srgbClr val="605048"/>
                </a:solidFill>
                <a:latin typeface="PT Serif Bold"/>
              </a:rPr>
              <a:t>Губка</a:t>
            </a:r>
            <a:r>
              <a:rPr lang="en-US" sz="3000" dirty="0">
                <a:solidFill>
                  <a:srgbClr val="605048"/>
                </a:solidFill>
                <a:latin typeface="PT Serif Bold"/>
              </a:rPr>
              <a:t> </a:t>
            </a:r>
            <a:r>
              <a:rPr lang="en-US" sz="3000" dirty="0" err="1">
                <a:solidFill>
                  <a:srgbClr val="605048"/>
                </a:solidFill>
                <a:latin typeface="PT Serif Bold"/>
              </a:rPr>
              <a:t>Вікторія</a:t>
            </a:r>
            <a:r>
              <a:rPr lang="en-US" sz="3000" dirty="0">
                <a:solidFill>
                  <a:srgbClr val="605048"/>
                </a:solidFill>
                <a:latin typeface="PT Serif Bold"/>
              </a:rPr>
              <a:t> </a:t>
            </a:r>
            <a:r>
              <a:rPr lang="en-US" sz="3000" dirty="0" err="1">
                <a:solidFill>
                  <a:srgbClr val="605048"/>
                </a:solidFill>
                <a:latin typeface="PT Serif Bold"/>
              </a:rPr>
              <a:t>Русланівна</a:t>
            </a:r>
            <a:r>
              <a:rPr lang="en-US" sz="3000" dirty="0">
                <a:solidFill>
                  <a:srgbClr val="605048"/>
                </a:solidFill>
                <a:latin typeface="PT Serif Bold"/>
              </a:rPr>
              <a:t>, </a:t>
            </a:r>
            <a:r>
              <a:rPr lang="en-US" sz="3000" dirty="0" err="1">
                <a:solidFill>
                  <a:srgbClr val="605048"/>
                </a:solidFill>
                <a:latin typeface="PT Serif Bold"/>
              </a:rPr>
              <a:t>учениця</a:t>
            </a:r>
            <a:r>
              <a:rPr lang="en-US" sz="3000" dirty="0">
                <a:solidFill>
                  <a:srgbClr val="605048"/>
                </a:solidFill>
                <a:latin typeface="PT Serif Bold"/>
              </a:rPr>
              <a:t> 10 </a:t>
            </a:r>
            <a:r>
              <a:rPr lang="en-US" sz="3000" dirty="0" err="1">
                <a:solidFill>
                  <a:srgbClr val="605048"/>
                </a:solidFill>
                <a:latin typeface="PT Serif Bold"/>
              </a:rPr>
              <a:t>класу</a:t>
            </a:r>
            <a:r>
              <a:rPr lang="en-US" sz="3000" dirty="0">
                <a:solidFill>
                  <a:srgbClr val="605048"/>
                </a:solidFill>
                <a:latin typeface="PT Serif Bold"/>
              </a:rPr>
              <a:t> </a:t>
            </a:r>
            <a:r>
              <a:rPr lang="en-US" sz="3000" dirty="0" err="1" smtClean="0">
                <a:solidFill>
                  <a:srgbClr val="605048"/>
                </a:solidFill>
                <a:latin typeface="PT Serif Bold"/>
              </a:rPr>
              <a:t>Качанівського</a:t>
            </a:r>
            <a:r>
              <a:rPr lang="uk-UA" sz="3000" dirty="0" smtClean="0">
                <a:solidFill>
                  <a:srgbClr val="605048"/>
                </a:solidFill>
                <a:latin typeface="PT Serif Bold"/>
              </a:rPr>
              <a:t> </a:t>
            </a:r>
            <a:r>
              <a:rPr lang="en-US" sz="3000" dirty="0" err="1" smtClean="0">
                <a:solidFill>
                  <a:srgbClr val="605048"/>
                </a:solidFill>
                <a:latin typeface="PT Serif Bold"/>
              </a:rPr>
              <a:t>ліцею</a:t>
            </a:r>
            <a:r>
              <a:rPr lang="en-US" sz="3000" dirty="0" smtClean="0">
                <a:solidFill>
                  <a:srgbClr val="605048"/>
                </a:solidFill>
                <a:latin typeface="PT Serif Bold"/>
              </a:rPr>
              <a:t> </a:t>
            </a:r>
            <a:r>
              <a:rPr lang="en-US" sz="3000" dirty="0" err="1">
                <a:solidFill>
                  <a:srgbClr val="605048"/>
                </a:solidFill>
                <a:latin typeface="PT Serif Bold"/>
              </a:rPr>
              <a:t>Підволочиської</a:t>
            </a:r>
            <a:r>
              <a:rPr lang="en-US" sz="3000" dirty="0">
                <a:solidFill>
                  <a:srgbClr val="605048"/>
                </a:solidFill>
                <a:latin typeface="PT Serif Bold"/>
              </a:rPr>
              <a:t> </a:t>
            </a:r>
            <a:r>
              <a:rPr lang="en-US" sz="3000" dirty="0" err="1">
                <a:solidFill>
                  <a:srgbClr val="605048"/>
                </a:solidFill>
                <a:latin typeface="PT Serif Bold"/>
              </a:rPr>
              <a:t>селищної</a:t>
            </a:r>
            <a:r>
              <a:rPr lang="en-US" sz="3000" dirty="0">
                <a:solidFill>
                  <a:srgbClr val="605048"/>
                </a:solidFill>
                <a:latin typeface="PT Serif Bold"/>
              </a:rPr>
              <a:t> </a:t>
            </a:r>
            <a:r>
              <a:rPr lang="en-US" sz="3000" dirty="0" err="1">
                <a:solidFill>
                  <a:srgbClr val="605048"/>
                </a:solidFill>
                <a:latin typeface="PT Serif Bold"/>
              </a:rPr>
              <a:t>ради</a:t>
            </a:r>
            <a:r>
              <a:rPr lang="en-US" sz="3000" dirty="0">
                <a:solidFill>
                  <a:srgbClr val="605048"/>
                </a:solidFill>
                <a:latin typeface="PT Serif Bold"/>
              </a:rPr>
              <a:t>.</a:t>
            </a:r>
          </a:p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605048"/>
                </a:solidFill>
                <a:latin typeface="PT Serif Bold Italics"/>
              </a:rPr>
              <a:t>Науковий</a:t>
            </a:r>
            <a:r>
              <a:rPr lang="en-US" sz="3000" dirty="0">
                <a:solidFill>
                  <a:srgbClr val="605048"/>
                </a:solidFill>
                <a:latin typeface="PT Serif Bold Italics"/>
              </a:rPr>
              <a:t> </a:t>
            </a:r>
            <a:r>
              <a:rPr lang="en-US" sz="3000" dirty="0" err="1">
                <a:solidFill>
                  <a:srgbClr val="605048"/>
                </a:solidFill>
                <a:latin typeface="PT Serif Bold Italics"/>
              </a:rPr>
              <a:t>керівник</a:t>
            </a:r>
            <a:r>
              <a:rPr lang="en-US" sz="3000" dirty="0">
                <a:solidFill>
                  <a:srgbClr val="605048"/>
                </a:solidFill>
                <a:latin typeface="PT Serif Bold"/>
              </a:rPr>
              <a:t>: </a:t>
            </a:r>
            <a:r>
              <a:rPr lang="en-US" sz="3000" dirty="0" err="1">
                <a:solidFill>
                  <a:srgbClr val="605048"/>
                </a:solidFill>
                <a:latin typeface="PT Serif Bold"/>
              </a:rPr>
              <a:t>Кульбаба</a:t>
            </a:r>
            <a:r>
              <a:rPr lang="en-US" sz="3000" dirty="0">
                <a:solidFill>
                  <a:srgbClr val="605048"/>
                </a:solidFill>
                <a:latin typeface="PT Serif Bold"/>
              </a:rPr>
              <a:t> </a:t>
            </a:r>
            <a:r>
              <a:rPr lang="en-US" sz="3000" dirty="0" err="1" smtClean="0">
                <a:solidFill>
                  <a:srgbClr val="605048"/>
                </a:solidFill>
                <a:latin typeface="PT Serif Bold"/>
              </a:rPr>
              <a:t>Тарас</a:t>
            </a:r>
            <a:r>
              <a:rPr lang="en-US" sz="3000" dirty="0" smtClean="0">
                <a:solidFill>
                  <a:srgbClr val="605048"/>
                </a:solidFill>
                <a:latin typeface="PT Serif Bold"/>
              </a:rPr>
              <a:t> </a:t>
            </a:r>
            <a:r>
              <a:rPr lang="en-US" sz="3000" dirty="0" err="1">
                <a:solidFill>
                  <a:srgbClr val="605048"/>
                </a:solidFill>
                <a:latin typeface="PT Serif Bold"/>
              </a:rPr>
              <a:t>Ігорович</a:t>
            </a:r>
            <a:r>
              <a:rPr lang="en-US" sz="3000" dirty="0">
                <a:solidFill>
                  <a:srgbClr val="605048"/>
                </a:solidFill>
                <a:latin typeface="PT Serif Bold"/>
              </a:rPr>
              <a:t>, </a:t>
            </a:r>
            <a:r>
              <a:rPr lang="en-US" sz="3000" dirty="0" err="1">
                <a:solidFill>
                  <a:srgbClr val="605048"/>
                </a:solidFill>
                <a:latin typeface="PT Serif Bold"/>
              </a:rPr>
              <a:t>вчитель</a:t>
            </a:r>
            <a:r>
              <a:rPr lang="en-US" sz="3000" dirty="0">
                <a:solidFill>
                  <a:srgbClr val="605048"/>
                </a:solidFill>
                <a:latin typeface="PT Serif Bold"/>
              </a:rPr>
              <a:t> </a:t>
            </a:r>
            <a:r>
              <a:rPr lang="en-US" sz="3000" dirty="0" err="1">
                <a:solidFill>
                  <a:srgbClr val="605048"/>
                </a:solidFill>
                <a:latin typeface="PT Serif Bold"/>
              </a:rPr>
              <a:t>історії</a:t>
            </a:r>
            <a:r>
              <a:rPr lang="en-US" sz="3000" dirty="0">
                <a:solidFill>
                  <a:srgbClr val="605048"/>
                </a:solidFill>
                <a:latin typeface="PT Serif Bold"/>
              </a:rPr>
              <a:t> </a:t>
            </a:r>
            <a:r>
              <a:rPr lang="en-US" sz="3000" dirty="0" err="1">
                <a:solidFill>
                  <a:srgbClr val="605048"/>
                </a:solidFill>
                <a:latin typeface="PT Serif Bold"/>
              </a:rPr>
              <a:t>Качанівського</a:t>
            </a:r>
            <a:r>
              <a:rPr lang="en-US" sz="3000" dirty="0">
                <a:solidFill>
                  <a:srgbClr val="605048"/>
                </a:solidFill>
                <a:latin typeface="PT Serif Bold"/>
              </a:rPr>
              <a:t> </a:t>
            </a:r>
            <a:r>
              <a:rPr lang="en-US" sz="3000" dirty="0" err="1">
                <a:solidFill>
                  <a:srgbClr val="605048"/>
                </a:solidFill>
                <a:latin typeface="PT Serif Bold"/>
              </a:rPr>
              <a:t>ліцею</a:t>
            </a:r>
            <a:endParaRPr lang="en-US" sz="3000" dirty="0">
              <a:solidFill>
                <a:srgbClr val="605048"/>
              </a:solidFill>
              <a:latin typeface="PT Serif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28700" y="562708"/>
            <a:ext cx="17237638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 err="1">
                <a:solidFill>
                  <a:srgbClr val="605048"/>
                </a:solidFill>
                <a:latin typeface="Arimo Bold"/>
              </a:rPr>
              <a:t>Тернопільське</a:t>
            </a:r>
            <a:r>
              <a:rPr lang="en-US" sz="3500" dirty="0">
                <a:solidFill>
                  <a:srgbClr val="605048"/>
                </a:solidFill>
                <a:latin typeface="Arimo Bold"/>
              </a:rPr>
              <a:t> </a:t>
            </a:r>
            <a:r>
              <a:rPr lang="en-US" sz="3500" dirty="0" err="1">
                <a:solidFill>
                  <a:srgbClr val="605048"/>
                </a:solidFill>
                <a:latin typeface="Arimo Bold"/>
              </a:rPr>
              <a:t>обласне</a:t>
            </a:r>
            <a:r>
              <a:rPr lang="en-US" sz="3500" dirty="0">
                <a:solidFill>
                  <a:srgbClr val="605048"/>
                </a:solidFill>
                <a:latin typeface="Arimo Bold"/>
              </a:rPr>
              <a:t> </a:t>
            </a:r>
            <a:r>
              <a:rPr lang="en-US" sz="3500" dirty="0" err="1">
                <a:solidFill>
                  <a:srgbClr val="605048"/>
                </a:solidFill>
                <a:latin typeface="Arimo Bold"/>
              </a:rPr>
              <a:t>комунальне</a:t>
            </a:r>
            <a:r>
              <a:rPr lang="en-US" sz="3500" dirty="0">
                <a:solidFill>
                  <a:srgbClr val="605048"/>
                </a:solidFill>
                <a:latin typeface="Arimo Bold"/>
              </a:rPr>
              <a:t> </a:t>
            </a:r>
            <a:r>
              <a:rPr lang="en-US" sz="3500" dirty="0" err="1">
                <a:solidFill>
                  <a:srgbClr val="605048"/>
                </a:solidFill>
                <a:latin typeface="Arimo Bold"/>
              </a:rPr>
              <a:t>територіальне</a:t>
            </a:r>
            <a:r>
              <a:rPr lang="en-US" sz="3500" dirty="0">
                <a:solidFill>
                  <a:srgbClr val="605048"/>
                </a:solidFill>
                <a:latin typeface="Arimo Bold"/>
              </a:rPr>
              <a:t> </a:t>
            </a:r>
            <a:r>
              <a:rPr lang="en-US" sz="3500" dirty="0" err="1">
                <a:solidFill>
                  <a:srgbClr val="605048"/>
                </a:solidFill>
                <a:latin typeface="Arimo Bold"/>
              </a:rPr>
              <a:t>відділення</a:t>
            </a:r>
            <a:r>
              <a:rPr lang="en-US" sz="3500" dirty="0">
                <a:solidFill>
                  <a:srgbClr val="605048"/>
                </a:solidFill>
                <a:latin typeface="Arimo Bold"/>
              </a:rPr>
              <a:t> МАН </a:t>
            </a:r>
            <a:r>
              <a:rPr lang="en-US" sz="3500" dirty="0" err="1">
                <a:solidFill>
                  <a:srgbClr val="605048"/>
                </a:solidFill>
                <a:latin typeface="Arimo Bold"/>
              </a:rPr>
              <a:t>України</a:t>
            </a:r>
            <a:endParaRPr lang="en-US" sz="3500" dirty="0">
              <a:solidFill>
                <a:srgbClr val="605048"/>
              </a:solidFill>
              <a:latin typeface="Arimo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9505701" cy="1499002"/>
          </a:xfrm>
          <a:custGeom>
            <a:avLst/>
            <a:gdLst/>
            <a:ahLst/>
            <a:cxnLst/>
            <a:rect l="l" t="t" r="r" b="b"/>
            <a:pathLst>
              <a:path w="9505701" h="1499002">
                <a:moveTo>
                  <a:pt x="0" y="0"/>
                </a:moveTo>
                <a:lnTo>
                  <a:pt x="9505701" y="0"/>
                </a:lnTo>
                <a:lnTo>
                  <a:pt x="9505701" y="1499002"/>
                </a:lnTo>
                <a:lnTo>
                  <a:pt x="0" y="1499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410" t="-98701"/>
            </a:stretch>
          </a:blipFill>
        </p:spPr>
      </p:sp>
      <p:sp>
        <p:nvSpPr>
          <p:cNvPr id="4" name="Freeform 4"/>
          <p:cNvSpPr/>
          <p:nvPr/>
        </p:nvSpPr>
        <p:spPr>
          <a:xfrm rot="859101">
            <a:off x="7085620" y="-1843141"/>
            <a:ext cx="12450556" cy="5374989"/>
          </a:xfrm>
          <a:custGeom>
            <a:avLst/>
            <a:gdLst/>
            <a:ahLst/>
            <a:cxnLst/>
            <a:rect l="l" t="t" r="r" b="b"/>
            <a:pathLst>
              <a:path w="12450556" h="5374989">
                <a:moveTo>
                  <a:pt x="0" y="0"/>
                </a:moveTo>
                <a:lnTo>
                  <a:pt x="12450556" y="0"/>
                </a:lnTo>
                <a:lnTo>
                  <a:pt x="12450556" y="5374989"/>
                </a:lnTo>
                <a:lnTo>
                  <a:pt x="0" y="53749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6544" r="-51225"/>
            </a:stretch>
          </a:blipFill>
        </p:spPr>
      </p:sp>
      <p:sp>
        <p:nvSpPr>
          <p:cNvPr id="5" name="Freeform 5"/>
          <p:cNvSpPr/>
          <p:nvPr/>
        </p:nvSpPr>
        <p:spPr>
          <a:xfrm flipV="1">
            <a:off x="1615872" y="-308680"/>
            <a:ext cx="15127655" cy="3476128"/>
          </a:xfrm>
          <a:custGeom>
            <a:avLst/>
            <a:gdLst/>
            <a:ahLst/>
            <a:cxnLst/>
            <a:rect l="l" t="t" r="r" b="b"/>
            <a:pathLst>
              <a:path w="15127655" h="3476128">
                <a:moveTo>
                  <a:pt x="0" y="3476128"/>
                </a:moveTo>
                <a:lnTo>
                  <a:pt x="15127656" y="3476128"/>
                </a:lnTo>
                <a:lnTo>
                  <a:pt x="15127656" y="0"/>
                </a:lnTo>
                <a:lnTo>
                  <a:pt x="0" y="0"/>
                </a:lnTo>
                <a:lnTo>
                  <a:pt x="0" y="3476128"/>
                </a:lnTo>
                <a:close/>
              </a:path>
            </a:pathLst>
          </a:custGeom>
          <a:blipFill>
            <a:blip r:embed="rId5"/>
            <a:stretch>
              <a:fillRect t="-206459" r="-102940" b="-32500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167448"/>
            <a:ext cx="7867411" cy="5900558"/>
          </a:xfrm>
          <a:custGeom>
            <a:avLst/>
            <a:gdLst/>
            <a:ahLst/>
            <a:cxnLst/>
            <a:rect l="l" t="t" r="r" b="b"/>
            <a:pathLst>
              <a:path w="7867411" h="5900558">
                <a:moveTo>
                  <a:pt x="0" y="0"/>
                </a:moveTo>
                <a:lnTo>
                  <a:pt x="7867411" y="0"/>
                </a:lnTo>
                <a:lnTo>
                  <a:pt x="7867411" y="5900559"/>
                </a:lnTo>
                <a:lnTo>
                  <a:pt x="0" y="59005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98773" y="2808604"/>
            <a:ext cx="7289227" cy="5466920"/>
          </a:xfrm>
          <a:custGeom>
            <a:avLst/>
            <a:gdLst/>
            <a:ahLst/>
            <a:cxnLst/>
            <a:rect l="l" t="t" r="r" b="b"/>
            <a:pathLst>
              <a:path w="7289227" h="5466920">
                <a:moveTo>
                  <a:pt x="0" y="0"/>
                </a:moveTo>
                <a:lnTo>
                  <a:pt x="7289227" y="0"/>
                </a:lnTo>
                <a:lnTo>
                  <a:pt x="7289227" y="5466920"/>
                </a:lnTo>
                <a:lnTo>
                  <a:pt x="0" y="54669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393068" y="5143500"/>
            <a:ext cx="6917830" cy="4951647"/>
          </a:xfrm>
          <a:custGeom>
            <a:avLst/>
            <a:gdLst/>
            <a:ahLst/>
            <a:cxnLst/>
            <a:rect l="l" t="t" r="r" b="b"/>
            <a:pathLst>
              <a:path w="6917830" h="4951647">
                <a:moveTo>
                  <a:pt x="0" y="0"/>
                </a:moveTo>
                <a:lnTo>
                  <a:pt x="6917830" y="0"/>
                </a:lnTo>
                <a:lnTo>
                  <a:pt x="6917830" y="4951647"/>
                </a:lnTo>
                <a:lnTo>
                  <a:pt x="0" y="49516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9393" r="-18031" b="-4399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402290" y="10437"/>
            <a:ext cx="3450328" cy="2837895"/>
          </a:xfrm>
          <a:custGeom>
            <a:avLst/>
            <a:gdLst/>
            <a:ahLst/>
            <a:cxnLst/>
            <a:rect l="l" t="t" r="r" b="b"/>
            <a:pathLst>
              <a:path w="3450328" h="2837895">
                <a:moveTo>
                  <a:pt x="0" y="0"/>
                </a:moveTo>
                <a:lnTo>
                  <a:pt x="3450327" y="0"/>
                </a:lnTo>
                <a:lnTo>
                  <a:pt x="3450327" y="2837894"/>
                </a:lnTo>
                <a:lnTo>
                  <a:pt x="0" y="28378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642903" y="-9525"/>
            <a:ext cx="10072972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>
                <a:solidFill>
                  <a:srgbClr val="302C2C"/>
                </a:solidFill>
                <a:latin typeface="Pluma Bold"/>
              </a:rPr>
              <a:t>Радянський період: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03393" y="1353184"/>
            <a:ext cx="14281215" cy="1455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302C2C"/>
                </a:solidFill>
                <a:latin typeface="PT Serif Bold"/>
              </a:rPr>
              <a:t>споруджено будинок культури, дві школи, дитячі садочки, лікарню, будинок адміністрації та ін.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53" t="-45683" r="-1403" b="-4908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036012"/>
            <a:ext cx="4970404" cy="5146430"/>
          </a:xfrm>
          <a:custGeom>
            <a:avLst/>
            <a:gdLst/>
            <a:ahLst/>
            <a:cxnLst/>
            <a:rect l="l" t="t" r="r" b="b"/>
            <a:pathLst>
              <a:path w="4970404" h="5146430">
                <a:moveTo>
                  <a:pt x="0" y="0"/>
                </a:moveTo>
                <a:lnTo>
                  <a:pt x="4970404" y="0"/>
                </a:lnTo>
                <a:lnTo>
                  <a:pt x="4970404" y="5146430"/>
                </a:lnTo>
                <a:lnTo>
                  <a:pt x="0" y="51464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385" r="-36530" b="-50700"/>
            </a:stretch>
          </a:blipFill>
        </p:spPr>
      </p:sp>
      <p:sp>
        <p:nvSpPr>
          <p:cNvPr id="4" name="Freeform 4"/>
          <p:cNvSpPr/>
          <p:nvPr/>
        </p:nvSpPr>
        <p:spPr>
          <a:xfrm rot="859101">
            <a:off x="7085620" y="-1843141"/>
            <a:ext cx="12450556" cy="5374989"/>
          </a:xfrm>
          <a:custGeom>
            <a:avLst/>
            <a:gdLst/>
            <a:ahLst/>
            <a:cxnLst/>
            <a:rect l="l" t="t" r="r" b="b"/>
            <a:pathLst>
              <a:path w="12450556" h="5374989">
                <a:moveTo>
                  <a:pt x="0" y="0"/>
                </a:moveTo>
                <a:lnTo>
                  <a:pt x="12450556" y="0"/>
                </a:lnTo>
                <a:lnTo>
                  <a:pt x="12450556" y="5374989"/>
                </a:lnTo>
                <a:lnTo>
                  <a:pt x="0" y="53749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6544" r="-5122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14355" y="5143500"/>
            <a:ext cx="4970404" cy="5146430"/>
          </a:xfrm>
          <a:custGeom>
            <a:avLst/>
            <a:gdLst/>
            <a:ahLst/>
            <a:cxnLst/>
            <a:rect l="l" t="t" r="r" b="b"/>
            <a:pathLst>
              <a:path w="4970404" h="5146430">
                <a:moveTo>
                  <a:pt x="0" y="0"/>
                </a:moveTo>
                <a:lnTo>
                  <a:pt x="4970405" y="0"/>
                </a:lnTo>
                <a:lnTo>
                  <a:pt x="4970405" y="5146430"/>
                </a:lnTo>
                <a:lnTo>
                  <a:pt x="0" y="51464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385" r="-36530" b="-5070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10277" y="4987936"/>
            <a:ext cx="4970404" cy="5146430"/>
          </a:xfrm>
          <a:custGeom>
            <a:avLst/>
            <a:gdLst/>
            <a:ahLst/>
            <a:cxnLst/>
            <a:rect l="l" t="t" r="r" b="b"/>
            <a:pathLst>
              <a:path w="4970404" h="5146430">
                <a:moveTo>
                  <a:pt x="0" y="0"/>
                </a:moveTo>
                <a:lnTo>
                  <a:pt x="4970404" y="0"/>
                </a:lnTo>
                <a:lnTo>
                  <a:pt x="4970404" y="5146430"/>
                </a:lnTo>
                <a:lnTo>
                  <a:pt x="0" y="51464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385" r="-36530" b="-50700"/>
            </a:stretch>
          </a:blipFill>
        </p:spPr>
      </p:sp>
      <p:grpSp>
        <p:nvGrpSpPr>
          <p:cNvPr id="7" name="Group 7"/>
          <p:cNvGrpSpPr/>
          <p:nvPr/>
        </p:nvGrpSpPr>
        <p:grpSpPr>
          <a:xfrm rot="-152458">
            <a:off x="220075" y="1162067"/>
            <a:ext cx="4530254" cy="3882920"/>
            <a:chOff x="0" y="0"/>
            <a:chExt cx="6339713" cy="5433822"/>
          </a:xfrm>
        </p:grpSpPr>
        <p:sp>
          <p:nvSpPr>
            <p:cNvPr id="8" name="Freeform 8"/>
            <p:cNvSpPr/>
            <p:nvPr/>
          </p:nvSpPr>
          <p:spPr>
            <a:xfrm>
              <a:off x="-89154" y="-107061"/>
              <a:ext cx="6806057" cy="5669788"/>
            </a:xfrm>
            <a:custGeom>
              <a:avLst/>
              <a:gdLst/>
              <a:ahLst/>
              <a:cxnLst/>
              <a:rect l="l" t="t" r="r" b="b"/>
              <a:pathLst>
                <a:path w="6806057" h="5669788">
                  <a:moveTo>
                    <a:pt x="5290566" y="5437124"/>
                  </a:moveTo>
                  <a:cubicBezTo>
                    <a:pt x="5011674" y="5539486"/>
                    <a:pt x="4777232" y="5415153"/>
                    <a:pt x="4531233" y="5525135"/>
                  </a:cubicBezTo>
                  <a:cubicBezTo>
                    <a:pt x="4512056" y="5584571"/>
                    <a:pt x="4359783" y="5417058"/>
                    <a:pt x="4172712" y="5479542"/>
                  </a:cubicBezTo>
                  <a:cubicBezTo>
                    <a:pt x="3915410" y="5422519"/>
                    <a:pt x="3472815" y="5531104"/>
                    <a:pt x="3219196" y="5430520"/>
                  </a:cubicBezTo>
                  <a:cubicBezTo>
                    <a:pt x="2840482" y="5248910"/>
                    <a:pt x="2390140" y="5282946"/>
                    <a:pt x="1966087" y="5270881"/>
                  </a:cubicBezTo>
                  <a:cubicBezTo>
                    <a:pt x="1430782" y="5056759"/>
                    <a:pt x="975360" y="5005832"/>
                    <a:pt x="450596" y="4811014"/>
                  </a:cubicBezTo>
                  <a:cubicBezTo>
                    <a:pt x="0" y="4736338"/>
                    <a:pt x="131064" y="5072380"/>
                    <a:pt x="102362" y="3883152"/>
                  </a:cubicBezTo>
                  <a:cubicBezTo>
                    <a:pt x="104775" y="2663571"/>
                    <a:pt x="114300" y="1529334"/>
                    <a:pt x="89154" y="190500"/>
                  </a:cubicBezTo>
                  <a:cubicBezTo>
                    <a:pt x="201930" y="153543"/>
                    <a:pt x="398272" y="204216"/>
                    <a:pt x="626110" y="229235"/>
                  </a:cubicBezTo>
                  <a:cubicBezTo>
                    <a:pt x="815721" y="204216"/>
                    <a:pt x="1116203" y="126873"/>
                    <a:pt x="1370330" y="150114"/>
                  </a:cubicBezTo>
                  <a:cubicBezTo>
                    <a:pt x="1336675" y="129159"/>
                    <a:pt x="1628394" y="131699"/>
                    <a:pt x="1766951" y="149225"/>
                  </a:cubicBezTo>
                  <a:cubicBezTo>
                    <a:pt x="2131187" y="0"/>
                    <a:pt x="2096008" y="294386"/>
                    <a:pt x="2416556" y="307975"/>
                  </a:cubicBezTo>
                  <a:cubicBezTo>
                    <a:pt x="2410587" y="384175"/>
                    <a:pt x="2732024" y="257429"/>
                    <a:pt x="2784221" y="421767"/>
                  </a:cubicBezTo>
                  <a:cubicBezTo>
                    <a:pt x="3048000" y="477393"/>
                    <a:pt x="3190494" y="852170"/>
                    <a:pt x="3487293" y="931672"/>
                  </a:cubicBezTo>
                  <a:cubicBezTo>
                    <a:pt x="3508756" y="972058"/>
                    <a:pt x="3714623" y="885825"/>
                    <a:pt x="3993515" y="1011047"/>
                  </a:cubicBezTo>
                  <a:cubicBezTo>
                    <a:pt x="4692523" y="989584"/>
                    <a:pt x="5601208" y="993648"/>
                    <a:pt x="6395974" y="994283"/>
                  </a:cubicBezTo>
                  <a:cubicBezTo>
                    <a:pt x="6452616" y="2355596"/>
                    <a:pt x="6371082" y="3700653"/>
                    <a:pt x="6428867" y="5103876"/>
                  </a:cubicBezTo>
                  <a:cubicBezTo>
                    <a:pt x="6310376" y="5669788"/>
                    <a:pt x="6806057" y="5571363"/>
                    <a:pt x="5290566" y="5437124"/>
                  </a:cubicBezTo>
                  <a:close/>
                </a:path>
              </a:pathLst>
            </a:custGeom>
            <a:blipFill>
              <a:blip r:embed="rId5"/>
              <a:stretch>
                <a:fillRect t="-27782" b="-27782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 rot="-152458">
            <a:off x="6298392" y="380563"/>
            <a:ext cx="5007611" cy="5831509"/>
            <a:chOff x="0" y="0"/>
            <a:chExt cx="6339713" cy="7382781"/>
          </a:xfrm>
        </p:grpSpPr>
        <p:sp>
          <p:nvSpPr>
            <p:cNvPr id="10" name="Freeform 10"/>
            <p:cNvSpPr/>
            <p:nvPr/>
          </p:nvSpPr>
          <p:spPr>
            <a:xfrm>
              <a:off x="-89154" y="-107061"/>
              <a:ext cx="6806057" cy="7618747"/>
            </a:xfrm>
            <a:custGeom>
              <a:avLst/>
              <a:gdLst/>
              <a:ahLst/>
              <a:cxnLst/>
              <a:rect l="l" t="t" r="r" b="b"/>
              <a:pathLst>
                <a:path w="6806057" h="7618747">
                  <a:moveTo>
                    <a:pt x="5290566" y="7348868"/>
                  </a:moveTo>
                  <a:cubicBezTo>
                    <a:pt x="5011674" y="7487944"/>
                    <a:pt x="4777232" y="7319016"/>
                    <a:pt x="4531233" y="7468446"/>
                  </a:cubicBezTo>
                  <a:cubicBezTo>
                    <a:pt x="4512056" y="7533530"/>
                    <a:pt x="4359783" y="7321605"/>
                    <a:pt x="4172712" y="7406500"/>
                  </a:cubicBezTo>
                  <a:cubicBezTo>
                    <a:pt x="3915410" y="7329025"/>
                    <a:pt x="3472815" y="7476555"/>
                    <a:pt x="3219196" y="7339895"/>
                  </a:cubicBezTo>
                  <a:cubicBezTo>
                    <a:pt x="2840482" y="7093147"/>
                    <a:pt x="2390140" y="7139391"/>
                    <a:pt x="1966087" y="7122998"/>
                  </a:cubicBezTo>
                  <a:cubicBezTo>
                    <a:pt x="1430782" y="6832076"/>
                    <a:pt x="975360" y="6762883"/>
                    <a:pt x="450596" y="6498190"/>
                  </a:cubicBezTo>
                  <a:cubicBezTo>
                    <a:pt x="0" y="6396730"/>
                    <a:pt x="131064" y="6853300"/>
                    <a:pt x="102362" y="5237530"/>
                  </a:cubicBezTo>
                  <a:cubicBezTo>
                    <a:pt x="104775" y="3580520"/>
                    <a:pt x="114300" y="2039463"/>
                    <a:pt x="89154" y="220427"/>
                  </a:cubicBezTo>
                  <a:cubicBezTo>
                    <a:pt x="201930" y="170215"/>
                    <a:pt x="398272" y="239063"/>
                    <a:pt x="626110" y="273055"/>
                  </a:cubicBezTo>
                  <a:cubicBezTo>
                    <a:pt x="815721" y="239063"/>
                    <a:pt x="1116203" y="133979"/>
                    <a:pt x="1370330" y="165556"/>
                  </a:cubicBezTo>
                  <a:cubicBezTo>
                    <a:pt x="1336675" y="137085"/>
                    <a:pt x="1628394" y="140536"/>
                    <a:pt x="1766951" y="164348"/>
                  </a:cubicBezTo>
                  <a:cubicBezTo>
                    <a:pt x="2131187" y="0"/>
                    <a:pt x="2096008" y="361574"/>
                    <a:pt x="2416556" y="380037"/>
                  </a:cubicBezTo>
                  <a:cubicBezTo>
                    <a:pt x="2410587" y="483568"/>
                    <a:pt x="2732024" y="311362"/>
                    <a:pt x="2784221" y="534643"/>
                  </a:cubicBezTo>
                  <a:cubicBezTo>
                    <a:pt x="3048000" y="610221"/>
                    <a:pt x="3190494" y="1119420"/>
                    <a:pt x="3487293" y="1227437"/>
                  </a:cubicBezTo>
                  <a:cubicBezTo>
                    <a:pt x="3508756" y="1282308"/>
                    <a:pt x="3714623" y="1165146"/>
                    <a:pt x="3993515" y="1335281"/>
                  </a:cubicBezTo>
                  <a:cubicBezTo>
                    <a:pt x="4692523" y="1306120"/>
                    <a:pt x="5601208" y="1311642"/>
                    <a:pt x="6395974" y="1312505"/>
                  </a:cubicBezTo>
                  <a:cubicBezTo>
                    <a:pt x="6452616" y="3162082"/>
                    <a:pt x="6371082" y="4989574"/>
                    <a:pt x="6428867" y="6896093"/>
                  </a:cubicBezTo>
                  <a:cubicBezTo>
                    <a:pt x="6310376" y="7618747"/>
                    <a:pt x="6806057" y="7520322"/>
                    <a:pt x="5290566" y="7348868"/>
                  </a:cubicBezTo>
                  <a:close/>
                </a:path>
              </a:pathLst>
            </a:custGeom>
            <a:blipFill>
              <a:blip r:embed="rId6"/>
              <a:stretch>
                <a:fillRect t="-7429" b="-7429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 rot="-152458">
            <a:off x="11578033" y="-69664"/>
            <a:ext cx="6443729" cy="5522975"/>
            <a:chOff x="0" y="0"/>
            <a:chExt cx="6339713" cy="5433822"/>
          </a:xfrm>
        </p:grpSpPr>
        <p:sp>
          <p:nvSpPr>
            <p:cNvPr id="12" name="Freeform 12"/>
            <p:cNvSpPr/>
            <p:nvPr/>
          </p:nvSpPr>
          <p:spPr>
            <a:xfrm>
              <a:off x="-89154" y="-107061"/>
              <a:ext cx="6806057" cy="5669788"/>
            </a:xfrm>
            <a:custGeom>
              <a:avLst/>
              <a:gdLst/>
              <a:ahLst/>
              <a:cxnLst/>
              <a:rect l="l" t="t" r="r" b="b"/>
              <a:pathLst>
                <a:path w="6806057" h="5669788">
                  <a:moveTo>
                    <a:pt x="5290566" y="5437124"/>
                  </a:moveTo>
                  <a:cubicBezTo>
                    <a:pt x="5011674" y="5539486"/>
                    <a:pt x="4777232" y="5415153"/>
                    <a:pt x="4531233" y="5525135"/>
                  </a:cubicBezTo>
                  <a:cubicBezTo>
                    <a:pt x="4512056" y="5584571"/>
                    <a:pt x="4359783" y="5417058"/>
                    <a:pt x="4172712" y="5479542"/>
                  </a:cubicBezTo>
                  <a:cubicBezTo>
                    <a:pt x="3915410" y="5422519"/>
                    <a:pt x="3472815" y="5531104"/>
                    <a:pt x="3219196" y="5430520"/>
                  </a:cubicBezTo>
                  <a:cubicBezTo>
                    <a:pt x="2840482" y="5248910"/>
                    <a:pt x="2390140" y="5282946"/>
                    <a:pt x="1966087" y="5270881"/>
                  </a:cubicBezTo>
                  <a:cubicBezTo>
                    <a:pt x="1430782" y="5056759"/>
                    <a:pt x="975360" y="5005832"/>
                    <a:pt x="450596" y="4811014"/>
                  </a:cubicBezTo>
                  <a:cubicBezTo>
                    <a:pt x="0" y="4736338"/>
                    <a:pt x="131064" y="5072380"/>
                    <a:pt x="102362" y="3883152"/>
                  </a:cubicBezTo>
                  <a:cubicBezTo>
                    <a:pt x="104775" y="2663571"/>
                    <a:pt x="114300" y="1529334"/>
                    <a:pt x="89154" y="190500"/>
                  </a:cubicBezTo>
                  <a:cubicBezTo>
                    <a:pt x="201930" y="153543"/>
                    <a:pt x="398272" y="204216"/>
                    <a:pt x="626110" y="229235"/>
                  </a:cubicBezTo>
                  <a:cubicBezTo>
                    <a:pt x="815721" y="204216"/>
                    <a:pt x="1116203" y="126873"/>
                    <a:pt x="1370330" y="150114"/>
                  </a:cubicBezTo>
                  <a:cubicBezTo>
                    <a:pt x="1336675" y="129159"/>
                    <a:pt x="1628394" y="131699"/>
                    <a:pt x="1766951" y="149225"/>
                  </a:cubicBezTo>
                  <a:cubicBezTo>
                    <a:pt x="2131187" y="0"/>
                    <a:pt x="2096008" y="294386"/>
                    <a:pt x="2416556" y="307975"/>
                  </a:cubicBezTo>
                  <a:cubicBezTo>
                    <a:pt x="2410587" y="384175"/>
                    <a:pt x="2732024" y="257429"/>
                    <a:pt x="2784221" y="421767"/>
                  </a:cubicBezTo>
                  <a:cubicBezTo>
                    <a:pt x="3048000" y="477393"/>
                    <a:pt x="3190494" y="852170"/>
                    <a:pt x="3487293" y="931672"/>
                  </a:cubicBezTo>
                  <a:cubicBezTo>
                    <a:pt x="3508756" y="972058"/>
                    <a:pt x="3714623" y="885825"/>
                    <a:pt x="3993515" y="1011047"/>
                  </a:cubicBezTo>
                  <a:cubicBezTo>
                    <a:pt x="4692523" y="989584"/>
                    <a:pt x="5601208" y="993648"/>
                    <a:pt x="6395974" y="994283"/>
                  </a:cubicBezTo>
                  <a:cubicBezTo>
                    <a:pt x="6452616" y="2355596"/>
                    <a:pt x="6371082" y="3700653"/>
                    <a:pt x="6428867" y="5103876"/>
                  </a:cubicBezTo>
                  <a:cubicBezTo>
                    <a:pt x="6310376" y="5669788"/>
                    <a:pt x="6806057" y="5571363"/>
                    <a:pt x="5290566" y="5437124"/>
                  </a:cubicBezTo>
                  <a:close/>
                </a:path>
              </a:pathLst>
            </a:custGeom>
            <a:blipFill>
              <a:blip r:embed="rId7"/>
              <a:stretch>
                <a:fillRect t="-27782" b="-27782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4827490" y="7380627"/>
            <a:ext cx="3450328" cy="2837895"/>
          </a:xfrm>
          <a:custGeom>
            <a:avLst/>
            <a:gdLst/>
            <a:ahLst/>
            <a:cxnLst/>
            <a:rect l="l" t="t" r="r" b="b"/>
            <a:pathLst>
              <a:path w="3450328" h="2837895">
                <a:moveTo>
                  <a:pt x="0" y="0"/>
                </a:moveTo>
                <a:lnTo>
                  <a:pt x="3450327" y="0"/>
                </a:lnTo>
                <a:lnTo>
                  <a:pt x="3450327" y="2837895"/>
                </a:lnTo>
                <a:lnTo>
                  <a:pt x="0" y="28378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88587" y="5026487"/>
            <a:ext cx="4258975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uk-UA" sz="3999" dirty="0" err="1">
                <a:solidFill>
                  <a:srgbClr val="302C2C"/>
                </a:solidFill>
                <a:latin typeface="Pluma Bold"/>
              </a:rPr>
              <a:t>Р</a:t>
            </a:r>
            <a:r>
              <a:rPr lang="en-US" sz="3999" dirty="0" err="1" smtClean="0">
                <a:solidFill>
                  <a:srgbClr val="302C2C"/>
                </a:solidFill>
                <a:latin typeface="Pluma Bold"/>
              </a:rPr>
              <a:t>имо-католицький</a:t>
            </a:r>
            <a:r>
              <a:rPr lang="en-US" sz="3999" dirty="0" smtClean="0">
                <a:solidFill>
                  <a:srgbClr val="302C2C"/>
                </a:solidFill>
                <a:latin typeface="Pluma Bold"/>
              </a:rPr>
              <a:t> </a:t>
            </a:r>
            <a:r>
              <a:rPr lang="en-US" sz="3999" dirty="0" err="1">
                <a:solidFill>
                  <a:srgbClr val="302C2C"/>
                </a:solidFill>
                <a:latin typeface="Pluma Bold"/>
              </a:rPr>
              <a:t>костел</a:t>
            </a:r>
            <a:r>
              <a:rPr lang="en-US" sz="3999" dirty="0">
                <a:solidFill>
                  <a:srgbClr val="302C2C"/>
                </a:solidFill>
                <a:latin typeface="Pluma Bold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383550" y="6097183"/>
            <a:ext cx="3498008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>
                <a:solidFill>
                  <a:srgbClr val="302C2C"/>
                </a:solidFill>
                <a:latin typeface="Pluma Bold"/>
              </a:rPr>
              <a:t>Собор Пресвятої Трійці (ПЦУ)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599880" y="7489397"/>
            <a:ext cx="4980802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25"/>
              </a:lnSpc>
            </a:pPr>
            <a:r>
              <a:rPr lang="en-US" sz="3521" dirty="0" err="1">
                <a:solidFill>
                  <a:srgbClr val="302C2C"/>
                </a:solidFill>
                <a:latin typeface="Varela Round"/>
              </a:rPr>
              <a:t>відновлена</a:t>
            </a:r>
            <a:r>
              <a:rPr lang="en-US" sz="3521" dirty="0">
                <a:solidFill>
                  <a:srgbClr val="302C2C"/>
                </a:solidFill>
                <a:latin typeface="Varela Round"/>
              </a:rPr>
              <a:t> у 1992 </a:t>
            </a:r>
            <a:r>
              <a:rPr lang="en-US" sz="3521" dirty="0" err="1">
                <a:solidFill>
                  <a:srgbClr val="302C2C"/>
                </a:solidFill>
                <a:latin typeface="Varela Round"/>
              </a:rPr>
              <a:t>році</a:t>
            </a:r>
            <a:r>
              <a:rPr lang="en-US" sz="3521" dirty="0">
                <a:solidFill>
                  <a:srgbClr val="302C2C"/>
                </a:solidFill>
                <a:latin typeface="Varela Round"/>
              </a:rPr>
              <a:t> (</a:t>
            </a:r>
            <a:r>
              <a:rPr lang="en-US" sz="3521" dirty="0" err="1">
                <a:solidFill>
                  <a:srgbClr val="302C2C"/>
                </a:solidFill>
                <a:latin typeface="Varela Round"/>
              </a:rPr>
              <a:t>на</a:t>
            </a:r>
            <a:r>
              <a:rPr lang="en-US" sz="3521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521" dirty="0" err="1">
                <a:solidFill>
                  <a:srgbClr val="302C2C"/>
                </a:solidFill>
                <a:latin typeface="Varela Round"/>
              </a:rPr>
              <a:t>місці</a:t>
            </a:r>
            <a:r>
              <a:rPr lang="en-US" sz="3521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521" dirty="0" err="1">
                <a:solidFill>
                  <a:srgbClr val="302C2C"/>
                </a:solidFill>
                <a:latin typeface="Varela Round"/>
              </a:rPr>
              <a:t>храму</a:t>
            </a:r>
            <a:r>
              <a:rPr lang="en-US" sz="3521" dirty="0">
                <a:solidFill>
                  <a:srgbClr val="302C2C"/>
                </a:solidFill>
                <a:latin typeface="Varela Round"/>
              </a:rPr>
              <a:t>, </a:t>
            </a:r>
            <a:r>
              <a:rPr lang="en-US" sz="3521" dirty="0" err="1">
                <a:solidFill>
                  <a:srgbClr val="302C2C"/>
                </a:solidFill>
                <a:latin typeface="Varela Round"/>
              </a:rPr>
              <a:t>який</a:t>
            </a:r>
            <a:r>
              <a:rPr lang="en-US" sz="3521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521" dirty="0" err="1">
                <a:solidFill>
                  <a:srgbClr val="302C2C"/>
                </a:solidFill>
                <a:latin typeface="Varela Round"/>
              </a:rPr>
              <a:t>існував</a:t>
            </a:r>
            <a:r>
              <a:rPr lang="en-US" sz="3521" dirty="0">
                <a:solidFill>
                  <a:srgbClr val="302C2C"/>
                </a:solidFill>
                <a:latin typeface="Varela Round"/>
              </a:rPr>
              <a:t> з 1878 </a:t>
            </a:r>
            <a:r>
              <a:rPr lang="en-US" sz="3521" dirty="0" smtClean="0">
                <a:solidFill>
                  <a:srgbClr val="302C2C"/>
                </a:solidFill>
                <a:latin typeface="Varela Round"/>
              </a:rPr>
              <a:t>р.</a:t>
            </a:r>
            <a:r>
              <a:rPr lang="uk-UA" sz="3521" dirty="0" smtClean="0">
                <a:solidFill>
                  <a:srgbClr val="302C2C"/>
                </a:solidFill>
                <a:latin typeface="Varela Round"/>
              </a:rPr>
              <a:t>але був зруйнований комуністами</a:t>
            </a:r>
            <a:r>
              <a:rPr lang="en-US" sz="3521" dirty="0" smtClean="0">
                <a:solidFill>
                  <a:srgbClr val="302C2C"/>
                </a:solidFill>
                <a:latin typeface="Varela Round"/>
              </a:rPr>
              <a:t>)</a:t>
            </a:r>
            <a:endParaRPr lang="en-US" sz="3521" dirty="0">
              <a:solidFill>
                <a:srgbClr val="302C2C"/>
              </a:solidFill>
              <a:latin typeface="Varela Roun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841710" y="5864760"/>
            <a:ext cx="5299311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>
                <a:solidFill>
                  <a:srgbClr val="302C2C"/>
                </a:solidFill>
                <a:latin typeface="Pluma Bold"/>
              </a:rPr>
              <a:t>церква (УГКЦ) Успіння Пресвятої Богородиці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62036" y="7371102"/>
            <a:ext cx="3960874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302C2C"/>
                </a:solidFill>
                <a:latin typeface="Varela Round"/>
              </a:rPr>
              <a:t>перебудований на поч.90-х рр. із народного дому (передав громаді будинок НРУ)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163563" y="8285502"/>
            <a:ext cx="3960874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302C2C"/>
                </a:solidFill>
                <a:latin typeface="Varela Round"/>
              </a:rPr>
              <a:t>1993-2008 рр.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-1279025" y="82392"/>
            <a:ext cx="10423025" cy="1305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4900" dirty="0" err="1">
                <a:solidFill>
                  <a:srgbClr val="302C2C"/>
                </a:solidFill>
                <a:latin typeface="Pluma Bold"/>
              </a:rPr>
              <a:t>Сакральні</a:t>
            </a:r>
            <a:r>
              <a:rPr lang="en-US" sz="4900" dirty="0">
                <a:solidFill>
                  <a:srgbClr val="302C2C"/>
                </a:solidFill>
                <a:latin typeface="Pluma Bold"/>
              </a:rPr>
              <a:t> </a:t>
            </a:r>
            <a:r>
              <a:rPr lang="en-US" sz="4900" dirty="0" err="1">
                <a:solidFill>
                  <a:srgbClr val="302C2C"/>
                </a:solidFill>
                <a:latin typeface="Pluma Bold"/>
              </a:rPr>
              <a:t>споруди</a:t>
            </a:r>
            <a:r>
              <a:rPr lang="en-US" sz="4900" dirty="0">
                <a:solidFill>
                  <a:srgbClr val="302C2C"/>
                </a:solidFill>
                <a:latin typeface="Pluma Bold"/>
              </a:rPr>
              <a:t> </a:t>
            </a:r>
            <a:r>
              <a:rPr lang="en-US" sz="4900" dirty="0" err="1">
                <a:solidFill>
                  <a:srgbClr val="302C2C"/>
                </a:solidFill>
                <a:latin typeface="Pluma Bold"/>
              </a:rPr>
              <a:t>періоду</a:t>
            </a:r>
            <a:r>
              <a:rPr lang="en-US" sz="4900" dirty="0">
                <a:solidFill>
                  <a:srgbClr val="302C2C"/>
                </a:solidFill>
                <a:latin typeface="Pluma Bold"/>
              </a:rPr>
              <a:t> </a:t>
            </a:r>
            <a:r>
              <a:rPr lang="en-US" sz="4900" dirty="0" err="1">
                <a:solidFill>
                  <a:srgbClr val="302C2C"/>
                </a:solidFill>
                <a:latin typeface="Pluma Bold"/>
              </a:rPr>
              <a:t>незалежності</a:t>
            </a:r>
            <a:endParaRPr lang="en-US" sz="4900" dirty="0">
              <a:solidFill>
                <a:srgbClr val="302C2C"/>
              </a:solidFill>
              <a:latin typeface="Pluma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53" t="-45683" r="-1403" b="-4908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1183" y="3932079"/>
            <a:ext cx="4970404" cy="6017615"/>
          </a:xfrm>
          <a:custGeom>
            <a:avLst/>
            <a:gdLst/>
            <a:ahLst/>
            <a:cxnLst/>
            <a:rect l="l" t="t" r="r" b="b"/>
            <a:pathLst>
              <a:path w="4970404" h="6017615">
                <a:moveTo>
                  <a:pt x="0" y="0"/>
                </a:moveTo>
                <a:lnTo>
                  <a:pt x="4970404" y="0"/>
                </a:lnTo>
                <a:lnTo>
                  <a:pt x="4970404" y="6017614"/>
                </a:lnTo>
                <a:lnTo>
                  <a:pt x="0" y="6017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289" r="-36530" b="-28882"/>
            </a:stretch>
          </a:blipFill>
        </p:spPr>
      </p:sp>
      <p:sp>
        <p:nvSpPr>
          <p:cNvPr id="4" name="Freeform 4"/>
          <p:cNvSpPr/>
          <p:nvPr/>
        </p:nvSpPr>
        <p:spPr>
          <a:xfrm rot="859101">
            <a:off x="7085620" y="-1843141"/>
            <a:ext cx="12450556" cy="5374989"/>
          </a:xfrm>
          <a:custGeom>
            <a:avLst/>
            <a:gdLst/>
            <a:ahLst/>
            <a:cxnLst/>
            <a:rect l="l" t="t" r="r" b="b"/>
            <a:pathLst>
              <a:path w="12450556" h="5374989">
                <a:moveTo>
                  <a:pt x="0" y="0"/>
                </a:moveTo>
                <a:lnTo>
                  <a:pt x="12450556" y="0"/>
                </a:lnTo>
                <a:lnTo>
                  <a:pt x="12450556" y="5374989"/>
                </a:lnTo>
                <a:lnTo>
                  <a:pt x="0" y="53749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6544" r="-5122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60234" y="3932079"/>
            <a:ext cx="5104042" cy="6354921"/>
          </a:xfrm>
          <a:custGeom>
            <a:avLst/>
            <a:gdLst/>
            <a:ahLst/>
            <a:cxnLst/>
            <a:rect l="l" t="t" r="r" b="b"/>
            <a:pathLst>
              <a:path w="4970404" h="6354921">
                <a:moveTo>
                  <a:pt x="0" y="0"/>
                </a:moveTo>
                <a:lnTo>
                  <a:pt x="4970404" y="0"/>
                </a:lnTo>
                <a:lnTo>
                  <a:pt x="4970404" y="6354921"/>
                </a:lnTo>
                <a:lnTo>
                  <a:pt x="0" y="63549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318" r="-36530" b="-2204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449370" y="5036012"/>
            <a:ext cx="4970404" cy="5146430"/>
          </a:xfrm>
          <a:custGeom>
            <a:avLst/>
            <a:gdLst/>
            <a:ahLst/>
            <a:cxnLst/>
            <a:rect l="l" t="t" r="r" b="b"/>
            <a:pathLst>
              <a:path w="4970404" h="5146430">
                <a:moveTo>
                  <a:pt x="0" y="0"/>
                </a:moveTo>
                <a:lnTo>
                  <a:pt x="4970405" y="0"/>
                </a:lnTo>
                <a:lnTo>
                  <a:pt x="4970405" y="5146430"/>
                </a:lnTo>
                <a:lnTo>
                  <a:pt x="0" y="51464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385" r="-36530" b="-50700"/>
            </a:stretch>
          </a:blipFill>
        </p:spPr>
      </p:sp>
      <p:grpSp>
        <p:nvGrpSpPr>
          <p:cNvPr id="7" name="Group 7"/>
          <p:cNvGrpSpPr/>
          <p:nvPr/>
        </p:nvGrpSpPr>
        <p:grpSpPr>
          <a:xfrm rot="-152458">
            <a:off x="1128389" y="1085131"/>
            <a:ext cx="5386278" cy="4616625"/>
            <a:chOff x="0" y="0"/>
            <a:chExt cx="6339713" cy="5433822"/>
          </a:xfrm>
        </p:grpSpPr>
        <p:sp>
          <p:nvSpPr>
            <p:cNvPr id="8" name="Freeform 8"/>
            <p:cNvSpPr/>
            <p:nvPr/>
          </p:nvSpPr>
          <p:spPr>
            <a:xfrm>
              <a:off x="-89154" y="-107061"/>
              <a:ext cx="6806057" cy="5669788"/>
            </a:xfrm>
            <a:custGeom>
              <a:avLst/>
              <a:gdLst/>
              <a:ahLst/>
              <a:cxnLst/>
              <a:rect l="l" t="t" r="r" b="b"/>
              <a:pathLst>
                <a:path w="6806057" h="5669788">
                  <a:moveTo>
                    <a:pt x="5290566" y="5437124"/>
                  </a:moveTo>
                  <a:cubicBezTo>
                    <a:pt x="5011674" y="5539486"/>
                    <a:pt x="4777232" y="5415153"/>
                    <a:pt x="4531233" y="5525135"/>
                  </a:cubicBezTo>
                  <a:cubicBezTo>
                    <a:pt x="4512056" y="5584571"/>
                    <a:pt x="4359783" y="5417058"/>
                    <a:pt x="4172712" y="5479542"/>
                  </a:cubicBezTo>
                  <a:cubicBezTo>
                    <a:pt x="3915410" y="5422519"/>
                    <a:pt x="3472815" y="5531104"/>
                    <a:pt x="3219196" y="5430520"/>
                  </a:cubicBezTo>
                  <a:cubicBezTo>
                    <a:pt x="2840482" y="5248910"/>
                    <a:pt x="2390140" y="5282946"/>
                    <a:pt x="1966087" y="5270881"/>
                  </a:cubicBezTo>
                  <a:cubicBezTo>
                    <a:pt x="1430782" y="5056759"/>
                    <a:pt x="975360" y="5005832"/>
                    <a:pt x="450596" y="4811014"/>
                  </a:cubicBezTo>
                  <a:cubicBezTo>
                    <a:pt x="0" y="4736338"/>
                    <a:pt x="131064" y="5072380"/>
                    <a:pt x="102362" y="3883152"/>
                  </a:cubicBezTo>
                  <a:cubicBezTo>
                    <a:pt x="104775" y="2663571"/>
                    <a:pt x="114300" y="1529334"/>
                    <a:pt x="89154" y="190500"/>
                  </a:cubicBezTo>
                  <a:cubicBezTo>
                    <a:pt x="201930" y="153543"/>
                    <a:pt x="398272" y="204216"/>
                    <a:pt x="626110" y="229235"/>
                  </a:cubicBezTo>
                  <a:cubicBezTo>
                    <a:pt x="815721" y="204216"/>
                    <a:pt x="1116203" y="126873"/>
                    <a:pt x="1370330" y="150114"/>
                  </a:cubicBezTo>
                  <a:cubicBezTo>
                    <a:pt x="1336675" y="129159"/>
                    <a:pt x="1628394" y="131699"/>
                    <a:pt x="1766951" y="149225"/>
                  </a:cubicBezTo>
                  <a:cubicBezTo>
                    <a:pt x="2131187" y="0"/>
                    <a:pt x="2096008" y="294386"/>
                    <a:pt x="2416556" y="307975"/>
                  </a:cubicBezTo>
                  <a:cubicBezTo>
                    <a:pt x="2410587" y="384175"/>
                    <a:pt x="2732024" y="257429"/>
                    <a:pt x="2784221" y="421767"/>
                  </a:cubicBezTo>
                  <a:cubicBezTo>
                    <a:pt x="3048000" y="477393"/>
                    <a:pt x="3190494" y="852170"/>
                    <a:pt x="3487293" y="931672"/>
                  </a:cubicBezTo>
                  <a:cubicBezTo>
                    <a:pt x="3508756" y="972058"/>
                    <a:pt x="3714623" y="885825"/>
                    <a:pt x="3993515" y="1011047"/>
                  </a:cubicBezTo>
                  <a:cubicBezTo>
                    <a:pt x="4692523" y="989584"/>
                    <a:pt x="5601208" y="993648"/>
                    <a:pt x="6395974" y="994283"/>
                  </a:cubicBezTo>
                  <a:cubicBezTo>
                    <a:pt x="6452616" y="2355596"/>
                    <a:pt x="6371082" y="3700653"/>
                    <a:pt x="6428867" y="5103876"/>
                  </a:cubicBezTo>
                  <a:cubicBezTo>
                    <a:pt x="6310376" y="5669788"/>
                    <a:pt x="6806057" y="5571363"/>
                    <a:pt x="5290566" y="5437124"/>
                  </a:cubicBezTo>
                  <a:close/>
                </a:path>
              </a:pathLst>
            </a:custGeom>
            <a:blipFill>
              <a:blip r:embed="rId5"/>
              <a:stretch>
                <a:fillRect t="-27782" b="-27782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 rot="-152458">
            <a:off x="6601292" y="896632"/>
            <a:ext cx="5810713" cy="4980411"/>
            <a:chOff x="0" y="0"/>
            <a:chExt cx="6339713" cy="5433822"/>
          </a:xfrm>
        </p:grpSpPr>
        <p:sp>
          <p:nvSpPr>
            <p:cNvPr id="10" name="Freeform 10"/>
            <p:cNvSpPr/>
            <p:nvPr/>
          </p:nvSpPr>
          <p:spPr>
            <a:xfrm>
              <a:off x="-89154" y="-107061"/>
              <a:ext cx="6806057" cy="5669788"/>
            </a:xfrm>
            <a:custGeom>
              <a:avLst/>
              <a:gdLst/>
              <a:ahLst/>
              <a:cxnLst/>
              <a:rect l="l" t="t" r="r" b="b"/>
              <a:pathLst>
                <a:path w="6806057" h="5669788">
                  <a:moveTo>
                    <a:pt x="5290566" y="5437124"/>
                  </a:moveTo>
                  <a:cubicBezTo>
                    <a:pt x="5011674" y="5539486"/>
                    <a:pt x="4777232" y="5415153"/>
                    <a:pt x="4531233" y="5525135"/>
                  </a:cubicBezTo>
                  <a:cubicBezTo>
                    <a:pt x="4512056" y="5584571"/>
                    <a:pt x="4359783" y="5417058"/>
                    <a:pt x="4172712" y="5479542"/>
                  </a:cubicBezTo>
                  <a:cubicBezTo>
                    <a:pt x="3915410" y="5422519"/>
                    <a:pt x="3472815" y="5531104"/>
                    <a:pt x="3219196" y="5430520"/>
                  </a:cubicBezTo>
                  <a:cubicBezTo>
                    <a:pt x="2840482" y="5248910"/>
                    <a:pt x="2390140" y="5282946"/>
                    <a:pt x="1966087" y="5270881"/>
                  </a:cubicBezTo>
                  <a:cubicBezTo>
                    <a:pt x="1430782" y="5056759"/>
                    <a:pt x="975360" y="5005832"/>
                    <a:pt x="450596" y="4811014"/>
                  </a:cubicBezTo>
                  <a:cubicBezTo>
                    <a:pt x="0" y="4736338"/>
                    <a:pt x="131064" y="5072380"/>
                    <a:pt x="102362" y="3883152"/>
                  </a:cubicBezTo>
                  <a:cubicBezTo>
                    <a:pt x="104775" y="2663571"/>
                    <a:pt x="114300" y="1529334"/>
                    <a:pt x="89154" y="190500"/>
                  </a:cubicBezTo>
                  <a:cubicBezTo>
                    <a:pt x="201930" y="153543"/>
                    <a:pt x="398272" y="204216"/>
                    <a:pt x="626110" y="229235"/>
                  </a:cubicBezTo>
                  <a:cubicBezTo>
                    <a:pt x="815721" y="204216"/>
                    <a:pt x="1116203" y="126873"/>
                    <a:pt x="1370330" y="150114"/>
                  </a:cubicBezTo>
                  <a:cubicBezTo>
                    <a:pt x="1336675" y="129159"/>
                    <a:pt x="1628394" y="131699"/>
                    <a:pt x="1766951" y="149225"/>
                  </a:cubicBezTo>
                  <a:cubicBezTo>
                    <a:pt x="2131187" y="0"/>
                    <a:pt x="2096008" y="294386"/>
                    <a:pt x="2416556" y="307975"/>
                  </a:cubicBezTo>
                  <a:cubicBezTo>
                    <a:pt x="2410587" y="384175"/>
                    <a:pt x="2732024" y="257429"/>
                    <a:pt x="2784221" y="421767"/>
                  </a:cubicBezTo>
                  <a:cubicBezTo>
                    <a:pt x="3048000" y="477393"/>
                    <a:pt x="3190494" y="852170"/>
                    <a:pt x="3487293" y="931672"/>
                  </a:cubicBezTo>
                  <a:cubicBezTo>
                    <a:pt x="3508756" y="972058"/>
                    <a:pt x="3714623" y="885825"/>
                    <a:pt x="3993515" y="1011047"/>
                  </a:cubicBezTo>
                  <a:cubicBezTo>
                    <a:pt x="4692523" y="989584"/>
                    <a:pt x="5601208" y="993648"/>
                    <a:pt x="6395974" y="994283"/>
                  </a:cubicBezTo>
                  <a:cubicBezTo>
                    <a:pt x="6452616" y="2355596"/>
                    <a:pt x="6371082" y="3700653"/>
                    <a:pt x="6428867" y="5103876"/>
                  </a:cubicBezTo>
                  <a:cubicBezTo>
                    <a:pt x="6310376" y="5669788"/>
                    <a:pt x="6806057" y="5571363"/>
                    <a:pt x="5290566" y="5437124"/>
                  </a:cubicBezTo>
                  <a:close/>
                </a:path>
              </a:pathLst>
            </a:custGeom>
            <a:blipFill>
              <a:blip r:embed="rId6"/>
              <a:stretch>
                <a:fillRect t="-27782" b="-27782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 rot="-152458">
            <a:off x="12136277" y="738499"/>
            <a:ext cx="6351123" cy="5443601"/>
            <a:chOff x="0" y="0"/>
            <a:chExt cx="6339713" cy="5433822"/>
          </a:xfrm>
        </p:grpSpPr>
        <p:sp>
          <p:nvSpPr>
            <p:cNvPr id="12" name="Freeform 12"/>
            <p:cNvSpPr/>
            <p:nvPr/>
          </p:nvSpPr>
          <p:spPr>
            <a:xfrm>
              <a:off x="-89154" y="-107061"/>
              <a:ext cx="6806057" cy="5669788"/>
            </a:xfrm>
            <a:custGeom>
              <a:avLst/>
              <a:gdLst/>
              <a:ahLst/>
              <a:cxnLst/>
              <a:rect l="l" t="t" r="r" b="b"/>
              <a:pathLst>
                <a:path w="6806057" h="5669788">
                  <a:moveTo>
                    <a:pt x="5290566" y="5437124"/>
                  </a:moveTo>
                  <a:cubicBezTo>
                    <a:pt x="5011674" y="5539486"/>
                    <a:pt x="4777232" y="5415153"/>
                    <a:pt x="4531233" y="5525135"/>
                  </a:cubicBezTo>
                  <a:cubicBezTo>
                    <a:pt x="4512056" y="5584571"/>
                    <a:pt x="4359783" y="5417058"/>
                    <a:pt x="4172712" y="5479542"/>
                  </a:cubicBezTo>
                  <a:cubicBezTo>
                    <a:pt x="3915410" y="5422519"/>
                    <a:pt x="3472815" y="5531104"/>
                    <a:pt x="3219196" y="5430520"/>
                  </a:cubicBezTo>
                  <a:cubicBezTo>
                    <a:pt x="2840482" y="5248910"/>
                    <a:pt x="2390140" y="5282946"/>
                    <a:pt x="1966087" y="5270881"/>
                  </a:cubicBezTo>
                  <a:cubicBezTo>
                    <a:pt x="1430782" y="5056759"/>
                    <a:pt x="975360" y="5005832"/>
                    <a:pt x="450596" y="4811014"/>
                  </a:cubicBezTo>
                  <a:cubicBezTo>
                    <a:pt x="0" y="4736338"/>
                    <a:pt x="131064" y="5072380"/>
                    <a:pt x="102362" y="3883152"/>
                  </a:cubicBezTo>
                  <a:cubicBezTo>
                    <a:pt x="104775" y="2663571"/>
                    <a:pt x="114300" y="1529334"/>
                    <a:pt x="89154" y="190500"/>
                  </a:cubicBezTo>
                  <a:cubicBezTo>
                    <a:pt x="201930" y="153543"/>
                    <a:pt x="398272" y="204216"/>
                    <a:pt x="626110" y="229235"/>
                  </a:cubicBezTo>
                  <a:cubicBezTo>
                    <a:pt x="815721" y="204216"/>
                    <a:pt x="1116203" y="126873"/>
                    <a:pt x="1370330" y="150114"/>
                  </a:cubicBezTo>
                  <a:cubicBezTo>
                    <a:pt x="1336675" y="129159"/>
                    <a:pt x="1628394" y="131699"/>
                    <a:pt x="1766951" y="149225"/>
                  </a:cubicBezTo>
                  <a:cubicBezTo>
                    <a:pt x="2131187" y="0"/>
                    <a:pt x="2096008" y="294386"/>
                    <a:pt x="2416556" y="307975"/>
                  </a:cubicBezTo>
                  <a:cubicBezTo>
                    <a:pt x="2410587" y="384175"/>
                    <a:pt x="2732024" y="257429"/>
                    <a:pt x="2784221" y="421767"/>
                  </a:cubicBezTo>
                  <a:cubicBezTo>
                    <a:pt x="3048000" y="477393"/>
                    <a:pt x="3190494" y="852170"/>
                    <a:pt x="3487293" y="931672"/>
                  </a:cubicBezTo>
                  <a:cubicBezTo>
                    <a:pt x="3508756" y="972058"/>
                    <a:pt x="3714623" y="885825"/>
                    <a:pt x="3993515" y="1011047"/>
                  </a:cubicBezTo>
                  <a:cubicBezTo>
                    <a:pt x="4692523" y="989584"/>
                    <a:pt x="5601208" y="993648"/>
                    <a:pt x="6395974" y="994283"/>
                  </a:cubicBezTo>
                  <a:cubicBezTo>
                    <a:pt x="6452616" y="2355596"/>
                    <a:pt x="6371082" y="3700653"/>
                    <a:pt x="6428867" y="5103876"/>
                  </a:cubicBezTo>
                  <a:cubicBezTo>
                    <a:pt x="6310376" y="5669788"/>
                    <a:pt x="6806057" y="5571363"/>
                    <a:pt x="5290566" y="5437124"/>
                  </a:cubicBezTo>
                  <a:close/>
                </a:path>
              </a:pathLst>
            </a:custGeom>
            <a:blipFill>
              <a:blip r:embed="rId7"/>
              <a:stretch>
                <a:fillRect l="-7139" r="-7139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38504" y="267330"/>
            <a:ext cx="13369503" cy="761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>
                <a:solidFill>
                  <a:srgbClr val="302C2C"/>
                </a:solidFill>
                <a:latin typeface="Pluma Bold"/>
              </a:rPr>
              <a:t>Пам’ятники періоду незалежності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24499" y="5864760"/>
            <a:ext cx="3498008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>
                <a:solidFill>
                  <a:srgbClr val="302C2C"/>
                </a:solidFill>
                <a:latin typeface="Pluma Bold"/>
              </a:rPr>
              <a:t>пам’ятник І.Франку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555405" y="6498701"/>
            <a:ext cx="5016283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>
                <a:solidFill>
                  <a:srgbClr val="302C2C"/>
                </a:solidFill>
                <a:latin typeface="Pluma Bold"/>
              </a:rPr>
              <a:t>Пам’ятник С.Бандері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307280" y="7989796"/>
            <a:ext cx="4952020" cy="2191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0"/>
              </a:lnSpc>
            </a:pPr>
            <a:r>
              <a:rPr lang="en-US" sz="3550" dirty="0" err="1" smtClean="0">
                <a:solidFill>
                  <a:srgbClr val="302C2C"/>
                </a:solidFill>
                <a:latin typeface="Varela Round"/>
              </a:rPr>
              <a:t>створен</a:t>
            </a:r>
            <a:r>
              <a:rPr lang="uk-UA" sz="3550" smtClean="0">
                <a:solidFill>
                  <a:srgbClr val="302C2C"/>
                </a:solidFill>
                <a:latin typeface="Varela Round"/>
              </a:rPr>
              <a:t>а</a:t>
            </a:r>
            <a:r>
              <a:rPr lang="en-US" sz="3550" smtClean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550" dirty="0">
                <a:solidFill>
                  <a:srgbClr val="302C2C"/>
                </a:solidFill>
                <a:latin typeface="Varela Round"/>
              </a:rPr>
              <a:t>у 2014 </a:t>
            </a:r>
            <a:r>
              <a:rPr lang="en-US" sz="3550" dirty="0" err="1">
                <a:solidFill>
                  <a:srgbClr val="302C2C"/>
                </a:solidFill>
                <a:latin typeface="Varela Round"/>
              </a:rPr>
              <a:t>році</a:t>
            </a:r>
            <a:r>
              <a:rPr lang="en-US" sz="3550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550" dirty="0" err="1" smtClean="0">
                <a:solidFill>
                  <a:srgbClr val="302C2C"/>
                </a:solidFill>
                <a:latin typeface="Varela Round"/>
              </a:rPr>
              <a:t>та</a:t>
            </a:r>
            <a:r>
              <a:rPr lang="en-US" sz="3550" dirty="0" smtClean="0">
                <a:solidFill>
                  <a:srgbClr val="302C2C"/>
                </a:solidFill>
                <a:latin typeface="Varela Round"/>
              </a:rPr>
              <a:t>, </a:t>
            </a:r>
            <a:r>
              <a:rPr lang="en-US" sz="3550" dirty="0" err="1">
                <a:solidFill>
                  <a:srgbClr val="302C2C"/>
                </a:solidFill>
                <a:latin typeface="Varela Round"/>
              </a:rPr>
              <a:t>на</a:t>
            </a:r>
            <a:r>
              <a:rPr lang="en-US" sz="3550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550" dirty="0" err="1">
                <a:solidFill>
                  <a:srgbClr val="302C2C"/>
                </a:solidFill>
                <a:latin typeface="Varela Round"/>
              </a:rPr>
              <a:t>жаль</a:t>
            </a:r>
            <a:r>
              <a:rPr lang="en-US" sz="3550" dirty="0">
                <a:solidFill>
                  <a:srgbClr val="302C2C"/>
                </a:solidFill>
                <a:latin typeface="Varela Round"/>
              </a:rPr>
              <a:t>, “</a:t>
            </a:r>
            <a:r>
              <a:rPr lang="en-US" sz="3550" dirty="0" err="1">
                <a:solidFill>
                  <a:srgbClr val="302C2C"/>
                </a:solidFill>
                <a:latin typeface="Varela Round"/>
              </a:rPr>
              <a:t>поповнюється</a:t>
            </a:r>
            <a:r>
              <a:rPr lang="en-US" sz="3550" dirty="0">
                <a:solidFill>
                  <a:srgbClr val="302C2C"/>
                </a:solidFill>
                <a:latin typeface="Varela Round"/>
              </a:rPr>
              <a:t>“ </a:t>
            </a:r>
            <a:r>
              <a:rPr lang="en-US" sz="3550" dirty="0" err="1">
                <a:solidFill>
                  <a:srgbClr val="302C2C"/>
                </a:solidFill>
                <a:latin typeface="Varela Round"/>
              </a:rPr>
              <a:t>до</a:t>
            </a:r>
            <a:r>
              <a:rPr lang="en-US" sz="3550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550" dirty="0" err="1">
                <a:solidFill>
                  <a:srgbClr val="302C2C"/>
                </a:solidFill>
                <a:latin typeface="Varela Round"/>
              </a:rPr>
              <a:t>сьогодні</a:t>
            </a:r>
            <a:endParaRPr lang="en-US" sz="3550" dirty="0">
              <a:solidFill>
                <a:srgbClr val="302C2C"/>
              </a:solidFill>
              <a:latin typeface="Varela Roun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868888" y="6169560"/>
            <a:ext cx="4637447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>
                <a:solidFill>
                  <a:srgbClr val="302C2C"/>
                </a:solidFill>
                <a:latin typeface="Pluma Bold"/>
              </a:rPr>
              <a:t>Меморіальна стела загиблих Героїв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16849" y="7599702"/>
            <a:ext cx="3960874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>
                <a:solidFill>
                  <a:srgbClr val="302C2C"/>
                </a:solidFill>
                <a:latin typeface="Varela Round"/>
              </a:rPr>
              <a:t>у 1913 </a:t>
            </a:r>
            <a:r>
              <a:rPr lang="en-US" sz="3000" dirty="0" err="1">
                <a:solidFill>
                  <a:srgbClr val="302C2C"/>
                </a:solidFill>
                <a:latin typeface="Varela Round"/>
              </a:rPr>
              <a:t>р.у</a:t>
            </a:r>
            <a:r>
              <a:rPr lang="en-US" sz="3000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000" dirty="0" err="1">
                <a:solidFill>
                  <a:srgbClr val="302C2C"/>
                </a:solidFill>
                <a:latin typeface="Varela Round"/>
              </a:rPr>
              <a:t>містечку</a:t>
            </a:r>
            <a:r>
              <a:rPr lang="en-US" sz="3000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000" dirty="0" err="1">
                <a:solidFill>
                  <a:srgbClr val="302C2C"/>
                </a:solidFill>
                <a:latin typeface="Varela Round"/>
              </a:rPr>
              <a:t>побував</a:t>
            </a:r>
            <a:r>
              <a:rPr lang="en-US" sz="3000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000" dirty="0" smtClean="0">
                <a:solidFill>
                  <a:srgbClr val="302C2C"/>
                </a:solidFill>
                <a:latin typeface="Varela Round"/>
              </a:rPr>
              <a:t>І</a:t>
            </a:r>
            <a:r>
              <a:rPr lang="uk-UA" sz="3000" dirty="0" smtClean="0">
                <a:solidFill>
                  <a:srgbClr val="302C2C"/>
                </a:solidFill>
                <a:latin typeface="Varela Round"/>
              </a:rPr>
              <a:t>.</a:t>
            </a:r>
            <a:r>
              <a:rPr lang="en-US" sz="3000" dirty="0" err="1" smtClean="0">
                <a:solidFill>
                  <a:srgbClr val="302C2C"/>
                </a:solidFill>
                <a:latin typeface="Varela Round"/>
              </a:rPr>
              <a:t>Франко</a:t>
            </a:r>
            <a:r>
              <a:rPr lang="en-US" sz="3000" dirty="0" smtClean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000" dirty="0">
                <a:solidFill>
                  <a:srgbClr val="302C2C"/>
                </a:solidFill>
                <a:latin typeface="Varela Round"/>
              </a:rPr>
              <a:t>з </a:t>
            </a:r>
            <a:r>
              <a:rPr lang="en-US" sz="3000" dirty="0" err="1">
                <a:solidFill>
                  <a:srgbClr val="302C2C"/>
                </a:solidFill>
                <a:latin typeface="Varela Round"/>
              </a:rPr>
              <a:t>передвиборчою</a:t>
            </a:r>
            <a:r>
              <a:rPr lang="en-US" sz="3000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000" dirty="0" err="1">
                <a:solidFill>
                  <a:srgbClr val="302C2C"/>
                </a:solidFill>
                <a:latin typeface="Varela Round"/>
              </a:rPr>
              <a:t>агітацією</a:t>
            </a:r>
            <a:endParaRPr lang="en-US" sz="3000" dirty="0">
              <a:solidFill>
                <a:srgbClr val="302C2C"/>
              </a:solidFill>
              <a:latin typeface="Varela Roun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723255" y="8602258"/>
            <a:ext cx="5031575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3110" dirty="0" err="1">
                <a:solidFill>
                  <a:srgbClr val="302C2C"/>
                </a:solidFill>
                <a:latin typeface="Varela Round"/>
              </a:rPr>
              <a:t>Бандера</a:t>
            </a:r>
            <a:r>
              <a:rPr lang="en-US" sz="3110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110" dirty="0" err="1" smtClean="0">
                <a:solidFill>
                  <a:srgbClr val="302C2C"/>
                </a:solidFill>
                <a:latin typeface="Varela Round"/>
              </a:rPr>
              <a:t>по</a:t>
            </a:r>
            <a:r>
              <a:rPr lang="uk-UA" sz="3110" dirty="0" smtClean="0">
                <a:solidFill>
                  <a:srgbClr val="302C2C"/>
                </a:solidFill>
                <a:latin typeface="Varela Round"/>
              </a:rPr>
              <a:t>б</a:t>
            </a:r>
            <a:r>
              <a:rPr lang="en-US" sz="3110" dirty="0" err="1" smtClean="0">
                <a:solidFill>
                  <a:srgbClr val="302C2C"/>
                </a:solidFill>
                <a:latin typeface="Varela Round"/>
              </a:rPr>
              <a:t>ував</a:t>
            </a:r>
            <a:r>
              <a:rPr lang="en-US" sz="3110" dirty="0" smtClean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110" dirty="0">
                <a:solidFill>
                  <a:srgbClr val="302C2C"/>
                </a:solidFill>
                <a:latin typeface="Varela Round"/>
              </a:rPr>
              <a:t>у </a:t>
            </a:r>
            <a:r>
              <a:rPr lang="en-US" sz="3110" dirty="0" err="1">
                <a:solidFill>
                  <a:srgbClr val="302C2C"/>
                </a:solidFill>
                <a:latin typeface="Varela Round"/>
              </a:rPr>
              <a:t>містечку</a:t>
            </a:r>
            <a:r>
              <a:rPr lang="en-US" sz="3110" dirty="0">
                <a:solidFill>
                  <a:srgbClr val="302C2C"/>
                </a:solidFill>
                <a:latin typeface="Varela Round"/>
              </a:rPr>
              <a:t>  </a:t>
            </a:r>
            <a:r>
              <a:rPr lang="en-US" sz="3110" dirty="0" err="1">
                <a:solidFill>
                  <a:srgbClr val="302C2C"/>
                </a:solidFill>
                <a:latin typeface="Varela Round"/>
              </a:rPr>
              <a:t>на</a:t>
            </a:r>
            <a:r>
              <a:rPr lang="en-US" sz="3110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110" dirty="0" err="1">
                <a:solidFill>
                  <a:srgbClr val="302C2C"/>
                </a:solidFill>
                <a:latin typeface="Varela Round"/>
              </a:rPr>
              <a:t>поч</a:t>
            </a:r>
            <a:r>
              <a:rPr lang="en-US" sz="3110" dirty="0">
                <a:solidFill>
                  <a:srgbClr val="302C2C"/>
                </a:solidFill>
                <a:latin typeface="Varela Round"/>
              </a:rPr>
              <a:t>. 30-х. </a:t>
            </a:r>
            <a:r>
              <a:rPr lang="en-US" sz="3110" dirty="0" err="1">
                <a:solidFill>
                  <a:srgbClr val="302C2C"/>
                </a:solidFill>
                <a:latin typeface="Varela Round"/>
              </a:rPr>
              <a:t>рр</a:t>
            </a:r>
            <a:r>
              <a:rPr lang="en-US" sz="3110" dirty="0">
                <a:solidFill>
                  <a:srgbClr val="302C2C"/>
                </a:solidFill>
                <a:latin typeface="Varela Roun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85416" y="663350"/>
            <a:ext cx="15416199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99"/>
              </a:lnSpc>
              <a:spcBef>
                <a:spcPct val="0"/>
              </a:spcBef>
            </a:pPr>
            <a:r>
              <a:rPr lang="en-US" sz="5499" dirty="0" err="1">
                <a:solidFill>
                  <a:srgbClr val="605048"/>
                </a:solidFill>
                <a:latin typeface="Carelia"/>
              </a:rPr>
              <a:t>Люди</a:t>
            </a:r>
            <a:r>
              <a:rPr lang="en-US" sz="5499" dirty="0">
                <a:solidFill>
                  <a:srgbClr val="605048"/>
                </a:solidFill>
                <a:latin typeface="Carelia"/>
              </a:rPr>
              <a:t>, </a:t>
            </a:r>
            <a:r>
              <a:rPr lang="en-US" sz="5499" dirty="0" err="1">
                <a:solidFill>
                  <a:srgbClr val="605048"/>
                </a:solidFill>
                <a:latin typeface="Carelia"/>
              </a:rPr>
              <a:t>які</a:t>
            </a:r>
            <a:r>
              <a:rPr lang="en-US" sz="5499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5499" dirty="0" err="1">
                <a:solidFill>
                  <a:srgbClr val="605048"/>
                </a:solidFill>
                <a:latin typeface="Carelia"/>
              </a:rPr>
              <a:t>народилися</a:t>
            </a:r>
            <a:r>
              <a:rPr lang="en-US" sz="5499" dirty="0">
                <a:solidFill>
                  <a:srgbClr val="605048"/>
                </a:solidFill>
                <a:latin typeface="Carelia"/>
              </a:rPr>
              <a:t> у </a:t>
            </a:r>
            <a:r>
              <a:rPr lang="en-US" sz="5499" dirty="0" err="1">
                <a:solidFill>
                  <a:srgbClr val="605048"/>
                </a:solidFill>
                <a:latin typeface="Carelia"/>
              </a:rPr>
              <a:t>Підволочиську</a:t>
            </a:r>
            <a:endParaRPr lang="en-US" sz="5499" dirty="0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25343" y="7995927"/>
            <a:ext cx="4987898" cy="581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  <a:spcBef>
                <a:spcPct val="0"/>
              </a:spcBef>
            </a:pPr>
            <a:r>
              <a:rPr lang="en-US" sz="3480" dirty="0" err="1">
                <a:solidFill>
                  <a:srgbClr val="605048"/>
                </a:solidFill>
                <a:latin typeface="Carelia"/>
              </a:rPr>
              <a:t>митрополит</a:t>
            </a:r>
            <a:r>
              <a:rPr lang="en-US" sz="3480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480" dirty="0" err="1">
                <a:solidFill>
                  <a:srgbClr val="605048"/>
                </a:solidFill>
                <a:latin typeface="Carelia"/>
              </a:rPr>
              <a:t>Нестор</a:t>
            </a:r>
            <a:endParaRPr lang="en-US" sz="3480" dirty="0">
              <a:solidFill>
                <a:srgbClr val="605048"/>
              </a:solidFill>
              <a:latin typeface="Carelia"/>
            </a:endParaRP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6916213">
            <a:off x="-3660613" y="2985633"/>
            <a:ext cx="4146901" cy="6163954"/>
            <a:chOff x="0" y="0"/>
            <a:chExt cx="3175000" cy="4719320"/>
          </a:xfrm>
        </p:grpSpPr>
        <p:sp>
          <p:nvSpPr>
            <p:cNvPr id="6" name="Freeform 6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4361421">
            <a:off x="17549844" y="-2428891"/>
            <a:ext cx="4146901" cy="6163954"/>
            <a:chOff x="0" y="0"/>
            <a:chExt cx="3175000" cy="4719320"/>
          </a:xfrm>
        </p:grpSpPr>
        <p:sp>
          <p:nvSpPr>
            <p:cNvPr id="9" name="Freeform 9"/>
            <p:cNvSpPr/>
            <p:nvPr/>
          </p:nvSpPr>
          <p:spPr>
            <a:xfrm rot="4081896">
              <a:off x="-900360" y="106212"/>
              <a:ext cx="5266855" cy="4418180"/>
            </a:xfrm>
            <a:custGeom>
              <a:avLst/>
              <a:gdLst/>
              <a:ahLst/>
              <a:cxnLst/>
              <a:rect l="l" t="t" r="r" b="b"/>
              <a:pathLst>
                <a:path w="5266855" h="4418180">
                  <a:moveTo>
                    <a:pt x="5266854" y="1692784"/>
                  </a:moveTo>
                  <a:lnTo>
                    <a:pt x="4167471" y="4418181"/>
                  </a:lnTo>
                  <a:cubicBezTo>
                    <a:pt x="4167471" y="4418181"/>
                    <a:pt x="4127426" y="4402027"/>
                    <a:pt x="4079305" y="4405896"/>
                  </a:cubicBezTo>
                  <a:cubicBezTo>
                    <a:pt x="4031184" y="4409765"/>
                    <a:pt x="3932250" y="4369857"/>
                    <a:pt x="3892205" y="4353703"/>
                  </a:cubicBezTo>
                  <a:cubicBezTo>
                    <a:pt x="3852160" y="4337550"/>
                    <a:pt x="3700897" y="4369654"/>
                    <a:pt x="3700897" y="4369654"/>
                  </a:cubicBezTo>
                  <a:cubicBezTo>
                    <a:pt x="3549634" y="4401758"/>
                    <a:pt x="3417554" y="4325199"/>
                    <a:pt x="3378687" y="4309521"/>
                  </a:cubicBezTo>
                  <a:cubicBezTo>
                    <a:pt x="3338642" y="4293367"/>
                    <a:pt x="3287830" y="4249590"/>
                    <a:pt x="3243916" y="4185315"/>
                  </a:cubicBezTo>
                  <a:cubicBezTo>
                    <a:pt x="3200002" y="4121040"/>
                    <a:pt x="3041001" y="4056902"/>
                    <a:pt x="3041001" y="4056902"/>
                  </a:cubicBezTo>
                  <a:lnTo>
                    <a:pt x="2922045" y="4008916"/>
                  </a:lnTo>
                  <a:lnTo>
                    <a:pt x="2803088" y="3960931"/>
                  </a:lnTo>
                  <a:lnTo>
                    <a:pt x="2700285" y="3872901"/>
                  </a:lnTo>
                  <a:lnTo>
                    <a:pt x="2573252" y="3844939"/>
                  </a:lnTo>
                  <a:cubicBezTo>
                    <a:pt x="2573252" y="3844939"/>
                    <a:pt x="2485086" y="3832654"/>
                    <a:pt x="2454296" y="3796953"/>
                  </a:cubicBezTo>
                  <a:cubicBezTo>
                    <a:pt x="2422328" y="3760778"/>
                    <a:pt x="2434274" y="3788877"/>
                    <a:pt x="2414251" y="3780800"/>
                  </a:cubicBezTo>
                  <a:cubicBezTo>
                    <a:pt x="2394229" y="3772723"/>
                    <a:pt x="2354184" y="3756570"/>
                    <a:pt x="2354184" y="3756570"/>
                  </a:cubicBezTo>
                  <a:lnTo>
                    <a:pt x="2133938" y="3667726"/>
                  </a:lnTo>
                  <a:lnTo>
                    <a:pt x="1967199" y="3507345"/>
                  </a:lnTo>
                  <a:lnTo>
                    <a:pt x="1677296" y="3367122"/>
                  </a:lnTo>
                  <a:lnTo>
                    <a:pt x="1454359" y="3230632"/>
                  </a:lnTo>
                  <a:cubicBezTo>
                    <a:pt x="1454359" y="3230632"/>
                    <a:pt x="1156379" y="3110431"/>
                    <a:pt x="1136357" y="3102354"/>
                  </a:cubicBezTo>
                  <a:cubicBezTo>
                    <a:pt x="1116335" y="3094278"/>
                    <a:pt x="977356" y="3038216"/>
                    <a:pt x="929235" y="3042085"/>
                  </a:cubicBezTo>
                  <a:cubicBezTo>
                    <a:pt x="881113" y="3045954"/>
                    <a:pt x="611096" y="2798720"/>
                    <a:pt x="611096" y="2798720"/>
                  </a:cubicBezTo>
                  <a:lnTo>
                    <a:pt x="416258" y="2650284"/>
                  </a:lnTo>
                  <a:cubicBezTo>
                    <a:pt x="416258" y="2650284"/>
                    <a:pt x="138301" y="2538161"/>
                    <a:pt x="86310" y="2493908"/>
                  </a:cubicBezTo>
                  <a:cubicBezTo>
                    <a:pt x="34320" y="2449656"/>
                    <a:pt x="19683" y="2373910"/>
                    <a:pt x="19683" y="2373910"/>
                  </a:cubicBezTo>
                  <a:cubicBezTo>
                    <a:pt x="19683" y="2373910"/>
                    <a:pt x="23891" y="2305766"/>
                    <a:pt x="23891" y="2305766"/>
                  </a:cubicBezTo>
                  <a:cubicBezTo>
                    <a:pt x="0" y="2249568"/>
                    <a:pt x="23755" y="2190679"/>
                    <a:pt x="23755" y="2190679"/>
                  </a:cubicBezTo>
                  <a:cubicBezTo>
                    <a:pt x="23755" y="2190679"/>
                    <a:pt x="59794" y="2043624"/>
                    <a:pt x="95970" y="2011656"/>
                  </a:cubicBezTo>
                  <a:cubicBezTo>
                    <a:pt x="132146" y="1979688"/>
                    <a:pt x="196284" y="1820686"/>
                    <a:pt x="196284" y="1820686"/>
                  </a:cubicBezTo>
                  <a:cubicBezTo>
                    <a:pt x="180470" y="1744466"/>
                    <a:pt x="288522" y="1649740"/>
                    <a:pt x="288522" y="1649740"/>
                  </a:cubicBezTo>
                  <a:lnTo>
                    <a:pt x="380760" y="1478793"/>
                  </a:lnTo>
                  <a:cubicBezTo>
                    <a:pt x="373022" y="1382550"/>
                    <a:pt x="432953" y="1291693"/>
                    <a:pt x="432953" y="1291693"/>
                  </a:cubicBezTo>
                  <a:cubicBezTo>
                    <a:pt x="432953" y="1291693"/>
                    <a:pt x="472861" y="1192759"/>
                    <a:pt x="509037" y="1160791"/>
                  </a:cubicBezTo>
                  <a:cubicBezTo>
                    <a:pt x="545213" y="1128823"/>
                    <a:pt x="557022" y="1041834"/>
                    <a:pt x="557022" y="1041834"/>
                  </a:cubicBezTo>
                  <a:lnTo>
                    <a:pt x="593198" y="1009866"/>
                  </a:lnTo>
                  <a:cubicBezTo>
                    <a:pt x="589329" y="961745"/>
                    <a:pt x="625505" y="929777"/>
                    <a:pt x="625505" y="929777"/>
                  </a:cubicBezTo>
                  <a:cubicBezTo>
                    <a:pt x="681703" y="905886"/>
                    <a:pt x="737765" y="766907"/>
                    <a:pt x="737765" y="766907"/>
                  </a:cubicBezTo>
                  <a:lnTo>
                    <a:pt x="805772" y="656027"/>
                  </a:lnTo>
                  <a:cubicBezTo>
                    <a:pt x="841948" y="624059"/>
                    <a:pt x="861834" y="517049"/>
                    <a:pt x="861834" y="517049"/>
                  </a:cubicBezTo>
                  <a:cubicBezTo>
                    <a:pt x="861834" y="517049"/>
                    <a:pt x="885928" y="341894"/>
                    <a:pt x="918235" y="261805"/>
                  </a:cubicBezTo>
                  <a:cubicBezTo>
                    <a:pt x="950542" y="181715"/>
                    <a:pt x="1070403" y="0"/>
                    <a:pt x="1070403" y="0"/>
                  </a:cubicBezTo>
                  <a:lnTo>
                    <a:pt x="5266854" y="1692784"/>
                  </a:lnTo>
                  <a:close/>
                </a:path>
              </a:pathLst>
            </a:custGeom>
            <a:blipFill>
              <a:blip r:embed="rId5"/>
              <a:stretch>
                <a:fillRect l="-21541" t="-1360" r="-16499" b="-4128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rot="-4411358">
            <a:off x="17028377" y="7129948"/>
            <a:ext cx="3183184" cy="4859822"/>
          </a:xfrm>
          <a:custGeom>
            <a:avLst/>
            <a:gdLst/>
            <a:ahLst/>
            <a:cxnLst/>
            <a:rect l="l" t="t" r="r" b="b"/>
            <a:pathLst>
              <a:path w="3183184" h="4859822">
                <a:moveTo>
                  <a:pt x="0" y="0"/>
                </a:moveTo>
                <a:lnTo>
                  <a:pt x="3183184" y="0"/>
                </a:lnTo>
                <a:lnTo>
                  <a:pt x="3183184" y="4859822"/>
                </a:lnTo>
                <a:lnTo>
                  <a:pt x="0" y="48598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7225909">
            <a:off x="-7043152" y="6671022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338302" y="2201209"/>
            <a:ext cx="6956829" cy="5248134"/>
          </a:xfrm>
          <a:custGeom>
            <a:avLst/>
            <a:gdLst/>
            <a:ahLst/>
            <a:cxnLst/>
            <a:rect l="l" t="t" r="r" b="b"/>
            <a:pathLst>
              <a:path w="6956829" h="5248134">
                <a:moveTo>
                  <a:pt x="0" y="0"/>
                </a:moveTo>
                <a:lnTo>
                  <a:pt x="6956829" y="0"/>
                </a:lnTo>
                <a:lnTo>
                  <a:pt x="6956829" y="5248134"/>
                </a:lnTo>
                <a:lnTo>
                  <a:pt x="0" y="5248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300102" y="1755166"/>
            <a:ext cx="4678780" cy="6238373"/>
          </a:xfrm>
          <a:custGeom>
            <a:avLst/>
            <a:gdLst/>
            <a:ahLst/>
            <a:cxnLst/>
            <a:rect l="l" t="t" r="r" b="b"/>
            <a:pathLst>
              <a:path w="4678780" h="6238373">
                <a:moveTo>
                  <a:pt x="0" y="0"/>
                </a:moveTo>
                <a:lnTo>
                  <a:pt x="4678780" y="0"/>
                </a:lnTo>
                <a:lnTo>
                  <a:pt x="4678780" y="6238373"/>
                </a:lnTo>
                <a:lnTo>
                  <a:pt x="0" y="62383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85416" y="2977545"/>
            <a:ext cx="3396123" cy="4940134"/>
          </a:xfrm>
          <a:custGeom>
            <a:avLst/>
            <a:gdLst/>
            <a:ahLst/>
            <a:cxnLst/>
            <a:rect l="l" t="t" r="r" b="b"/>
            <a:pathLst>
              <a:path w="3396123" h="4940134">
                <a:moveTo>
                  <a:pt x="0" y="0"/>
                </a:moveTo>
                <a:lnTo>
                  <a:pt x="3396124" y="0"/>
                </a:lnTo>
                <a:lnTo>
                  <a:pt x="3396124" y="4940134"/>
                </a:lnTo>
                <a:lnTo>
                  <a:pt x="0" y="49401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659396" y="-123089"/>
            <a:ext cx="3450328" cy="2837895"/>
          </a:xfrm>
          <a:custGeom>
            <a:avLst/>
            <a:gdLst/>
            <a:ahLst/>
            <a:cxnLst/>
            <a:rect l="l" t="t" r="r" b="b"/>
            <a:pathLst>
              <a:path w="3450328" h="2837895">
                <a:moveTo>
                  <a:pt x="0" y="0"/>
                </a:moveTo>
                <a:lnTo>
                  <a:pt x="3450328" y="0"/>
                </a:lnTo>
                <a:lnTo>
                  <a:pt x="3450328" y="2837894"/>
                </a:lnTo>
                <a:lnTo>
                  <a:pt x="0" y="28378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667791" y="7869006"/>
            <a:ext cx="4987898" cy="581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  <a:spcBef>
                <a:spcPct val="0"/>
              </a:spcBef>
            </a:pPr>
            <a:r>
              <a:rPr lang="en-US" sz="3480">
                <a:solidFill>
                  <a:srgbClr val="605048"/>
                </a:solidFill>
                <a:latin typeface="Carelia"/>
              </a:rPr>
              <a:t>Жуковський Андрій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300102" y="8067627"/>
            <a:ext cx="4987898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  <a:spcBef>
                <a:spcPct val="0"/>
              </a:spcBef>
            </a:pPr>
            <a:r>
              <a:rPr lang="en-US" sz="3480" dirty="0" err="1">
                <a:solidFill>
                  <a:srgbClr val="605048"/>
                </a:solidFill>
                <a:latin typeface="Carelia"/>
              </a:rPr>
              <a:t>Герман</a:t>
            </a:r>
            <a:r>
              <a:rPr lang="en-US" sz="3480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480" dirty="0" err="1" smtClean="0">
                <a:solidFill>
                  <a:srgbClr val="605048"/>
                </a:solidFill>
                <a:latin typeface="Carelia"/>
              </a:rPr>
              <a:t>Кест</a:t>
            </a:r>
            <a:r>
              <a:rPr lang="uk-UA" sz="3480" dirty="0" smtClean="0">
                <a:solidFill>
                  <a:srgbClr val="605048"/>
                </a:solidFill>
                <a:latin typeface="Carelia"/>
              </a:rPr>
              <a:t>е</a:t>
            </a:r>
            <a:r>
              <a:rPr lang="en-US" sz="3480" dirty="0" smtClean="0">
                <a:solidFill>
                  <a:srgbClr val="605048"/>
                </a:solidFill>
                <a:latin typeface="Carelia"/>
              </a:rPr>
              <a:t>н</a:t>
            </a:r>
            <a:endParaRPr lang="en-US" sz="3480" dirty="0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431534" y="8843266"/>
            <a:ext cx="3811356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8"/>
              </a:lnSpc>
            </a:pPr>
            <a:r>
              <a:rPr lang="uk-UA" sz="2570" dirty="0" smtClean="0">
                <a:solidFill>
                  <a:srgbClr val="605048"/>
                </a:solidFill>
                <a:latin typeface="Glacial Indifference Bold"/>
              </a:rPr>
              <a:t>1979 </a:t>
            </a:r>
            <a:r>
              <a:rPr lang="uk-UA" sz="2570" dirty="0" err="1" smtClean="0">
                <a:solidFill>
                  <a:srgbClr val="605048"/>
                </a:solidFill>
                <a:latin typeface="Glacial Indifference Bold"/>
              </a:rPr>
              <a:t>р.н</a:t>
            </a:r>
            <a:r>
              <a:rPr lang="uk-UA" sz="2570" dirty="0" smtClean="0">
                <a:solidFill>
                  <a:srgbClr val="605048"/>
                </a:solidFill>
                <a:latin typeface="Glacial Indifference Bold"/>
              </a:rPr>
              <a:t>., </a:t>
            </a:r>
            <a:r>
              <a:rPr lang="en-US" sz="2570" dirty="0" err="1" smtClean="0">
                <a:solidFill>
                  <a:srgbClr val="605048"/>
                </a:solidFill>
                <a:latin typeface="Glacial Indifference Bold"/>
              </a:rPr>
              <a:t>український</a:t>
            </a:r>
            <a:r>
              <a:rPr lang="en-US" sz="2570" dirty="0" smtClean="0">
                <a:solidFill>
                  <a:srgbClr val="605048"/>
                </a:solidFill>
                <a:latin typeface="Glacial Indifference Bold"/>
              </a:rPr>
              <a:t> </a:t>
            </a:r>
            <a:r>
              <a:rPr lang="en-US" sz="2570" dirty="0" err="1">
                <a:solidFill>
                  <a:srgbClr val="605048"/>
                </a:solidFill>
                <a:latin typeface="Glacial Indifference Bold"/>
              </a:rPr>
              <a:t>релігійний</a:t>
            </a:r>
            <a:r>
              <a:rPr lang="en-US" sz="2570" dirty="0">
                <a:solidFill>
                  <a:srgbClr val="605048"/>
                </a:solidFill>
                <a:latin typeface="Glacial Indifference Bold"/>
              </a:rPr>
              <a:t> </a:t>
            </a:r>
            <a:r>
              <a:rPr lang="en-US" sz="2570" dirty="0" err="1">
                <a:solidFill>
                  <a:srgbClr val="605048"/>
                </a:solidFill>
                <a:latin typeface="Glacial Indifference Bold"/>
              </a:rPr>
              <a:t>діяч</a:t>
            </a:r>
            <a:r>
              <a:rPr lang="en-US" sz="2570" dirty="0">
                <a:solidFill>
                  <a:srgbClr val="605048"/>
                </a:solidFill>
                <a:latin typeface="Glacial Indifference Bold"/>
              </a:rPr>
              <a:t>, </a:t>
            </a:r>
            <a:r>
              <a:rPr lang="en-US" sz="2570" dirty="0" err="1">
                <a:solidFill>
                  <a:srgbClr val="605048"/>
                </a:solidFill>
                <a:latin typeface="Glacial Indifference Bold"/>
              </a:rPr>
              <a:t>архієрей</a:t>
            </a:r>
            <a:r>
              <a:rPr lang="en-US" sz="2570" dirty="0">
                <a:solidFill>
                  <a:srgbClr val="605048"/>
                </a:solidFill>
                <a:latin typeface="Glacial Indifference Bold"/>
              </a:rPr>
              <a:t> ПЦУ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256062" y="8453999"/>
            <a:ext cx="3811356" cy="1790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8"/>
              </a:lnSpc>
            </a:pPr>
            <a:r>
              <a:rPr lang="en-US" sz="2570">
                <a:solidFill>
                  <a:srgbClr val="605048"/>
                </a:solidFill>
                <a:latin typeface="Glacial Indifference Bold"/>
              </a:rPr>
              <a:t> 1889 - 1951, адвокат, учасник делегації УНР в Брест-Литовську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561367" y="8601499"/>
            <a:ext cx="3811356" cy="1338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8"/>
              </a:lnSpc>
            </a:pPr>
            <a:r>
              <a:rPr lang="en-US" sz="2570">
                <a:solidFill>
                  <a:srgbClr val="605048"/>
                </a:solidFill>
                <a:latin typeface="Glacial Indifference Bold"/>
              </a:rPr>
              <a:t>1900 - 1996, письменник, літературознавець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492" y="0"/>
            <a:ext cx="18415491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53" t="-45683" r="-1403" b="-4908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44099" y="0"/>
            <a:ext cx="8405218" cy="3029764"/>
          </a:xfrm>
          <a:custGeom>
            <a:avLst/>
            <a:gdLst/>
            <a:ahLst/>
            <a:cxnLst/>
            <a:rect l="l" t="t" r="r" b="b"/>
            <a:pathLst>
              <a:path w="8405218" h="3029764">
                <a:moveTo>
                  <a:pt x="0" y="0"/>
                </a:moveTo>
                <a:lnTo>
                  <a:pt x="8405217" y="0"/>
                </a:lnTo>
                <a:lnTo>
                  <a:pt x="8405217" y="3029764"/>
                </a:lnTo>
                <a:lnTo>
                  <a:pt x="0" y="3029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583" t="-43324" r="-31518" b="-1202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872305" y="648797"/>
            <a:ext cx="11755544" cy="8874374"/>
            <a:chOff x="0" y="0"/>
            <a:chExt cx="4153665" cy="31356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3665" cy="3135643"/>
            </a:xfrm>
            <a:custGeom>
              <a:avLst/>
              <a:gdLst/>
              <a:ahLst/>
              <a:cxnLst/>
              <a:rect l="l" t="t" r="r" b="b"/>
              <a:pathLst>
                <a:path w="4153665" h="3135643">
                  <a:moveTo>
                    <a:pt x="4029205" y="3135642"/>
                  </a:moveTo>
                  <a:lnTo>
                    <a:pt x="124460" y="3135642"/>
                  </a:lnTo>
                  <a:cubicBezTo>
                    <a:pt x="55880" y="3135642"/>
                    <a:pt x="0" y="3079762"/>
                    <a:pt x="0" y="30111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29206" y="0"/>
                  </a:lnTo>
                  <a:cubicBezTo>
                    <a:pt x="4097786" y="0"/>
                    <a:pt x="4153665" y="55880"/>
                    <a:pt x="4153665" y="124460"/>
                  </a:cubicBezTo>
                  <a:lnTo>
                    <a:pt x="4153665" y="3011182"/>
                  </a:lnTo>
                  <a:cubicBezTo>
                    <a:pt x="4153665" y="3079762"/>
                    <a:pt x="4097786" y="3135643"/>
                    <a:pt x="4029206" y="3135643"/>
                  </a:cubicBezTo>
                  <a:close/>
                </a:path>
              </a:pathLst>
            </a:custGeom>
            <a:solidFill>
              <a:srgbClr val="FCF4EA"/>
            </a:solidFill>
            <a:ln cap="sq">
              <a:noFill/>
              <a:prstDash val="solid"/>
              <a:miter/>
            </a:ln>
          </p:spPr>
        </p:sp>
      </p:grpSp>
      <p:sp>
        <p:nvSpPr>
          <p:cNvPr id="6" name="Freeform 6"/>
          <p:cNvSpPr/>
          <p:nvPr/>
        </p:nvSpPr>
        <p:spPr>
          <a:xfrm rot="8768189">
            <a:off x="12368940" y="9378991"/>
            <a:ext cx="7659012" cy="3484850"/>
          </a:xfrm>
          <a:custGeom>
            <a:avLst/>
            <a:gdLst/>
            <a:ahLst/>
            <a:cxnLst/>
            <a:rect l="l" t="t" r="r" b="b"/>
            <a:pathLst>
              <a:path w="7659012" h="3484850">
                <a:moveTo>
                  <a:pt x="0" y="0"/>
                </a:moveTo>
                <a:lnTo>
                  <a:pt x="7659012" y="0"/>
                </a:lnTo>
                <a:lnTo>
                  <a:pt x="7659012" y="3484850"/>
                </a:lnTo>
                <a:lnTo>
                  <a:pt x="0" y="34848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14755" y="3282828"/>
            <a:ext cx="4068807" cy="3308472"/>
          </a:xfrm>
          <a:custGeom>
            <a:avLst/>
            <a:gdLst/>
            <a:ahLst/>
            <a:cxnLst/>
            <a:rect l="l" t="t" r="r" b="b"/>
            <a:pathLst>
              <a:path w="3450328" h="2837895">
                <a:moveTo>
                  <a:pt x="0" y="0"/>
                </a:moveTo>
                <a:lnTo>
                  <a:pt x="3450328" y="0"/>
                </a:lnTo>
                <a:lnTo>
                  <a:pt x="3450328" y="2837895"/>
                </a:lnTo>
                <a:lnTo>
                  <a:pt x="0" y="28378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829391" y="1039412"/>
            <a:ext cx="5477178" cy="1028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8000">
                <a:solidFill>
                  <a:srgbClr val="302C2C"/>
                </a:solidFill>
                <a:latin typeface="Pluma Bold"/>
              </a:rPr>
              <a:t>Висновки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35914" y="2407054"/>
            <a:ext cx="8415650" cy="546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1"/>
              </a:lnSpc>
            </a:pPr>
            <a:r>
              <a:rPr lang="en-US" sz="3600">
                <a:solidFill>
                  <a:srgbClr val="302C2C"/>
                </a:solidFill>
                <a:latin typeface="Pluma Bold"/>
              </a:rPr>
              <a:t>дослідили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740618" y="3020239"/>
            <a:ext cx="9887231" cy="948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3"/>
              </a:lnSpc>
            </a:pPr>
            <a:r>
              <a:rPr lang="en-US" sz="3144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144" dirty="0" err="1">
                <a:solidFill>
                  <a:srgbClr val="302C2C"/>
                </a:solidFill>
                <a:latin typeface="Varela Round"/>
              </a:rPr>
              <a:t>історію</a:t>
            </a:r>
            <a:r>
              <a:rPr lang="en-US" sz="3144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144" dirty="0" err="1">
                <a:solidFill>
                  <a:srgbClr val="302C2C"/>
                </a:solidFill>
                <a:latin typeface="Varela Round"/>
              </a:rPr>
              <a:t>створення</a:t>
            </a:r>
            <a:r>
              <a:rPr lang="en-US" sz="3144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144" dirty="0" err="1">
                <a:solidFill>
                  <a:srgbClr val="302C2C"/>
                </a:solidFill>
                <a:latin typeface="Varela Round"/>
              </a:rPr>
              <a:t>архітектурних</a:t>
            </a:r>
            <a:endParaRPr lang="en-US" sz="3144" dirty="0">
              <a:solidFill>
                <a:srgbClr val="302C2C"/>
              </a:solidFill>
              <a:latin typeface="Varela Round"/>
            </a:endParaRPr>
          </a:p>
          <a:p>
            <a:pPr>
              <a:lnSpc>
                <a:spcPts val="3773"/>
              </a:lnSpc>
            </a:pPr>
            <a:r>
              <a:rPr lang="en-US" sz="3144" dirty="0" err="1">
                <a:solidFill>
                  <a:srgbClr val="302C2C"/>
                </a:solidFill>
                <a:latin typeface="Varela Round"/>
              </a:rPr>
              <a:t>споруд</a:t>
            </a:r>
            <a:r>
              <a:rPr lang="en-US" sz="3144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144" dirty="0" err="1">
                <a:solidFill>
                  <a:srgbClr val="302C2C"/>
                </a:solidFill>
                <a:latin typeface="Varela Round"/>
              </a:rPr>
              <a:t>селища</a:t>
            </a:r>
            <a:r>
              <a:rPr lang="en-US" sz="3144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144" dirty="0" err="1">
                <a:solidFill>
                  <a:srgbClr val="302C2C"/>
                </a:solidFill>
                <a:latin typeface="Varela Round"/>
              </a:rPr>
              <a:t>Підволочиськ</a:t>
            </a:r>
            <a:r>
              <a:rPr lang="en-US" sz="3144" dirty="0">
                <a:solidFill>
                  <a:srgbClr val="302C2C"/>
                </a:solidFill>
                <a:latin typeface="Varela Round"/>
              </a:rPr>
              <a:t>;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35914" y="4169899"/>
            <a:ext cx="9824595" cy="531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>
                <a:solidFill>
                  <a:srgbClr val="302C2C"/>
                </a:solidFill>
                <a:latin typeface="Pluma Bold"/>
              </a:rPr>
              <a:t>простежили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955873" y="4873225"/>
            <a:ext cx="8693587" cy="1004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2"/>
              </a:lnSpc>
            </a:pPr>
            <a:r>
              <a:rPr lang="en-US" sz="3335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335" dirty="0" err="1">
                <a:solidFill>
                  <a:srgbClr val="302C2C"/>
                </a:solidFill>
                <a:latin typeface="Varela Round"/>
              </a:rPr>
              <a:t>вплив</a:t>
            </a:r>
            <a:r>
              <a:rPr lang="en-US" sz="3335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335" dirty="0" err="1">
                <a:solidFill>
                  <a:srgbClr val="302C2C"/>
                </a:solidFill>
                <a:latin typeface="Varela Round"/>
              </a:rPr>
              <a:t>мистецьких</a:t>
            </a:r>
            <a:r>
              <a:rPr lang="en-US" sz="3335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335" dirty="0" err="1">
                <a:solidFill>
                  <a:srgbClr val="302C2C"/>
                </a:solidFill>
                <a:latin typeface="Varela Round"/>
              </a:rPr>
              <a:t>стилів</a:t>
            </a:r>
            <a:r>
              <a:rPr lang="en-US" sz="3335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335" dirty="0" err="1">
                <a:solidFill>
                  <a:srgbClr val="302C2C"/>
                </a:solidFill>
                <a:latin typeface="Varela Round"/>
              </a:rPr>
              <a:t>на</a:t>
            </a:r>
            <a:r>
              <a:rPr lang="en-US" sz="3335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335" dirty="0" err="1">
                <a:solidFill>
                  <a:srgbClr val="302C2C"/>
                </a:solidFill>
                <a:latin typeface="Varela Round"/>
              </a:rPr>
              <a:t>забудову</a:t>
            </a:r>
            <a:r>
              <a:rPr lang="en-US" sz="3335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335" dirty="0" err="1">
                <a:solidFill>
                  <a:srgbClr val="302C2C"/>
                </a:solidFill>
                <a:latin typeface="Varela Round"/>
              </a:rPr>
              <a:t>селища</a:t>
            </a:r>
            <a:r>
              <a:rPr lang="en-US" sz="3335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335" dirty="0" err="1">
                <a:solidFill>
                  <a:srgbClr val="302C2C"/>
                </a:solidFill>
                <a:latin typeface="Varela Round"/>
              </a:rPr>
              <a:t>Підволочиськ</a:t>
            </a:r>
            <a:r>
              <a:rPr lang="en-US" sz="3335" dirty="0">
                <a:solidFill>
                  <a:srgbClr val="302C2C"/>
                </a:solidFill>
                <a:latin typeface="Varela Round"/>
              </a:rPr>
              <a:t>;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06015" y="6757890"/>
            <a:ext cx="9036444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59"/>
              </a:lnSpc>
            </a:pPr>
            <a:r>
              <a:rPr lang="en-US" sz="3466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466" dirty="0" err="1">
                <a:solidFill>
                  <a:srgbClr val="302C2C"/>
                </a:solidFill>
                <a:latin typeface="Varela Round"/>
              </a:rPr>
              <a:t>закономірності</a:t>
            </a:r>
            <a:r>
              <a:rPr lang="en-US" sz="3466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466" dirty="0" err="1">
                <a:solidFill>
                  <a:srgbClr val="302C2C"/>
                </a:solidFill>
                <a:latin typeface="Varela Round"/>
              </a:rPr>
              <a:t>створення</a:t>
            </a:r>
            <a:r>
              <a:rPr lang="en-US" sz="3466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466" dirty="0" err="1">
                <a:solidFill>
                  <a:srgbClr val="302C2C"/>
                </a:solidFill>
                <a:latin typeface="Varela Round"/>
              </a:rPr>
              <a:t>пам’ятників</a:t>
            </a:r>
            <a:r>
              <a:rPr lang="en-US" sz="3466" dirty="0">
                <a:solidFill>
                  <a:srgbClr val="302C2C"/>
                </a:solidFill>
                <a:latin typeface="Varela Round"/>
              </a:rPr>
              <a:t> у </a:t>
            </a:r>
            <a:r>
              <a:rPr lang="en-US" sz="3466" dirty="0" err="1">
                <a:solidFill>
                  <a:srgbClr val="302C2C"/>
                </a:solidFill>
                <a:latin typeface="Varela Round"/>
              </a:rPr>
              <a:t>містечку</a:t>
            </a:r>
            <a:r>
              <a:rPr lang="en-US" sz="3466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466" dirty="0" err="1">
                <a:solidFill>
                  <a:srgbClr val="302C2C"/>
                </a:solidFill>
                <a:latin typeface="Varela Round"/>
              </a:rPr>
              <a:t>та</a:t>
            </a:r>
            <a:r>
              <a:rPr lang="en-US" sz="3466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uk-UA" sz="3466" dirty="0" smtClean="0">
                <a:solidFill>
                  <a:srgbClr val="302C2C"/>
                </a:solidFill>
                <a:latin typeface="Varela Round"/>
              </a:rPr>
              <a:t>розробили </a:t>
            </a:r>
            <a:r>
              <a:rPr lang="en-US" sz="3466" dirty="0" err="1" smtClean="0">
                <a:solidFill>
                  <a:srgbClr val="302C2C"/>
                </a:solidFill>
                <a:latin typeface="Varela Round"/>
              </a:rPr>
              <a:t>екскурсійний</a:t>
            </a:r>
            <a:r>
              <a:rPr lang="en-US" sz="3466" dirty="0" smtClean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466" dirty="0" err="1">
                <a:solidFill>
                  <a:srgbClr val="302C2C"/>
                </a:solidFill>
                <a:latin typeface="Varela Round"/>
              </a:rPr>
              <a:t>маршрут</a:t>
            </a:r>
            <a:r>
              <a:rPr lang="en-US" sz="3466" dirty="0">
                <a:solidFill>
                  <a:srgbClr val="302C2C"/>
                </a:solidFill>
                <a:latin typeface="Varela Round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35914" y="6235539"/>
            <a:ext cx="9824595" cy="531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>
                <a:solidFill>
                  <a:srgbClr val="302C2C"/>
                </a:solidFill>
                <a:latin typeface="Pluma Bold"/>
              </a:rPr>
              <a:t>встановили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0" y="542527"/>
            <a:ext cx="18651600" cy="9883127"/>
          </a:xfrm>
          <a:custGeom>
            <a:avLst/>
            <a:gdLst/>
            <a:ahLst/>
            <a:cxnLst/>
            <a:rect l="l" t="t" r="r" b="b"/>
            <a:pathLst>
              <a:path w="18651600" h="9883127">
                <a:moveTo>
                  <a:pt x="0" y="9883127"/>
                </a:moveTo>
                <a:lnTo>
                  <a:pt x="18651600" y="9883127"/>
                </a:lnTo>
                <a:lnTo>
                  <a:pt x="18651600" y="0"/>
                </a:lnTo>
                <a:lnTo>
                  <a:pt x="0" y="0"/>
                </a:lnTo>
                <a:lnTo>
                  <a:pt x="0" y="9883127"/>
                </a:lnTo>
                <a:close/>
              </a:path>
            </a:pathLst>
          </a:custGeom>
          <a:blipFill>
            <a:blip r:embed="rId3"/>
            <a:stretch>
              <a:fillRect t="-33313" r="-102940" b="-140526"/>
            </a:stretch>
          </a:blipFill>
        </p:spPr>
      </p:sp>
      <p:sp>
        <p:nvSpPr>
          <p:cNvPr id="4" name="Freeform 4"/>
          <p:cNvSpPr/>
          <p:nvPr/>
        </p:nvSpPr>
        <p:spPr>
          <a:xfrm rot="8768189">
            <a:off x="12368940" y="9378991"/>
            <a:ext cx="7659012" cy="3484850"/>
          </a:xfrm>
          <a:custGeom>
            <a:avLst/>
            <a:gdLst/>
            <a:ahLst/>
            <a:cxnLst/>
            <a:rect l="l" t="t" r="r" b="b"/>
            <a:pathLst>
              <a:path w="7659012" h="3484850">
                <a:moveTo>
                  <a:pt x="0" y="0"/>
                </a:moveTo>
                <a:lnTo>
                  <a:pt x="7659012" y="0"/>
                </a:lnTo>
                <a:lnTo>
                  <a:pt x="7659012" y="3484850"/>
                </a:lnTo>
                <a:lnTo>
                  <a:pt x="0" y="34848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7372359" y="-1725022"/>
            <a:ext cx="13581442" cy="4342400"/>
          </a:xfrm>
          <a:custGeom>
            <a:avLst/>
            <a:gdLst/>
            <a:ahLst/>
            <a:cxnLst/>
            <a:rect l="l" t="t" r="r" b="b"/>
            <a:pathLst>
              <a:path w="13581442" h="4342400">
                <a:moveTo>
                  <a:pt x="0" y="0"/>
                </a:moveTo>
                <a:lnTo>
                  <a:pt x="13581441" y="0"/>
                </a:lnTo>
                <a:lnTo>
                  <a:pt x="13581441" y="4342400"/>
                </a:lnTo>
                <a:lnTo>
                  <a:pt x="0" y="43424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9505" b="-8393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006977" y="570003"/>
            <a:ext cx="12252323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5000">
                <a:solidFill>
                  <a:srgbClr val="302C2C"/>
                </a:solidFill>
                <a:latin typeface="Pluma Bold"/>
              </a:rPr>
              <a:t>Список використаної літератури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2248772"/>
            <a:ext cx="18249900" cy="638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302C2C"/>
                </a:solidFill>
                <a:latin typeface="PT Serif Bold"/>
              </a:rPr>
              <a:t>1.VOX-POPULI-HISTORY - Підволочиськ… Частина І. (Автор: Мокрій Юрій). Google Sites: Sign-in. URL: </a:t>
            </a:r>
            <a:r>
              <a:rPr lang="en-US" sz="3000" u="sng">
                <a:solidFill>
                  <a:srgbClr val="302C2C"/>
                </a:solidFill>
                <a:latin typeface="PT Serif Bold"/>
                <a:hlinkClick r:id="rId6" tooltip="https://sites.google.com/vox-populi.com.ua/vox-populi-history/%D1%96%D1%81%D1%82%D0%BE%D1%80%D1%96%D1%8F/%D0%B2%D0%B8%D0%B7%D0%B2%D0%BE%D0%BB%D1%8C%D0%BD%D1%96-%D0%B7%D0%BC%D0%B0%D0%B3%D0%B0%D0%BD%D0%BD%D1%8F/%D0%BF%D1%96%D0%B4%D0%B2%D0%BE%D0%BB%D0%BE%D1%87%D0%B8%D1%81%D1%8C%D0%BA-%D1%87%D0%B0%D1%81%D1%82%D0%B8%D0%BD%D0%B0-%D1%96-%D0%B0%D0%B2%D1%82%D0%BE%D1%80-%D0%BC%D0%BE%D0%BA%D1%80%D1%96%D0%B9-%D1%8E%D1%80%D1%96%D0%B9"/>
              </a:rPr>
              <a:t>https://sites.google.com/vox-populi.com.ua/vox-populi-history/історія/визвольні-змагання/підволочиськ-частина-і-автор-мокрій-юрій</a:t>
            </a:r>
            <a:r>
              <a:rPr lang="en-US" sz="3000">
                <a:solidFill>
                  <a:srgbClr val="302C2C"/>
                </a:solidFill>
                <a:latin typeface="PT Serif Bold"/>
              </a:rPr>
              <a:t> (дата звернення: 01.04.2024).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302C2C"/>
                </a:solidFill>
                <a:latin typeface="PT Serif Bold"/>
              </a:rPr>
              <a:t>2. Мокрій Юрій. Містечко. – Тернопіль: Астон, 2011. – 496 с.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302C2C"/>
                </a:solidFill>
                <a:latin typeface="PT Serif Bold"/>
              </a:rPr>
              <a:t>3. Шляхами Золотого Поділля [Текст] : регіональний історично-мемуарний збірник. Т. 3 : Тернопільщина і Скалатщина / редкол. : Р. Миколаєвич, П. Гайда, М. Кінасевич [та ін.]. – Філядельфія : Регіональне об'єднання Тернопільщина, 1983. – 846 с.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302C2C"/>
                </a:solidFill>
                <a:latin typeface="PT Serif Bold"/>
              </a:rPr>
              <a:t>4. Учасники проектів Вікімедіа. Нестор (Писик) – Вікіпедія. Вікіпедія. URL: </a:t>
            </a:r>
            <a:r>
              <a:rPr lang="en-US" sz="3000" u="sng">
                <a:solidFill>
                  <a:srgbClr val="302C2C"/>
                </a:solidFill>
                <a:latin typeface="PT Serif Bold"/>
                <a:hlinkClick r:id="rId7" tooltip="https://uk.wikipedia.org/wiki/%D0%9D%D0%B5%D1%81%D1%82%D0%BE%D1%80_(%D0%9F%D0%B8%D1%81%D0%B8%D0%BA)"/>
              </a:rPr>
              <a:t>https://uk.wikipedia.org/wiki/Нестор_(Писик)</a:t>
            </a:r>
            <a:r>
              <a:rPr lang="en-US" sz="3000">
                <a:solidFill>
                  <a:srgbClr val="302C2C"/>
                </a:solidFill>
                <a:latin typeface="PT Serif Bold"/>
              </a:rPr>
              <a:t> (дата звернення: 11.04.2024).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302C2C"/>
                </a:solidFill>
                <a:latin typeface="PT Serif Bold"/>
              </a:rPr>
              <a:t>5. Учасники проектів Вікімедіа. Герман Кестен – Вікіпедія. Вікіпедія. URL: </a:t>
            </a:r>
            <a:r>
              <a:rPr lang="en-US" sz="3000" u="sng">
                <a:solidFill>
                  <a:srgbClr val="302C2C"/>
                </a:solidFill>
                <a:latin typeface="PT Serif Bold"/>
                <a:hlinkClick r:id="rId8" tooltip="https://uk.wikipedia.org/wiki/%D0%93%D0%B5%D1%80%D0%BC%D0%B0%D0%BD_%D0%9A%D0%B5%D1%81%D1%82%D0%B5%D0%BD"/>
              </a:rPr>
              <a:t>https://uk.wikipedia.org/wiki/Герман_Кестен</a:t>
            </a:r>
            <a:r>
              <a:rPr lang="en-US" sz="3000">
                <a:solidFill>
                  <a:srgbClr val="302C2C"/>
                </a:solidFill>
                <a:latin typeface="PT Serif Bold"/>
              </a:rPr>
              <a:t> (дата звернення: 09.04.2024).</a:t>
            </a:r>
          </a:p>
          <a:p>
            <a:pPr algn="just">
              <a:lnSpc>
                <a:spcPts val="4200"/>
              </a:lnSpc>
            </a:pPr>
            <a:endParaRPr lang="en-US" sz="3000">
              <a:solidFill>
                <a:srgbClr val="302C2C"/>
              </a:solidFill>
              <a:latin typeface="PT Serif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1369857">
            <a:off x="-8946082" y="3195344"/>
            <a:ext cx="10934794" cy="7573357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210049" y="804227"/>
            <a:ext cx="13971368" cy="715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0"/>
              </a:lnSpc>
            </a:pPr>
            <a:r>
              <a:rPr lang="en-US" sz="6500" spc="175">
                <a:solidFill>
                  <a:srgbClr val="605048"/>
                </a:solidFill>
                <a:latin typeface="Carelia"/>
              </a:rPr>
              <a:t>Мета, завдання дослідження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14715" y="8654598"/>
            <a:ext cx="10231078" cy="1080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9675" lvl="1" indent="-339837">
              <a:lnSpc>
                <a:spcPts val="4407"/>
              </a:lnSpc>
              <a:buFont typeface="Arial"/>
              <a:buChar char="•"/>
            </a:pPr>
            <a:r>
              <a:rPr lang="en-US" sz="3148" dirty="0" err="1">
                <a:solidFill>
                  <a:srgbClr val="605048"/>
                </a:solidFill>
                <a:latin typeface="Carelia"/>
              </a:rPr>
              <a:t>встановити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148" dirty="0" err="1">
                <a:solidFill>
                  <a:srgbClr val="605048"/>
                </a:solidFill>
                <a:latin typeface="Carelia"/>
              </a:rPr>
              <a:t>закономірності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148" dirty="0" err="1">
                <a:solidFill>
                  <a:srgbClr val="605048"/>
                </a:solidFill>
                <a:latin typeface="Carelia"/>
              </a:rPr>
              <a:t>створення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148" dirty="0" err="1">
                <a:solidFill>
                  <a:srgbClr val="605048"/>
                </a:solidFill>
                <a:latin typeface="Carelia"/>
              </a:rPr>
              <a:t>пам’ятників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 у </a:t>
            </a:r>
            <a:r>
              <a:rPr lang="en-US" sz="3148" dirty="0" err="1">
                <a:solidFill>
                  <a:srgbClr val="605048"/>
                </a:solidFill>
                <a:latin typeface="Carelia"/>
              </a:rPr>
              <a:t>містечку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52981" y="2205738"/>
            <a:ext cx="9071350" cy="2184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7"/>
              </a:lnSpc>
            </a:pPr>
            <a:r>
              <a:rPr lang="en-US" sz="3148" dirty="0" err="1">
                <a:solidFill>
                  <a:srgbClr val="605048"/>
                </a:solidFill>
                <a:latin typeface="Carelia"/>
              </a:rPr>
              <a:t>Мета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: </a:t>
            </a:r>
            <a:r>
              <a:rPr lang="en-US" sz="3148" dirty="0" err="1">
                <a:solidFill>
                  <a:srgbClr val="605048"/>
                </a:solidFill>
                <a:latin typeface="Carelia"/>
              </a:rPr>
              <a:t>систематизувати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148" dirty="0" err="1">
                <a:solidFill>
                  <a:srgbClr val="605048"/>
                </a:solidFill>
                <a:latin typeface="Carelia"/>
              </a:rPr>
              <a:t>інформацію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148" dirty="0" err="1">
                <a:solidFill>
                  <a:srgbClr val="605048"/>
                </a:solidFill>
                <a:latin typeface="Carelia"/>
              </a:rPr>
              <a:t>про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148" dirty="0" err="1">
                <a:solidFill>
                  <a:srgbClr val="605048"/>
                </a:solidFill>
                <a:latin typeface="Carelia"/>
              </a:rPr>
              <a:t>пам’ятки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148" dirty="0" err="1">
                <a:solidFill>
                  <a:srgbClr val="605048"/>
                </a:solidFill>
                <a:latin typeface="Carelia"/>
              </a:rPr>
              <a:t>містечка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148" dirty="0" err="1">
                <a:solidFill>
                  <a:srgbClr val="605048"/>
                </a:solidFill>
                <a:latin typeface="Carelia"/>
              </a:rPr>
              <a:t>за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148" dirty="0" err="1">
                <a:solidFill>
                  <a:srgbClr val="605048"/>
                </a:solidFill>
                <a:latin typeface="Carelia"/>
              </a:rPr>
              <a:t>тематичним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, </a:t>
            </a:r>
            <a:r>
              <a:rPr lang="en-US" sz="3148" dirty="0" err="1">
                <a:solidFill>
                  <a:srgbClr val="605048"/>
                </a:solidFill>
                <a:latin typeface="Carelia"/>
              </a:rPr>
              <a:t>хронологічним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148" dirty="0" err="1">
                <a:solidFill>
                  <a:srgbClr val="605048"/>
                </a:solidFill>
                <a:latin typeface="Carelia"/>
              </a:rPr>
              <a:t>принципами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, </a:t>
            </a:r>
            <a:r>
              <a:rPr lang="en-US" sz="3148" dirty="0" err="1">
                <a:solidFill>
                  <a:srgbClr val="605048"/>
                </a:solidFill>
                <a:latin typeface="Carelia"/>
              </a:rPr>
              <a:t>створивши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148" dirty="0" err="1">
                <a:solidFill>
                  <a:srgbClr val="605048"/>
                </a:solidFill>
                <a:latin typeface="Carelia"/>
              </a:rPr>
              <a:t>екскурсійний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148" dirty="0" err="1">
                <a:solidFill>
                  <a:srgbClr val="605048"/>
                </a:solidFill>
                <a:latin typeface="Carelia"/>
              </a:rPr>
              <a:t>маршрут</a:t>
            </a:r>
            <a:endParaRPr lang="en-US" sz="3148" dirty="0">
              <a:solidFill>
                <a:srgbClr val="605048"/>
              </a:solidFill>
              <a:latin typeface="Carelia"/>
            </a:endParaRPr>
          </a:p>
        </p:txBody>
      </p:sp>
      <p:sp>
        <p:nvSpPr>
          <p:cNvPr id="9" name="Freeform 9"/>
          <p:cNvSpPr/>
          <p:nvPr/>
        </p:nvSpPr>
        <p:spPr>
          <a:xfrm rot="1921304">
            <a:off x="10065681" y="-4534537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793056">
            <a:off x="-5347750" y="6389853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5" y="0"/>
                </a:lnTo>
                <a:lnTo>
                  <a:pt x="12128005" y="7794294"/>
                </a:lnTo>
                <a:lnTo>
                  <a:pt x="0" y="77942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 rot="-9081209">
            <a:off x="13384815" y="-5618510"/>
            <a:ext cx="4921956" cy="7315995"/>
            <a:chOff x="0" y="0"/>
            <a:chExt cx="3175000" cy="4719320"/>
          </a:xfrm>
        </p:grpSpPr>
        <p:sp>
          <p:nvSpPr>
            <p:cNvPr id="12" name="Freeform 12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 rot="-873034" flipH="1">
            <a:off x="14970934" y="625867"/>
            <a:ext cx="4576731" cy="6869390"/>
          </a:xfrm>
          <a:custGeom>
            <a:avLst/>
            <a:gdLst/>
            <a:ahLst/>
            <a:cxnLst/>
            <a:rect l="l" t="t" r="r" b="b"/>
            <a:pathLst>
              <a:path w="4576731" h="6869390">
                <a:moveTo>
                  <a:pt x="4576732" y="0"/>
                </a:moveTo>
                <a:lnTo>
                  <a:pt x="0" y="0"/>
                </a:lnTo>
                <a:lnTo>
                  <a:pt x="0" y="6869390"/>
                </a:lnTo>
                <a:lnTo>
                  <a:pt x="4576732" y="6869390"/>
                </a:lnTo>
                <a:lnTo>
                  <a:pt x="457673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8175697">
            <a:off x="15933786" y="8168974"/>
            <a:ext cx="4708429" cy="1171222"/>
          </a:xfrm>
          <a:custGeom>
            <a:avLst/>
            <a:gdLst/>
            <a:ahLst/>
            <a:cxnLst/>
            <a:rect l="l" t="t" r="r" b="b"/>
            <a:pathLst>
              <a:path w="4708429" h="1171222">
                <a:moveTo>
                  <a:pt x="0" y="0"/>
                </a:moveTo>
                <a:lnTo>
                  <a:pt x="4708428" y="0"/>
                </a:lnTo>
                <a:lnTo>
                  <a:pt x="4708428" y="1171221"/>
                </a:lnTo>
                <a:lnTo>
                  <a:pt x="0" y="11712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7306022">
            <a:off x="15507546" y="8590549"/>
            <a:ext cx="3629837" cy="3566315"/>
          </a:xfrm>
          <a:custGeom>
            <a:avLst/>
            <a:gdLst/>
            <a:ahLst/>
            <a:cxnLst/>
            <a:rect l="l" t="t" r="r" b="b"/>
            <a:pathLst>
              <a:path w="3629837" h="3566315">
                <a:moveTo>
                  <a:pt x="0" y="0"/>
                </a:moveTo>
                <a:lnTo>
                  <a:pt x="3629837" y="0"/>
                </a:lnTo>
                <a:lnTo>
                  <a:pt x="3629837" y="3566315"/>
                </a:lnTo>
                <a:lnTo>
                  <a:pt x="0" y="35663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64571" y="5902610"/>
            <a:ext cx="5250144" cy="4114800"/>
          </a:xfrm>
          <a:custGeom>
            <a:avLst/>
            <a:gdLst/>
            <a:ahLst/>
            <a:cxnLst/>
            <a:rect l="l" t="t" r="r" b="b"/>
            <a:pathLst>
              <a:path w="5250144" h="4114800">
                <a:moveTo>
                  <a:pt x="0" y="0"/>
                </a:moveTo>
                <a:lnTo>
                  <a:pt x="5250144" y="0"/>
                </a:lnTo>
                <a:lnTo>
                  <a:pt x="52501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824331" y="6172200"/>
            <a:ext cx="5002796" cy="4114800"/>
          </a:xfrm>
          <a:custGeom>
            <a:avLst/>
            <a:gdLst/>
            <a:ahLst/>
            <a:cxnLst/>
            <a:rect l="l" t="t" r="r" b="b"/>
            <a:pathLst>
              <a:path w="5002796" h="4114800">
                <a:moveTo>
                  <a:pt x="0" y="0"/>
                </a:moveTo>
                <a:lnTo>
                  <a:pt x="5002797" y="0"/>
                </a:lnTo>
                <a:lnTo>
                  <a:pt x="500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5436838" y="4761531"/>
            <a:ext cx="9414099" cy="2184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7"/>
              </a:lnSpc>
            </a:pPr>
            <a:r>
              <a:rPr lang="en-US" sz="3148" dirty="0" err="1">
                <a:solidFill>
                  <a:srgbClr val="605048"/>
                </a:solidFill>
                <a:latin typeface="Carelia"/>
              </a:rPr>
              <a:t>Завдання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: </a:t>
            </a:r>
          </a:p>
          <a:p>
            <a:pPr marL="679675" lvl="1" indent="-339837">
              <a:lnSpc>
                <a:spcPts val="4407"/>
              </a:lnSpc>
              <a:buFont typeface="Arial"/>
              <a:buChar char="•"/>
            </a:pPr>
            <a:r>
              <a:rPr lang="en-US" sz="3148" dirty="0" err="1">
                <a:solidFill>
                  <a:srgbClr val="605048"/>
                </a:solidFill>
                <a:latin typeface="Carelia"/>
              </a:rPr>
              <a:t>дослідити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148" dirty="0" err="1">
                <a:solidFill>
                  <a:srgbClr val="605048"/>
                </a:solidFill>
                <a:latin typeface="Carelia"/>
              </a:rPr>
              <a:t>історію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148" dirty="0" err="1">
                <a:solidFill>
                  <a:srgbClr val="605048"/>
                </a:solidFill>
                <a:latin typeface="Carelia"/>
              </a:rPr>
              <a:t>створення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148" dirty="0" err="1">
                <a:solidFill>
                  <a:srgbClr val="605048"/>
                </a:solidFill>
                <a:latin typeface="Carelia"/>
              </a:rPr>
              <a:t>архітектурних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148" dirty="0" err="1">
                <a:solidFill>
                  <a:srgbClr val="605048"/>
                </a:solidFill>
                <a:latin typeface="Carelia"/>
              </a:rPr>
              <a:t>споруд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, </a:t>
            </a:r>
            <a:r>
              <a:rPr lang="en-US" sz="3148" dirty="0" err="1">
                <a:solidFill>
                  <a:srgbClr val="605048"/>
                </a:solidFill>
                <a:latin typeface="Carelia"/>
              </a:rPr>
              <a:t>пам’ятників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148" dirty="0" err="1">
                <a:solidFill>
                  <a:srgbClr val="605048"/>
                </a:solidFill>
                <a:latin typeface="Carelia"/>
              </a:rPr>
              <a:t>селища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148" dirty="0" err="1">
                <a:solidFill>
                  <a:srgbClr val="605048"/>
                </a:solidFill>
                <a:latin typeface="Carelia"/>
              </a:rPr>
              <a:t>Підволочиськ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;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614715" y="7317146"/>
            <a:ext cx="9058346" cy="1080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9675" lvl="1" indent="-339837">
              <a:lnSpc>
                <a:spcPts val="4407"/>
              </a:lnSpc>
              <a:buFont typeface="Arial"/>
              <a:buChar char="•"/>
            </a:pPr>
            <a:r>
              <a:rPr lang="en-US" sz="3148" dirty="0" err="1">
                <a:solidFill>
                  <a:srgbClr val="605048"/>
                </a:solidFill>
                <a:latin typeface="Carelia"/>
              </a:rPr>
              <a:t>простежити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148" dirty="0" err="1">
                <a:solidFill>
                  <a:srgbClr val="605048"/>
                </a:solidFill>
                <a:latin typeface="Carelia"/>
              </a:rPr>
              <a:t>вплив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148" dirty="0" err="1">
                <a:solidFill>
                  <a:srgbClr val="605048"/>
                </a:solidFill>
                <a:latin typeface="Carelia"/>
              </a:rPr>
              <a:t>мистецьких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148" dirty="0" err="1">
                <a:solidFill>
                  <a:srgbClr val="605048"/>
                </a:solidFill>
                <a:latin typeface="Carelia"/>
              </a:rPr>
              <a:t>стилів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148" dirty="0" err="1">
                <a:solidFill>
                  <a:srgbClr val="605048"/>
                </a:solidFill>
                <a:latin typeface="Carelia"/>
              </a:rPr>
              <a:t>на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148" dirty="0" err="1">
                <a:solidFill>
                  <a:srgbClr val="605048"/>
                </a:solidFill>
                <a:latin typeface="Carelia"/>
              </a:rPr>
              <a:t>забудову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148" dirty="0" err="1">
                <a:solidFill>
                  <a:srgbClr val="605048"/>
                </a:solidFill>
                <a:latin typeface="Carelia"/>
              </a:rPr>
              <a:t>селища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 </a:t>
            </a:r>
            <a:r>
              <a:rPr lang="en-US" sz="3148" dirty="0" err="1">
                <a:solidFill>
                  <a:srgbClr val="605048"/>
                </a:solidFill>
                <a:latin typeface="Carelia"/>
              </a:rPr>
              <a:t>Підволочиськ</a:t>
            </a:r>
            <a:r>
              <a:rPr lang="en-US" sz="3148" dirty="0">
                <a:solidFill>
                  <a:srgbClr val="605048"/>
                </a:solidFill>
                <a:latin typeface="Carelia"/>
              </a:rPr>
              <a:t>;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1811569">
            <a:off x="15851568" y="6176323"/>
            <a:ext cx="4146901" cy="6163954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36129" y="-714973"/>
            <a:ext cx="4095338" cy="4500372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 rot="-4946767">
            <a:off x="-2553911" y="546196"/>
            <a:ext cx="14011226" cy="9704071"/>
            <a:chOff x="0" y="0"/>
            <a:chExt cx="3429000" cy="2374900"/>
          </a:xfrm>
        </p:grpSpPr>
        <p:sp>
          <p:nvSpPr>
            <p:cNvPr id="8" name="Freeform 8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6375558">
            <a:off x="580266" y="-1593540"/>
            <a:ext cx="5260564" cy="7819303"/>
            <a:chOff x="0" y="0"/>
            <a:chExt cx="3175000" cy="4719320"/>
          </a:xfrm>
        </p:grpSpPr>
        <p:sp>
          <p:nvSpPr>
            <p:cNvPr id="11" name="Freeform 11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3593" r="-237551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-7307119">
            <a:off x="-767933" y="2977766"/>
            <a:ext cx="10902197" cy="7550781"/>
            <a:chOff x="0" y="0"/>
            <a:chExt cx="3429000" cy="2374900"/>
          </a:xfrm>
        </p:grpSpPr>
        <p:sp>
          <p:nvSpPr>
            <p:cNvPr id="14" name="Freeform 1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8"/>
              <a:stretch>
                <a:fillRect t="-278" b="-278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rot="-5420276">
            <a:off x="600455" y="1315330"/>
            <a:ext cx="9255763" cy="7961133"/>
          </a:xfrm>
          <a:custGeom>
            <a:avLst/>
            <a:gdLst/>
            <a:ahLst/>
            <a:cxnLst/>
            <a:rect l="l" t="t" r="r" b="b"/>
            <a:pathLst>
              <a:path w="9255763" h="7961133">
                <a:moveTo>
                  <a:pt x="0" y="0"/>
                </a:moveTo>
                <a:lnTo>
                  <a:pt x="9255762" y="0"/>
                </a:lnTo>
                <a:lnTo>
                  <a:pt x="9255762" y="7961132"/>
                </a:lnTo>
                <a:lnTo>
                  <a:pt x="0" y="79611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55554">
            <a:off x="8327242" y="1770581"/>
            <a:ext cx="9823584" cy="7434713"/>
          </a:xfrm>
          <a:custGeom>
            <a:avLst/>
            <a:gdLst/>
            <a:ahLst/>
            <a:cxnLst/>
            <a:rect l="l" t="t" r="r" b="b"/>
            <a:pathLst>
              <a:path w="9823584" h="7434713">
                <a:moveTo>
                  <a:pt x="0" y="0"/>
                </a:moveTo>
                <a:lnTo>
                  <a:pt x="9823584" y="0"/>
                </a:lnTo>
                <a:lnTo>
                  <a:pt x="9823584" y="7434713"/>
                </a:lnTo>
                <a:lnTo>
                  <a:pt x="0" y="74347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118" b="-1118"/>
            </a:stretch>
          </a:blipFill>
        </p:spPr>
      </p:sp>
      <p:sp>
        <p:nvSpPr>
          <p:cNvPr id="18" name="Freeform 18"/>
          <p:cNvSpPr/>
          <p:nvPr/>
        </p:nvSpPr>
        <p:spPr>
          <a:xfrm rot="27259">
            <a:off x="4455292" y="574214"/>
            <a:ext cx="891928" cy="908972"/>
          </a:xfrm>
          <a:custGeom>
            <a:avLst/>
            <a:gdLst/>
            <a:ahLst/>
            <a:cxnLst/>
            <a:rect l="l" t="t" r="r" b="b"/>
            <a:pathLst>
              <a:path w="891928" h="908972">
                <a:moveTo>
                  <a:pt x="0" y="0"/>
                </a:moveTo>
                <a:lnTo>
                  <a:pt x="891928" y="0"/>
                </a:lnTo>
                <a:lnTo>
                  <a:pt x="891928" y="908972"/>
                </a:lnTo>
                <a:lnTo>
                  <a:pt x="0" y="9089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581645">
            <a:off x="8579987" y="1993965"/>
            <a:ext cx="9335455" cy="7001591"/>
          </a:xfrm>
          <a:custGeom>
            <a:avLst/>
            <a:gdLst/>
            <a:ahLst/>
            <a:cxnLst/>
            <a:rect l="l" t="t" r="r" b="b"/>
            <a:pathLst>
              <a:path w="9335455" h="7001591">
                <a:moveTo>
                  <a:pt x="0" y="0"/>
                </a:moveTo>
                <a:lnTo>
                  <a:pt x="9335455" y="0"/>
                </a:lnTo>
                <a:lnTo>
                  <a:pt x="9335455" y="7001591"/>
                </a:lnTo>
                <a:lnTo>
                  <a:pt x="0" y="70015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210549" y="2633338"/>
            <a:ext cx="5513187" cy="666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7"/>
              </a:lnSpc>
            </a:pPr>
            <a:r>
              <a:rPr lang="en-US" sz="5099">
                <a:solidFill>
                  <a:srgbClr val="605048"/>
                </a:solidFill>
                <a:latin typeface="Carelia"/>
              </a:rPr>
              <a:t>Підволочиськ</a:t>
            </a:r>
          </a:p>
        </p:txBody>
      </p:sp>
      <p:sp>
        <p:nvSpPr>
          <p:cNvPr id="21" name="TextBox 21"/>
          <p:cNvSpPr txBox="1"/>
          <p:nvPr/>
        </p:nvSpPr>
        <p:spPr>
          <a:xfrm rot="-15471">
            <a:off x="2103719" y="3739980"/>
            <a:ext cx="5225665" cy="550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64"/>
              </a:lnSpc>
            </a:pPr>
            <a:r>
              <a:rPr lang="en-US" sz="2545">
                <a:solidFill>
                  <a:srgbClr val="605048"/>
                </a:solidFill>
                <a:latin typeface="Glacial Indifference"/>
              </a:rPr>
              <a:t>Містечко засновано у 1463 році як Волочище.</a:t>
            </a:r>
          </a:p>
          <a:p>
            <a:pPr>
              <a:lnSpc>
                <a:spcPts val="3664"/>
              </a:lnSpc>
            </a:pPr>
            <a:r>
              <a:rPr lang="en-US" sz="2545">
                <a:solidFill>
                  <a:srgbClr val="605048"/>
                </a:solidFill>
                <a:latin typeface="Glacial Indifference"/>
              </a:rPr>
              <a:t>У 1583 році поселення згадується як Старе Волочище, ймовірно, щоб відділити поселення на іншому березі р.Збруч - Нове Волочище.</a:t>
            </a:r>
          </a:p>
          <a:p>
            <a:pPr>
              <a:lnSpc>
                <a:spcPts val="3664"/>
              </a:lnSpc>
            </a:pPr>
            <a:r>
              <a:rPr lang="en-US" sz="2545">
                <a:solidFill>
                  <a:srgbClr val="605048"/>
                </a:solidFill>
                <a:latin typeface="Glacial Indifference"/>
              </a:rPr>
              <a:t>Назва Підволочиськ, вірогідно, прижилася після зруйнування Старого міста, замку кримськими татарами, адже тут проходив Чорний шлях.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406198">
            <a:off x="6175723" y="585405"/>
            <a:ext cx="11860903" cy="8214774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6598" b="-659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467604">
            <a:off x="16358294" y="7160879"/>
            <a:ext cx="3393915" cy="5044715"/>
            <a:chOff x="0" y="0"/>
            <a:chExt cx="3175000" cy="4719320"/>
          </a:xfrm>
        </p:grpSpPr>
        <p:sp>
          <p:nvSpPr>
            <p:cNvPr id="7" name="Freeform 7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8993439">
            <a:off x="-4226242" y="1052236"/>
            <a:ext cx="5816163" cy="4028232"/>
            <a:chOff x="0" y="0"/>
            <a:chExt cx="3429000" cy="2374900"/>
          </a:xfrm>
        </p:grpSpPr>
        <p:sp>
          <p:nvSpPr>
            <p:cNvPr id="10" name="Freeform 10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7"/>
              <a:stretch>
                <a:fillRect t="-278" b="-27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-74396" y="4538958"/>
            <a:ext cx="6422498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2"/>
              </a:lnSpc>
            </a:pPr>
            <a:r>
              <a:rPr lang="uk-UA" sz="3969" dirty="0" smtClean="0">
                <a:solidFill>
                  <a:srgbClr val="605048"/>
                </a:solidFill>
                <a:latin typeface="Glacial Indifference"/>
              </a:rPr>
              <a:t>Збудована на початку  </a:t>
            </a:r>
          </a:p>
          <a:p>
            <a:pPr algn="ctr">
              <a:lnSpc>
                <a:spcPts val="4882"/>
              </a:lnSpc>
            </a:pPr>
            <a:r>
              <a:rPr lang="uk-UA" sz="3969" dirty="0" smtClean="0">
                <a:solidFill>
                  <a:srgbClr val="605048"/>
                </a:solidFill>
                <a:latin typeface="Glacial Indifference"/>
              </a:rPr>
              <a:t>19 століття;</a:t>
            </a:r>
          </a:p>
          <a:p>
            <a:pPr algn="ctr">
              <a:lnSpc>
                <a:spcPts val="4882"/>
              </a:lnSpc>
            </a:pPr>
            <a:r>
              <a:rPr lang="uk-UA" sz="3969" dirty="0" smtClean="0">
                <a:solidFill>
                  <a:srgbClr val="605048"/>
                </a:solidFill>
                <a:latin typeface="Glacial Indifference"/>
              </a:rPr>
              <a:t>Стиль – романтичний, класицизм</a:t>
            </a:r>
            <a:endParaRPr lang="en-US" sz="3969" dirty="0">
              <a:solidFill>
                <a:srgbClr val="605048"/>
              </a:solidFill>
              <a:latin typeface="Glacial Indifference"/>
            </a:endParaRPr>
          </a:p>
        </p:txBody>
      </p:sp>
      <p:sp>
        <p:nvSpPr>
          <p:cNvPr id="13" name="Freeform 13"/>
          <p:cNvSpPr/>
          <p:nvPr/>
        </p:nvSpPr>
        <p:spPr>
          <a:xfrm rot="1025603">
            <a:off x="-1764819" y="7592620"/>
            <a:ext cx="3529638" cy="5388761"/>
          </a:xfrm>
          <a:custGeom>
            <a:avLst/>
            <a:gdLst/>
            <a:ahLst/>
            <a:cxnLst/>
            <a:rect l="l" t="t" r="r" b="b"/>
            <a:pathLst>
              <a:path w="3529638" h="5388761">
                <a:moveTo>
                  <a:pt x="0" y="0"/>
                </a:moveTo>
                <a:lnTo>
                  <a:pt x="3529638" y="0"/>
                </a:lnTo>
                <a:lnTo>
                  <a:pt x="3529638" y="5388760"/>
                </a:lnTo>
                <a:lnTo>
                  <a:pt x="0" y="53887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808875">
            <a:off x="-2207868" y="-909253"/>
            <a:ext cx="3944942" cy="3875906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2" y="0"/>
                </a:lnTo>
                <a:lnTo>
                  <a:pt x="3944942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696464" y="0"/>
            <a:ext cx="3450328" cy="2837895"/>
          </a:xfrm>
          <a:custGeom>
            <a:avLst/>
            <a:gdLst/>
            <a:ahLst/>
            <a:cxnLst/>
            <a:rect l="l" t="t" r="r" b="b"/>
            <a:pathLst>
              <a:path w="3450328" h="2837895">
                <a:moveTo>
                  <a:pt x="0" y="0"/>
                </a:moveTo>
                <a:lnTo>
                  <a:pt x="3450328" y="0"/>
                </a:lnTo>
                <a:lnTo>
                  <a:pt x="3450328" y="2837895"/>
                </a:lnTo>
                <a:lnTo>
                  <a:pt x="0" y="28378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522495" y="695833"/>
            <a:ext cx="4699367" cy="46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4299" spc="116">
                <a:solidFill>
                  <a:srgbClr val="605048"/>
                </a:solidFill>
                <a:latin typeface="Carelia"/>
              </a:rPr>
              <a:t>Міська ратуша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53" t="-45683" r="-1403" b="-4908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36234"/>
            <a:ext cx="7885732" cy="8614531"/>
          </a:xfrm>
          <a:custGeom>
            <a:avLst/>
            <a:gdLst/>
            <a:ahLst/>
            <a:cxnLst/>
            <a:rect l="l" t="t" r="r" b="b"/>
            <a:pathLst>
              <a:path w="7885732" h="8614531">
                <a:moveTo>
                  <a:pt x="0" y="0"/>
                </a:moveTo>
                <a:lnTo>
                  <a:pt x="7885732" y="0"/>
                </a:lnTo>
                <a:lnTo>
                  <a:pt x="7885732" y="8614532"/>
                </a:lnTo>
                <a:lnTo>
                  <a:pt x="0" y="86145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732" b="-97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1815430"/>
            <a:ext cx="7660867" cy="287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0"/>
              </a:lnSpc>
            </a:pPr>
            <a:r>
              <a:rPr lang="en-US" sz="4658" dirty="0" err="1">
                <a:solidFill>
                  <a:srgbClr val="302C2C"/>
                </a:solidFill>
                <a:latin typeface="Varela Round"/>
              </a:rPr>
              <a:t>Збереглося</a:t>
            </a:r>
            <a:r>
              <a:rPr lang="en-US" sz="4658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4658" dirty="0" err="1">
                <a:solidFill>
                  <a:srgbClr val="302C2C"/>
                </a:solidFill>
                <a:latin typeface="Varela Round"/>
              </a:rPr>
              <a:t>багато</a:t>
            </a:r>
            <a:r>
              <a:rPr lang="en-US" sz="4658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4658" dirty="0" err="1">
                <a:solidFill>
                  <a:srgbClr val="302C2C"/>
                </a:solidFill>
                <a:latin typeface="Varela Round"/>
              </a:rPr>
              <a:t>будинків</a:t>
            </a:r>
            <a:r>
              <a:rPr lang="en-US" sz="4658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uk-UA" sz="4658" dirty="0" smtClean="0">
                <a:solidFill>
                  <a:srgbClr val="302C2C"/>
                </a:solidFill>
                <a:latin typeface="Varela Round"/>
              </a:rPr>
              <a:t>забудови </a:t>
            </a:r>
            <a:r>
              <a:rPr lang="en-US" sz="4658" dirty="0" smtClean="0">
                <a:solidFill>
                  <a:srgbClr val="302C2C"/>
                </a:solidFill>
                <a:latin typeface="Varela Round"/>
              </a:rPr>
              <a:t>19 </a:t>
            </a:r>
            <a:r>
              <a:rPr lang="en-US" sz="4658" dirty="0" err="1">
                <a:solidFill>
                  <a:srgbClr val="302C2C"/>
                </a:solidFill>
                <a:latin typeface="Varela Round"/>
              </a:rPr>
              <a:t>століття</a:t>
            </a:r>
            <a:r>
              <a:rPr lang="en-US" sz="4658" dirty="0">
                <a:solidFill>
                  <a:srgbClr val="302C2C"/>
                </a:solidFill>
                <a:latin typeface="Varela Round"/>
              </a:rPr>
              <a:t>;</a:t>
            </a:r>
          </a:p>
          <a:p>
            <a:pPr>
              <a:lnSpc>
                <a:spcPts val="5590"/>
              </a:lnSpc>
            </a:pPr>
            <a:r>
              <a:rPr lang="en-US" sz="4658" dirty="0" err="1">
                <a:solidFill>
                  <a:srgbClr val="302C2C"/>
                </a:solidFill>
                <a:latin typeface="Varela Round"/>
              </a:rPr>
              <a:t>стиль</a:t>
            </a:r>
            <a:r>
              <a:rPr lang="en-US" sz="4658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4658" dirty="0" smtClean="0">
                <a:solidFill>
                  <a:srgbClr val="302C2C"/>
                </a:solidFill>
                <a:latin typeface="Varela Round"/>
              </a:rPr>
              <a:t>– </a:t>
            </a:r>
            <a:r>
              <a:rPr lang="uk-UA" sz="4658" dirty="0" smtClean="0">
                <a:solidFill>
                  <a:srgbClr val="302C2C"/>
                </a:solidFill>
                <a:latin typeface="Varela Round"/>
              </a:rPr>
              <a:t>романтизм, </a:t>
            </a:r>
            <a:r>
              <a:rPr lang="en-US" sz="4658" dirty="0" err="1" smtClean="0">
                <a:solidFill>
                  <a:srgbClr val="302C2C"/>
                </a:solidFill>
                <a:latin typeface="Varela Round"/>
              </a:rPr>
              <a:t>класицизм,сецесія</a:t>
            </a:r>
            <a:endParaRPr lang="en-US" sz="4658" dirty="0">
              <a:solidFill>
                <a:srgbClr val="302C2C"/>
              </a:solidFill>
              <a:latin typeface="Varela Round"/>
            </a:endParaRPr>
          </a:p>
        </p:txBody>
      </p:sp>
      <p:sp>
        <p:nvSpPr>
          <p:cNvPr id="5" name="Freeform 5"/>
          <p:cNvSpPr/>
          <p:nvPr/>
        </p:nvSpPr>
        <p:spPr>
          <a:xfrm rot="-9334208">
            <a:off x="-1208752" y="7920162"/>
            <a:ext cx="8614985" cy="4055220"/>
          </a:xfrm>
          <a:custGeom>
            <a:avLst/>
            <a:gdLst/>
            <a:ahLst/>
            <a:cxnLst/>
            <a:rect l="l" t="t" r="r" b="b"/>
            <a:pathLst>
              <a:path w="8614985" h="4055220">
                <a:moveTo>
                  <a:pt x="0" y="0"/>
                </a:moveTo>
                <a:lnTo>
                  <a:pt x="8614985" y="0"/>
                </a:lnTo>
                <a:lnTo>
                  <a:pt x="8614985" y="4055220"/>
                </a:lnTo>
                <a:lnTo>
                  <a:pt x="0" y="40552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6346" t="-67728" r="-1220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329013" y="-422612"/>
            <a:ext cx="16230600" cy="3550444"/>
          </a:xfrm>
          <a:custGeom>
            <a:avLst/>
            <a:gdLst/>
            <a:ahLst/>
            <a:cxnLst/>
            <a:rect l="l" t="t" r="r" b="b"/>
            <a:pathLst>
              <a:path w="16230600" h="3550444">
                <a:moveTo>
                  <a:pt x="0" y="0"/>
                </a:moveTo>
                <a:lnTo>
                  <a:pt x="16230600" y="0"/>
                </a:lnTo>
                <a:lnTo>
                  <a:pt x="16230600" y="3550443"/>
                </a:lnTo>
                <a:lnTo>
                  <a:pt x="0" y="3550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428709" y="93990"/>
            <a:ext cx="6859291" cy="5810223"/>
            <a:chOff x="0" y="0"/>
            <a:chExt cx="2374900" cy="20116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2377440" cy="2009140"/>
            </a:xfrm>
            <a:custGeom>
              <a:avLst/>
              <a:gdLst/>
              <a:ahLst/>
              <a:cxnLst/>
              <a:rect l="l" t="t" r="r" b="b"/>
              <a:pathLst>
                <a:path w="2377440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10" y="132080"/>
                    <a:pt x="1635760" y="125730"/>
                  </a:cubicBezTo>
                  <a:cubicBezTo>
                    <a:pt x="1631950" y="121920"/>
                    <a:pt x="1629410" y="123190"/>
                    <a:pt x="1625600" y="125730"/>
                  </a:cubicBezTo>
                  <a:lnTo>
                    <a:pt x="1617980" y="133350"/>
                  </a:lnTo>
                  <a:cubicBezTo>
                    <a:pt x="1616710" y="134620"/>
                    <a:pt x="1614170" y="134620"/>
                    <a:pt x="1612900" y="134620"/>
                  </a:cubicBezTo>
                  <a:lnTo>
                    <a:pt x="1605280" y="134620"/>
                  </a:lnTo>
                  <a:cubicBezTo>
                    <a:pt x="1600200" y="134620"/>
                    <a:pt x="1595120" y="133350"/>
                    <a:pt x="1590040" y="132080"/>
                  </a:cubicBezTo>
                  <a:cubicBezTo>
                    <a:pt x="1583690" y="130810"/>
                    <a:pt x="1578610" y="127000"/>
                    <a:pt x="1572260" y="125730"/>
                  </a:cubicBezTo>
                  <a:cubicBezTo>
                    <a:pt x="1562100" y="124460"/>
                    <a:pt x="1559560" y="115570"/>
                    <a:pt x="1555750" y="109220"/>
                  </a:cubicBezTo>
                  <a:cubicBezTo>
                    <a:pt x="1553210" y="105410"/>
                    <a:pt x="1548130" y="100330"/>
                    <a:pt x="1543050" y="101600"/>
                  </a:cubicBezTo>
                  <a:cubicBezTo>
                    <a:pt x="1537970" y="104140"/>
                    <a:pt x="1532890" y="101600"/>
                    <a:pt x="1529080" y="100330"/>
                  </a:cubicBezTo>
                  <a:cubicBezTo>
                    <a:pt x="1527810" y="100330"/>
                    <a:pt x="1525270" y="99060"/>
                    <a:pt x="1524000" y="99060"/>
                  </a:cubicBezTo>
                  <a:cubicBezTo>
                    <a:pt x="1515110" y="96520"/>
                    <a:pt x="1508760" y="101600"/>
                    <a:pt x="1502410" y="107950"/>
                  </a:cubicBezTo>
                  <a:lnTo>
                    <a:pt x="1497330" y="113030"/>
                  </a:lnTo>
                  <a:cubicBezTo>
                    <a:pt x="1496060" y="114300"/>
                    <a:pt x="1496060" y="116840"/>
                    <a:pt x="1494790" y="118110"/>
                  </a:cubicBezTo>
                  <a:cubicBezTo>
                    <a:pt x="1487170" y="124460"/>
                    <a:pt x="1479550" y="121920"/>
                    <a:pt x="1470660" y="118110"/>
                  </a:cubicBezTo>
                  <a:cubicBezTo>
                    <a:pt x="1463040" y="114300"/>
                    <a:pt x="1454150" y="118110"/>
                    <a:pt x="1451610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80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60" y="116840"/>
                    <a:pt x="1202690" y="118110"/>
                  </a:cubicBezTo>
                  <a:cubicBezTo>
                    <a:pt x="1197610" y="119380"/>
                    <a:pt x="1197610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10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6"/>
              <a:stretch>
                <a:fillRect l="-6373" r="-6373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4582478" y="1054630"/>
            <a:ext cx="746535" cy="760800"/>
          </a:xfrm>
          <a:custGeom>
            <a:avLst/>
            <a:gdLst/>
            <a:ahLst/>
            <a:cxnLst/>
            <a:rect l="l" t="t" r="r" b="b"/>
            <a:pathLst>
              <a:path w="746535" h="760800">
                <a:moveTo>
                  <a:pt x="0" y="0"/>
                </a:moveTo>
                <a:lnTo>
                  <a:pt x="746535" y="0"/>
                </a:lnTo>
                <a:lnTo>
                  <a:pt x="746535" y="760800"/>
                </a:lnTo>
                <a:lnTo>
                  <a:pt x="0" y="760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3221" y="2705803"/>
            <a:ext cx="12022579" cy="9856804"/>
          </a:xfrm>
          <a:custGeom>
            <a:avLst/>
            <a:gdLst/>
            <a:ahLst/>
            <a:cxnLst/>
            <a:rect l="l" t="t" r="r" b="b"/>
            <a:pathLst>
              <a:path w="12022579" h="9856804">
                <a:moveTo>
                  <a:pt x="0" y="0"/>
                </a:moveTo>
                <a:lnTo>
                  <a:pt x="12022579" y="0"/>
                </a:lnTo>
                <a:lnTo>
                  <a:pt x="12022579" y="9856804"/>
                </a:lnTo>
                <a:lnTo>
                  <a:pt x="0" y="98568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31213" t="-56883" r="-10987" b="-64679"/>
            </a:stretch>
          </a:blipFill>
        </p:spPr>
      </p:sp>
      <p:sp>
        <p:nvSpPr>
          <p:cNvPr id="11" name="Freeform 11"/>
          <p:cNvSpPr/>
          <p:nvPr/>
        </p:nvSpPr>
        <p:spPr>
          <a:xfrm rot="-238604">
            <a:off x="7130264" y="3538317"/>
            <a:ext cx="12154307" cy="9115730"/>
          </a:xfrm>
          <a:custGeom>
            <a:avLst/>
            <a:gdLst/>
            <a:ahLst/>
            <a:cxnLst/>
            <a:rect l="l" t="t" r="r" b="b"/>
            <a:pathLst>
              <a:path w="12154307" h="9115730">
                <a:moveTo>
                  <a:pt x="0" y="0"/>
                </a:moveTo>
                <a:lnTo>
                  <a:pt x="12154307" y="0"/>
                </a:lnTo>
                <a:lnTo>
                  <a:pt x="12154307" y="9115730"/>
                </a:lnTo>
                <a:lnTo>
                  <a:pt x="0" y="91157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418698" y="1761234"/>
            <a:ext cx="3010011" cy="2475734"/>
          </a:xfrm>
          <a:custGeom>
            <a:avLst/>
            <a:gdLst/>
            <a:ahLst/>
            <a:cxnLst/>
            <a:rect l="l" t="t" r="r" b="b"/>
            <a:pathLst>
              <a:path w="3010011" h="2475734">
                <a:moveTo>
                  <a:pt x="0" y="0"/>
                </a:moveTo>
                <a:lnTo>
                  <a:pt x="3010011" y="0"/>
                </a:lnTo>
                <a:lnTo>
                  <a:pt x="3010011" y="2475734"/>
                </a:lnTo>
                <a:lnTo>
                  <a:pt x="0" y="24757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46287" y="189240"/>
            <a:ext cx="8418917" cy="74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500"/>
              </a:lnSpc>
            </a:pPr>
            <a:r>
              <a:rPr lang="en-US" sz="5500">
                <a:solidFill>
                  <a:srgbClr val="302C2C"/>
                </a:solidFill>
                <a:latin typeface="Pluma Bold"/>
              </a:rPr>
              <a:t>Австрійський період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53" t="-45683" r="-1403" b="-4908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672469"/>
            <a:ext cx="7885732" cy="8614531"/>
          </a:xfrm>
          <a:custGeom>
            <a:avLst/>
            <a:gdLst/>
            <a:ahLst/>
            <a:cxnLst/>
            <a:rect l="l" t="t" r="r" b="b"/>
            <a:pathLst>
              <a:path w="7885732" h="8614531">
                <a:moveTo>
                  <a:pt x="0" y="0"/>
                </a:moveTo>
                <a:lnTo>
                  <a:pt x="7885732" y="0"/>
                </a:lnTo>
                <a:lnTo>
                  <a:pt x="7885732" y="8614531"/>
                </a:lnTo>
                <a:lnTo>
                  <a:pt x="0" y="8614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732" b="-97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96564" y="4862884"/>
            <a:ext cx="5262162" cy="3886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 dirty="0" err="1">
                <a:solidFill>
                  <a:srgbClr val="302C2C"/>
                </a:solidFill>
                <a:latin typeface="Varela Round"/>
              </a:rPr>
              <a:t>Залізнична</a:t>
            </a:r>
            <a:r>
              <a:rPr lang="en-US" sz="3200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200" dirty="0" err="1">
                <a:solidFill>
                  <a:srgbClr val="302C2C"/>
                </a:solidFill>
                <a:latin typeface="Varela Round"/>
              </a:rPr>
              <a:t>колія</a:t>
            </a:r>
            <a:r>
              <a:rPr lang="en-US" sz="3200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200" dirty="0" err="1">
                <a:solidFill>
                  <a:srgbClr val="302C2C"/>
                </a:solidFill>
                <a:latin typeface="Varela Round"/>
              </a:rPr>
              <a:t>Краків-Львів-Тернопіль-Підволочиськ</a:t>
            </a:r>
            <a:r>
              <a:rPr lang="en-US" sz="3200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200" dirty="0" err="1">
                <a:solidFill>
                  <a:srgbClr val="302C2C"/>
                </a:solidFill>
                <a:latin typeface="Varela Round"/>
              </a:rPr>
              <a:t>поєднала</a:t>
            </a:r>
            <a:r>
              <a:rPr lang="en-US" sz="3200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200" dirty="0" err="1">
                <a:solidFill>
                  <a:srgbClr val="302C2C"/>
                </a:solidFill>
                <a:latin typeface="Varela Round"/>
              </a:rPr>
              <a:t>містечко</a:t>
            </a:r>
            <a:r>
              <a:rPr lang="en-US" sz="3200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200" dirty="0" err="1">
                <a:solidFill>
                  <a:srgbClr val="302C2C"/>
                </a:solidFill>
                <a:latin typeface="Varela Round"/>
              </a:rPr>
              <a:t>із</a:t>
            </a:r>
            <a:r>
              <a:rPr lang="en-US" sz="3200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200" dirty="0" err="1">
                <a:solidFill>
                  <a:srgbClr val="302C2C"/>
                </a:solidFill>
                <a:latin typeface="Varela Round"/>
              </a:rPr>
              <a:t>Віднем</a:t>
            </a:r>
            <a:r>
              <a:rPr lang="en-US" sz="3200" dirty="0">
                <a:solidFill>
                  <a:srgbClr val="302C2C"/>
                </a:solidFill>
                <a:latin typeface="Varela Round"/>
              </a:rPr>
              <a:t>;</a:t>
            </a:r>
          </a:p>
          <a:p>
            <a:pPr>
              <a:lnSpc>
                <a:spcPts val="3840"/>
              </a:lnSpc>
            </a:pPr>
            <a:r>
              <a:rPr lang="en-US" sz="3200" dirty="0" err="1">
                <a:solidFill>
                  <a:srgbClr val="302C2C"/>
                </a:solidFill>
                <a:latin typeface="Varela Round"/>
              </a:rPr>
              <a:t>завдяки</a:t>
            </a:r>
            <a:r>
              <a:rPr lang="en-US" sz="3200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200" dirty="0" err="1">
                <a:solidFill>
                  <a:srgbClr val="302C2C"/>
                </a:solidFill>
                <a:latin typeface="Varela Round"/>
              </a:rPr>
              <a:t>цьому</a:t>
            </a:r>
            <a:r>
              <a:rPr lang="en-US" sz="3200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uk-UA" sz="3200" dirty="0" smtClean="0">
                <a:solidFill>
                  <a:srgbClr val="302C2C"/>
                </a:solidFill>
                <a:latin typeface="Varela Round"/>
              </a:rPr>
              <a:t>селище </a:t>
            </a:r>
            <a:r>
              <a:rPr lang="en-US" sz="3200" dirty="0" err="1" smtClean="0">
                <a:solidFill>
                  <a:srgbClr val="302C2C"/>
                </a:solidFill>
                <a:latin typeface="Varela Round"/>
              </a:rPr>
              <a:t>швидко</a:t>
            </a:r>
            <a:r>
              <a:rPr lang="en-US" sz="3200" dirty="0" smtClean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200" dirty="0" err="1">
                <a:solidFill>
                  <a:srgbClr val="302C2C"/>
                </a:solidFill>
                <a:latin typeface="Varela Round"/>
              </a:rPr>
              <a:t>зростало</a:t>
            </a:r>
            <a:r>
              <a:rPr lang="en-US" sz="3200" dirty="0">
                <a:solidFill>
                  <a:srgbClr val="302C2C"/>
                </a:solidFill>
                <a:latin typeface="Varela Round"/>
              </a:rPr>
              <a:t>, </a:t>
            </a:r>
            <a:r>
              <a:rPr lang="en-US" sz="3200" dirty="0" err="1">
                <a:solidFill>
                  <a:srgbClr val="302C2C"/>
                </a:solidFill>
                <a:latin typeface="Varela Round"/>
              </a:rPr>
              <a:t>особливо</a:t>
            </a:r>
            <a:r>
              <a:rPr lang="en-US" sz="3200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200" dirty="0" smtClean="0">
                <a:solidFill>
                  <a:srgbClr val="302C2C"/>
                </a:solidFill>
                <a:latin typeface="Varela Round"/>
              </a:rPr>
              <a:t>з</a:t>
            </a:r>
            <a:r>
              <a:rPr lang="uk-UA" sz="3200" dirty="0" err="1" smtClean="0">
                <a:solidFill>
                  <a:srgbClr val="302C2C"/>
                </a:solidFill>
                <a:latin typeface="Varela Round"/>
              </a:rPr>
              <a:t>більшилась</a:t>
            </a:r>
            <a:r>
              <a:rPr lang="en-US" sz="3200" dirty="0" smtClean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200" dirty="0" err="1">
                <a:solidFill>
                  <a:srgbClr val="302C2C"/>
                </a:solidFill>
                <a:latin typeface="Varela Round"/>
              </a:rPr>
              <a:t>частка</a:t>
            </a:r>
            <a:r>
              <a:rPr lang="en-US" sz="3200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200" dirty="0" err="1">
                <a:solidFill>
                  <a:srgbClr val="302C2C"/>
                </a:solidFill>
                <a:latin typeface="Varela Round"/>
              </a:rPr>
              <a:t>єврейського</a:t>
            </a:r>
            <a:r>
              <a:rPr lang="en-US" sz="3200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200" dirty="0" err="1">
                <a:solidFill>
                  <a:srgbClr val="302C2C"/>
                </a:solidFill>
                <a:latin typeface="Varela Round"/>
              </a:rPr>
              <a:t>населення</a:t>
            </a:r>
            <a:r>
              <a:rPr lang="en-US" sz="3200" dirty="0">
                <a:solidFill>
                  <a:srgbClr val="302C2C"/>
                </a:solidFill>
                <a:latin typeface="Varela Round"/>
              </a:rPr>
              <a:t>.</a:t>
            </a:r>
          </a:p>
        </p:txBody>
      </p:sp>
      <p:sp>
        <p:nvSpPr>
          <p:cNvPr id="5" name="Freeform 5"/>
          <p:cNvSpPr/>
          <p:nvPr/>
        </p:nvSpPr>
        <p:spPr>
          <a:xfrm rot="-9334208">
            <a:off x="-1208753" y="8259391"/>
            <a:ext cx="8614985" cy="4055220"/>
          </a:xfrm>
          <a:custGeom>
            <a:avLst/>
            <a:gdLst/>
            <a:ahLst/>
            <a:cxnLst/>
            <a:rect l="l" t="t" r="r" b="b"/>
            <a:pathLst>
              <a:path w="8614985" h="4055220">
                <a:moveTo>
                  <a:pt x="0" y="0"/>
                </a:moveTo>
                <a:lnTo>
                  <a:pt x="8614985" y="0"/>
                </a:lnTo>
                <a:lnTo>
                  <a:pt x="8614985" y="4055220"/>
                </a:lnTo>
                <a:lnTo>
                  <a:pt x="0" y="40552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6346" t="-67728" r="-1220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53469" y="2916567"/>
            <a:ext cx="4118470" cy="1435085"/>
          </a:xfrm>
          <a:custGeom>
            <a:avLst/>
            <a:gdLst/>
            <a:ahLst/>
            <a:cxnLst/>
            <a:rect l="l" t="t" r="r" b="b"/>
            <a:pathLst>
              <a:path w="4118470" h="1435085">
                <a:moveTo>
                  <a:pt x="0" y="0"/>
                </a:moveTo>
                <a:lnTo>
                  <a:pt x="4118470" y="0"/>
                </a:lnTo>
                <a:lnTo>
                  <a:pt x="4118470" y="1435084"/>
                </a:lnTo>
                <a:lnTo>
                  <a:pt x="0" y="14350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448" t="-53041" r="-11093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983351" y="2970526"/>
            <a:ext cx="3888588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302C2C"/>
                </a:solidFill>
                <a:latin typeface="Varela Round Bold"/>
              </a:rPr>
              <a:t>побудований 1870-73 рр. (з перебудовою)</a:t>
            </a:r>
          </a:p>
        </p:txBody>
      </p:sp>
      <p:sp>
        <p:nvSpPr>
          <p:cNvPr id="8" name="Freeform 8"/>
          <p:cNvSpPr/>
          <p:nvPr/>
        </p:nvSpPr>
        <p:spPr>
          <a:xfrm>
            <a:off x="5329013" y="-422612"/>
            <a:ext cx="16230600" cy="3550444"/>
          </a:xfrm>
          <a:custGeom>
            <a:avLst/>
            <a:gdLst/>
            <a:ahLst/>
            <a:cxnLst/>
            <a:rect l="l" t="t" r="r" b="b"/>
            <a:pathLst>
              <a:path w="16230600" h="3550444">
                <a:moveTo>
                  <a:pt x="0" y="0"/>
                </a:moveTo>
                <a:lnTo>
                  <a:pt x="16230600" y="0"/>
                </a:lnTo>
                <a:lnTo>
                  <a:pt x="16230600" y="3550443"/>
                </a:lnTo>
                <a:lnTo>
                  <a:pt x="0" y="35504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484433" y="266015"/>
            <a:ext cx="11429852" cy="9681757"/>
            <a:chOff x="0" y="0"/>
            <a:chExt cx="2374900" cy="2011680"/>
          </a:xfrm>
        </p:grpSpPr>
        <p:sp>
          <p:nvSpPr>
            <p:cNvPr id="10" name="Freeform 10"/>
            <p:cNvSpPr/>
            <p:nvPr/>
          </p:nvSpPr>
          <p:spPr>
            <a:xfrm>
              <a:off x="-2540" y="-2540"/>
              <a:ext cx="2377440" cy="2009140"/>
            </a:xfrm>
            <a:custGeom>
              <a:avLst/>
              <a:gdLst/>
              <a:ahLst/>
              <a:cxnLst/>
              <a:rect l="l" t="t" r="r" b="b"/>
              <a:pathLst>
                <a:path w="2377440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10" y="132080"/>
                    <a:pt x="1635760" y="125730"/>
                  </a:cubicBezTo>
                  <a:cubicBezTo>
                    <a:pt x="1631950" y="121920"/>
                    <a:pt x="1629410" y="123190"/>
                    <a:pt x="1625600" y="125730"/>
                  </a:cubicBezTo>
                  <a:lnTo>
                    <a:pt x="1617980" y="133350"/>
                  </a:lnTo>
                  <a:cubicBezTo>
                    <a:pt x="1616710" y="134620"/>
                    <a:pt x="1614170" y="134620"/>
                    <a:pt x="1612900" y="134620"/>
                  </a:cubicBezTo>
                  <a:lnTo>
                    <a:pt x="1605280" y="134620"/>
                  </a:lnTo>
                  <a:cubicBezTo>
                    <a:pt x="1600200" y="134620"/>
                    <a:pt x="1595120" y="133350"/>
                    <a:pt x="1590040" y="132080"/>
                  </a:cubicBezTo>
                  <a:cubicBezTo>
                    <a:pt x="1583690" y="130810"/>
                    <a:pt x="1578610" y="127000"/>
                    <a:pt x="1572260" y="125730"/>
                  </a:cubicBezTo>
                  <a:cubicBezTo>
                    <a:pt x="1562100" y="124460"/>
                    <a:pt x="1559560" y="115570"/>
                    <a:pt x="1555750" y="109220"/>
                  </a:cubicBezTo>
                  <a:cubicBezTo>
                    <a:pt x="1553210" y="105410"/>
                    <a:pt x="1548130" y="100330"/>
                    <a:pt x="1543050" y="101600"/>
                  </a:cubicBezTo>
                  <a:cubicBezTo>
                    <a:pt x="1537970" y="104140"/>
                    <a:pt x="1532890" y="101600"/>
                    <a:pt x="1529080" y="100330"/>
                  </a:cubicBezTo>
                  <a:cubicBezTo>
                    <a:pt x="1527810" y="100330"/>
                    <a:pt x="1525270" y="99060"/>
                    <a:pt x="1524000" y="99060"/>
                  </a:cubicBezTo>
                  <a:cubicBezTo>
                    <a:pt x="1515110" y="96520"/>
                    <a:pt x="1508760" y="101600"/>
                    <a:pt x="1502410" y="107950"/>
                  </a:cubicBezTo>
                  <a:lnTo>
                    <a:pt x="1497330" y="113030"/>
                  </a:lnTo>
                  <a:cubicBezTo>
                    <a:pt x="1496060" y="114300"/>
                    <a:pt x="1496060" y="116840"/>
                    <a:pt x="1494790" y="118110"/>
                  </a:cubicBezTo>
                  <a:cubicBezTo>
                    <a:pt x="1487170" y="124460"/>
                    <a:pt x="1479550" y="121920"/>
                    <a:pt x="1470660" y="118110"/>
                  </a:cubicBezTo>
                  <a:cubicBezTo>
                    <a:pt x="1463040" y="114300"/>
                    <a:pt x="1454150" y="118110"/>
                    <a:pt x="1451610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80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60" y="116840"/>
                    <a:pt x="1202690" y="118110"/>
                  </a:cubicBezTo>
                  <a:cubicBezTo>
                    <a:pt x="1197610" y="119380"/>
                    <a:pt x="1197610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10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7"/>
              <a:stretch>
                <a:fillRect l="-6373" r="-6373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4473574" y="7413563"/>
            <a:ext cx="2714331" cy="2057956"/>
          </a:xfrm>
          <a:custGeom>
            <a:avLst/>
            <a:gdLst/>
            <a:ahLst/>
            <a:cxnLst/>
            <a:rect l="l" t="t" r="r" b="b"/>
            <a:pathLst>
              <a:path w="2714331" h="2057956">
                <a:moveTo>
                  <a:pt x="0" y="0"/>
                </a:moveTo>
                <a:lnTo>
                  <a:pt x="2714330" y="0"/>
                </a:lnTo>
                <a:lnTo>
                  <a:pt x="2714330" y="2057956"/>
                </a:lnTo>
                <a:lnTo>
                  <a:pt x="0" y="20579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54377" y="1795398"/>
            <a:ext cx="746535" cy="760800"/>
          </a:xfrm>
          <a:custGeom>
            <a:avLst/>
            <a:gdLst/>
            <a:ahLst/>
            <a:cxnLst/>
            <a:rect l="l" t="t" r="r" b="b"/>
            <a:pathLst>
              <a:path w="746535" h="760800">
                <a:moveTo>
                  <a:pt x="0" y="0"/>
                </a:moveTo>
                <a:lnTo>
                  <a:pt x="746535" y="0"/>
                </a:lnTo>
                <a:lnTo>
                  <a:pt x="746535" y="760800"/>
                </a:lnTo>
                <a:lnTo>
                  <a:pt x="0" y="760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924650" y="78672"/>
            <a:ext cx="3450328" cy="2837895"/>
          </a:xfrm>
          <a:custGeom>
            <a:avLst/>
            <a:gdLst/>
            <a:ahLst/>
            <a:cxnLst/>
            <a:rect l="l" t="t" r="r" b="b"/>
            <a:pathLst>
              <a:path w="3450328" h="2837895">
                <a:moveTo>
                  <a:pt x="0" y="0"/>
                </a:moveTo>
                <a:lnTo>
                  <a:pt x="3450327" y="0"/>
                </a:lnTo>
                <a:lnTo>
                  <a:pt x="3450327" y="2837895"/>
                </a:lnTo>
                <a:lnTo>
                  <a:pt x="0" y="28378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23586" y="424815"/>
            <a:ext cx="6435566" cy="1283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800"/>
              </a:lnSpc>
            </a:pPr>
            <a:r>
              <a:rPr lang="en-US" sz="4800">
                <a:solidFill>
                  <a:srgbClr val="302C2C"/>
                </a:solidFill>
                <a:latin typeface="Pluma Bold"/>
              </a:rPr>
              <a:t>Залізничний вокзал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53" t="-45683" r="-1403" b="-4908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3186" y="573921"/>
            <a:ext cx="7885732" cy="8614531"/>
          </a:xfrm>
          <a:custGeom>
            <a:avLst/>
            <a:gdLst/>
            <a:ahLst/>
            <a:cxnLst/>
            <a:rect l="l" t="t" r="r" b="b"/>
            <a:pathLst>
              <a:path w="7885732" h="8614531">
                <a:moveTo>
                  <a:pt x="0" y="0"/>
                </a:moveTo>
                <a:lnTo>
                  <a:pt x="7885731" y="0"/>
                </a:lnTo>
                <a:lnTo>
                  <a:pt x="7885731" y="8614531"/>
                </a:lnTo>
                <a:lnTo>
                  <a:pt x="0" y="8614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732" b="-973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4431020"/>
            <a:ext cx="6216813" cy="2879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6"/>
              </a:lnSpc>
            </a:pPr>
            <a:r>
              <a:rPr lang="en-US" sz="3780">
                <a:solidFill>
                  <a:srgbClr val="302C2C"/>
                </a:solidFill>
                <a:latin typeface="Varela Round"/>
              </a:rPr>
              <a:t>початок будівництва - 1900 рік;</a:t>
            </a:r>
          </a:p>
          <a:p>
            <a:pPr>
              <a:lnSpc>
                <a:spcPts val="4536"/>
              </a:lnSpc>
            </a:pPr>
            <a:r>
              <a:rPr lang="en-US" sz="3780">
                <a:solidFill>
                  <a:srgbClr val="302C2C"/>
                </a:solidFill>
                <a:latin typeface="Varela Round"/>
              </a:rPr>
              <a:t>стиль - неоготика;</a:t>
            </a:r>
          </a:p>
          <a:p>
            <a:pPr>
              <a:lnSpc>
                <a:spcPts val="4536"/>
              </a:lnSpc>
            </a:pPr>
            <a:r>
              <a:rPr lang="en-US" sz="3780">
                <a:solidFill>
                  <a:srgbClr val="302C2C"/>
                </a:solidFill>
                <a:latin typeface="Varela Round"/>
              </a:rPr>
              <a:t>архітектор - Теодор Маріан Тальовський</a:t>
            </a:r>
          </a:p>
        </p:txBody>
      </p:sp>
      <p:sp>
        <p:nvSpPr>
          <p:cNvPr id="5" name="Freeform 5"/>
          <p:cNvSpPr/>
          <p:nvPr/>
        </p:nvSpPr>
        <p:spPr>
          <a:xfrm rot="-9334208">
            <a:off x="-1208752" y="7920162"/>
            <a:ext cx="8614985" cy="4055220"/>
          </a:xfrm>
          <a:custGeom>
            <a:avLst/>
            <a:gdLst/>
            <a:ahLst/>
            <a:cxnLst/>
            <a:rect l="l" t="t" r="r" b="b"/>
            <a:pathLst>
              <a:path w="8614985" h="4055220">
                <a:moveTo>
                  <a:pt x="0" y="0"/>
                </a:moveTo>
                <a:lnTo>
                  <a:pt x="8614985" y="0"/>
                </a:lnTo>
                <a:lnTo>
                  <a:pt x="8614985" y="4055220"/>
                </a:lnTo>
                <a:lnTo>
                  <a:pt x="0" y="40552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6346" t="-67728" r="-12207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245513" y="852762"/>
            <a:ext cx="10737165" cy="9095010"/>
            <a:chOff x="0" y="0"/>
            <a:chExt cx="2374900" cy="2011680"/>
          </a:xfrm>
        </p:grpSpPr>
        <p:sp>
          <p:nvSpPr>
            <p:cNvPr id="7" name="Freeform 7"/>
            <p:cNvSpPr/>
            <p:nvPr/>
          </p:nvSpPr>
          <p:spPr>
            <a:xfrm>
              <a:off x="-2540" y="-2540"/>
              <a:ext cx="2377440" cy="2009140"/>
            </a:xfrm>
            <a:custGeom>
              <a:avLst/>
              <a:gdLst/>
              <a:ahLst/>
              <a:cxnLst/>
              <a:rect l="l" t="t" r="r" b="b"/>
              <a:pathLst>
                <a:path w="2377440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10" y="132080"/>
                    <a:pt x="1635760" y="125730"/>
                  </a:cubicBezTo>
                  <a:cubicBezTo>
                    <a:pt x="1631950" y="121920"/>
                    <a:pt x="1629410" y="123190"/>
                    <a:pt x="1625600" y="125730"/>
                  </a:cubicBezTo>
                  <a:lnTo>
                    <a:pt x="1617980" y="133350"/>
                  </a:lnTo>
                  <a:cubicBezTo>
                    <a:pt x="1616710" y="134620"/>
                    <a:pt x="1614170" y="134620"/>
                    <a:pt x="1612900" y="134620"/>
                  </a:cubicBezTo>
                  <a:lnTo>
                    <a:pt x="1605280" y="134620"/>
                  </a:lnTo>
                  <a:cubicBezTo>
                    <a:pt x="1600200" y="134620"/>
                    <a:pt x="1595120" y="133350"/>
                    <a:pt x="1590040" y="132080"/>
                  </a:cubicBezTo>
                  <a:cubicBezTo>
                    <a:pt x="1583690" y="130810"/>
                    <a:pt x="1578610" y="127000"/>
                    <a:pt x="1572260" y="125730"/>
                  </a:cubicBezTo>
                  <a:cubicBezTo>
                    <a:pt x="1562100" y="124460"/>
                    <a:pt x="1559560" y="115570"/>
                    <a:pt x="1555750" y="109220"/>
                  </a:cubicBezTo>
                  <a:cubicBezTo>
                    <a:pt x="1553210" y="105410"/>
                    <a:pt x="1548130" y="100330"/>
                    <a:pt x="1543050" y="101600"/>
                  </a:cubicBezTo>
                  <a:cubicBezTo>
                    <a:pt x="1537970" y="104140"/>
                    <a:pt x="1532890" y="101600"/>
                    <a:pt x="1529080" y="100330"/>
                  </a:cubicBezTo>
                  <a:cubicBezTo>
                    <a:pt x="1527810" y="100330"/>
                    <a:pt x="1525270" y="99060"/>
                    <a:pt x="1524000" y="99060"/>
                  </a:cubicBezTo>
                  <a:cubicBezTo>
                    <a:pt x="1515110" y="96520"/>
                    <a:pt x="1508760" y="101600"/>
                    <a:pt x="1502410" y="107950"/>
                  </a:cubicBezTo>
                  <a:lnTo>
                    <a:pt x="1497330" y="113030"/>
                  </a:lnTo>
                  <a:cubicBezTo>
                    <a:pt x="1496060" y="114300"/>
                    <a:pt x="1496060" y="116840"/>
                    <a:pt x="1494790" y="118110"/>
                  </a:cubicBezTo>
                  <a:cubicBezTo>
                    <a:pt x="1487170" y="124460"/>
                    <a:pt x="1479550" y="121920"/>
                    <a:pt x="1470660" y="118110"/>
                  </a:cubicBezTo>
                  <a:cubicBezTo>
                    <a:pt x="1463040" y="114300"/>
                    <a:pt x="1454150" y="118110"/>
                    <a:pt x="1451610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80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60" y="116840"/>
                    <a:pt x="1202690" y="118110"/>
                  </a:cubicBezTo>
                  <a:cubicBezTo>
                    <a:pt x="1197610" y="119380"/>
                    <a:pt x="1197610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10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5"/>
              <a:stretch>
                <a:fillRect l="-6373" r="-6373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741575" y="8014911"/>
            <a:ext cx="2714331" cy="2057956"/>
          </a:xfrm>
          <a:custGeom>
            <a:avLst/>
            <a:gdLst/>
            <a:ahLst/>
            <a:cxnLst/>
            <a:rect l="l" t="t" r="r" b="b"/>
            <a:pathLst>
              <a:path w="2714331" h="2057956">
                <a:moveTo>
                  <a:pt x="0" y="0"/>
                </a:moveTo>
                <a:lnTo>
                  <a:pt x="2714331" y="0"/>
                </a:lnTo>
                <a:lnTo>
                  <a:pt x="2714331" y="2057956"/>
                </a:lnTo>
                <a:lnTo>
                  <a:pt x="0" y="20579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582478" y="1054630"/>
            <a:ext cx="746535" cy="760800"/>
          </a:xfrm>
          <a:custGeom>
            <a:avLst/>
            <a:gdLst/>
            <a:ahLst/>
            <a:cxnLst/>
            <a:rect l="l" t="t" r="r" b="b"/>
            <a:pathLst>
              <a:path w="746535" h="760800">
                <a:moveTo>
                  <a:pt x="0" y="0"/>
                </a:moveTo>
                <a:lnTo>
                  <a:pt x="746535" y="0"/>
                </a:lnTo>
                <a:lnTo>
                  <a:pt x="746535" y="760800"/>
                </a:lnTo>
                <a:lnTo>
                  <a:pt x="0" y="760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51587" y="16083"/>
            <a:ext cx="3450328" cy="2837895"/>
          </a:xfrm>
          <a:custGeom>
            <a:avLst/>
            <a:gdLst/>
            <a:ahLst/>
            <a:cxnLst/>
            <a:rect l="l" t="t" r="r" b="b"/>
            <a:pathLst>
              <a:path w="3450328" h="2837895">
                <a:moveTo>
                  <a:pt x="0" y="0"/>
                </a:moveTo>
                <a:lnTo>
                  <a:pt x="3450328" y="0"/>
                </a:lnTo>
                <a:lnTo>
                  <a:pt x="3450328" y="2837894"/>
                </a:lnTo>
                <a:lnTo>
                  <a:pt x="0" y="28378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098741" y="2049135"/>
            <a:ext cx="3829966" cy="1686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399"/>
              </a:lnSpc>
            </a:pPr>
            <a:r>
              <a:rPr lang="en-US" sz="6399" dirty="0">
                <a:solidFill>
                  <a:srgbClr val="302C2C"/>
                </a:solidFill>
                <a:latin typeface="Pluma Bold"/>
              </a:rPr>
              <a:t>“</a:t>
            </a:r>
            <a:r>
              <a:rPr lang="en-US" sz="6399" dirty="0" err="1">
                <a:solidFill>
                  <a:srgbClr val="302C2C"/>
                </a:solidFill>
                <a:latin typeface="Pluma Bold"/>
              </a:rPr>
              <a:t>Червона</a:t>
            </a:r>
            <a:r>
              <a:rPr lang="en-US" sz="6399" dirty="0">
                <a:solidFill>
                  <a:srgbClr val="302C2C"/>
                </a:solidFill>
                <a:latin typeface="Pluma Bold"/>
              </a:rPr>
              <a:t> </a:t>
            </a:r>
            <a:r>
              <a:rPr lang="en-US" sz="6399" dirty="0" err="1">
                <a:solidFill>
                  <a:srgbClr val="302C2C"/>
                </a:solidFill>
                <a:latin typeface="Pluma Bold"/>
              </a:rPr>
              <a:t>школа</a:t>
            </a:r>
            <a:r>
              <a:rPr lang="en-US" sz="6399" dirty="0">
                <a:solidFill>
                  <a:srgbClr val="302C2C"/>
                </a:solidFill>
                <a:latin typeface="Pluma Bold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53" t="-45683" r="-1403" b="-4908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435030"/>
            <a:ext cx="7885732" cy="8614531"/>
          </a:xfrm>
          <a:custGeom>
            <a:avLst/>
            <a:gdLst/>
            <a:ahLst/>
            <a:cxnLst/>
            <a:rect l="l" t="t" r="r" b="b"/>
            <a:pathLst>
              <a:path w="7885732" h="8614531">
                <a:moveTo>
                  <a:pt x="0" y="0"/>
                </a:moveTo>
                <a:lnTo>
                  <a:pt x="7885732" y="0"/>
                </a:lnTo>
                <a:lnTo>
                  <a:pt x="7885732" y="8614531"/>
                </a:lnTo>
                <a:lnTo>
                  <a:pt x="0" y="8614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732" b="-9732"/>
            </a:stretch>
          </a:blipFill>
        </p:spPr>
      </p:sp>
      <p:sp>
        <p:nvSpPr>
          <p:cNvPr id="4" name="Freeform 4"/>
          <p:cNvSpPr/>
          <p:nvPr/>
        </p:nvSpPr>
        <p:spPr>
          <a:xfrm rot="-9334208">
            <a:off x="-1208752" y="7920162"/>
            <a:ext cx="8614985" cy="4055220"/>
          </a:xfrm>
          <a:custGeom>
            <a:avLst/>
            <a:gdLst/>
            <a:ahLst/>
            <a:cxnLst/>
            <a:rect l="l" t="t" r="r" b="b"/>
            <a:pathLst>
              <a:path w="8614985" h="4055220">
                <a:moveTo>
                  <a:pt x="0" y="0"/>
                </a:moveTo>
                <a:lnTo>
                  <a:pt x="8614985" y="0"/>
                </a:lnTo>
                <a:lnTo>
                  <a:pt x="8614985" y="4055220"/>
                </a:lnTo>
                <a:lnTo>
                  <a:pt x="0" y="40552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6346" t="-67728" r="-1220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29013" y="-422612"/>
            <a:ext cx="16230600" cy="3550444"/>
          </a:xfrm>
          <a:custGeom>
            <a:avLst/>
            <a:gdLst/>
            <a:ahLst/>
            <a:cxnLst/>
            <a:rect l="l" t="t" r="r" b="b"/>
            <a:pathLst>
              <a:path w="16230600" h="3550444">
                <a:moveTo>
                  <a:pt x="0" y="0"/>
                </a:moveTo>
                <a:lnTo>
                  <a:pt x="16230600" y="0"/>
                </a:lnTo>
                <a:lnTo>
                  <a:pt x="16230600" y="3550443"/>
                </a:lnTo>
                <a:lnTo>
                  <a:pt x="0" y="3550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997989" y="361848"/>
            <a:ext cx="11290011" cy="9563303"/>
            <a:chOff x="0" y="0"/>
            <a:chExt cx="2374900" cy="2011680"/>
          </a:xfrm>
        </p:grpSpPr>
        <p:sp>
          <p:nvSpPr>
            <p:cNvPr id="7" name="Freeform 7"/>
            <p:cNvSpPr/>
            <p:nvPr/>
          </p:nvSpPr>
          <p:spPr>
            <a:xfrm>
              <a:off x="-2540" y="-2540"/>
              <a:ext cx="2377440" cy="2009140"/>
            </a:xfrm>
            <a:custGeom>
              <a:avLst/>
              <a:gdLst/>
              <a:ahLst/>
              <a:cxnLst/>
              <a:rect l="l" t="t" r="r" b="b"/>
              <a:pathLst>
                <a:path w="2377440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10" y="132080"/>
                    <a:pt x="1635760" y="125730"/>
                  </a:cubicBezTo>
                  <a:cubicBezTo>
                    <a:pt x="1631950" y="121920"/>
                    <a:pt x="1629410" y="123190"/>
                    <a:pt x="1625600" y="125730"/>
                  </a:cubicBezTo>
                  <a:lnTo>
                    <a:pt x="1617980" y="133350"/>
                  </a:lnTo>
                  <a:cubicBezTo>
                    <a:pt x="1616710" y="134620"/>
                    <a:pt x="1614170" y="134620"/>
                    <a:pt x="1612900" y="134620"/>
                  </a:cubicBezTo>
                  <a:lnTo>
                    <a:pt x="1605280" y="134620"/>
                  </a:lnTo>
                  <a:cubicBezTo>
                    <a:pt x="1600200" y="134620"/>
                    <a:pt x="1595120" y="133350"/>
                    <a:pt x="1590040" y="132080"/>
                  </a:cubicBezTo>
                  <a:cubicBezTo>
                    <a:pt x="1583690" y="130810"/>
                    <a:pt x="1578610" y="127000"/>
                    <a:pt x="1572260" y="125730"/>
                  </a:cubicBezTo>
                  <a:cubicBezTo>
                    <a:pt x="1562100" y="124460"/>
                    <a:pt x="1559560" y="115570"/>
                    <a:pt x="1555750" y="109220"/>
                  </a:cubicBezTo>
                  <a:cubicBezTo>
                    <a:pt x="1553210" y="105410"/>
                    <a:pt x="1548130" y="100330"/>
                    <a:pt x="1543050" y="101600"/>
                  </a:cubicBezTo>
                  <a:cubicBezTo>
                    <a:pt x="1537970" y="104140"/>
                    <a:pt x="1532890" y="101600"/>
                    <a:pt x="1529080" y="100330"/>
                  </a:cubicBezTo>
                  <a:cubicBezTo>
                    <a:pt x="1527810" y="100330"/>
                    <a:pt x="1525270" y="99060"/>
                    <a:pt x="1524000" y="99060"/>
                  </a:cubicBezTo>
                  <a:cubicBezTo>
                    <a:pt x="1515110" y="96520"/>
                    <a:pt x="1508760" y="101600"/>
                    <a:pt x="1502410" y="107950"/>
                  </a:cubicBezTo>
                  <a:lnTo>
                    <a:pt x="1497330" y="113030"/>
                  </a:lnTo>
                  <a:cubicBezTo>
                    <a:pt x="1496060" y="114300"/>
                    <a:pt x="1496060" y="116840"/>
                    <a:pt x="1494790" y="118110"/>
                  </a:cubicBezTo>
                  <a:cubicBezTo>
                    <a:pt x="1487170" y="124460"/>
                    <a:pt x="1479550" y="121920"/>
                    <a:pt x="1470660" y="118110"/>
                  </a:cubicBezTo>
                  <a:cubicBezTo>
                    <a:pt x="1463040" y="114300"/>
                    <a:pt x="1454150" y="118110"/>
                    <a:pt x="1451610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80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60" y="116840"/>
                    <a:pt x="1202690" y="118110"/>
                  </a:cubicBezTo>
                  <a:cubicBezTo>
                    <a:pt x="1197610" y="119380"/>
                    <a:pt x="1197610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10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6"/>
              <a:stretch>
                <a:fillRect l="-6373" r="-6373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4582478" y="1054630"/>
            <a:ext cx="746535" cy="760800"/>
          </a:xfrm>
          <a:custGeom>
            <a:avLst/>
            <a:gdLst/>
            <a:ahLst/>
            <a:cxnLst/>
            <a:rect l="l" t="t" r="r" b="b"/>
            <a:pathLst>
              <a:path w="746535" h="760800">
                <a:moveTo>
                  <a:pt x="0" y="0"/>
                </a:moveTo>
                <a:lnTo>
                  <a:pt x="746535" y="0"/>
                </a:lnTo>
                <a:lnTo>
                  <a:pt x="746535" y="760800"/>
                </a:lnTo>
                <a:lnTo>
                  <a:pt x="0" y="760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51587" y="-70094"/>
            <a:ext cx="3450328" cy="2837895"/>
          </a:xfrm>
          <a:custGeom>
            <a:avLst/>
            <a:gdLst/>
            <a:ahLst/>
            <a:cxnLst/>
            <a:rect l="l" t="t" r="r" b="b"/>
            <a:pathLst>
              <a:path w="3450328" h="2837895">
                <a:moveTo>
                  <a:pt x="0" y="0"/>
                </a:moveTo>
                <a:lnTo>
                  <a:pt x="3450328" y="0"/>
                </a:lnTo>
                <a:lnTo>
                  <a:pt x="3450328" y="2837895"/>
                </a:lnTo>
                <a:lnTo>
                  <a:pt x="0" y="28378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57755" y="5742295"/>
            <a:ext cx="5262162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>
                <a:solidFill>
                  <a:srgbClr val="302C2C"/>
                </a:solidFill>
                <a:latin typeface="Varela Round"/>
              </a:rPr>
              <a:t>побудований будинок бл. 1920 року;</a:t>
            </a:r>
          </a:p>
          <a:p>
            <a:pPr>
              <a:lnSpc>
                <a:spcPts val="3840"/>
              </a:lnSpc>
            </a:pPr>
            <a:r>
              <a:rPr lang="en-US" sz="3200">
                <a:solidFill>
                  <a:srgbClr val="302C2C"/>
                </a:solidFill>
                <a:latin typeface="Varela Round"/>
              </a:rPr>
              <a:t>стиль - модерн.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2423" y="3242131"/>
            <a:ext cx="6435566" cy="1686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399"/>
              </a:lnSpc>
            </a:pPr>
            <a:r>
              <a:rPr lang="en-US" sz="6399">
                <a:solidFill>
                  <a:srgbClr val="302C2C"/>
                </a:solidFill>
                <a:latin typeface="Pluma Bold"/>
              </a:rPr>
              <a:t>Вілла Громніцьких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985052" y="4711663"/>
            <a:ext cx="7735713" cy="5903361"/>
          </a:xfrm>
          <a:custGeom>
            <a:avLst/>
            <a:gdLst/>
            <a:ahLst/>
            <a:cxnLst/>
            <a:rect l="l" t="t" r="r" b="b"/>
            <a:pathLst>
              <a:path w="7735713" h="5903361">
                <a:moveTo>
                  <a:pt x="0" y="0"/>
                </a:moveTo>
                <a:lnTo>
                  <a:pt x="7735713" y="0"/>
                </a:lnTo>
                <a:lnTo>
                  <a:pt x="7735713" y="5903362"/>
                </a:lnTo>
                <a:lnTo>
                  <a:pt x="0" y="5903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6800" t="-869" r="-23010" b="-25854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9523587" y="4383639"/>
            <a:ext cx="7735713" cy="5903361"/>
          </a:xfrm>
          <a:custGeom>
            <a:avLst/>
            <a:gdLst/>
            <a:ahLst/>
            <a:cxnLst/>
            <a:rect l="l" t="t" r="r" b="b"/>
            <a:pathLst>
              <a:path w="7735713" h="5903361">
                <a:moveTo>
                  <a:pt x="0" y="0"/>
                </a:moveTo>
                <a:lnTo>
                  <a:pt x="7735713" y="0"/>
                </a:lnTo>
                <a:lnTo>
                  <a:pt x="7735713" y="5903361"/>
                </a:lnTo>
                <a:lnTo>
                  <a:pt x="0" y="59033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6800" t="-869" r="-23010" b="-25854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289008" y="89501"/>
            <a:ext cx="9692057" cy="7772895"/>
            <a:chOff x="0" y="0"/>
            <a:chExt cx="6342126" cy="5086297"/>
          </a:xfrm>
        </p:grpSpPr>
        <p:sp>
          <p:nvSpPr>
            <p:cNvPr id="6" name="Freeform 6"/>
            <p:cNvSpPr/>
            <p:nvPr/>
          </p:nvSpPr>
          <p:spPr>
            <a:xfrm>
              <a:off x="-254508" y="-157988"/>
              <a:ext cx="6648958" cy="5244285"/>
            </a:xfrm>
            <a:custGeom>
              <a:avLst/>
              <a:gdLst/>
              <a:ahLst/>
              <a:cxnLst/>
              <a:rect l="l" t="t" r="r" b="b"/>
              <a:pathLst>
                <a:path w="6648958" h="5244285">
                  <a:moveTo>
                    <a:pt x="6582029" y="4302566"/>
                  </a:moveTo>
                  <a:cubicBezTo>
                    <a:pt x="6482842" y="4275377"/>
                    <a:pt x="6436614" y="4370269"/>
                    <a:pt x="6269482" y="4376933"/>
                  </a:cubicBezTo>
                  <a:cubicBezTo>
                    <a:pt x="6189345" y="4246324"/>
                    <a:pt x="6223508" y="4363605"/>
                    <a:pt x="6038088" y="4324689"/>
                  </a:cubicBezTo>
                  <a:cubicBezTo>
                    <a:pt x="6025896" y="4361473"/>
                    <a:pt x="6022721" y="4317492"/>
                    <a:pt x="6022594" y="4307097"/>
                  </a:cubicBezTo>
                  <a:cubicBezTo>
                    <a:pt x="6015355" y="4292703"/>
                    <a:pt x="5990590" y="4348412"/>
                    <a:pt x="6016117" y="4321757"/>
                  </a:cubicBezTo>
                  <a:cubicBezTo>
                    <a:pt x="6055233" y="4419048"/>
                    <a:pt x="5834761" y="4243925"/>
                    <a:pt x="5753862" y="4284440"/>
                  </a:cubicBezTo>
                  <a:cubicBezTo>
                    <a:pt x="5599811" y="4301499"/>
                    <a:pt x="5429631" y="4323623"/>
                    <a:pt x="5308854" y="4468093"/>
                  </a:cubicBezTo>
                  <a:cubicBezTo>
                    <a:pt x="5274056" y="4441971"/>
                    <a:pt x="5309235" y="4466227"/>
                    <a:pt x="5206238" y="4521136"/>
                  </a:cubicBezTo>
                  <a:cubicBezTo>
                    <a:pt x="5179568" y="4570181"/>
                    <a:pt x="5132197" y="4477955"/>
                    <a:pt x="5089525" y="4588040"/>
                  </a:cubicBezTo>
                  <a:cubicBezTo>
                    <a:pt x="5106543" y="4707454"/>
                    <a:pt x="4993386" y="4645882"/>
                    <a:pt x="4903470" y="4879112"/>
                  </a:cubicBezTo>
                  <a:cubicBezTo>
                    <a:pt x="4873371" y="4833799"/>
                    <a:pt x="4799457" y="5006256"/>
                    <a:pt x="4490847" y="4991863"/>
                  </a:cubicBezTo>
                  <a:cubicBezTo>
                    <a:pt x="4460367" y="5104880"/>
                    <a:pt x="4486275" y="4924692"/>
                    <a:pt x="4458462" y="4953213"/>
                  </a:cubicBezTo>
                  <a:cubicBezTo>
                    <a:pt x="4380484" y="4969206"/>
                    <a:pt x="4337050" y="5071294"/>
                    <a:pt x="4294759" y="5022249"/>
                  </a:cubicBezTo>
                  <a:cubicBezTo>
                    <a:pt x="4220972" y="5051037"/>
                    <a:pt x="4102354" y="4899103"/>
                    <a:pt x="4019804" y="4901236"/>
                  </a:cubicBezTo>
                  <a:cubicBezTo>
                    <a:pt x="3896741" y="4808476"/>
                    <a:pt x="3824732" y="5001992"/>
                    <a:pt x="3669919" y="5076359"/>
                  </a:cubicBezTo>
                  <a:cubicBezTo>
                    <a:pt x="3325114" y="4952147"/>
                    <a:pt x="3276092" y="5149393"/>
                    <a:pt x="2869565" y="5244285"/>
                  </a:cubicBezTo>
                  <a:cubicBezTo>
                    <a:pt x="2740914" y="5232823"/>
                    <a:pt x="2640838" y="5032111"/>
                    <a:pt x="2485263" y="5013187"/>
                  </a:cubicBezTo>
                  <a:cubicBezTo>
                    <a:pt x="2465197" y="4956678"/>
                    <a:pt x="2386965" y="5059300"/>
                    <a:pt x="2360549" y="4996128"/>
                  </a:cubicBezTo>
                  <a:cubicBezTo>
                    <a:pt x="2341245" y="4905234"/>
                    <a:pt x="2316226" y="4977469"/>
                    <a:pt x="2310384" y="4969473"/>
                  </a:cubicBezTo>
                  <a:cubicBezTo>
                    <a:pt x="2278507" y="4907100"/>
                    <a:pt x="2261743" y="4941485"/>
                    <a:pt x="2207260" y="4903101"/>
                  </a:cubicBezTo>
                  <a:cubicBezTo>
                    <a:pt x="2108200" y="4855656"/>
                    <a:pt x="2043684" y="4860187"/>
                    <a:pt x="1981073" y="4696792"/>
                  </a:cubicBezTo>
                  <a:cubicBezTo>
                    <a:pt x="1951482" y="4726379"/>
                    <a:pt x="1812671" y="4678134"/>
                    <a:pt x="1761236" y="4579510"/>
                  </a:cubicBezTo>
                  <a:cubicBezTo>
                    <a:pt x="1751965" y="4535796"/>
                    <a:pt x="1708912" y="4675468"/>
                    <a:pt x="1717802" y="4554722"/>
                  </a:cubicBezTo>
                  <a:cubicBezTo>
                    <a:pt x="1687322" y="4556587"/>
                    <a:pt x="1673733" y="4579510"/>
                    <a:pt x="1665224" y="4518471"/>
                  </a:cubicBezTo>
                  <a:cubicBezTo>
                    <a:pt x="1642364" y="4494481"/>
                    <a:pt x="1612646" y="4476356"/>
                    <a:pt x="1589786" y="4524868"/>
                  </a:cubicBezTo>
                  <a:cubicBezTo>
                    <a:pt x="1566418" y="4532598"/>
                    <a:pt x="1593723" y="4434774"/>
                    <a:pt x="1546352" y="4497946"/>
                  </a:cubicBezTo>
                  <a:cubicBezTo>
                    <a:pt x="1492250" y="4288439"/>
                    <a:pt x="1391031" y="4449967"/>
                    <a:pt x="1306957" y="4326022"/>
                  </a:cubicBezTo>
                  <a:cubicBezTo>
                    <a:pt x="1162431" y="4329487"/>
                    <a:pt x="948055" y="4384929"/>
                    <a:pt x="783336" y="4427044"/>
                  </a:cubicBezTo>
                  <a:cubicBezTo>
                    <a:pt x="678688" y="4281775"/>
                    <a:pt x="495427" y="4203676"/>
                    <a:pt x="357505" y="4255120"/>
                  </a:cubicBezTo>
                  <a:cubicBezTo>
                    <a:pt x="202184" y="4066669"/>
                    <a:pt x="273939" y="4927891"/>
                    <a:pt x="255143" y="353902"/>
                  </a:cubicBezTo>
                  <a:cubicBezTo>
                    <a:pt x="318135" y="135382"/>
                    <a:pt x="0" y="175847"/>
                    <a:pt x="1072388" y="167850"/>
                  </a:cubicBezTo>
                  <a:cubicBezTo>
                    <a:pt x="2517648" y="157226"/>
                    <a:pt x="4107434" y="189974"/>
                    <a:pt x="5670550" y="157988"/>
                  </a:cubicBezTo>
                  <a:cubicBezTo>
                    <a:pt x="5961634" y="175047"/>
                    <a:pt x="6219571" y="170782"/>
                    <a:pt x="6489827" y="160120"/>
                  </a:cubicBezTo>
                  <a:cubicBezTo>
                    <a:pt x="6648958" y="226758"/>
                    <a:pt x="6560566" y="0"/>
                    <a:pt x="6596507" y="2072879"/>
                  </a:cubicBezTo>
                  <a:cubicBezTo>
                    <a:pt x="6573266" y="2834678"/>
                    <a:pt x="6597904" y="3610337"/>
                    <a:pt x="6582029" y="4302566"/>
                  </a:cubicBezTo>
                  <a:close/>
                </a:path>
              </a:pathLst>
            </a:custGeom>
            <a:blipFill>
              <a:blip r:embed="rId4"/>
              <a:stretch>
                <a:fillRect l="-3466" r="-3465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82529" y="26164"/>
            <a:ext cx="6646628" cy="8293432"/>
            <a:chOff x="0" y="0"/>
            <a:chExt cx="6345428" cy="7917605"/>
          </a:xfrm>
        </p:grpSpPr>
        <p:sp>
          <p:nvSpPr>
            <p:cNvPr id="8" name="Freeform 8"/>
            <p:cNvSpPr/>
            <p:nvPr/>
          </p:nvSpPr>
          <p:spPr>
            <a:xfrm>
              <a:off x="-54483" y="-87503"/>
              <a:ext cx="6411976" cy="8213895"/>
            </a:xfrm>
            <a:custGeom>
              <a:avLst/>
              <a:gdLst/>
              <a:ahLst/>
              <a:cxnLst/>
              <a:rect l="l" t="t" r="r" b="b"/>
              <a:pathLst>
                <a:path w="6411976" h="8213895">
                  <a:moveTo>
                    <a:pt x="6399911" y="7396196"/>
                  </a:moveTo>
                  <a:cubicBezTo>
                    <a:pt x="6331839" y="7459991"/>
                    <a:pt x="6244717" y="7432274"/>
                    <a:pt x="6155436" y="7418194"/>
                  </a:cubicBezTo>
                  <a:cubicBezTo>
                    <a:pt x="5884037" y="7357920"/>
                    <a:pt x="5661660" y="7436673"/>
                    <a:pt x="5371846" y="7299405"/>
                  </a:cubicBezTo>
                  <a:cubicBezTo>
                    <a:pt x="4972431" y="7421714"/>
                    <a:pt x="4613275" y="7403236"/>
                    <a:pt x="4214495" y="7442393"/>
                  </a:cubicBezTo>
                  <a:cubicBezTo>
                    <a:pt x="4014978" y="7481990"/>
                    <a:pt x="3956177" y="7184574"/>
                    <a:pt x="3558794" y="7467470"/>
                  </a:cubicBezTo>
                  <a:cubicBezTo>
                    <a:pt x="3310636" y="7152896"/>
                    <a:pt x="3087751" y="7449872"/>
                    <a:pt x="2829941" y="7381677"/>
                  </a:cubicBezTo>
                  <a:cubicBezTo>
                    <a:pt x="2677668" y="7441513"/>
                    <a:pt x="2538857" y="7419075"/>
                    <a:pt x="2377186" y="7433153"/>
                  </a:cubicBezTo>
                  <a:cubicBezTo>
                    <a:pt x="2302383" y="7474510"/>
                    <a:pt x="2170176" y="7602980"/>
                    <a:pt x="2080133" y="7541825"/>
                  </a:cubicBezTo>
                  <a:cubicBezTo>
                    <a:pt x="1715897" y="7601220"/>
                    <a:pt x="1331087" y="7602540"/>
                    <a:pt x="998220" y="7775886"/>
                  </a:cubicBezTo>
                  <a:cubicBezTo>
                    <a:pt x="692785" y="7577461"/>
                    <a:pt x="470281" y="8013870"/>
                    <a:pt x="119380" y="8000268"/>
                  </a:cubicBezTo>
                  <a:cubicBezTo>
                    <a:pt x="20574" y="7958912"/>
                    <a:pt x="70612" y="8213895"/>
                    <a:pt x="54483" y="991191"/>
                  </a:cubicBezTo>
                  <a:cubicBezTo>
                    <a:pt x="68453" y="0"/>
                    <a:pt x="0" y="198374"/>
                    <a:pt x="411607" y="242811"/>
                  </a:cubicBezTo>
                  <a:cubicBezTo>
                    <a:pt x="507873" y="307485"/>
                    <a:pt x="591947" y="158777"/>
                    <a:pt x="678434" y="323324"/>
                  </a:cubicBezTo>
                  <a:cubicBezTo>
                    <a:pt x="738886" y="414837"/>
                    <a:pt x="827405" y="54864"/>
                    <a:pt x="1009015" y="158337"/>
                  </a:cubicBezTo>
                  <a:cubicBezTo>
                    <a:pt x="1098550" y="170216"/>
                    <a:pt x="1139317" y="61468"/>
                    <a:pt x="1425829" y="167577"/>
                  </a:cubicBezTo>
                  <a:cubicBezTo>
                    <a:pt x="1505458" y="170656"/>
                    <a:pt x="1571879" y="70866"/>
                    <a:pt x="1641983" y="114341"/>
                  </a:cubicBezTo>
                  <a:cubicBezTo>
                    <a:pt x="1673733" y="94102"/>
                    <a:pt x="1720215" y="287687"/>
                    <a:pt x="1774571" y="162297"/>
                  </a:cubicBezTo>
                  <a:cubicBezTo>
                    <a:pt x="1942338" y="245890"/>
                    <a:pt x="2066163" y="136339"/>
                    <a:pt x="2275586" y="322444"/>
                  </a:cubicBezTo>
                  <a:cubicBezTo>
                    <a:pt x="2393696" y="515589"/>
                    <a:pt x="2494661" y="135019"/>
                    <a:pt x="2795143" y="423196"/>
                  </a:cubicBezTo>
                  <a:cubicBezTo>
                    <a:pt x="2899791" y="473352"/>
                    <a:pt x="3045079" y="606661"/>
                    <a:pt x="3161157" y="432435"/>
                  </a:cubicBezTo>
                  <a:cubicBezTo>
                    <a:pt x="3211195" y="668256"/>
                    <a:pt x="3265297" y="562225"/>
                    <a:pt x="3413633" y="728532"/>
                  </a:cubicBezTo>
                  <a:cubicBezTo>
                    <a:pt x="3494913" y="849962"/>
                    <a:pt x="3561461" y="590383"/>
                    <a:pt x="3652139" y="628220"/>
                  </a:cubicBezTo>
                  <a:cubicBezTo>
                    <a:pt x="3712337" y="569704"/>
                    <a:pt x="3773932" y="766809"/>
                    <a:pt x="3949065" y="627780"/>
                  </a:cubicBezTo>
                  <a:cubicBezTo>
                    <a:pt x="4052316" y="643178"/>
                    <a:pt x="4139311" y="790567"/>
                    <a:pt x="4235196" y="959953"/>
                  </a:cubicBezTo>
                  <a:cubicBezTo>
                    <a:pt x="4291076" y="947634"/>
                    <a:pt x="4360291" y="789247"/>
                    <a:pt x="4426585" y="876360"/>
                  </a:cubicBezTo>
                  <a:cubicBezTo>
                    <a:pt x="4499610" y="887359"/>
                    <a:pt x="4585843" y="803326"/>
                    <a:pt x="4635754" y="1033427"/>
                  </a:cubicBezTo>
                  <a:cubicBezTo>
                    <a:pt x="4666742" y="1077864"/>
                    <a:pt x="4697603" y="949394"/>
                    <a:pt x="4739132" y="1008349"/>
                  </a:cubicBezTo>
                  <a:cubicBezTo>
                    <a:pt x="4815840" y="1037387"/>
                    <a:pt x="4900168" y="1054985"/>
                    <a:pt x="4991735" y="1030347"/>
                  </a:cubicBezTo>
                  <a:cubicBezTo>
                    <a:pt x="5029835" y="1001310"/>
                    <a:pt x="5051933" y="876800"/>
                    <a:pt x="5124196" y="969192"/>
                  </a:cubicBezTo>
                  <a:cubicBezTo>
                    <a:pt x="5283200" y="944114"/>
                    <a:pt x="5339588" y="1377919"/>
                    <a:pt x="5596636" y="1133299"/>
                  </a:cubicBezTo>
                  <a:cubicBezTo>
                    <a:pt x="5624703" y="1043986"/>
                    <a:pt x="5665216" y="1106461"/>
                    <a:pt x="5715889" y="1164097"/>
                  </a:cubicBezTo>
                  <a:cubicBezTo>
                    <a:pt x="5840603" y="1267048"/>
                    <a:pt x="5940806" y="1289487"/>
                    <a:pt x="6083554" y="1340083"/>
                  </a:cubicBezTo>
                  <a:cubicBezTo>
                    <a:pt x="6133211" y="1257809"/>
                    <a:pt x="6181598" y="1105581"/>
                    <a:pt x="6295644" y="1362521"/>
                  </a:cubicBezTo>
                  <a:cubicBezTo>
                    <a:pt x="6411976" y="1498910"/>
                    <a:pt x="6407658" y="835003"/>
                    <a:pt x="6388481" y="5705412"/>
                  </a:cubicBezTo>
                  <a:cubicBezTo>
                    <a:pt x="6410960" y="6242609"/>
                    <a:pt x="6378321" y="6822043"/>
                    <a:pt x="6399911" y="7396196"/>
                  </a:cubicBezTo>
                  <a:close/>
                </a:path>
              </a:pathLst>
            </a:custGeom>
            <a:blipFill>
              <a:blip r:embed="rId5"/>
              <a:stretch>
                <a:fillRect t="-3639" b="-349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844367">
            <a:off x="15049512" y="8634146"/>
            <a:ext cx="2916922" cy="725584"/>
          </a:xfrm>
          <a:custGeom>
            <a:avLst/>
            <a:gdLst/>
            <a:ahLst/>
            <a:cxnLst/>
            <a:rect l="l" t="t" r="r" b="b"/>
            <a:pathLst>
              <a:path w="2916922" h="725584">
                <a:moveTo>
                  <a:pt x="0" y="0"/>
                </a:moveTo>
                <a:lnTo>
                  <a:pt x="2916922" y="0"/>
                </a:lnTo>
                <a:lnTo>
                  <a:pt x="2916922" y="725584"/>
                </a:lnTo>
                <a:lnTo>
                  <a:pt x="0" y="7255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72910">
            <a:off x="-320178" y="7965517"/>
            <a:ext cx="1677792" cy="2522996"/>
          </a:xfrm>
          <a:custGeom>
            <a:avLst/>
            <a:gdLst/>
            <a:ahLst/>
            <a:cxnLst/>
            <a:rect l="l" t="t" r="r" b="b"/>
            <a:pathLst>
              <a:path w="1677792" h="2522996">
                <a:moveTo>
                  <a:pt x="0" y="0"/>
                </a:moveTo>
                <a:lnTo>
                  <a:pt x="1677792" y="0"/>
                </a:lnTo>
                <a:lnTo>
                  <a:pt x="1677792" y="2522996"/>
                </a:lnTo>
                <a:lnTo>
                  <a:pt x="0" y="25229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89501"/>
            <a:ext cx="2767570" cy="2276326"/>
          </a:xfrm>
          <a:custGeom>
            <a:avLst/>
            <a:gdLst/>
            <a:ahLst/>
            <a:cxnLst/>
            <a:rect l="l" t="t" r="r" b="b"/>
            <a:pathLst>
              <a:path w="2767570" h="2276326">
                <a:moveTo>
                  <a:pt x="0" y="0"/>
                </a:moveTo>
                <a:lnTo>
                  <a:pt x="2767570" y="0"/>
                </a:lnTo>
                <a:lnTo>
                  <a:pt x="2767570" y="2276326"/>
                </a:lnTo>
                <a:lnTo>
                  <a:pt x="0" y="22763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199354" y="8081471"/>
            <a:ext cx="5412979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 err="1">
                <a:solidFill>
                  <a:srgbClr val="302C2C"/>
                </a:solidFill>
                <a:latin typeface="Varela Round"/>
              </a:rPr>
              <a:t>Собор</a:t>
            </a:r>
            <a:r>
              <a:rPr lang="en-US" sz="3000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000" dirty="0" err="1">
                <a:solidFill>
                  <a:srgbClr val="302C2C"/>
                </a:solidFill>
                <a:latin typeface="Varela Round"/>
              </a:rPr>
              <a:t>Св.Софії</a:t>
            </a:r>
            <a:r>
              <a:rPr lang="en-US" sz="3000" dirty="0">
                <a:solidFill>
                  <a:srgbClr val="302C2C"/>
                </a:solidFill>
                <a:latin typeface="Varela Round"/>
              </a:rPr>
              <a:t>, 1909 р. </a:t>
            </a:r>
            <a:r>
              <a:rPr lang="en-US" sz="3000" dirty="0" err="1">
                <a:solidFill>
                  <a:srgbClr val="302C2C"/>
                </a:solidFill>
                <a:latin typeface="Varela Round"/>
              </a:rPr>
              <a:t>будівництва</a:t>
            </a:r>
            <a:r>
              <a:rPr lang="en-US" sz="3000" dirty="0">
                <a:solidFill>
                  <a:srgbClr val="302C2C"/>
                </a:solidFill>
                <a:latin typeface="Varela Round"/>
              </a:rPr>
              <a:t>; </a:t>
            </a:r>
            <a:r>
              <a:rPr lang="en-US" sz="3000" dirty="0" err="1">
                <a:solidFill>
                  <a:srgbClr val="302C2C"/>
                </a:solidFill>
                <a:latin typeface="Varela Round"/>
              </a:rPr>
              <a:t>зруйнований</a:t>
            </a:r>
            <a:r>
              <a:rPr lang="en-US" sz="3000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000" dirty="0" err="1">
                <a:solidFill>
                  <a:srgbClr val="302C2C"/>
                </a:solidFill>
                <a:latin typeface="Varela Round"/>
              </a:rPr>
              <a:t>комуністами</a:t>
            </a:r>
            <a:r>
              <a:rPr lang="en-US" sz="3000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000" dirty="0" err="1">
                <a:solidFill>
                  <a:srgbClr val="302C2C"/>
                </a:solidFill>
                <a:latin typeface="Varela Round"/>
              </a:rPr>
              <a:t>для</a:t>
            </a:r>
            <a:r>
              <a:rPr lang="en-US" sz="3000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000" dirty="0" err="1">
                <a:solidFill>
                  <a:srgbClr val="302C2C"/>
                </a:solidFill>
                <a:latin typeface="Varela Round"/>
              </a:rPr>
              <a:t>будівництва</a:t>
            </a:r>
            <a:r>
              <a:rPr lang="en-US" sz="3000" dirty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000" dirty="0" err="1" smtClean="0">
                <a:solidFill>
                  <a:srgbClr val="302C2C"/>
                </a:solidFill>
                <a:latin typeface="Varela Round"/>
              </a:rPr>
              <a:t>Будинк</a:t>
            </a:r>
            <a:r>
              <a:rPr lang="uk-UA" sz="3000" dirty="0" smtClean="0">
                <a:solidFill>
                  <a:srgbClr val="302C2C"/>
                </a:solidFill>
                <a:latin typeface="Varela Round"/>
              </a:rPr>
              <a:t>у</a:t>
            </a:r>
            <a:r>
              <a:rPr lang="en-US" sz="3000" dirty="0" smtClean="0">
                <a:solidFill>
                  <a:srgbClr val="302C2C"/>
                </a:solidFill>
                <a:latin typeface="Varela Round"/>
              </a:rPr>
              <a:t> </a:t>
            </a:r>
            <a:r>
              <a:rPr lang="en-US" sz="3000" dirty="0">
                <a:solidFill>
                  <a:srgbClr val="302C2C"/>
                </a:solidFill>
                <a:latin typeface="Varela Round"/>
              </a:rPr>
              <a:t>к-</a:t>
            </a:r>
            <a:r>
              <a:rPr lang="en-US" sz="3000" dirty="0" err="1">
                <a:solidFill>
                  <a:srgbClr val="302C2C"/>
                </a:solidFill>
                <a:latin typeface="Varela Round"/>
              </a:rPr>
              <a:t>ри</a:t>
            </a:r>
            <a:endParaRPr lang="en-US" sz="3000" dirty="0">
              <a:solidFill>
                <a:srgbClr val="302C2C"/>
              </a:solidFill>
              <a:latin typeface="Varela Roun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954605" y="8081471"/>
            <a:ext cx="6873677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302C2C"/>
                </a:solidFill>
                <a:latin typeface="Varela Round"/>
              </a:rPr>
              <a:t>цекрва Св.Трійці, кінець 18 ст.;</a:t>
            </a:r>
          </a:p>
          <a:p>
            <a:pPr algn="ctr">
              <a:lnSpc>
                <a:spcPts val="3600"/>
              </a:lnSpc>
            </a:pPr>
            <a:r>
              <a:rPr lang="en-US" sz="3000">
                <a:solidFill>
                  <a:srgbClr val="302C2C"/>
                </a:solidFill>
                <a:latin typeface="Varela Round"/>
              </a:rPr>
              <a:t>куплена гр-кат.громадою у польської громади.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614</Words>
  <Application>Microsoft Office PowerPoint</Application>
  <PresentationFormat>Произвольный</PresentationFormat>
  <Paragraphs>72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7" baseType="lpstr">
      <vt:lpstr>Calibri</vt:lpstr>
      <vt:lpstr>PT Serif Bold</vt:lpstr>
      <vt:lpstr>Arial</vt:lpstr>
      <vt:lpstr>Varela Round</vt:lpstr>
      <vt:lpstr>Varela Round Bold</vt:lpstr>
      <vt:lpstr>PT Serif Bold Italics</vt:lpstr>
      <vt:lpstr>Pluma Bold</vt:lpstr>
      <vt:lpstr>Arimo Bold</vt:lpstr>
      <vt:lpstr>Glacial Indifference Bold</vt:lpstr>
      <vt:lpstr>Carelia</vt:lpstr>
      <vt:lpstr>Glacial Indifference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Scrapbook Art and History Museum Presentation</dc:title>
  <cp:lastModifiedBy>User</cp:lastModifiedBy>
  <cp:revision>6</cp:revision>
  <dcterms:created xsi:type="dcterms:W3CDTF">2006-08-16T00:00:00Z</dcterms:created>
  <dcterms:modified xsi:type="dcterms:W3CDTF">2024-04-14T19:23:54Z</dcterms:modified>
  <dc:identifier>DAGCYnLvilM</dc:identifier>
</cp:coreProperties>
</file>