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2" r:id="rId1"/>
  </p:sldMasterIdLst>
  <p:notesMasterIdLst>
    <p:notesMasterId r:id="rId20"/>
  </p:notesMasterIdLst>
  <p:sldIdLst>
    <p:sldId id="258" r:id="rId2"/>
    <p:sldId id="301" r:id="rId3"/>
    <p:sldId id="304" r:id="rId4"/>
    <p:sldId id="263" r:id="rId5"/>
    <p:sldId id="318" r:id="rId6"/>
    <p:sldId id="320" r:id="rId7"/>
    <p:sldId id="312" r:id="rId8"/>
    <p:sldId id="324" r:id="rId9"/>
    <p:sldId id="321" r:id="rId10"/>
    <p:sldId id="327" r:id="rId11"/>
    <p:sldId id="329" r:id="rId12"/>
    <p:sldId id="328" r:id="rId13"/>
    <p:sldId id="309" r:id="rId14"/>
    <p:sldId id="310" r:id="rId15"/>
    <p:sldId id="319" r:id="rId16"/>
    <p:sldId id="325" r:id="rId17"/>
    <p:sldId id="330" r:id="rId18"/>
    <p:sldId id="31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49D6153-5E68-4D68-8B81-A931709FC914}">
          <p14:sldIdLst>
            <p14:sldId id="258"/>
            <p14:sldId id="301"/>
            <p14:sldId id="304"/>
            <p14:sldId id="263"/>
            <p14:sldId id="318"/>
            <p14:sldId id="320"/>
            <p14:sldId id="312"/>
            <p14:sldId id="324"/>
            <p14:sldId id="321"/>
            <p14:sldId id="327"/>
            <p14:sldId id="329"/>
            <p14:sldId id="328"/>
            <p14:sldId id="309"/>
            <p14:sldId id="310"/>
            <p14:sldId id="319"/>
            <p14:sldId id="325"/>
            <p14:sldId id="330"/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8086"/>
    <a:srgbClr val="53548A"/>
    <a:srgbClr val="F3F3F3"/>
    <a:srgbClr val="292A45"/>
    <a:srgbClr val="225B31"/>
    <a:srgbClr val="C9D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95" autoAdjust="0"/>
    <p:restoredTop sz="94140" autoAdjust="0"/>
  </p:normalViewPr>
  <p:slideViewPr>
    <p:cSldViewPr>
      <p:cViewPr varScale="1">
        <p:scale>
          <a:sx n="68" d="100"/>
          <a:sy n="68" d="100"/>
        </p:scale>
        <p:origin x="92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DA18EC-CA3B-4555-BDCD-0FFC639C635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76507A-A07D-46AD-A6FF-6F940DB2D4B1}">
      <dgm:prSet custT="1"/>
      <dgm:spPr>
        <a:solidFill>
          <a:schemeClr val="accent1"/>
        </a:solidFill>
        <a:ln>
          <a:noFill/>
        </a:ln>
      </dgm:spPr>
      <dgm:t>
        <a:bodyPr/>
        <a:lstStyle/>
        <a:p>
          <a:pPr rtl="0"/>
          <a:r>
            <a:rPr lang="uk-UA" sz="2800" b="1" dirty="0"/>
            <a:t>Предмет дослідження</a:t>
          </a:r>
        </a:p>
      </dgm:t>
    </dgm:pt>
    <dgm:pt modelId="{2C8131A1-2904-4A46-96D2-77949AAAB80B}" type="parTrans" cxnId="{27E87514-46CC-43A4-8BDE-678E1958C1CC}">
      <dgm:prSet/>
      <dgm:spPr/>
      <dgm:t>
        <a:bodyPr/>
        <a:lstStyle/>
        <a:p>
          <a:endParaRPr lang="ru-RU"/>
        </a:p>
      </dgm:t>
    </dgm:pt>
    <dgm:pt modelId="{0138341B-B8FC-4764-AAD3-88E7D4025145}" type="sibTrans" cxnId="{27E87514-46CC-43A4-8BDE-678E1958C1CC}">
      <dgm:prSet/>
      <dgm:spPr/>
      <dgm:t>
        <a:bodyPr/>
        <a:lstStyle/>
        <a:p>
          <a:endParaRPr lang="ru-RU"/>
        </a:p>
      </dgm:t>
    </dgm:pt>
    <dgm:pt modelId="{A2E404FA-8851-4F3A-A6E0-FFCFD37B7951}">
      <dgm:prSet/>
      <dgm:spPr>
        <a:solidFill>
          <a:srgbClr val="F3F3F3"/>
        </a:solidFill>
      </dgm:spPr>
      <dgm:t>
        <a:bodyPr/>
        <a:lstStyle/>
        <a:p>
          <a:pPr algn="just" rtl="0"/>
          <a:r>
            <a:rPr lang="uk-UA" b="1" noProof="0" dirty="0"/>
            <a:t>Предметом дослідження</a:t>
          </a:r>
          <a:r>
            <a:rPr lang="uk-UA" b="0" noProof="0" dirty="0"/>
            <a:t> є подвійна </a:t>
          </a:r>
          <a:r>
            <a:rPr lang="uk-UA" b="0" noProof="0" dirty="0" err="1"/>
            <a:t>астероїдна</a:t>
          </a:r>
          <a:r>
            <a:rPr lang="uk-UA" b="0" noProof="0" dirty="0"/>
            <a:t> система </a:t>
          </a:r>
          <a:r>
            <a:rPr lang="uk-UA" b="0" noProof="0" dirty="0" err="1"/>
            <a:t>Didymos</a:t>
          </a:r>
          <a:endParaRPr lang="uk-UA" b="0" noProof="0" dirty="0"/>
        </a:p>
      </dgm:t>
    </dgm:pt>
    <dgm:pt modelId="{1AFB639D-4E7A-4EFE-9E55-51AC4B5A1EBF}" type="parTrans" cxnId="{6923649F-D664-408F-9902-6579CDCA2D48}">
      <dgm:prSet/>
      <dgm:spPr/>
      <dgm:t>
        <a:bodyPr/>
        <a:lstStyle/>
        <a:p>
          <a:endParaRPr lang="ru-RU"/>
        </a:p>
      </dgm:t>
    </dgm:pt>
    <dgm:pt modelId="{8E48BF99-E182-4282-8207-3EA8910E5DD8}" type="sibTrans" cxnId="{6923649F-D664-408F-9902-6579CDCA2D48}">
      <dgm:prSet/>
      <dgm:spPr/>
      <dgm:t>
        <a:bodyPr/>
        <a:lstStyle/>
        <a:p>
          <a:endParaRPr lang="ru-RU"/>
        </a:p>
      </dgm:t>
    </dgm:pt>
    <dgm:pt modelId="{F6ABE5F6-2992-4A33-8DB8-92A97024131A}">
      <dgm:prSet custT="1"/>
      <dgm:spPr>
        <a:solidFill>
          <a:schemeClr val="accent2"/>
        </a:solidFill>
        <a:ln>
          <a:noFill/>
        </a:ln>
      </dgm:spPr>
      <dgm:t>
        <a:bodyPr/>
        <a:lstStyle/>
        <a:p>
          <a:pPr rtl="0"/>
          <a:r>
            <a:rPr lang="uk-UA" sz="2800" b="1" dirty="0"/>
            <a:t>Об’єкт дослідження</a:t>
          </a:r>
        </a:p>
      </dgm:t>
    </dgm:pt>
    <dgm:pt modelId="{D56D2CF4-49F5-46FE-8BF7-DCB6572548A4}" type="parTrans" cxnId="{20BC8459-115C-44C8-89BE-25E2DA8FC1B0}">
      <dgm:prSet/>
      <dgm:spPr/>
      <dgm:t>
        <a:bodyPr/>
        <a:lstStyle/>
        <a:p>
          <a:endParaRPr lang="ru-RU"/>
        </a:p>
      </dgm:t>
    </dgm:pt>
    <dgm:pt modelId="{9639D61D-B021-4F07-BB55-D8C5725180F1}" type="sibTrans" cxnId="{20BC8459-115C-44C8-89BE-25E2DA8FC1B0}">
      <dgm:prSet/>
      <dgm:spPr/>
      <dgm:t>
        <a:bodyPr/>
        <a:lstStyle/>
        <a:p>
          <a:endParaRPr lang="ru-RU"/>
        </a:p>
      </dgm:t>
    </dgm:pt>
    <dgm:pt modelId="{C0D42028-4FE1-47CE-AC4B-47BEEEF14F3D}">
      <dgm:prSet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just" rtl="0"/>
          <a:r>
            <a:rPr lang="uk-UA" b="1" dirty="0"/>
            <a:t>Об’єктом дослідження</a:t>
          </a:r>
          <a:r>
            <a:rPr lang="uk-UA" dirty="0"/>
            <a:t> є ефект впливу на траєкторію </a:t>
          </a:r>
          <a:r>
            <a:rPr lang="uk-UA" noProof="0" dirty="0" err="1"/>
            <a:t>подвійной</a:t>
          </a:r>
          <a:r>
            <a:rPr lang="uk-UA" noProof="0" dirty="0"/>
            <a:t> </a:t>
          </a:r>
          <a:r>
            <a:rPr lang="uk-UA" noProof="0" dirty="0" err="1"/>
            <a:t>астероїдной</a:t>
          </a:r>
          <a:r>
            <a:rPr lang="uk-UA" noProof="0" dirty="0"/>
            <a:t> системи </a:t>
          </a:r>
          <a:r>
            <a:rPr lang="uk-UA" noProof="0" dirty="0" err="1"/>
            <a:t>Didymos</a:t>
          </a:r>
          <a:r>
            <a:rPr lang="uk-UA" noProof="0" dirty="0"/>
            <a:t> </a:t>
          </a:r>
          <a:r>
            <a:rPr lang="uk-UA" dirty="0"/>
            <a:t>через контрольоване зіткнення</a:t>
          </a:r>
          <a:endParaRPr lang="uk-UA" b="1" dirty="0"/>
        </a:p>
      </dgm:t>
    </dgm:pt>
    <dgm:pt modelId="{D4C65371-93F7-4F53-BA9E-C712DE3413FE}" type="parTrans" cxnId="{21954B34-85ED-4753-A00E-731A2365B7A5}">
      <dgm:prSet/>
      <dgm:spPr/>
      <dgm:t>
        <a:bodyPr/>
        <a:lstStyle/>
        <a:p>
          <a:endParaRPr lang="ru-RU"/>
        </a:p>
      </dgm:t>
    </dgm:pt>
    <dgm:pt modelId="{239FF1CD-D1E6-4DFE-B719-AF1A0B15CC67}" type="sibTrans" cxnId="{21954B34-85ED-4753-A00E-731A2365B7A5}">
      <dgm:prSet/>
      <dgm:spPr/>
      <dgm:t>
        <a:bodyPr/>
        <a:lstStyle/>
        <a:p>
          <a:endParaRPr lang="ru-RU"/>
        </a:p>
      </dgm:t>
    </dgm:pt>
    <dgm:pt modelId="{EAF3F8C5-3BB6-4658-BC36-54CD09E03B87}">
      <dgm:prSet custT="1"/>
      <dgm:spPr>
        <a:solidFill>
          <a:srgbClr val="53548A"/>
        </a:solidFill>
        <a:ln>
          <a:noFill/>
        </a:ln>
      </dgm:spPr>
      <dgm:t>
        <a:bodyPr/>
        <a:lstStyle/>
        <a:p>
          <a:pPr rtl="0"/>
          <a:r>
            <a:rPr lang="uk-UA" sz="2800" b="1" dirty="0"/>
            <a:t>Мета</a:t>
          </a:r>
        </a:p>
      </dgm:t>
    </dgm:pt>
    <dgm:pt modelId="{E19D1B95-FB5C-4FFE-A9C5-EFAAABE19FD6}" type="parTrans" cxnId="{EB66C8E7-4CB4-4FF5-A396-8BBA036684BE}">
      <dgm:prSet/>
      <dgm:spPr/>
      <dgm:t>
        <a:bodyPr/>
        <a:lstStyle/>
        <a:p>
          <a:endParaRPr lang="ru-RU"/>
        </a:p>
      </dgm:t>
    </dgm:pt>
    <dgm:pt modelId="{6C00D2F9-788E-431F-9DC7-12D44E009728}" type="sibTrans" cxnId="{EB66C8E7-4CB4-4FF5-A396-8BBA036684BE}">
      <dgm:prSet/>
      <dgm:spPr/>
      <dgm:t>
        <a:bodyPr/>
        <a:lstStyle/>
        <a:p>
          <a:endParaRPr lang="ru-RU"/>
        </a:p>
      </dgm:t>
    </dgm:pt>
    <dgm:pt modelId="{1545AB10-EA7F-4B70-88D6-929F87E75F11}">
      <dgm:prSet/>
      <dgm:spPr>
        <a:solidFill>
          <a:srgbClr val="F3F3F3"/>
        </a:solidFill>
      </dgm:spPr>
      <dgm:t>
        <a:bodyPr/>
        <a:lstStyle/>
        <a:p>
          <a:pPr algn="just" rtl="0"/>
          <a:r>
            <a:rPr lang="uk-UA" b="1" dirty="0"/>
            <a:t>Мета</a:t>
          </a:r>
          <a:r>
            <a:rPr lang="uk-UA" dirty="0"/>
            <a:t> даної роботи полягає у вивченні та аналізі ударних експериментів на астероїдах, зокрема дослідження прямого вплину на траєкторію астероїда в рамках місії DART</a:t>
          </a:r>
          <a:endParaRPr lang="uk-UA" b="1" dirty="0"/>
        </a:p>
      </dgm:t>
    </dgm:pt>
    <dgm:pt modelId="{AD8E3243-0C8F-4CFB-8483-B3365E16EC5D}" type="parTrans" cxnId="{A9600DD7-750B-4310-A31F-CD9F331CA768}">
      <dgm:prSet/>
      <dgm:spPr/>
      <dgm:t>
        <a:bodyPr/>
        <a:lstStyle/>
        <a:p>
          <a:endParaRPr lang="ru-RU"/>
        </a:p>
      </dgm:t>
    </dgm:pt>
    <dgm:pt modelId="{BD6EEA84-D08B-48E0-82BA-E95B71CA002A}" type="sibTrans" cxnId="{A9600DD7-750B-4310-A31F-CD9F331CA768}">
      <dgm:prSet/>
      <dgm:spPr/>
      <dgm:t>
        <a:bodyPr/>
        <a:lstStyle/>
        <a:p>
          <a:endParaRPr lang="ru-RU"/>
        </a:p>
      </dgm:t>
    </dgm:pt>
    <dgm:pt modelId="{5E908CCD-7232-4ADD-9417-A53E9CDC5C19}" type="pres">
      <dgm:prSet presAssocID="{9FDA18EC-CA3B-4555-BDCD-0FFC639C6355}" presName="Name0" presStyleCnt="0">
        <dgm:presLayoutVars>
          <dgm:dir/>
          <dgm:animLvl val="lvl"/>
          <dgm:resizeHandles val="exact"/>
        </dgm:presLayoutVars>
      </dgm:prSet>
      <dgm:spPr/>
    </dgm:pt>
    <dgm:pt modelId="{B0E1B111-DC2F-49C0-823B-51424C112070}" type="pres">
      <dgm:prSet presAssocID="{EAF3F8C5-3BB6-4658-BC36-54CD09E03B87}" presName="composite" presStyleCnt="0"/>
      <dgm:spPr/>
    </dgm:pt>
    <dgm:pt modelId="{4ACBF815-73FD-432F-9007-A0D893FC1C6D}" type="pres">
      <dgm:prSet presAssocID="{EAF3F8C5-3BB6-4658-BC36-54CD09E03B8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AB03CA2-1C90-422C-B4D5-F18EAFD92DE7}" type="pres">
      <dgm:prSet presAssocID="{EAF3F8C5-3BB6-4658-BC36-54CD09E03B87}" presName="desTx" presStyleLbl="alignAccFollowNode1" presStyleIdx="0" presStyleCnt="3" custLinFactNeighborX="-5554" custLinFactNeighborY="671">
        <dgm:presLayoutVars>
          <dgm:bulletEnabled val="1"/>
        </dgm:presLayoutVars>
      </dgm:prSet>
      <dgm:spPr/>
    </dgm:pt>
    <dgm:pt modelId="{F5E06A04-8D20-4FF6-87C1-54C62103F7F5}" type="pres">
      <dgm:prSet presAssocID="{6C00D2F9-788E-431F-9DC7-12D44E009728}" presName="space" presStyleCnt="0"/>
      <dgm:spPr/>
    </dgm:pt>
    <dgm:pt modelId="{7C3BE1BA-5822-4ED1-92F6-86C66FA2C554}" type="pres">
      <dgm:prSet presAssocID="{F6ABE5F6-2992-4A33-8DB8-92A97024131A}" presName="composite" presStyleCnt="0"/>
      <dgm:spPr/>
    </dgm:pt>
    <dgm:pt modelId="{65ECAB87-4A2F-4BA2-9B51-877084D5AE5F}" type="pres">
      <dgm:prSet presAssocID="{F6ABE5F6-2992-4A33-8DB8-92A97024131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4C9B6297-0DDD-404A-93C8-9F24645D3C77}" type="pres">
      <dgm:prSet presAssocID="{F6ABE5F6-2992-4A33-8DB8-92A97024131A}" presName="desTx" presStyleLbl="alignAccFollowNode1" presStyleIdx="1" presStyleCnt="3">
        <dgm:presLayoutVars>
          <dgm:bulletEnabled val="1"/>
        </dgm:presLayoutVars>
      </dgm:prSet>
      <dgm:spPr/>
    </dgm:pt>
    <dgm:pt modelId="{B8AB9F69-1BA3-4773-A1F9-4F306703AF71}" type="pres">
      <dgm:prSet presAssocID="{9639D61D-B021-4F07-BB55-D8C5725180F1}" presName="space" presStyleCnt="0"/>
      <dgm:spPr/>
    </dgm:pt>
    <dgm:pt modelId="{77A2B6ED-4954-4315-8D05-8014288DBEC0}" type="pres">
      <dgm:prSet presAssocID="{4E76507A-A07D-46AD-A6FF-6F940DB2D4B1}" presName="composite" presStyleCnt="0"/>
      <dgm:spPr/>
    </dgm:pt>
    <dgm:pt modelId="{B77D572C-3E3B-449E-9E2D-EC10DC7515B7}" type="pres">
      <dgm:prSet presAssocID="{4E76507A-A07D-46AD-A6FF-6F940DB2D4B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C15146F6-4D26-499F-B272-061BE5C2C6A1}" type="pres">
      <dgm:prSet presAssocID="{4E76507A-A07D-46AD-A6FF-6F940DB2D4B1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8A3A6308-69DD-4119-A479-FD0D4E365EEB}" type="presOf" srcId="{4E76507A-A07D-46AD-A6FF-6F940DB2D4B1}" destId="{B77D572C-3E3B-449E-9E2D-EC10DC7515B7}" srcOrd="0" destOrd="0" presId="urn:microsoft.com/office/officeart/2005/8/layout/hList1"/>
    <dgm:cxn modelId="{27E87514-46CC-43A4-8BDE-678E1958C1CC}" srcId="{9FDA18EC-CA3B-4555-BDCD-0FFC639C6355}" destId="{4E76507A-A07D-46AD-A6FF-6F940DB2D4B1}" srcOrd="2" destOrd="0" parTransId="{2C8131A1-2904-4A46-96D2-77949AAAB80B}" sibTransId="{0138341B-B8FC-4764-AAD3-88E7D4025145}"/>
    <dgm:cxn modelId="{37497631-64EB-4962-ADC8-2F041CC2E08E}" type="presOf" srcId="{EAF3F8C5-3BB6-4658-BC36-54CD09E03B87}" destId="{4ACBF815-73FD-432F-9007-A0D893FC1C6D}" srcOrd="0" destOrd="0" presId="urn:microsoft.com/office/officeart/2005/8/layout/hList1"/>
    <dgm:cxn modelId="{21954B34-85ED-4753-A00E-731A2365B7A5}" srcId="{F6ABE5F6-2992-4A33-8DB8-92A97024131A}" destId="{C0D42028-4FE1-47CE-AC4B-47BEEEF14F3D}" srcOrd="0" destOrd="0" parTransId="{D4C65371-93F7-4F53-BA9E-C712DE3413FE}" sibTransId="{239FF1CD-D1E6-4DFE-B719-AF1A0B15CC67}"/>
    <dgm:cxn modelId="{17FACB3E-1243-4055-8AC8-E647BACD997F}" type="presOf" srcId="{C0D42028-4FE1-47CE-AC4B-47BEEEF14F3D}" destId="{4C9B6297-0DDD-404A-93C8-9F24645D3C77}" srcOrd="0" destOrd="0" presId="urn:microsoft.com/office/officeart/2005/8/layout/hList1"/>
    <dgm:cxn modelId="{EF99A970-50AF-488B-8D77-515ACEC173DE}" type="presOf" srcId="{1545AB10-EA7F-4B70-88D6-929F87E75F11}" destId="{BAB03CA2-1C90-422C-B4D5-F18EAFD92DE7}" srcOrd="0" destOrd="0" presId="urn:microsoft.com/office/officeart/2005/8/layout/hList1"/>
    <dgm:cxn modelId="{20BC8459-115C-44C8-89BE-25E2DA8FC1B0}" srcId="{9FDA18EC-CA3B-4555-BDCD-0FFC639C6355}" destId="{F6ABE5F6-2992-4A33-8DB8-92A97024131A}" srcOrd="1" destOrd="0" parTransId="{D56D2CF4-49F5-46FE-8BF7-DCB6572548A4}" sibTransId="{9639D61D-B021-4F07-BB55-D8C5725180F1}"/>
    <dgm:cxn modelId="{6923649F-D664-408F-9902-6579CDCA2D48}" srcId="{4E76507A-A07D-46AD-A6FF-6F940DB2D4B1}" destId="{A2E404FA-8851-4F3A-A6E0-FFCFD37B7951}" srcOrd="0" destOrd="0" parTransId="{1AFB639D-4E7A-4EFE-9E55-51AC4B5A1EBF}" sibTransId="{8E48BF99-E182-4282-8207-3EA8910E5DD8}"/>
    <dgm:cxn modelId="{AAD9B19F-DA2A-45AF-96FD-4B8DE6F670BD}" type="presOf" srcId="{A2E404FA-8851-4F3A-A6E0-FFCFD37B7951}" destId="{C15146F6-4D26-499F-B272-061BE5C2C6A1}" srcOrd="0" destOrd="0" presId="urn:microsoft.com/office/officeart/2005/8/layout/hList1"/>
    <dgm:cxn modelId="{7AF490AF-17FB-4E06-B9B6-C51FDDFB6FCB}" type="presOf" srcId="{9FDA18EC-CA3B-4555-BDCD-0FFC639C6355}" destId="{5E908CCD-7232-4ADD-9417-A53E9CDC5C19}" srcOrd="0" destOrd="0" presId="urn:microsoft.com/office/officeart/2005/8/layout/hList1"/>
    <dgm:cxn modelId="{FBA073C7-313A-4D86-9FB9-2CE2947DB3D3}" type="presOf" srcId="{F6ABE5F6-2992-4A33-8DB8-92A97024131A}" destId="{65ECAB87-4A2F-4BA2-9B51-877084D5AE5F}" srcOrd="0" destOrd="0" presId="urn:microsoft.com/office/officeart/2005/8/layout/hList1"/>
    <dgm:cxn modelId="{A9600DD7-750B-4310-A31F-CD9F331CA768}" srcId="{EAF3F8C5-3BB6-4658-BC36-54CD09E03B87}" destId="{1545AB10-EA7F-4B70-88D6-929F87E75F11}" srcOrd="0" destOrd="0" parTransId="{AD8E3243-0C8F-4CFB-8483-B3365E16EC5D}" sibTransId="{BD6EEA84-D08B-48E0-82BA-E95B71CA002A}"/>
    <dgm:cxn modelId="{EB66C8E7-4CB4-4FF5-A396-8BBA036684BE}" srcId="{9FDA18EC-CA3B-4555-BDCD-0FFC639C6355}" destId="{EAF3F8C5-3BB6-4658-BC36-54CD09E03B87}" srcOrd="0" destOrd="0" parTransId="{E19D1B95-FB5C-4FFE-A9C5-EFAAABE19FD6}" sibTransId="{6C00D2F9-788E-431F-9DC7-12D44E009728}"/>
    <dgm:cxn modelId="{575555C2-131A-41AA-A44C-AFF4E3A4E21F}" type="presParOf" srcId="{5E908CCD-7232-4ADD-9417-A53E9CDC5C19}" destId="{B0E1B111-DC2F-49C0-823B-51424C112070}" srcOrd="0" destOrd="0" presId="urn:microsoft.com/office/officeart/2005/8/layout/hList1"/>
    <dgm:cxn modelId="{3B6EEE5C-E210-46B1-BA7F-D84553FB32B4}" type="presParOf" srcId="{B0E1B111-DC2F-49C0-823B-51424C112070}" destId="{4ACBF815-73FD-432F-9007-A0D893FC1C6D}" srcOrd="0" destOrd="0" presId="urn:microsoft.com/office/officeart/2005/8/layout/hList1"/>
    <dgm:cxn modelId="{9B69D25A-1D69-4C14-AA39-CE99FEAB48F7}" type="presParOf" srcId="{B0E1B111-DC2F-49C0-823B-51424C112070}" destId="{BAB03CA2-1C90-422C-B4D5-F18EAFD92DE7}" srcOrd="1" destOrd="0" presId="urn:microsoft.com/office/officeart/2005/8/layout/hList1"/>
    <dgm:cxn modelId="{F76F04D9-558F-413E-87AB-98C5B2D1EC24}" type="presParOf" srcId="{5E908CCD-7232-4ADD-9417-A53E9CDC5C19}" destId="{F5E06A04-8D20-4FF6-87C1-54C62103F7F5}" srcOrd="1" destOrd="0" presId="urn:microsoft.com/office/officeart/2005/8/layout/hList1"/>
    <dgm:cxn modelId="{53345372-629B-44B0-ABF8-165A2C8B4BDD}" type="presParOf" srcId="{5E908CCD-7232-4ADD-9417-A53E9CDC5C19}" destId="{7C3BE1BA-5822-4ED1-92F6-86C66FA2C554}" srcOrd="2" destOrd="0" presId="urn:microsoft.com/office/officeart/2005/8/layout/hList1"/>
    <dgm:cxn modelId="{5EE64F72-672D-4B6D-8BF0-2EE64BEE0123}" type="presParOf" srcId="{7C3BE1BA-5822-4ED1-92F6-86C66FA2C554}" destId="{65ECAB87-4A2F-4BA2-9B51-877084D5AE5F}" srcOrd="0" destOrd="0" presId="urn:microsoft.com/office/officeart/2005/8/layout/hList1"/>
    <dgm:cxn modelId="{8A7A5FF6-3B65-4C9E-A2EB-BCC6A8CC1694}" type="presParOf" srcId="{7C3BE1BA-5822-4ED1-92F6-86C66FA2C554}" destId="{4C9B6297-0DDD-404A-93C8-9F24645D3C77}" srcOrd="1" destOrd="0" presId="urn:microsoft.com/office/officeart/2005/8/layout/hList1"/>
    <dgm:cxn modelId="{10EBA13F-D16B-4BA0-A00C-E2D977466441}" type="presParOf" srcId="{5E908CCD-7232-4ADD-9417-A53E9CDC5C19}" destId="{B8AB9F69-1BA3-4773-A1F9-4F306703AF71}" srcOrd="3" destOrd="0" presId="urn:microsoft.com/office/officeart/2005/8/layout/hList1"/>
    <dgm:cxn modelId="{8A449763-002E-417D-8598-EEB09BF4C027}" type="presParOf" srcId="{5E908CCD-7232-4ADD-9417-A53E9CDC5C19}" destId="{77A2B6ED-4954-4315-8D05-8014288DBEC0}" srcOrd="4" destOrd="0" presId="urn:microsoft.com/office/officeart/2005/8/layout/hList1"/>
    <dgm:cxn modelId="{A289FD65-92B8-4CE9-9075-F76DDA4FFEF5}" type="presParOf" srcId="{77A2B6ED-4954-4315-8D05-8014288DBEC0}" destId="{B77D572C-3E3B-449E-9E2D-EC10DC7515B7}" srcOrd="0" destOrd="0" presId="urn:microsoft.com/office/officeart/2005/8/layout/hList1"/>
    <dgm:cxn modelId="{9ACFFD71-EAD7-47C0-8AD2-D1DD390B79C7}" type="presParOf" srcId="{77A2B6ED-4954-4315-8D05-8014288DBEC0}" destId="{C15146F6-4D26-499F-B272-061BE5C2C6A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457100-E663-4505-80E5-7E094C6C112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A573BA-8BCC-42FD-849C-89B722D02C3B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A1D407EB-2305-418C-87B5-386813DFB8DA}" type="parTrans" cxnId="{63C3077E-ADE6-47DF-B3DB-DC9B650185BC}">
      <dgm:prSet/>
      <dgm:spPr/>
      <dgm:t>
        <a:bodyPr/>
        <a:lstStyle/>
        <a:p>
          <a:endParaRPr lang="ru-RU"/>
        </a:p>
      </dgm:t>
    </dgm:pt>
    <dgm:pt modelId="{5F685D56-323D-4122-BBAC-5FBC40FD636D}" type="sibTrans" cxnId="{63C3077E-ADE6-47DF-B3DB-DC9B650185BC}">
      <dgm:prSet/>
      <dgm:spPr/>
      <dgm:t>
        <a:bodyPr/>
        <a:lstStyle/>
        <a:p>
          <a:endParaRPr lang="ru-RU"/>
        </a:p>
      </dgm:t>
    </dgm:pt>
    <dgm:pt modelId="{7930BB12-8700-475C-BE51-673EFA09B808}">
      <dgm:prSet phldrT="[Текст]" custT="1"/>
      <dgm:spPr/>
      <dgm:t>
        <a:bodyPr/>
        <a:lstStyle/>
        <a:p>
          <a:pPr algn="just"/>
          <a:r>
            <a:rPr lang="uk-UA" sz="2400" dirty="0"/>
            <a:t>Унікальність місії DART полягає в тому, що вона є першою космічною місією, спрямованою на вивчення технології відхилення астероїда від його траєкторії шляхом зіткнення з ним космічного апарата. Це істотно відрізняє DART від інших космічних місій, в тому числі від Hayabusa2</a:t>
          </a:r>
          <a:endParaRPr lang="ru-RU" sz="2400" dirty="0">
            <a:latin typeface="Calibri" pitchFamily="34" charset="0"/>
            <a:cs typeface="Calibri" pitchFamily="34" charset="0"/>
          </a:endParaRPr>
        </a:p>
      </dgm:t>
    </dgm:pt>
    <dgm:pt modelId="{D70B53DC-41E3-47FB-A8D3-11D6EC00E94C}" type="parTrans" cxnId="{29A85551-8837-4E5C-AF7C-D8AB115E598C}">
      <dgm:prSet/>
      <dgm:spPr/>
      <dgm:t>
        <a:bodyPr/>
        <a:lstStyle/>
        <a:p>
          <a:endParaRPr lang="ru-RU"/>
        </a:p>
      </dgm:t>
    </dgm:pt>
    <dgm:pt modelId="{4C799541-D55B-471F-B411-C72A3E11DFA8}" type="sibTrans" cxnId="{29A85551-8837-4E5C-AF7C-D8AB115E598C}">
      <dgm:prSet/>
      <dgm:spPr/>
      <dgm:t>
        <a:bodyPr/>
        <a:lstStyle/>
        <a:p>
          <a:endParaRPr lang="ru-RU"/>
        </a:p>
      </dgm:t>
    </dgm:pt>
    <dgm:pt modelId="{965AEAC7-4133-4B53-980D-13FF4C2E96CA}">
      <dgm:prSet phldrT="[Текст]"/>
      <dgm:spPr>
        <a:solidFill>
          <a:srgbClr val="438086"/>
        </a:solidFill>
        <a:ln>
          <a:solidFill>
            <a:srgbClr val="438086"/>
          </a:solidFill>
        </a:ln>
      </dgm:spPr>
      <dgm:t>
        <a:bodyPr/>
        <a:lstStyle/>
        <a:p>
          <a:r>
            <a:rPr lang="ru-RU" dirty="0"/>
            <a:t>2</a:t>
          </a:r>
        </a:p>
      </dgm:t>
    </dgm:pt>
    <dgm:pt modelId="{6B44C973-4CEA-42EE-9FDA-0A109BBC4054}" type="parTrans" cxnId="{C2C963D5-1A5B-43A9-A8A5-8FA8BAB498FD}">
      <dgm:prSet/>
      <dgm:spPr/>
      <dgm:t>
        <a:bodyPr/>
        <a:lstStyle/>
        <a:p>
          <a:endParaRPr lang="ru-RU"/>
        </a:p>
      </dgm:t>
    </dgm:pt>
    <dgm:pt modelId="{C7379CF6-687C-4F42-980A-EA6AEDC0F535}" type="sibTrans" cxnId="{C2C963D5-1A5B-43A9-A8A5-8FA8BAB498FD}">
      <dgm:prSet/>
      <dgm:spPr/>
      <dgm:t>
        <a:bodyPr/>
        <a:lstStyle/>
        <a:p>
          <a:endParaRPr lang="ru-RU"/>
        </a:p>
      </dgm:t>
    </dgm:pt>
    <dgm:pt modelId="{EB95B83D-6D54-45C4-A6CD-4A3BEA1EF06E}">
      <dgm:prSet custT="1"/>
      <dgm:spPr/>
      <dgm:t>
        <a:bodyPr/>
        <a:lstStyle/>
        <a:p>
          <a:pPr algn="just"/>
          <a:r>
            <a:rPr lang="uk-UA" sz="2400" noProof="0" dirty="0">
              <a:latin typeface="Calibri" pitchFamily="34" charset="0"/>
              <a:cs typeface="Calibri" pitchFamily="34" charset="0"/>
            </a:rPr>
            <a:t>Опираючись на вже відомі результати досліджень було здійснено розрахунок  та порівняння кутового моменту імпульсу </a:t>
          </a:r>
          <a:r>
            <a:rPr lang="uk-UA" sz="2400" noProof="0" dirty="0" err="1">
              <a:latin typeface="Calibri" pitchFamily="34" charset="0"/>
              <a:cs typeface="Calibri" pitchFamily="34" charset="0"/>
            </a:rPr>
            <a:t>Dimorphos</a:t>
          </a:r>
          <a:r>
            <a:rPr lang="uk-UA" sz="2400" noProof="0" dirty="0">
              <a:latin typeface="Calibri" pitchFamily="34" charset="0"/>
              <a:cs typeface="Calibri" pitchFamily="34" charset="0"/>
            </a:rPr>
            <a:t> до та після зіткнення з DART. </a:t>
          </a:r>
          <a:r>
            <a:rPr lang="uk-UA" sz="2400" noProof="0" dirty="0"/>
            <a:t>Результати розрахунків підтвердили зміну моменту імпульсу після зіткнення, що свідчить про те, що місія підтвердила можливість зміни параметрів орбіти астероїдів</a:t>
          </a:r>
          <a:endParaRPr lang="uk-UA" sz="2400" noProof="0" dirty="0">
            <a:latin typeface="Calibri" pitchFamily="34" charset="0"/>
            <a:cs typeface="Calibri" pitchFamily="34" charset="0"/>
          </a:endParaRPr>
        </a:p>
      </dgm:t>
    </dgm:pt>
    <dgm:pt modelId="{740F760F-F707-4D86-8564-1C430F488158}" type="parTrans" cxnId="{08343595-B380-49BE-87E6-3FB79D935EF6}">
      <dgm:prSet/>
      <dgm:spPr/>
      <dgm:t>
        <a:bodyPr/>
        <a:lstStyle/>
        <a:p>
          <a:endParaRPr lang="ru-RU"/>
        </a:p>
      </dgm:t>
    </dgm:pt>
    <dgm:pt modelId="{7C8D30CE-4091-4A68-B31E-C2A7256EF566}" type="sibTrans" cxnId="{08343595-B380-49BE-87E6-3FB79D935EF6}">
      <dgm:prSet/>
      <dgm:spPr/>
      <dgm:t>
        <a:bodyPr/>
        <a:lstStyle/>
        <a:p>
          <a:endParaRPr lang="ru-RU"/>
        </a:p>
      </dgm:t>
    </dgm:pt>
    <dgm:pt modelId="{3A302D20-1196-45F0-92EF-F1B41F0830E7}" type="pres">
      <dgm:prSet presAssocID="{8C457100-E663-4505-80E5-7E094C6C112F}" presName="linearFlow" presStyleCnt="0">
        <dgm:presLayoutVars>
          <dgm:dir/>
          <dgm:animLvl val="lvl"/>
          <dgm:resizeHandles val="exact"/>
        </dgm:presLayoutVars>
      </dgm:prSet>
      <dgm:spPr/>
    </dgm:pt>
    <dgm:pt modelId="{D7F59DFB-BDE2-47C4-BB25-6A9A4AFF9A7B}" type="pres">
      <dgm:prSet presAssocID="{6FA573BA-8BCC-42FD-849C-89B722D02C3B}" presName="composite" presStyleCnt="0"/>
      <dgm:spPr/>
    </dgm:pt>
    <dgm:pt modelId="{0B60ECE7-8070-4C1A-87F8-35513530C8B3}" type="pres">
      <dgm:prSet presAssocID="{6FA573BA-8BCC-42FD-849C-89B722D02C3B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379E2891-2803-41FB-97E1-12412D3F1D6F}" type="pres">
      <dgm:prSet presAssocID="{6FA573BA-8BCC-42FD-849C-89B722D02C3B}" presName="descendantText" presStyleLbl="alignAcc1" presStyleIdx="0" presStyleCnt="2" custScaleY="130724">
        <dgm:presLayoutVars>
          <dgm:bulletEnabled val="1"/>
        </dgm:presLayoutVars>
      </dgm:prSet>
      <dgm:spPr/>
    </dgm:pt>
    <dgm:pt modelId="{EE927D3C-7FA0-4831-AF56-95ABF37185F2}" type="pres">
      <dgm:prSet presAssocID="{5F685D56-323D-4122-BBAC-5FBC40FD636D}" presName="sp" presStyleCnt="0"/>
      <dgm:spPr/>
    </dgm:pt>
    <dgm:pt modelId="{92631694-1972-4CD6-A18D-A1598D33BF03}" type="pres">
      <dgm:prSet presAssocID="{965AEAC7-4133-4B53-980D-13FF4C2E96CA}" presName="composite" presStyleCnt="0"/>
      <dgm:spPr/>
    </dgm:pt>
    <dgm:pt modelId="{F885A03F-042A-477B-B0F2-4D7EB2E84B2E}" type="pres">
      <dgm:prSet presAssocID="{965AEAC7-4133-4B53-980D-13FF4C2E96CA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82DF0CD9-5B73-4D42-A973-A4B9ED78C665}" type="pres">
      <dgm:prSet presAssocID="{965AEAC7-4133-4B53-980D-13FF4C2E96CA}" presName="descendantText" presStyleLbl="alignAcc1" presStyleIdx="1" presStyleCnt="2" custScaleY="133866">
        <dgm:presLayoutVars>
          <dgm:bulletEnabled val="1"/>
        </dgm:presLayoutVars>
      </dgm:prSet>
      <dgm:spPr/>
    </dgm:pt>
  </dgm:ptLst>
  <dgm:cxnLst>
    <dgm:cxn modelId="{86F22362-4578-48BC-905C-35E262CFAB98}" type="presOf" srcId="{8C457100-E663-4505-80E5-7E094C6C112F}" destId="{3A302D20-1196-45F0-92EF-F1B41F0830E7}" srcOrd="0" destOrd="0" presId="urn:microsoft.com/office/officeart/2005/8/layout/chevron2"/>
    <dgm:cxn modelId="{29A85551-8837-4E5C-AF7C-D8AB115E598C}" srcId="{6FA573BA-8BCC-42FD-849C-89B722D02C3B}" destId="{7930BB12-8700-475C-BE51-673EFA09B808}" srcOrd="0" destOrd="0" parTransId="{D70B53DC-41E3-47FB-A8D3-11D6EC00E94C}" sibTransId="{4C799541-D55B-471F-B411-C72A3E11DFA8}"/>
    <dgm:cxn modelId="{63C3077E-ADE6-47DF-B3DB-DC9B650185BC}" srcId="{8C457100-E663-4505-80E5-7E094C6C112F}" destId="{6FA573BA-8BCC-42FD-849C-89B722D02C3B}" srcOrd="0" destOrd="0" parTransId="{A1D407EB-2305-418C-87B5-386813DFB8DA}" sibTransId="{5F685D56-323D-4122-BBAC-5FBC40FD636D}"/>
    <dgm:cxn modelId="{DBCF7F85-73EE-4DF4-A8F4-CE9AE6ECAFE3}" type="presOf" srcId="{EB95B83D-6D54-45C4-A6CD-4A3BEA1EF06E}" destId="{82DF0CD9-5B73-4D42-A973-A4B9ED78C665}" srcOrd="0" destOrd="0" presId="urn:microsoft.com/office/officeart/2005/8/layout/chevron2"/>
    <dgm:cxn modelId="{08343595-B380-49BE-87E6-3FB79D935EF6}" srcId="{965AEAC7-4133-4B53-980D-13FF4C2E96CA}" destId="{EB95B83D-6D54-45C4-A6CD-4A3BEA1EF06E}" srcOrd="0" destOrd="0" parTransId="{740F760F-F707-4D86-8564-1C430F488158}" sibTransId="{7C8D30CE-4091-4A68-B31E-C2A7256EF566}"/>
    <dgm:cxn modelId="{B86BE5A4-DACC-4C93-8965-F21803621BF1}" type="presOf" srcId="{965AEAC7-4133-4B53-980D-13FF4C2E96CA}" destId="{F885A03F-042A-477B-B0F2-4D7EB2E84B2E}" srcOrd="0" destOrd="0" presId="urn:microsoft.com/office/officeart/2005/8/layout/chevron2"/>
    <dgm:cxn modelId="{A47233A5-82B6-4EB5-9F16-7A0B43FBD8D5}" type="presOf" srcId="{7930BB12-8700-475C-BE51-673EFA09B808}" destId="{379E2891-2803-41FB-97E1-12412D3F1D6F}" srcOrd="0" destOrd="0" presId="urn:microsoft.com/office/officeart/2005/8/layout/chevron2"/>
    <dgm:cxn modelId="{3AF793B3-920B-47DF-AFA9-1A7DB7E73B13}" type="presOf" srcId="{6FA573BA-8BCC-42FD-849C-89B722D02C3B}" destId="{0B60ECE7-8070-4C1A-87F8-35513530C8B3}" srcOrd="0" destOrd="0" presId="urn:microsoft.com/office/officeart/2005/8/layout/chevron2"/>
    <dgm:cxn modelId="{C2C963D5-1A5B-43A9-A8A5-8FA8BAB498FD}" srcId="{8C457100-E663-4505-80E5-7E094C6C112F}" destId="{965AEAC7-4133-4B53-980D-13FF4C2E96CA}" srcOrd="1" destOrd="0" parTransId="{6B44C973-4CEA-42EE-9FDA-0A109BBC4054}" sibTransId="{C7379CF6-687C-4F42-980A-EA6AEDC0F535}"/>
    <dgm:cxn modelId="{D6CEA24C-E467-40B8-88E8-ED8ACA6E344A}" type="presParOf" srcId="{3A302D20-1196-45F0-92EF-F1B41F0830E7}" destId="{D7F59DFB-BDE2-47C4-BB25-6A9A4AFF9A7B}" srcOrd="0" destOrd="0" presId="urn:microsoft.com/office/officeart/2005/8/layout/chevron2"/>
    <dgm:cxn modelId="{939AF2E6-1EDA-4868-86AF-9B50EAB4B436}" type="presParOf" srcId="{D7F59DFB-BDE2-47C4-BB25-6A9A4AFF9A7B}" destId="{0B60ECE7-8070-4C1A-87F8-35513530C8B3}" srcOrd="0" destOrd="0" presId="urn:microsoft.com/office/officeart/2005/8/layout/chevron2"/>
    <dgm:cxn modelId="{01F21C3C-FB3E-4BCE-9EAF-AA97E6F240F7}" type="presParOf" srcId="{D7F59DFB-BDE2-47C4-BB25-6A9A4AFF9A7B}" destId="{379E2891-2803-41FB-97E1-12412D3F1D6F}" srcOrd="1" destOrd="0" presId="urn:microsoft.com/office/officeart/2005/8/layout/chevron2"/>
    <dgm:cxn modelId="{ADB78775-908D-4EB4-9478-4C1AF7B4517F}" type="presParOf" srcId="{3A302D20-1196-45F0-92EF-F1B41F0830E7}" destId="{EE927D3C-7FA0-4831-AF56-95ABF37185F2}" srcOrd="1" destOrd="0" presId="urn:microsoft.com/office/officeart/2005/8/layout/chevron2"/>
    <dgm:cxn modelId="{DBBA46C7-15D2-466E-8E35-CE46D754F29F}" type="presParOf" srcId="{3A302D20-1196-45F0-92EF-F1B41F0830E7}" destId="{92631694-1972-4CD6-A18D-A1598D33BF03}" srcOrd="2" destOrd="0" presId="urn:microsoft.com/office/officeart/2005/8/layout/chevron2"/>
    <dgm:cxn modelId="{D451F00D-BDA1-4D02-8EB0-7574F228164F}" type="presParOf" srcId="{92631694-1972-4CD6-A18D-A1598D33BF03}" destId="{F885A03F-042A-477B-B0F2-4D7EB2E84B2E}" srcOrd="0" destOrd="0" presId="urn:microsoft.com/office/officeart/2005/8/layout/chevron2"/>
    <dgm:cxn modelId="{90F1A045-E54A-42C2-8287-D0E2DE0BF5D3}" type="presParOf" srcId="{92631694-1972-4CD6-A18D-A1598D33BF03}" destId="{82DF0CD9-5B73-4D42-A973-A4B9ED78C66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CBF815-73FD-432F-9007-A0D893FC1C6D}">
      <dsp:nvSpPr>
        <dsp:cNvPr id="0" name=""/>
        <dsp:cNvSpPr/>
      </dsp:nvSpPr>
      <dsp:spPr>
        <a:xfrm>
          <a:off x="3397" y="54026"/>
          <a:ext cx="3312318" cy="1027867"/>
        </a:xfrm>
        <a:prstGeom prst="rect">
          <a:avLst/>
        </a:prstGeom>
        <a:solidFill>
          <a:srgbClr val="53548A"/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/>
            <a:t>Мета</a:t>
          </a:r>
        </a:p>
      </dsp:txBody>
      <dsp:txXfrm>
        <a:off x="3397" y="54026"/>
        <a:ext cx="3312318" cy="1027867"/>
      </dsp:txXfrm>
    </dsp:sp>
    <dsp:sp modelId="{BAB03CA2-1C90-422C-B4D5-F18EAFD92DE7}">
      <dsp:nvSpPr>
        <dsp:cNvPr id="0" name=""/>
        <dsp:cNvSpPr/>
      </dsp:nvSpPr>
      <dsp:spPr>
        <a:xfrm>
          <a:off x="0" y="1104438"/>
          <a:ext cx="3312318" cy="3359880"/>
        </a:xfrm>
        <a:prstGeom prst="rect">
          <a:avLst/>
        </a:prstGeom>
        <a:solidFill>
          <a:srgbClr val="F3F3F3"/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b="1" kern="1200" dirty="0"/>
            <a:t>Мета</a:t>
          </a:r>
          <a:r>
            <a:rPr lang="uk-UA" sz="2400" kern="1200" dirty="0"/>
            <a:t> даної роботи полягає у вивченні та аналізі ударних експериментів на астероїдах, зокрема дослідження прямого вплину на траєкторію астероїда в рамках місії DART</a:t>
          </a:r>
          <a:endParaRPr lang="uk-UA" sz="2400" b="1" kern="1200" dirty="0"/>
        </a:p>
      </dsp:txBody>
      <dsp:txXfrm>
        <a:off x="0" y="1104438"/>
        <a:ext cx="3312318" cy="3359880"/>
      </dsp:txXfrm>
    </dsp:sp>
    <dsp:sp modelId="{65ECAB87-4A2F-4BA2-9B51-877084D5AE5F}">
      <dsp:nvSpPr>
        <dsp:cNvPr id="0" name=""/>
        <dsp:cNvSpPr/>
      </dsp:nvSpPr>
      <dsp:spPr>
        <a:xfrm>
          <a:off x="3779440" y="54026"/>
          <a:ext cx="3312318" cy="1027867"/>
        </a:xfrm>
        <a:prstGeom prst="rect">
          <a:avLst/>
        </a:prstGeom>
        <a:solidFill>
          <a:schemeClr val="accent2"/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/>
            <a:t>Об’єкт дослідження</a:t>
          </a:r>
        </a:p>
      </dsp:txBody>
      <dsp:txXfrm>
        <a:off x="3779440" y="54026"/>
        <a:ext cx="3312318" cy="1027867"/>
      </dsp:txXfrm>
    </dsp:sp>
    <dsp:sp modelId="{4C9B6297-0DDD-404A-93C8-9F24645D3C77}">
      <dsp:nvSpPr>
        <dsp:cNvPr id="0" name=""/>
        <dsp:cNvSpPr/>
      </dsp:nvSpPr>
      <dsp:spPr>
        <a:xfrm>
          <a:off x="3779440" y="1081893"/>
          <a:ext cx="3312318" cy="335988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b="1" kern="1200" dirty="0"/>
            <a:t>Об’єктом дослідження</a:t>
          </a:r>
          <a:r>
            <a:rPr lang="uk-UA" sz="2400" kern="1200" dirty="0"/>
            <a:t> є ефект впливу на траєкторію </a:t>
          </a:r>
          <a:r>
            <a:rPr lang="uk-UA" sz="2400" kern="1200" noProof="0" dirty="0" err="1"/>
            <a:t>подвійной</a:t>
          </a:r>
          <a:r>
            <a:rPr lang="uk-UA" sz="2400" kern="1200" noProof="0" dirty="0"/>
            <a:t> </a:t>
          </a:r>
          <a:r>
            <a:rPr lang="uk-UA" sz="2400" kern="1200" noProof="0" dirty="0" err="1"/>
            <a:t>астероїдной</a:t>
          </a:r>
          <a:r>
            <a:rPr lang="uk-UA" sz="2400" kern="1200" noProof="0" dirty="0"/>
            <a:t> системи </a:t>
          </a:r>
          <a:r>
            <a:rPr lang="uk-UA" sz="2400" kern="1200" noProof="0" dirty="0" err="1"/>
            <a:t>Didymos</a:t>
          </a:r>
          <a:r>
            <a:rPr lang="uk-UA" sz="2400" kern="1200" noProof="0" dirty="0"/>
            <a:t> </a:t>
          </a:r>
          <a:r>
            <a:rPr lang="uk-UA" sz="2400" kern="1200" dirty="0"/>
            <a:t>через контрольоване зіткнення</a:t>
          </a:r>
          <a:endParaRPr lang="uk-UA" sz="2400" b="1" kern="1200" dirty="0"/>
        </a:p>
      </dsp:txBody>
      <dsp:txXfrm>
        <a:off x="3779440" y="1081893"/>
        <a:ext cx="3312318" cy="3359880"/>
      </dsp:txXfrm>
    </dsp:sp>
    <dsp:sp modelId="{B77D572C-3E3B-449E-9E2D-EC10DC7515B7}">
      <dsp:nvSpPr>
        <dsp:cNvPr id="0" name=""/>
        <dsp:cNvSpPr/>
      </dsp:nvSpPr>
      <dsp:spPr>
        <a:xfrm>
          <a:off x="7555483" y="54026"/>
          <a:ext cx="3312318" cy="1027867"/>
        </a:xfrm>
        <a:prstGeom prst="rect">
          <a:avLst/>
        </a:prstGeom>
        <a:solidFill>
          <a:schemeClr val="accent1"/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/>
            <a:t>Предмет дослідження</a:t>
          </a:r>
        </a:p>
      </dsp:txBody>
      <dsp:txXfrm>
        <a:off x="7555483" y="54026"/>
        <a:ext cx="3312318" cy="1027867"/>
      </dsp:txXfrm>
    </dsp:sp>
    <dsp:sp modelId="{C15146F6-4D26-499F-B272-061BE5C2C6A1}">
      <dsp:nvSpPr>
        <dsp:cNvPr id="0" name=""/>
        <dsp:cNvSpPr/>
      </dsp:nvSpPr>
      <dsp:spPr>
        <a:xfrm>
          <a:off x="7555483" y="1081893"/>
          <a:ext cx="3312318" cy="3359880"/>
        </a:xfrm>
        <a:prstGeom prst="rect">
          <a:avLst/>
        </a:prstGeom>
        <a:solidFill>
          <a:srgbClr val="F3F3F3"/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just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b="1" kern="1200" noProof="0" dirty="0"/>
            <a:t>Предметом дослідження</a:t>
          </a:r>
          <a:r>
            <a:rPr lang="uk-UA" sz="2400" b="0" kern="1200" noProof="0" dirty="0"/>
            <a:t> є подвійна </a:t>
          </a:r>
          <a:r>
            <a:rPr lang="uk-UA" sz="2400" b="0" kern="1200" noProof="0" dirty="0" err="1"/>
            <a:t>астероїдна</a:t>
          </a:r>
          <a:r>
            <a:rPr lang="uk-UA" sz="2400" b="0" kern="1200" noProof="0" dirty="0"/>
            <a:t> система </a:t>
          </a:r>
          <a:r>
            <a:rPr lang="uk-UA" sz="2400" b="0" kern="1200" noProof="0" dirty="0" err="1"/>
            <a:t>Didymos</a:t>
          </a:r>
          <a:endParaRPr lang="uk-UA" sz="2400" b="0" kern="1200" noProof="0" dirty="0"/>
        </a:p>
      </dsp:txBody>
      <dsp:txXfrm>
        <a:off x="7555483" y="1081893"/>
        <a:ext cx="3312318" cy="33598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60ECE7-8070-4C1A-87F8-35513530C8B3}">
      <dsp:nvSpPr>
        <dsp:cNvPr id="0" name=""/>
        <dsp:cNvSpPr/>
      </dsp:nvSpPr>
      <dsp:spPr>
        <a:xfrm rot="5400000">
          <a:off x="-365864" y="613404"/>
          <a:ext cx="2439097" cy="17073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1</a:t>
          </a:r>
        </a:p>
      </dsp:txBody>
      <dsp:txXfrm rot="-5400000">
        <a:off x="2" y="1101223"/>
        <a:ext cx="1707367" cy="731730"/>
      </dsp:txXfrm>
    </dsp:sp>
    <dsp:sp modelId="{379E2891-2803-41FB-97E1-12412D3F1D6F}">
      <dsp:nvSpPr>
        <dsp:cNvPr id="0" name=""/>
        <dsp:cNvSpPr/>
      </dsp:nvSpPr>
      <dsp:spPr>
        <a:xfrm rot="5400000">
          <a:off x="5121792" y="-3410435"/>
          <a:ext cx="2072515" cy="89013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kern="1200" dirty="0"/>
            <a:t>Унікальність місії DART полягає в тому, що вона є першою космічною місією, спрямованою на вивчення технології відхилення астероїда від його траєкторії шляхом зіткнення з ним космічного апарата. Це істотно відрізняє DART від інших космічних місій, в тому числі від Hayabusa2</a:t>
          </a:r>
          <a:endParaRPr lang="ru-RU" sz="2400" kern="1200" dirty="0">
            <a:latin typeface="Calibri" pitchFamily="34" charset="0"/>
            <a:cs typeface="Calibri" pitchFamily="34" charset="0"/>
          </a:endParaRPr>
        </a:p>
      </dsp:txBody>
      <dsp:txXfrm rot="-5400000">
        <a:off x="1707368" y="105161"/>
        <a:ext cx="8800192" cy="1870171"/>
      </dsp:txXfrm>
    </dsp:sp>
    <dsp:sp modelId="{F885A03F-042A-477B-B0F2-4D7EB2E84B2E}">
      <dsp:nvSpPr>
        <dsp:cNvPr id="0" name=""/>
        <dsp:cNvSpPr/>
      </dsp:nvSpPr>
      <dsp:spPr>
        <a:xfrm rot="5400000">
          <a:off x="-365864" y="3066969"/>
          <a:ext cx="2439097" cy="1707367"/>
        </a:xfrm>
        <a:prstGeom prst="chevron">
          <a:avLst/>
        </a:prstGeom>
        <a:solidFill>
          <a:srgbClr val="438086"/>
        </a:solidFill>
        <a:ln w="19050" cap="flat" cmpd="sng" algn="ctr">
          <a:solidFill>
            <a:srgbClr val="43808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2</a:t>
          </a:r>
        </a:p>
      </dsp:txBody>
      <dsp:txXfrm rot="-5400000">
        <a:off x="2" y="3554788"/>
        <a:ext cx="1707367" cy="731730"/>
      </dsp:txXfrm>
    </dsp:sp>
    <dsp:sp modelId="{82DF0CD9-5B73-4D42-A973-A4B9ED78C665}">
      <dsp:nvSpPr>
        <dsp:cNvPr id="0" name=""/>
        <dsp:cNvSpPr/>
      </dsp:nvSpPr>
      <dsp:spPr>
        <a:xfrm rot="5400000">
          <a:off x="5096885" y="-956870"/>
          <a:ext cx="2122329" cy="89013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kern="1200" noProof="0" dirty="0">
              <a:latin typeface="Calibri" pitchFamily="34" charset="0"/>
              <a:cs typeface="Calibri" pitchFamily="34" charset="0"/>
            </a:rPr>
            <a:t>Опираючись на вже відомі результати досліджень було здійснено розрахунок  та порівняння кутового моменту імпульсу </a:t>
          </a:r>
          <a:r>
            <a:rPr lang="uk-UA" sz="2400" kern="1200" noProof="0" dirty="0" err="1">
              <a:latin typeface="Calibri" pitchFamily="34" charset="0"/>
              <a:cs typeface="Calibri" pitchFamily="34" charset="0"/>
            </a:rPr>
            <a:t>Dimorphos</a:t>
          </a:r>
          <a:r>
            <a:rPr lang="uk-UA" sz="2400" kern="1200" noProof="0" dirty="0">
              <a:latin typeface="Calibri" pitchFamily="34" charset="0"/>
              <a:cs typeface="Calibri" pitchFamily="34" charset="0"/>
            </a:rPr>
            <a:t> до та після зіткнення з DART. </a:t>
          </a:r>
          <a:r>
            <a:rPr lang="uk-UA" sz="2400" kern="1200" noProof="0" dirty="0"/>
            <a:t>Результати розрахунків підтвердили зміну моменту імпульсу після зіткнення, що свідчить про те, що місія підтвердила можливість зміни параметрів орбіти астероїдів</a:t>
          </a:r>
          <a:endParaRPr lang="uk-UA" sz="2400" kern="1200" noProof="0" dirty="0">
            <a:latin typeface="Calibri" pitchFamily="34" charset="0"/>
            <a:cs typeface="Calibri" pitchFamily="34" charset="0"/>
          </a:endParaRPr>
        </a:p>
      </dsp:txBody>
      <dsp:txXfrm rot="-5400000">
        <a:off x="1707368" y="2536251"/>
        <a:ext cx="8797760" cy="19151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AA7C1-7AB8-45B5-B398-5C85AEDF4043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2D478-E932-4F55-9F0E-EC8B7A887B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907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2D478-E932-4F55-9F0E-EC8B7A887B2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881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2D478-E932-4F55-9F0E-EC8B7A887B2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522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2D478-E932-4F55-9F0E-EC8B7A887B2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8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Прямоугольник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Прямоугольник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6899F70-F406-4F9E-B510-D82709541FC8}" type="datetime1">
              <a:rPr lang="ru-RU" smtClean="0"/>
              <a:t>15.04.2024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780524" y="236541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E064CF-70C5-49A9-B09F-E74A37BFB55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0A98-66FB-49AA-91C7-A5A2874F9900}" type="datetime1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064CF-70C5-49A9-B09F-E74A37BFB5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37600" y="609603"/>
            <a:ext cx="2743200" cy="55165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737600" y="6248405"/>
            <a:ext cx="2946400" cy="365125"/>
          </a:xfrm>
        </p:spPr>
        <p:txBody>
          <a:bodyPr/>
          <a:lstStyle/>
          <a:p>
            <a:fld id="{302D0A8A-CFC3-46DB-A556-93AF12509A2C}" type="datetime1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9603" y="6248210"/>
            <a:ext cx="7431311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Прямоугольник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Прямоугольник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A4E064CF-70C5-49A9-B09F-E74A37BFB55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0E30-5D21-4536-997E-55144709D8B2}" type="datetime1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E064CF-70C5-49A9-B09F-E74A37BFB55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8802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Прямоугольник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1009-DA32-4992-B763-98C2DFC64B91}" type="datetime1">
              <a:rPr lang="ru-RU" smtClean="0"/>
              <a:t>15.04.2024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4E064CF-70C5-49A9-B09F-E74A37BFB55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1FF41DA-E819-430A-AE89-E85772124D95}" type="datetime1">
              <a:rPr lang="ru-RU" smtClean="0"/>
              <a:t>15.04.2024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4E064CF-70C5-49A9-B09F-E74A37BFB55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0A108CF-061F-41E5-B5C0-39957B9E5002}" type="datetime1">
              <a:rPr lang="ru-RU" smtClean="0"/>
              <a:t>15.04.2024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4E064CF-70C5-49A9-B09F-E74A37BFB55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E7681-7041-44AA-805A-B65387A04F3E}" type="datetime1">
              <a:rPr lang="ru-RU" smtClean="0"/>
              <a:t>15.04.2024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E064CF-70C5-49A9-B09F-E74A37BFB5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C264-514B-4111-B007-BBE17CED2CBF}" type="datetime1">
              <a:rPr lang="ru-RU" smtClean="0"/>
              <a:t>15.04.2024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E064CF-70C5-49A9-B09F-E74A37BFB5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E78EF-CBCF-4483-B9DB-28D7F91A3A2A}" type="datetime1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E064CF-70C5-49A9-B09F-E74A37BFB55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Прямоугольник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Прямоугольник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8331200" y="6248403"/>
            <a:ext cx="3556000" cy="365125"/>
          </a:xfrm>
        </p:spPr>
        <p:txBody>
          <a:bodyPr rtlCol="0"/>
          <a:lstStyle/>
          <a:p>
            <a:fld id="{AFC1FE97-FCE0-4A7A-887A-69FD2EEA4CB6}" type="datetime1">
              <a:rPr lang="ru-RU" smtClean="0"/>
              <a:t>15.04.2024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4E064CF-70C5-49A9-B09F-E74A37BFB55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2133600" y="6248209"/>
            <a:ext cx="6096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128000" y="6248403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786AAE2-ECD5-4FDA-8BF9-4ECEA2B2E578}" type="datetime1">
              <a:rPr lang="ru-RU" smtClean="0"/>
              <a:t>15.04.2024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812802" y="6248209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Прямоугольник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E064CF-70C5-49A9-B09F-E74A37BFB55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8" y="1628800"/>
            <a:ext cx="6000502" cy="437053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5360" y="223860"/>
            <a:ext cx="8496944" cy="1224136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chemeClr val="accent1"/>
                </a:solidFill>
              </a:rPr>
              <a:t>КОСМІЧНА МІСІЯ DART ДО ПОДВІЙНОГО АСТЕРОЇДА DID</a:t>
            </a:r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uk-UA" sz="4000" b="1" dirty="0">
                <a:solidFill>
                  <a:schemeClr val="accent1"/>
                </a:solidFill>
              </a:rPr>
              <a:t>MOS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5" name="object 9">
            <a:extLst>
              <a:ext uri="{FF2B5EF4-FFF2-40B4-BE49-F238E27FC236}">
                <a16:creationId xmlns:a16="http://schemas.microsoft.com/office/drawing/2014/main" id="{B85A38E7-E4FC-41CA-861D-E84DC51E50A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84713" y="223860"/>
            <a:ext cx="1252807" cy="1224136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11202"/>
              </p:ext>
            </p:extLst>
          </p:nvPr>
        </p:nvGraphicFramePr>
        <p:xfrm>
          <a:off x="6096000" y="1802386"/>
          <a:ext cx="6000502" cy="40233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000502">
                  <a:extLst>
                    <a:ext uri="{9D8B030D-6E8A-4147-A177-3AD203B41FA5}">
                      <a16:colId xmlns:a16="http://schemas.microsoft.com/office/drawing/2014/main" val="3876437492"/>
                    </a:ext>
                  </a:extLst>
                </a:gridCol>
              </a:tblGrid>
              <a:tr h="2829680">
                <a:tc>
                  <a:txBody>
                    <a:bodyPr/>
                    <a:lstStyle/>
                    <a:p>
                      <a:pPr marL="48260" algn="just">
                        <a:lnSpc>
                          <a:spcPct val="100000"/>
                        </a:lnSpc>
                      </a:pPr>
                      <a:r>
                        <a:rPr lang="uk-UA" sz="2200" dirty="0">
                          <a:solidFill>
                            <a:schemeClr val="bg1"/>
                          </a:solidFill>
                          <a:effectLst/>
                        </a:rPr>
                        <a:t>Горянський Павло Едуардович, </a:t>
                      </a:r>
                      <a:r>
                        <a:rPr lang="uk-UA" sz="2200" b="0" dirty="0">
                          <a:solidFill>
                            <a:schemeClr val="bg1"/>
                          </a:solidFill>
                          <a:effectLst/>
                        </a:rPr>
                        <a:t>учень 9 класу </a:t>
                      </a:r>
                      <a:br>
                        <a:rPr lang="uk-UA" sz="2200" b="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uk-UA" sz="2200" b="0" dirty="0">
                          <a:solidFill>
                            <a:schemeClr val="bg1"/>
                          </a:solidFill>
                          <a:effectLst/>
                        </a:rPr>
                        <a:t>КЗ «Харківський ліцей № 124», вихованець </a:t>
                      </a:r>
                      <a:br>
                        <a:rPr lang="uk-UA" sz="2200" b="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uk-UA" sz="2200" b="0" dirty="0">
                          <a:solidFill>
                            <a:schemeClr val="bg1"/>
                          </a:solidFill>
                          <a:effectLst/>
                        </a:rPr>
                        <a:t>КЗ «Харківська обласна МАН»</a:t>
                      </a:r>
                    </a:p>
                    <a:p>
                      <a:pPr marL="48260" algn="just">
                        <a:lnSpc>
                          <a:spcPct val="100000"/>
                        </a:lnSpc>
                      </a:pPr>
                      <a:r>
                        <a:rPr lang="uk-UA" sz="2200" dirty="0">
                          <a:solidFill>
                            <a:schemeClr val="bg1"/>
                          </a:solidFill>
                          <a:effectLst/>
                        </a:rPr>
                        <a:t>Наукові керівники: </a:t>
                      </a:r>
                      <a:r>
                        <a:rPr lang="uk-UA" sz="2200" dirty="0" err="1">
                          <a:solidFill>
                            <a:schemeClr val="bg1"/>
                          </a:solidFill>
                          <a:effectLst/>
                        </a:rPr>
                        <a:t>Слюсарев</a:t>
                      </a:r>
                      <a:r>
                        <a:rPr lang="uk-UA" sz="2200" dirty="0">
                          <a:solidFill>
                            <a:schemeClr val="bg1"/>
                          </a:solidFill>
                          <a:effectLst/>
                        </a:rPr>
                        <a:t> Іван Григорович, </a:t>
                      </a:r>
                      <a:r>
                        <a:rPr lang="uk-UA" sz="2200" b="0" dirty="0">
                          <a:solidFill>
                            <a:schemeClr val="bg1"/>
                          </a:solidFill>
                          <a:effectLst/>
                        </a:rPr>
                        <a:t>доцент кафедри астрономії та космічної інформатики фізичного факультету Харківського національного університету імені </a:t>
                      </a:r>
                      <a:br>
                        <a:rPr lang="uk-UA" sz="2200" b="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uk-UA" sz="2200" b="0" dirty="0">
                          <a:solidFill>
                            <a:schemeClr val="bg1"/>
                          </a:solidFill>
                          <a:effectLst/>
                        </a:rPr>
                        <a:t>В.Н. Каразіна, кандидат фізико-математичних наук; </a:t>
                      </a:r>
                      <a:r>
                        <a:rPr lang="uk-UA" sz="2200" dirty="0" err="1">
                          <a:solidFill>
                            <a:schemeClr val="bg1"/>
                          </a:solidFill>
                          <a:effectLst/>
                        </a:rPr>
                        <a:t>Жорник</a:t>
                      </a:r>
                      <a:r>
                        <a:rPr lang="uk-UA" sz="2200" dirty="0">
                          <a:solidFill>
                            <a:schemeClr val="bg1"/>
                          </a:solidFill>
                          <a:effectLst/>
                        </a:rPr>
                        <a:t> Віра Олексіївна, </a:t>
                      </a:r>
                      <a:r>
                        <a:rPr lang="uk-UA" sz="2200" b="0" dirty="0">
                          <a:solidFill>
                            <a:schemeClr val="bg1"/>
                          </a:solidFill>
                          <a:effectLst/>
                        </a:rPr>
                        <a:t>вчитель астрономії Комунального закладу «Харківський ліцей № 124 Харківської міської ради», спеціаліст вищої категорії, старший вчитель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762331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6028558"/>
            <a:ext cx="2123728" cy="70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99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ЗІТКНЕННЯ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DART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DIMORPHOS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10074" y="1988840"/>
            <a:ext cx="52599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/>
              <a:t>Момент зіткнення був зафіксований супутником </a:t>
            </a:r>
            <a:r>
              <a:rPr lang="uk-UA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LICIACube</a:t>
            </a:r>
            <a:endParaRPr lang="uk-UA" sz="2400" dirty="0"/>
          </a:p>
          <a:p>
            <a:pPr algn="just"/>
            <a:endParaRPr lang="uk-UA" sz="2400" dirty="0"/>
          </a:p>
          <a:p>
            <a:pPr algn="just"/>
            <a:r>
              <a:rPr lang="uk-UA" sz="2400" dirty="0"/>
              <a:t>Перші кадри, отримані за кілька хвилин після запланованого зіткнення </a:t>
            </a: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DART</a:t>
            </a:r>
            <a:r>
              <a:rPr lang="uk-UA" sz="2400" dirty="0"/>
              <a:t> з цільовим астероїдом </a:t>
            </a:r>
            <a:r>
              <a:rPr lang="uk-UA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Dimorphos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4E064CF-70C5-49A9-B09F-E74A37BFB555}" type="slidenum">
              <a:rPr lang="ru-RU" smtClean="0"/>
              <a:t>10</a:t>
            </a:fld>
            <a:endParaRPr lang="ru-RU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EB04E7C-F618-4274-9A00-FE46D0819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829" y="4753800"/>
            <a:ext cx="5220345" cy="149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AD6C62-918D-41CA-8E4A-DF15E207A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3" t="13250" r="11265" b="17107"/>
          <a:stretch/>
        </p:blipFill>
        <p:spPr>
          <a:xfrm>
            <a:off x="301246" y="2064016"/>
            <a:ext cx="6119664" cy="418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85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ЗІТКНЕННЯ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DART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DIMORPHOS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1383" y="1661219"/>
            <a:ext cx="1087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Низка космічних і земних телескопів спостерігали за цією подією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4E064CF-70C5-49A9-B09F-E74A37BFB555}" type="slidenum">
              <a:rPr lang="ru-RU" smtClean="0"/>
              <a:t>11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7C847D-C280-4E55-A982-CCB0F44DA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7" y="2379199"/>
            <a:ext cx="5009033" cy="2817582"/>
          </a:xfrm>
          <a:prstGeom prst="rect">
            <a:avLst/>
          </a:prstGeom>
        </p:spPr>
      </p:pic>
      <p:pic>
        <p:nvPicPr>
          <p:cNvPr id="11" name="Объект 5">
            <a:extLst>
              <a:ext uri="{FF2B5EF4-FFF2-40B4-BE49-F238E27FC236}">
                <a16:creationId xmlns:a16="http://schemas.microsoft.com/office/drawing/2014/main" id="{396C0416-6A7C-4C99-AFD4-969A880F65C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86" y="3196668"/>
            <a:ext cx="5259978" cy="2958738"/>
          </a:xfr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F03A866-E860-4B38-AE91-9A2F99EEF781}"/>
              </a:ext>
            </a:extLst>
          </p:cNvPr>
          <p:cNvSpPr/>
          <p:nvPr/>
        </p:nvSpPr>
        <p:spPr>
          <a:xfrm>
            <a:off x="7752184" y="6167735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Hubble Space Telescope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4F61682-13A9-4119-A675-FCFB2DF969BF}"/>
              </a:ext>
            </a:extLst>
          </p:cNvPr>
          <p:cNvSpPr/>
          <p:nvPr/>
        </p:nvSpPr>
        <p:spPr>
          <a:xfrm>
            <a:off x="1847528" y="5222263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ATLAS observation</a:t>
            </a:r>
          </a:p>
        </p:txBody>
      </p:sp>
    </p:spTree>
    <p:extLst>
      <p:ext uri="{BB962C8B-B14F-4D97-AF65-F5344CB8AC3E}">
        <p14:creationId xmlns:p14="http://schemas.microsoft.com/office/powerpoint/2010/main" val="2464528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08" y="228600"/>
            <a:ext cx="11305256" cy="990600"/>
          </a:xfrm>
        </p:spPr>
        <p:txBody>
          <a:bodyPr>
            <a:norm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ЗІТКНЕННЯ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DART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DIMORPHOS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4E064CF-70C5-49A9-B09F-E74A37BFB555}" type="slidenum">
              <a:rPr lang="ru-RU" smtClean="0"/>
              <a:t>12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722241" y="1786395"/>
            <a:ext cx="61926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/>
              <a:t>Удар викликав пиловий шлейф, який тимчасово висвітлив систему </a:t>
            </a:r>
            <a:r>
              <a:rPr lang="uk-UA" sz="2400" dirty="0" err="1"/>
              <a:t>Didymos</a:t>
            </a:r>
            <a:r>
              <a:rPr lang="uk-UA" sz="2400" dirty="0"/>
              <a:t> та утворив пиловий хвіст завдовжки 10 000 кілометрів, який зберігався протягом кількох місяців</a:t>
            </a:r>
          </a:p>
        </p:txBody>
      </p:sp>
      <p:sp>
        <p:nvSpPr>
          <p:cNvPr id="6" name="AutoShape 2" descr="The Italian Space Agency's LICIACube satellite captured images of the change in Dimorphos' brightness as NASA's DART probe smacked into the space rock's surface, creating a plume of ejected material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The Italian Space Agency's LICIACube satellite captured images of the change in Dimorphos' brightness as NASA's DART probe smacked into the space rock's surface, creating a plume of ejected material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0D27E9-D3EC-4066-843F-FEEC16DDD4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9" b="20843"/>
          <a:stretch/>
        </p:blipFill>
        <p:spPr>
          <a:xfrm>
            <a:off x="355074" y="2178684"/>
            <a:ext cx="4934950" cy="31202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5AF53C-A613-45D9-9F1E-43ED535B5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3820161"/>
            <a:ext cx="4852004" cy="273329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47DA54D-E688-4C95-B7C8-16E63BBAE75E}"/>
              </a:ext>
            </a:extLst>
          </p:cNvPr>
          <p:cNvSpPr/>
          <p:nvPr/>
        </p:nvSpPr>
        <p:spPr>
          <a:xfrm>
            <a:off x="294802" y="5470292"/>
            <a:ext cx="49952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err="1"/>
              <a:t>Dimorphos</a:t>
            </a:r>
            <a:r>
              <a:rPr lang="uk-UA" sz="2400" dirty="0"/>
              <a:t> втратив приблизно 1 мільйон кілограмів після зіткнення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BFFB324-59C8-45F1-B4EB-3442209B3375}"/>
              </a:ext>
            </a:extLst>
          </p:cNvPr>
          <p:cNvSpPr/>
          <p:nvPr/>
        </p:nvSpPr>
        <p:spPr>
          <a:xfrm>
            <a:off x="460375" y="4725144"/>
            <a:ext cx="3046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30 </a:t>
            </a:r>
            <a:r>
              <a:rPr lang="uk-UA" sz="2400" dirty="0">
                <a:solidFill>
                  <a:schemeClr val="bg1"/>
                </a:solidFill>
              </a:rPr>
              <a:t>листопада </a:t>
            </a:r>
            <a:r>
              <a:rPr lang="en-US" sz="2400" dirty="0">
                <a:solidFill>
                  <a:schemeClr val="bg1"/>
                </a:solidFill>
              </a:rPr>
              <a:t>2022</a:t>
            </a:r>
            <a:r>
              <a:rPr lang="uk-UA" sz="2400" dirty="0">
                <a:solidFill>
                  <a:schemeClr val="bg1"/>
                </a:solidFill>
              </a:rPr>
              <a:t>р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0428596-6288-44E4-9053-C8798D882FA0}"/>
              </a:ext>
            </a:extLst>
          </p:cNvPr>
          <p:cNvSpPr/>
          <p:nvPr/>
        </p:nvSpPr>
        <p:spPr>
          <a:xfrm>
            <a:off x="6744072" y="6163336"/>
            <a:ext cx="3046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</a:rPr>
              <a:t>21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uk-UA" sz="2400" dirty="0">
                <a:solidFill>
                  <a:schemeClr val="bg1"/>
                </a:solidFill>
              </a:rPr>
              <a:t>лютого </a:t>
            </a:r>
            <a:r>
              <a:rPr lang="en-US" sz="2400" dirty="0">
                <a:solidFill>
                  <a:schemeClr val="bg1"/>
                </a:solidFill>
              </a:rPr>
              <a:t>202</a:t>
            </a:r>
            <a:r>
              <a:rPr lang="uk-UA" sz="2400" dirty="0">
                <a:solidFill>
                  <a:schemeClr val="bg1"/>
                </a:solidFill>
              </a:rPr>
              <a:t>3р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32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8" r="57669" b="46149"/>
          <a:stretch/>
        </p:blipFill>
        <p:spPr>
          <a:xfrm rot="10800000">
            <a:off x="-422848" y="1828671"/>
            <a:ext cx="3950644" cy="45487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ФІЗИКА ЗІТКНЕННЯ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AutoShape 46"/>
          <p:cNvSpPr>
            <a:spLocks noChangeArrowheads="1"/>
          </p:cNvSpPr>
          <p:nvPr/>
        </p:nvSpPr>
        <p:spPr bwMode="ltGray">
          <a:xfrm rot="5400000">
            <a:off x="-897733" y="1717817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2" name="AutoShape 48"/>
          <p:cNvSpPr>
            <a:spLocks noChangeArrowheads="1"/>
          </p:cNvSpPr>
          <p:nvPr/>
        </p:nvSpPr>
        <p:spPr bwMode="gray">
          <a:xfrm>
            <a:off x="3180030" y="5723303"/>
            <a:ext cx="8892634" cy="966071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 eaLnBrk="0" hangingPunct="0"/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Місії </a:t>
            </a:r>
            <a:r>
              <a:rPr lang="uk-UA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Hera</a:t>
            </a:r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 та DART/</a:t>
            </a:r>
            <a:r>
              <a:rPr lang="uk-UA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LICIACube</a:t>
            </a:r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 спрямовані на отримання детальних вимірювань</a:t>
            </a:r>
          </a:p>
          <a:p>
            <a:pPr algn="l" eaLnBrk="0" hangingPunct="0"/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властивостей об’єктів удару на астероїдах, що дозволить оновити та перевірити</a:t>
            </a:r>
          </a:p>
          <a:p>
            <a:pPr algn="l" eaLnBrk="0" hangingPunct="0"/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моделі фізики зіткнень та розкрити внесок ударів у динаміку малих астероїдів</a:t>
            </a:r>
            <a:endParaRPr lang="uk-UA" sz="19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AutoShape 49"/>
          <p:cNvSpPr>
            <a:spLocks noChangeArrowheads="1"/>
          </p:cNvSpPr>
          <p:nvPr/>
        </p:nvSpPr>
        <p:spPr bwMode="gray">
          <a:xfrm>
            <a:off x="3774994" y="4760568"/>
            <a:ext cx="8297670" cy="92145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 eaLnBrk="0" hangingPunct="0"/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Зіткнення місією SCI (</a:t>
            </a:r>
            <a:r>
              <a:rPr lang="uk-UA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Small</a:t>
            </a:r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Carry-on</a:t>
            </a:r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Impactor</a:t>
            </a:r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) та DART (</a:t>
            </a:r>
            <a:r>
              <a:rPr lang="uk-UA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Double</a:t>
            </a:r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Asteroid</a:t>
            </a:r>
            <a:endParaRPr lang="uk-UA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0" hangingPunct="0"/>
            <a:r>
              <a:rPr lang="uk-UA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Redirection</a:t>
            </a:r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) надають можливість провести тестові випадки для перевірки</a:t>
            </a:r>
          </a:p>
          <a:p>
            <a:pPr algn="l" eaLnBrk="0" hangingPunct="0"/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та калібрування чисельних моделей у відповідному масштабі</a:t>
            </a:r>
            <a:endParaRPr lang="uk-UA" sz="19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AutoShape 50"/>
          <p:cNvSpPr>
            <a:spLocks noChangeArrowheads="1"/>
          </p:cNvSpPr>
          <p:nvPr/>
        </p:nvSpPr>
        <p:spPr bwMode="gray">
          <a:xfrm>
            <a:off x="3786432" y="3618639"/>
            <a:ext cx="8297670" cy="986934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 eaLnBrk="0" hangingPunct="0"/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Формування кратерів на малих астероїдах вимагає нового підходу, оскільки</a:t>
            </a:r>
          </a:p>
          <a:p>
            <a:pPr algn="l" eaLnBrk="0" hangingPunct="0"/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існуючі моделі не враховують впливу низької гравітації та динамічних ефектів,</a:t>
            </a:r>
          </a:p>
          <a:p>
            <a:pPr algn="l" eaLnBrk="0" hangingPunct="0"/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таких як тертя та молекулярна когезія</a:t>
            </a:r>
            <a:endParaRPr lang="uk-UA" sz="19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AutoShape 51"/>
          <p:cNvSpPr>
            <a:spLocks noChangeArrowheads="1"/>
          </p:cNvSpPr>
          <p:nvPr/>
        </p:nvSpPr>
        <p:spPr bwMode="gray">
          <a:xfrm>
            <a:off x="3743638" y="2579352"/>
            <a:ext cx="8329026" cy="91451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 eaLnBrk="0" hangingPunct="0"/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Моделі зіткнень на астероїдах стикаються з труднощами через низьку</a:t>
            </a:r>
          </a:p>
          <a:p>
            <a:pPr algn="l" eaLnBrk="0" hangingPunct="0"/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гравітацію та особливості фізичних процесів, які відмінні від умов земних</a:t>
            </a:r>
          </a:p>
          <a:p>
            <a:pPr algn="l" eaLnBrk="0" hangingPunct="0"/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експериментів</a:t>
            </a:r>
            <a:endParaRPr lang="uk-UA" sz="19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AutoShape 52"/>
          <p:cNvSpPr>
            <a:spLocks noChangeArrowheads="1"/>
          </p:cNvSpPr>
          <p:nvPr/>
        </p:nvSpPr>
        <p:spPr bwMode="gray">
          <a:xfrm>
            <a:off x="3030779" y="1686715"/>
            <a:ext cx="9041885" cy="766112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 eaLnBrk="0" hangingPunct="0"/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Фізика зіткнень астероїдів досліджується на основі експериментів на Землі та </a:t>
            </a:r>
          </a:p>
          <a:p>
            <a:pPr algn="just" eaLnBrk="0" hangingPunct="0"/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експериментів на реальному астероїді </a:t>
            </a:r>
            <a:r>
              <a:rPr lang="uk-UA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Ryugu</a:t>
            </a:r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 за допомогою місії Hayabusa2</a:t>
            </a:r>
            <a:endParaRPr lang="uk-UA" sz="19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711624" y="1895195"/>
            <a:ext cx="381000" cy="381000"/>
            <a:chOff x="2711117" y="1895076"/>
            <a:chExt cx="381000" cy="381000"/>
          </a:xfrm>
        </p:grpSpPr>
        <p:sp>
          <p:nvSpPr>
            <p:cNvPr id="72" name="Oval 54"/>
            <p:cNvSpPr>
              <a:spLocks noChangeArrowheads="1"/>
            </p:cNvSpPr>
            <p:nvPr/>
          </p:nvSpPr>
          <p:spPr bwMode="gray">
            <a:xfrm>
              <a:off x="2711117" y="1895076"/>
              <a:ext cx="381000" cy="38100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3" name="Oval 55"/>
            <p:cNvSpPr>
              <a:spLocks noChangeArrowheads="1"/>
            </p:cNvSpPr>
            <p:nvPr/>
          </p:nvSpPr>
          <p:spPr bwMode="gray">
            <a:xfrm>
              <a:off x="2732821" y="1916544"/>
              <a:ext cx="337356" cy="33735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4" name="Oval 57"/>
            <p:cNvSpPr>
              <a:spLocks noChangeArrowheads="1"/>
            </p:cNvSpPr>
            <p:nvPr/>
          </p:nvSpPr>
          <p:spPr bwMode="gray">
            <a:xfrm>
              <a:off x="2752638" y="1936597"/>
              <a:ext cx="297723" cy="29819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5" name="Oval 59"/>
            <p:cNvSpPr>
              <a:spLocks noChangeArrowheads="1"/>
            </p:cNvSpPr>
            <p:nvPr/>
          </p:nvSpPr>
          <p:spPr bwMode="gray">
            <a:xfrm>
              <a:off x="2772218" y="1956178"/>
              <a:ext cx="258561" cy="259033"/>
            </a:xfrm>
            <a:prstGeom prst="ellipse">
              <a:avLst/>
            </a:prstGeom>
            <a:solidFill>
              <a:srgbClr val="5354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3437161" y="2830467"/>
            <a:ext cx="381000" cy="381000"/>
            <a:chOff x="2711117" y="1895076"/>
            <a:chExt cx="381000" cy="381000"/>
          </a:xfrm>
        </p:grpSpPr>
        <p:sp>
          <p:nvSpPr>
            <p:cNvPr id="77" name="Oval 54"/>
            <p:cNvSpPr>
              <a:spLocks noChangeArrowheads="1"/>
            </p:cNvSpPr>
            <p:nvPr/>
          </p:nvSpPr>
          <p:spPr bwMode="gray">
            <a:xfrm>
              <a:off x="2711117" y="1895076"/>
              <a:ext cx="381000" cy="38100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8" name="Oval 55"/>
            <p:cNvSpPr>
              <a:spLocks noChangeArrowheads="1"/>
            </p:cNvSpPr>
            <p:nvPr/>
          </p:nvSpPr>
          <p:spPr bwMode="gray">
            <a:xfrm>
              <a:off x="2732821" y="1916544"/>
              <a:ext cx="337356" cy="33735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9" name="Oval 57"/>
            <p:cNvSpPr>
              <a:spLocks noChangeArrowheads="1"/>
            </p:cNvSpPr>
            <p:nvPr/>
          </p:nvSpPr>
          <p:spPr bwMode="gray">
            <a:xfrm>
              <a:off x="2752638" y="1936597"/>
              <a:ext cx="297723" cy="298194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80" name="Oval 59"/>
            <p:cNvSpPr>
              <a:spLocks noChangeArrowheads="1"/>
            </p:cNvSpPr>
            <p:nvPr/>
          </p:nvSpPr>
          <p:spPr bwMode="gray">
            <a:xfrm>
              <a:off x="2772218" y="1956178"/>
              <a:ext cx="258561" cy="259033"/>
            </a:xfrm>
            <a:prstGeom prst="ellipse">
              <a:avLst/>
            </a:prstGeom>
            <a:solidFill>
              <a:srgbClr val="43808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3626614" y="3772391"/>
            <a:ext cx="381000" cy="381000"/>
            <a:chOff x="2711117" y="1895076"/>
            <a:chExt cx="381000" cy="381000"/>
          </a:xfrm>
        </p:grpSpPr>
        <p:sp>
          <p:nvSpPr>
            <p:cNvPr id="97" name="Oval 54"/>
            <p:cNvSpPr>
              <a:spLocks noChangeArrowheads="1"/>
            </p:cNvSpPr>
            <p:nvPr/>
          </p:nvSpPr>
          <p:spPr bwMode="gray">
            <a:xfrm>
              <a:off x="2711117" y="1895076"/>
              <a:ext cx="381000" cy="38100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98" name="Oval 55"/>
            <p:cNvSpPr>
              <a:spLocks noChangeArrowheads="1"/>
            </p:cNvSpPr>
            <p:nvPr/>
          </p:nvSpPr>
          <p:spPr bwMode="gray">
            <a:xfrm>
              <a:off x="2732821" y="1916544"/>
              <a:ext cx="337356" cy="33735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99" name="Oval 57"/>
            <p:cNvSpPr>
              <a:spLocks noChangeArrowheads="1"/>
            </p:cNvSpPr>
            <p:nvPr/>
          </p:nvSpPr>
          <p:spPr bwMode="gray">
            <a:xfrm>
              <a:off x="2752638" y="1936597"/>
              <a:ext cx="297723" cy="29819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0" name="Oval 59"/>
            <p:cNvSpPr>
              <a:spLocks noChangeArrowheads="1"/>
            </p:cNvSpPr>
            <p:nvPr/>
          </p:nvSpPr>
          <p:spPr bwMode="gray">
            <a:xfrm>
              <a:off x="2772218" y="1956178"/>
              <a:ext cx="258561" cy="259033"/>
            </a:xfrm>
            <a:prstGeom prst="ellipse">
              <a:avLst/>
            </a:prstGeom>
            <a:solidFill>
              <a:srgbClr val="5354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01" name="Группа 100"/>
          <p:cNvGrpSpPr/>
          <p:nvPr/>
        </p:nvGrpSpPr>
        <p:grpSpPr>
          <a:xfrm>
            <a:off x="2860368" y="5717911"/>
            <a:ext cx="381000" cy="381000"/>
            <a:chOff x="2711117" y="1895076"/>
            <a:chExt cx="381000" cy="381000"/>
          </a:xfrm>
        </p:grpSpPr>
        <p:sp>
          <p:nvSpPr>
            <p:cNvPr id="102" name="Oval 54"/>
            <p:cNvSpPr>
              <a:spLocks noChangeArrowheads="1"/>
            </p:cNvSpPr>
            <p:nvPr/>
          </p:nvSpPr>
          <p:spPr bwMode="gray">
            <a:xfrm>
              <a:off x="2711117" y="1895076"/>
              <a:ext cx="381000" cy="38100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3" name="Oval 55"/>
            <p:cNvSpPr>
              <a:spLocks noChangeArrowheads="1"/>
            </p:cNvSpPr>
            <p:nvPr/>
          </p:nvSpPr>
          <p:spPr bwMode="gray">
            <a:xfrm>
              <a:off x="2732821" y="1916544"/>
              <a:ext cx="337356" cy="33735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4" name="Oval 57"/>
            <p:cNvSpPr>
              <a:spLocks noChangeArrowheads="1"/>
            </p:cNvSpPr>
            <p:nvPr/>
          </p:nvSpPr>
          <p:spPr bwMode="gray">
            <a:xfrm>
              <a:off x="2752638" y="1936597"/>
              <a:ext cx="297723" cy="29819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5" name="Oval 59"/>
            <p:cNvSpPr>
              <a:spLocks noChangeArrowheads="1"/>
            </p:cNvSpPr>
            <p:nvPr/>
          </p:nvSpPr>
          <p:spPr bwMode="gray">
            <a:xfrm>
              <a:off x="2772218" y="1956178"/>
              <a:ext cx="258561" cy="259033"/>
            </a:xfrm>
            <a:prstGeom prst="ellipse">
              <a:avLst/>
            </a:prstGeom>
            <a:solidFill>
              <a:srgbClr val="5354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3455332" y="4806167"/>
            <a:ext cx="381000" cy="381000"/>
            <a:chOff x="2711117" y="1895076"/>
            <a:chExt cx="381000" cy="381000"/>
          </a:xfrm>
        </p:grpSpPr>
        <p:sp>
          <p:nvSpPr>
            <p:cNvPr id="107" name="Oval 54"/>
            <p:cNvSpPr>
              <a:spLocks noChangeArrowheads="1"/>
            </p:cNvSpPr>
            <p:nvPr/>
          </p:nvSpPr>
          <p:spPr bwMode="gray">
            <a:xfrm>
              <a:off x="2711117" y="1895076"/>
              <a:ext cx="381000" cy="38100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8" name="Oval 55"/>
            <p:cNvSpPr>
              <a:spLocks noChangeArrowheads="1"/>
            </p:cNvSpPr>
            <p:nvPr/>
          </p:nvSpPr>
          <p:spPr bwMode="gray">
            <a:xfrm>
              <a:off x="2732821" y="1916544"/>
              <a:ext cx="337356" cy="33735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9" name="Oval 57"/>
            <p:cNvSpPr>
              <a:spLocks noChangeArrowheads="1"/>
            </p:cNvSpPr>
            <p:nvPr/>
          </p:nvSpPr>
          <p:spPr bwMode="gray">
            <a:xfrm>
              <a:off x="2752638" y="1936597"/>
              <a:ext cx="297723" cy="298194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10" name="Oval 59"/>
            <p:cNvSpPr>
              <a:spLocks noChangeArrowheads="1"/>
            </p:cNvSpPr>
            <p:nvPr/>
          </p:nvSpPr>
          <p:spPr bwMode="gray">
            <a:xfrm>
              <a:off x="2772218" y="1956178"/>
              <a:ext cx="258561" cy="259033"/>
            </a:xfrm>
            <a:prstGeom prst="ellipse">
              <a:avLst/>
            </a:prstGeom>
            <a:solidFill>
              <a:srgbClr val="43808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4E064CF-70C5-49A9-B09F-E74A37BFB55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654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48"/>
          <p:cNvSpPr>
            <a:spLocks noChangeArrowheads="1"/>
          </p:cNvSpPr>
          <p:nvPr/>
        </p:nvSpPr>
        <p:spPr bwMode="gray">
          <a:xfrm>
            <a:off x="263352" y="5463873"/>
            <a:ext cx="8388822" cy="849632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 eaLnBrk="0" hangingPunct="0"/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Аналіз кратерів на </a:t>
            </a:r>
            <a:r>
              <a:rPr lang="uk-UA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Dimorphos</a:t>
            </a:r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 після удару дозволить визначити вік поверхні та</a:t>
            </a:r>
          </a:p>
          <a:p>
            <a:pPr algn="l" eaLnBrk="0" hangingPunct="0"/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розкрити інформацію про процеси утворення кратерів на астероїдах</a:t>
            </a:r>
            <a:endParaRPr lang="uk-UA" sz="19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AutoShape 49"/>
          <p:cNvSpPr>
            <a:spLocks noChangeArrowheads="1"/>
          </p:cNvSpPr>
          <p:nvPr/>
        </p:nvSpPr>
        <p:spPr bwMode="gray">
          <a:xfrm>
            <a:off x="263352" y="4460394"/>
            <a:ext cx="7919389" cy="849632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 eaLnBrk="0" hangingPunct="0"/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Дослідження форми та маси </a:t>
            </a:r>
            <a:r>
              <a:rPr lang="uk-UA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Dimorphos</a:t>
            </a:r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 після удару DART розкриє внутрішню</a:t>
            </a:r>
          </a:p>
          <a:p>
            <a:pPr algn="l" eaLnBrk="0" hangingPunct="0"/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структуру, включаючи пористість та можливість наявності великих порожнин</a:t>
            </a:r>
          </a:p>
          <a:p>
            <a:pPr algn="l" eaLnBrk="0" hangingPunct="0"/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або матеріалів високої щільності</a:t>
            </a:r>
            <a:endParaRPr lang="uk-UA" sz="19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AutoShape 50"/>
          <p:cNvSpPr>
            <a:spLocks noChangeArrowheads="1"/>
          </p:cNvSpPr>
          <p:nvPr/>
        </p:nvSpPr>
        <p:spPr bwMode="gray">
          <a:xfrm>
            <a:off x="263352" y="3528839"/>
            <a:ext cx="7706479" cy="73492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Майбутні місії, зокрема </a:t>
            </a:r>
            <a:r>
              <a:rPr lang="uk-UA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Hera</a:t>
            </a:r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, дозволять спостерігати за об’єктом, що</a:t>
            </a:r>
          </a:p>
          <a:p>
            <a:pPr algn="l"/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може змінювати форму </a:t>
            </a:r>
            <a:r>
              <a:rPr lang="uk-UA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тавтрачати</a:t>
            </a:r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 масу</a:t>
            </a:r>
          </a:p>
        </p:txBody>
      </p:sp>
      <p:sp>
        <p:nvSpPr>
          <p:cNvPr id="40" name="AutoShape 51"/>
          <p:cNvSpPr>
            <a:spLocks noChangeArrowheads="1"/>
          </p:cNvSpPr>
          <p:nvPr/>
        </p:nvSpPr>
        <p:spPr bwMode="gray">
          <a:xfrm>
            <a:off x="248960" y="2705227"/>
            <a:ext cx="7952885" cy="672704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 eaLnBrk="0" hangingPunct="0"/>
            <a:r>
              <a:rPr lang="uk-UA" sz="1900" dirty="0">
                <a:latin typeface="+mn-lt"/>
              </a:rPr>
              <a:t>Удар </a:t>
            </a:r>
            <a:r>
              <a:rPr lang="uk-UA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DART</a:t>
            </a:r>
            <a:r>
              <a:rPr lang="uk-UA" sz="1900" dirty="0">
                <a:latin typeface="+mn-lt"/>
              </a:rPr>
              <a:t> створить унікальну можливість вивчення системи </a:t>
            </a:r>
            <a:r>
              <a:rPr lang="uk-UA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Didymos</a:t>
            </a:r>
            <a:r>
              <a:rPr lang="uk-UA" sz="1900" dirty="0">
                <a:latin typeface="+mn-lt"/>
              </a:rPr>
              <a:t> та</a:t>
            </a:r>
          </a:p>
          <a:p>
            <a:pPr algn="l" eaLnBrk="0" hangingPunct="0"/>
            <a:r>
              <a:rPr lang="uk-UA" sz="1900" dirty="0">
                <a:latin typeface="+mn-lt"/>
              </a:rPr>
              <a:t>розкриття таємниць формування подвійних систем та еволюції астероїдів</a:t>
            </a:r>
            <a:endParaRPr lang="uk-UA" sz="19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1" name="AutoShape 52"/>
          <p:cNvSpPr>
            <a:spLocks noChangeArrowheads="1"/>
          </p:cNvSpPr>
          <p:nvPr/>
        </p:nvSpPr>
        <p:spPr bwMode="gray">
          <a:xfrm>
            <a:off x="263352" y="1862074"/>
            <a:ext cx="8467807" cy="639674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 eaLnBrk="0" hangingPunct="0"/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Дослідження </a:t>
            </a:r>
            <a:r>
              <a:rPr lang="uk-UA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Itokawa</a:t>
            </a:r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Bennu</a:t>
            </a:r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uk-UA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Ryugu</a:t>
            </a:r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 показали великі різниці в геофізичних</a:t>
            </a:r>
          </a:p>
          <a:p>
            <a:pPr algn="l" eaLnBrk="0" hangingPunct="0"/>
            <a:r>
              <a:rPr lang="uk-UA" sz="1900" dirty="0">
                <a:latin typeface="Calibri" panose="020F0502020204030204" pitchFamily="34" charset="0"/>
                <a:cs typeface="Calibri" panose="020F0502020204030204" pitchFamily="34" charset="0"/>
              </a:rPr>
              <a:t>характеристиках астероїдів, включаючи рельєф, морфологію та склад поверх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ні</a:t>
            </a:r>
            <a:endParaRPr lang="en-US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8" r="57669" b="46149"/>
          <a:stretch/>
        </p:blipFill>
        <p:spPr>
          <a:xfrm>
            <a:off x="8544272" y="1828671"/>
            <a:ext cx="3950644" cy="45487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ГЕОФІЗИКА ПРИ ДУЖЕ НИЗЬКІЙ ГРАВІТАЦІЇ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AutoShape 46"/>
          <p:cNvSpPr>
            <a:spLocks noChangeArrowheads="1"/>
          </p:cNvSpPr>
          <p:nvPr/>
        </p:nvSpPr>
        <p:spPr bwMode="ltGray">
          <a:xfrm rot="16200000">
            <a:off x="8107388" y="171781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8751181" y="1991411"/>
            <a:ext cx="381000" cy="381000"/>
            <a:chOff x="2711117" y="1895076"/>
            <a:chExt cx="381000" cy="381000"/>
          </a:xfrm>
        </p:grpSpPr>
        <p:sp>
          <p:nvSpPr>
            <p:cNvPr id="72" name="Oval 54"/>
            <p:cNvSpPr>
              <a:spLocks noChangeArrowheads="1"/>
            </p:cNvSpPr>
            <p:nvPr/>
          </p:nvSpPr>
          <p:spPr bwMode="gray">
            <a:xfrm>
              <a:off x="2711117" y="1895076"/>
              <a:ext cx="381000" cy="38100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3" name="Oval 55"/>
            <p:cNvSpPr>
              <a:spLocks noChangeArrowheads="1"/>
            </p:cNvSpPr>
            <p:nvPr/>
          </p:nvSpPr>
          <p:spPr bwMode="gray">
            <a:xfrm>
              <a:off x="2732821" y="1916544"/>
              <a:ext cx="337356" cy="33735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4" name="Oval 57"/>
            <p:cNvSpPr>
              <a:spLocks noChangeArrowheads="1"/>
            </p:cNvSpPr>
            <p:nvPr/>
          </p:nvSpPr>
          <p:spPr bwMode="gray">
            <a:xfrm>
              <a:off x="2752638" y="1936597"/>
              <a:ext cx="297723" cy="29819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5" name="Oval 59"/>
            <p:cNvSpPr>
              <a:spLocks noChangeArrowheads="1"/>
            </p:cNvSpPr>
            <p:nvPr/>
          </p:nvSpPr>
          <p:spPr bwMode="gray">
            <a:xfrm>
              <a:off x="2772218" y="1956178"/>
              <a:ext cx="258561" cy="259033"/>
            </a:xfrm>
            <a:prstGeom prst="ellipse">
              <a:avLst/>
            </a:prstGeom>
            <a:solidFill>
              <a:srgbClr val="5354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8263533" y="2798551"/>
            <a:ext cx="368967" cy="413973"/>
            <a:chOff x="2711117" y="1895076"/>
            <a:chExt cx="381000" cy="381000"/>
          </a:xfrm>
        </p:grpSpPr>
        <p:sp>
          <p:nvSpPr>
            <p:cNvPr id="77" name="Oval 54"/>
            <p:cNvSpPr>
              <a:spLocks noChangeArrowheads="1"/>
            </p:cNvSpPr>
            <p:nvPr/>
          </p:nvSpPr>
          <p:spPr bwMode="gray">
            <a:xfrm>
              <a:off x="2711117" y="1895076"/>
              <a:ext cx="381000" cy="38100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8" name="Oval 55"/>
            <p:cNvSpPr>
              <a:spLocks noChangeArrowheads="1"/>
            </p:cNvSpPr>
            <p:nvPr/>
          </p:nvSpPr>
          <p:spPr bwMode="gray">
            <a:xfrm>
              <a:off x="2732821" y="1916544"/>
              <a:ext cx="337356" cy="33735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9" name="Oval 57"/>
            <p:cNvSpPr>
              <a:spLocks noChangeArrowheads="1"/>
            </p:cNvSpPr>
            <p:nvPr/>
          </p:nvSpPr>
          <p:spPr bwMode="gray">
            <a:xfrm>
              <a:off x="2752638" y="1936597"/>
              <a:ext cx="297723" cy="298194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80" name="Oval 59"/>
            <p:cNvSpPr>
              <a:spLocks noChangeArrowheads="1"/>
            </p:cNvSpPr>
            <p:nvPr/>
          </p:nvSpPr>
          <p:spPr bwMode="gray">
            <a:xfrm>
              <a:off x="2772218" y="1956178"/>
              <a:ext cx="258561" cy="259033"/>
            </a:xfrm>
            <a:prstGeom prst="ellipse">
              <a:avLst/>
            </a:prstGeom>
            <a:solidFill>
              <a:srgbClr val="43808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7943871" y="3771501"/>
            <a:ext cx="381000" cy="381000"/>
            <a:chOff x="2711117" y="1895076"/>
            <a:chExt cx="381000" cy="381000"/>
          </a:xfrm>
        </p:grpSpPr>
        <p:sp>
          <p:nvSpPr>
            <p:cNvPr id="97" name="Oval 54"/>
            <p:cNvSpPr>
              <a:spLocks noChangeArrowheads="1"/>
            </p:cNvSpPr>
            <p:nvPr/>
          </p:nvSpPr>
          <p:spPr bwMode="gray">
            <a:xfrm>
              <a:off x="2711117" y="1895076"/>
              <a:ext cx="381000" cy="38100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98" name="Oval 55"/>
            <p:cNvSpPr>
              <a:spLocks noChangeArrowheads="1"/>
            </p:cNvSpPr>
            <p:nvPr/>
          </p:nvSpPr>
          <p:spPr bwMode="gray">
            <a:xfrm>
              <a:off x="2732821" y="1916544"/>
              <a:ext cx="337356" cy="33735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99" name="Oval 57"/>
            <p:cNvSpPr>
              <a:spLocks noChangeArrowheads="1"/>
            </p:cNvSpPr>
            <p:nvPr/>
          </p:nvSpPr>
          <p:spPr bwMode="gray">
            <a:xfrm>
              <a:off x="2752638" y="1936597"/>
              <a:ext cx="297723" cy="29819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0" name="Oval 59"/>
            <p:cNvSpPr>
              <a:spLocks noChangeArrowheads="1"/>
            </p:cNvSpPr>
            <p:nvPr/>
          </p:nvSpPr>
          <p:spPr bwMode="gray">
            <a:xfrm>
              <a:off x="2772218" y="1956178"/>
              <a:ext cx="258561" cy="259033"/>
            </a:xfrm>
            <a:prstGeom prst="ellipse">
              <a:avLst/>
            </a:prstGeom>
            <a:solidFill>
              <a:srgbClr val="5354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01" name="Группа 100"/>
          <p:cNvGrpSpPr/>
          <p:nvPr/>
        </p:nvGrpSpPr>
        <p:grpSpPr>
          <a:xfrm>
            <a:off x="8568941" y="5606392"/>
            <a:ext cx="381000" cy="381000"/>
            <a:chOff x="2711117" y="1895076"/>
            <a:chExt cx="381000" cy="381000"/>
          </a:xfrm>
        </p:grpSpPr>
        <p:sp>
          <p:nvSpPr>
            <p:cNvPr id="102" name="Oval 54"/>
            <p:cNvSpPr>
              <a:spLocks noChangeArrowheads="1"/>
            </p:cNvSpPr>
            <p:nvPr/>
          </p:nvSpPr>
          <p:spPr bwMode="gray">
            <a:xfrm>
              <a:off x="2711117" y="1895076"/>
              <a:ext cx="381000" cy="38100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3" name="Oval 55"/>
            <p:cNvSpPr>
              <a:spLocks noChangeArrowheads="1"/>
            </p:cNvSpPr>
            <p:nvPr/>
          </p:nvSpPr>
          <p:spPr bwMode="gray">
            <a:xfrm>
              <a:off x="2732821" y="1916544"/>
              <a:ext cx="337356" cy="33735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4" name="Oval 57"/>
            <p:cNvSpPr>
              <a:spLocks noChangeArrowheads="1"/>
            </p:cNvSpPr>
            <p:nvPr/>
          </p:nvSpPr>
          <p:spPr bwMode="gray">
            <a:xfrm>
              <a:off x="2752638" y="1936597"/>
              <a:ext cx="297723" cy="29819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5" name="Oval 59"/>
            <p:cNvSpPr>
              <a:spLocks noChangeArrowheads="1"/>
            </p:cNvSpPr>
            <p:nvPr/>
          </p:nvSpPr>
          <p:spPr bwMode="gray">
            <a:xfrm>
              <a:off x="2772218" y="1956178"/>
              <a:ext cx="258561" cy="259033"/>
            </a:xfrm>
            <a:prstGeom prst="ellipse">
              <a:avLst/>
            </a:prstGeom>
            <a:solidFill>
              <a:srgbClr val="5354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8122623" y="4697541"/>
            <a:ext cx="381000" cy="381000"/>
            <a:chOff x="2711117" y="1895076"/>
            <a:chExt cx="381000" cy="381000"/>
          </a:xfrm>
        </p:grpSpPr>
        <p:sp>
          <p:nvSpPr>
            <p:cNvPr id="107" name="Oval 54"/>
            <p:cNvSpPr>
              <a:spLocks noChangeArrowheads="1"/>
            </p:cNvSpPr>
            <p:nvPr/>
          </p:nvSpPr>
          <p:spPr bwMode="gray">
            <a:xfrm>
              <a:off x="2711117" y="1895076"/>
              <a:ext cx="381000" cy="38100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8" name="Oval 55"/>
            <p:cNvSpPr>
              <a:spLocks noChangeArrowheads="1"/>
            </p:cNvSpPr>
            <p:nvPr/>
          </p:nvSpPr>
          <p:spPr bwMode="gray">
            <a:xfrm>
              <a:off x="2732821" y="1916544"/>
              <a:ext cx="337356" cy="33735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9" name="Oval 57"/>
            <p:cNvSpPr>
              <a:spLocks noChangeArrowheads="1"/>
            </p:cNvSpPr>
            <p:nvPr/>
          </p:nvSpPr>
          <p:spPr bwMode="gray">
            <a:xfrm>
              <a:off x="2752638" y="1936597"/>
              <a:ext cx="297723" cy="298194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10" name="Oval 59"/>
            <p:cNvSpPr>
              <a:spLocks noChangeArrowheads="1"/>
            </p:cNvSpPr>
            <p:nvPr/>
          </p:nvSpPr>
          <p:spPr bwMode="gray">
            <a:xfrm>
              <a:off x="2772218" y="1956178"/>
              <a:ext cx="258561" cy="259033"/>
            </a:xfrm>
            <a:prstGeom prst="ellipse">
              <a:avLst/>
            </a:prstGeom>
            <a:solidFill>
              <a:srgbClr val="43808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4E064CF-70C5-49A9-B09F-E74A37BFB55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120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648" y="188640"/>
            <a:ext cx="12047888" cy="990600"/>
          </a:xfrm>
        </p:spPr>
        <p:txBody>
          <a:bodyPr>
            <a:no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ПАРАМЕТРИ DIMORPHOS ДО ТА ПІСЛЯ ЗІТКНЕННЯ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95998" y="6150372"/>
            <a:ext cx="5924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/>
              <a:t>Таблиця 2     Порівняння параметрів </a:t>
            </a:r>
            <a:r>
              <a:rPr lang="uk-UA" b="1" i="1" dirty="0" err="1"/>
              <a:t>Dimorphos</a:t>
            </a:r>
            <a:r>
              <a:rPr lang="uk-UA" b="1" i="1" dirty="0"/>
              <a:t> до та після зіткнення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Таблица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6421004"/>
                  </p:ext>
                </p:extLst>
              </p:nvPr>
            </p:nvGraphicFramePr>
            <p:xfrm>
              <a:off x="6187592" y="1623989"/>
              <a:ext cx="5832648" cy="4404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44216">
                      <a:extLst>
                        <a:ext uri="{9D8B030D-6E8A-4147-A177-3AD203B41FA5}">
                          <a16:colId xmlns:a16="http://schemas.microsoft.com/office/drawing/2014/main" val="4036939997"/>
                        </a:ext>
                      </a:extLst>
                    </a:gridCol>
                    <a:gridCol w="1944216">
                      <a:extLst>
                        <a:ext uri="{9D8B030D-6E8A-4147-A177-3AD203B41FA5}">
                          <a16:colId xmlns:a16="http://schemas.microsoft.com/office/drawing/2014/main" val="2398221369"/>
                        </a:ext>
                      </a:extLst>
                    </a:gridCol>
                    <a:gridCol w="1944216">
                      <a:extLst>
                        <a:ext uri="{9D8B030D-6E8A-4147-A177-3AD203B41FA5}">
                          <a16:colId xmlns:a16="http://schemas.microsoft.com/office/drawing/2014/main" val="2232688687"/>
                        </a:ext>
                      </a:extLst>
                    </a:gridCol>
                  </a:tblGrid>
                  <a:tr h="792506"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137496" marR="137496" marT="68748" marB="68748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До зіткнення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137496" marR="137496" marT="68748" marB="68748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Після зіткнення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137496" marR="137496" marT="68748" marB="68748" anchor="ctr"/>
                    </a:tc>
                    <a:extLst>
                      <a:ext uri="{0D108BD9-81ED-4DB2-BD59-A6C34878D82A}">
                        <a16:rowId xmlns:a16="http://schemas.microsoft.com/office/drawing/2014/main" val="3613662859"/>
                      </a:ext>
                    </a:extLst>
                  </a:tr>
                  <a:tr h="79250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Велика піввісь (a)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137496" marR="137496" marT="68748" marB="68748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1,206 </a:t>
                          </a:r>
                          <a14:m>
                            <m:oMath xmlns:m="http://schemas.openxmlformats.org/officeDocument/2006/math">
                              <m:r>
                                <a:rPr lang="uk-UA" sz="18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uk-UA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uk-UA" sz="18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м ± 35 м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137496" marR="137496" marT="68748" marB="68748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1,144 </a:t>
                          </a:r>
                          <a14:m>
                            <m:oMath xmlns:m="http://schemas.openxmlformats.org/officeDocument/2006/math">
                              <m:r>
                                <a:rPr lang="uk-UA" sz="18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uk-UA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uk-UA" sz="18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м ± 70 м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137496" marR="137496" marT="68748" marB="68748" anchor="ctr"/>
                    </a:tc>
                    <a:extLst>
                      <a:ext uri="{0D108BD9-81ED-4DB2-BD59-A6C34878D82A}">
                        <a16:rowId xmlns:a16="http://schemas.microsoft.com/office/drawing/2014/main" val="1973696335"/>
                      </a:ext>
                    </a:extLst>
                  </a:tr>
                  <a:tr h="79250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Маса (M)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137496" marR="137496" marT="68748" marB="68748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uk-UA" sz="1800" smtClean="0">
                                  <a:effectLst/>
                                  <a:latin typeface="Cambria Math" panose="02040503050406030204" pitchFamily="18" charset="0"/>
                                </a:rPr>
                                <m:t>5 ×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uk-UA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sup>
                              </m:sSup>
                              <m:r>
                                <a:rPr lang="uk-UA" sz="18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кг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137496" marR="137496" marT="68748" marB="68748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uk-UA" sz="1800" smtClean="0">
                                  <a:effectLst/>
                                  <a:latin typeface="Cambria Math" panose="02040503050406030204" pitchFamily="18" charset="0"/>
                                </a:rPr>
                                <m:t>4,999 ×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uk-UA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sup>
                              </m:sSup>
                              <m:r>
                                <a:rPr lang="uk-UA" sz="18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кг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137496" marR="137496" marT="68748" marB="68748" anchor="ctr"/>
                    </a:tc>
                    <a:extLst>
                      <a:ext uri="{0D108BD9-81ED-4DB2-BD59-A6C34878D82A}">
                        <a16:rowId xmlns:a16="http://schemas.microsoft.com/office/drawing/2014/main" val="579754528"/>
                      </a:ext>
                    </a:extLst>
                  </a:tr>
                  <a:tr h="79250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Орбітальний період (T)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137496" marR="137496" marT="68748" marB="68748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uk-UA" sz="1800" smtClean="0">
                                  <a:effectLst/>
                                  <a:latin typeface="Cambria Math" panose="02040503050406030204" pitchFamily="18" charset="0"/>
                                </a:rPr>
                                <m:t>42917,3 </m:t>
                              </m:r>
                            </m:oMath>
                          </a14:m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с ± 0,2 с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137496" marR="137496" marT="68748" marB="68748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40923,4 с ± 5,0 с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137496" marR="137496" marT="68748" marB="68748" anchor="ctr"/>
                    </a:tc>
                    <a:extLst>
                      <a:ext uri="{0D108BD9-81ED-4DB2-BD59-A6C34878D82A}">
                        <a16:rowId xmlns:a16="http://schemas.microsoft.com/office/drawing/2014/main" val="1344487278"/>
                      </a:ext>
                    </a:extLst>
                  </a:tr>
                  <a:tr h="122044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Момент імпульсу до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uk-UA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 та </a:t>
                          </a:r>
                          <a:r>
                            <a:rPr lang="ru-RU" sz="1800" dirty="0" err="1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після</a:t>
                          </a:r>
                          <a:r>
                            <a:rPr lang="ru-RU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uk-UA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 </a:t>
                          </a:r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зіткнення 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137496" marR="137496" marT="68748" marB="68748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uk-UA" sz="1800" smtClean="0">
                                  <a:effectLst/>
                                  <a:latin typeface="Cambria Math" panose="02040503050406030204" pitchFamily="18" charset="0"/>
                                </a:rPr>
                                <m:t>≈1,064×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uk-UA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</m:sSup>
                            </m:oMath>
                          </a14:m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uk-UA" sz="180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uk-UA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кг×м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8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uk-UA" sz="18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с</m:t>
                                      </m:r>
                                    </m:e>
                                    <m:sup>
                                      <m:r>
                                        <a:rPr lang="uk-UA" sz="18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uk-UA" sz="18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137496" marR="137496" marT="68748" marB="68748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uk-UA" sz="1800" smtClean="0">
                                  <a:effectLst/>
                                  <a:latin typeface="Cambria Math" panose="02040503050406030204" pitchFamily="18" charset="0"/>
                                </a:rPr>
                                <m:t>≈1,004×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uk-UA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</m:sSup>
                            </m:oMath>
                          </a14:m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uk-UA" sz="180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uk-UA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кг×м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8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uk-UA" sz="18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с</m:t>
                                      </m:r>
                                    </m:e>
                                    <m:sup>
                                      <m:r>
                                        <a:rPr lang="uk-UA" sz="18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uk-UA" sz="18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137496" marR="137496" marT="68748" marB="68748" anchor="ctr"/>
                    </a:tc>
                    <a:extLst>
                      <a:ext uri="{0D108BD9-81ED-4DB2-BD59-A6C34878D82A}">
                        <a16:rowId xmlns:a16="http://schemas.microsoft.com/office/drawing/2014/main" val="4597009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Таблица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6421004"/>
                  </p:ext>
                </p:extLst>
              </p:nvPr>
            </p:nvGraphicFramePr>
            <p:xfrm>
              <a:off x="6187592" y="1623989"/>
              <a:ext cx="5832648" cy="4404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44216">
                      <a:extLst>
                        <a:ext uri="{9D8B030D-6E8A-4147-A177-3AD203B41FA5}">
                          <a16:colId xmlns:a16="http://schemas.microsoft.com/office/drawing/2014/main" val="4036939997"/>
                        </a:ext>
                      </a:extLst>
                    </a:gridCol>
                    <a:gridCol w="1944216">
                      <a:extLst>
                        <a:ext uri="{9D8B030D-6E8A-4147-A177-3AD203B41FA5}">
                          <a16:colId xmlns:a16="http://schemas.microsoft.com/office/drawing/2014/main" val="2398221369"/>
                        </a:ext>
                      </a:extLst>
                    </a:gridCol>
                    <a:gridCol w="1944216">
                      <a:extLst>
                        <a:ext uri="{9D8B030D-6E8A-4147-A177-3AD203B41FA5}">
                          <a16:colId xmlns:a16="http://schemas.microsoft.com/office/drawing/2014/main" val="2232688687"/>
                        </a:ext>
                      </a:extLst>
                    </a:gridCol>
                  </a:tblGrid>
                  <a:tr h="792506">
                    <a:tc>
                      <a:txBody>
                        <a:bodyPr/>
                        <a:lstStyle/>
                        <a:p>
                          <a:endParaRPr lang="en-US" sz="18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137496" marR="137496" marT="68748" marB="68748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До зіткнення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137496" marR="137496" marT="68748" marB="68748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Після зіткнення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137496" marR="137496" marT="68748" marB="68748" anchor="ctr"/>
                    </a:tc>
                    <a:extLst>
                      <a:ext uri="{0D108BD9-81ED-4DB2-BD59-A6C34878D82A}">
                        <a16:rowId xmlns:a16="http://schemas.microsoft.com/office/drawing/2014/main" val="3613662859"/>
                      </a:ext>
                    </a:extLst>
                  </a:tr>
                  <a:tr h="79250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Велика піввісь (a)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137496" marR="137496" marT="68748" marB="68748" anchor="ctr"/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137496" marR="137496" marT="68748" marB="68748" anchor="ctr">
                        <a:blipFill>
                          <a:blip r:embed="rId3"/>
                          <a:stretch>
                            <a:fillRect l="-100627" t="-100769" r="-101254" b="-36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137496" marR="137496" marT="68748" marB="68748" anchor="ctr">
                        <a:blipFill>
                          <a:blip r:embed="rId3"/>
                          <a:stretch>
                            <a:fillRect l="-200627" t="-100769" r="-1254" b="-36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73696335"/>
                      </a:ext>
                    </a:extLst>
                  </a:tr>
                  <a:tr h="79250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Маса (M)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137496" marR="137496" marT="68748" marB="68748" anchor="ctr"/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137496" marR="137496" marT="68748" marB="68748" anchor="ctr">
                        <a:blipFill>
                          <a:blip r:embed="rId3"/>
                          <a:stretch>
                            <a:fillRect l="-100627" t="-200769" r="-101254" b="-26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137496" marR="137496" marT="68748" marB="68748" anchor="ctr">
                        <a:blipFill>
                          <a:blip r:embed="rId3"/>
                          <a:stretch>
                            <a:fillRect l="-200627" t="-200769" r="-1254" b="-26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9754528"/>
                      </a:ext>
                    </a:extLst>
                  </a:tr>
                  <a:tr h="79250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Орбітальний період (T)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137496" marR="137496" marT="68748" marB="68748" anchor="ctr"/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137496" marR="137496" marT="68748" marB="68748" anchor="ctr">
                        <a:blipFill>
                          <a:blip r:embed="rId3"/>
                          <a:stretch>
                            <a:fillRect l="-100627" t="-300769" r="-101254" b="-16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uk-UA" sz="18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40923,4 с ± 5,0 с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137496" marR="137496" marT="68748" marB="68748" anchor="ctr"/>
                    </a:tc>
                    <a:extLst>
                      <a:ext uri="{0D108BD9-81ED-4DB2-BD59-A6C34878D82A}">
                        <a16:rowId xmlns:a16="http://schemas.microsoft.com/office/drawing/2014/main" val="1344487278"/>
                      </a:ext>
                    </a:extLst>
                  </a:tr>
                  <a:tr h="1234776"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137496" marR="137496" marT="68748" marB="68748" anchor="ctr">
                        <a:blipFill>
                          <a:blip r:embed="rId3"/>
                          <a:stretch>
                            <a:fillRect l="-627" t="-256650" r="-201254" b="-59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137496" marR="137496" marT="68748" marB="68748" anchor="ctr">
                        <a:blipFill>
                          <a:blip r:embed="rId3"/>
                          <a:stretch>
                            <a:fillRect l="-100627" t="-256650" r="-101254" b="-59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137496" marR="137496" marT="68748" marB="68748" anchor="ctr">
                        <a:blipFill>
                          <a:blip r:embed="rId3"/>
                          <a:stretch>
                            <a:fillRect l="-200627" t="-256650" r="-1254" b="-59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597009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0" y="1623989"/>
                <a:ext cx="6095998" cy="52204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90000"/>
                  </a:lnSpc>
                </a:pPr>
                <a:r>
                  <a:rPr lang="uk-UA" sz="2200" dirty="0"/>
                  <a:t>Порівняємо моменти імпульсу </a:t>
                </a:r>
                <a:r>
                  <a:rPr lang="uk-UA" sz="2200" dirty="0" err="1"/>
                  <a:t>Dimorphos</a:t>
                </a:r>
                <a:r>
                  <a:rPr lang="uk-UA" sz="2200" dirty="0"/>
                  <a:t> до та після зіткнення з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DART</a:t>
                </a:r>
                <a:r>
                  <a:rPr lang="uk-UA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uk-UA" sz="2200" dirty="0"/>
                  <a:t>опираючись на вже відомі результати досліджень:</a:t>
                </a:r>
              </a:p>
              <a:p>
                <a:pPr algn="just">
                  <a:lnSpc>
                    <a:spcPct val="90000"/>
                  </a:lnSpc>
                </a:pPr>
                <a:endParaRPr lang="ru-RU" sz="800" dirty="0"/>
              </a:p>
              <a:p>
                <a:pPr algn="r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uk-UA" sz="22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uk-UA" sz="2200">
                        <a:latin typeface="Cambria Math" panose="02040503050406030204" pitchFamily="18" charset="0"/>
                      </a:rPr>
                      <m:t>=</m:t>
                    </m:r>
                    <m:r>
                      <a:rPr lang="uk-UA" sz="22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uk-UA" sz="2200" i="1">
                        <a:latin typeface="Cambria Math" panose="02040503050406030204" pitchFamily="18" charset="0"/>
                      </a:rPr>
                      <m:t>𝜗</m:t>
                    </m:r>
                    <m:r>
                      <a:rPr lang="uk-UA" sz="2200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ru-RU" sz="2200" dirty="0"/>
                  <a:t>                                  (1)</a:t>
                </a:r>
              </a:p>
              <a:p>
                <a:pPr algn="ctr">
                  <a:lnSpc>
                    <a:spcPct val="90000"/>
                  </a:lnSpc>
                </a:pPr>
                <a:endParaRPr lang="ru-RU" sz="800" dirty="0"/>
              </a:p>
              <a:p>
                <a:pPr algn="just">
                  <a:lnSpc>
                    <a:spcPct val="90000"/>
                  </a:lnSpc>
                </a:pPr>
                <a:r>
                  <a:rPr lang="uk-UA" sz="2200" dirty="0"/>
                  <a:t>Для кругової орбіти з незначним ексцентриситетом, як у випадку </a:t>
                </a:r>
                <a:r>
                  <a:rPr lang="uk-UA" sz="2200" dirty="0" err="1"/>
                  <a:t>Dimorphos</a:t>
                </a:r>
                <a:r>
                  <a:rPr lang="uk-UA" sz="2200" dirty="0"/>
                  <a:t>, середня орбітальна швидкість може бути приблизно визначена часом T, який потрібен для завершення одного оберту навколо його орбітального кола, причому радіус є його великою піввіссю a: </a:t>
                </a:r>
              </a:p>
              <a:p>
                <a:pPr algn="just">
                  <a:lnSpc>
                    <a:spcPct val="90000"/>
                  </a:lnSpc>
                </a:pPr>
                <a:endParaRPr lang="ru-RU" sz="800" dirty="0"/>
              </a:p>
              <a:p>
                <a:pPr algn="r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uk-UA" sz="2200" i="1">
                        <a:latin typeface="Cambria Math" panose="02040503050406030204" pitchFamily="18" charset="0"/>
                      </a:rPr>
                      <m:t>𝜗</m:t>
                    </m:r>
                    <m:r>
                      <a:rPr lang="uk-UA" sz="22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2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uk-UA" sz="2200" i="1">
                            <a:latin typeface="Cambria Math" panose="02040503050406030204" pitchFamily="18" charset="0"/>
                          </a:rPr>
                          <m:t>𝜋𝛼</m:t>
                        </m:r>
                      </m:num>
                      <m:den>
                        <m:r>
                          <a:rPr lang="uk-UA" sz="2200" i="1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ru-RU" sz="2200" dirty="0"/>
                  <a:t>                                    (2)</a:t>
                </a:r>
              </a:p>
              <a:p>
                <a:pPr algn="ctr">
                  <a:lnSpc>
                    <a:spcPct val="90000"/>
                  </a:lnSpc>
                </a:pPr>
                <a:endParaRPr lang="ru-RU" sz="800" dirty="0"/>
              </a:p>
              <a:p>
                <a:pPr algn="just">
                  <a:lnSpc>
                    <a:spcPct val="90000"/>
                  </a:lnSpc>
                </a:pPr>
                <a:r>
                  <a:rPr lang="uk-UA" sz="2200" dirty="0"/>
                  <a:t>Тоді момент імпульсу тіла:</a:t>
                </a:r>
              </a:p>
              <a:p>
                <a:pPr algn="just">
                  <a:lnSpc>
                    <a:spcPct val="90000"/>
                  </a:lnSpc>
                </a:pPr>
                <a:endParaRPr lang="ru-RU" sz="800" dirty="0"/>
              </a:p>
              <a:p>
                <a:pPr algn="r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uk-UA" sz="22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uk-UA" sz="220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2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uk-UA" sz="22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uk-UA" sz="2200" i="1"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uk-UA" sz="22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uk-UA" sz="22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uk-UA" sz="2200" i="1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ru-RU" sz="2200" dirty="0"/>
                  <a:t>                                 (3)</a:t>
                </a: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23989"/>
                <a:ext cx="6095998" cy="5220403"/>
              </a:xfrm>
              <a:prstGeom prst="rect">
                <a:avLst/>
              </a:prstGeom>
              <a:blipFill>
                <a:blip r:embed="rId4"/>
                <a:stretch>
                  <a:fillRect l="-1300" t="-1400" r="-1300" b="-117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4E064CF-70C5-49A9-B09F-E74A37BFB55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363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ВИСНОВКИ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58164687"/>
              </p:ext>
            </p:extLst>
          </p:nvPr>
        </p:nvGraphicFramePr>
        <p:xfrm>
          <a:off x="948098" y="1628800"/>
          <a:ext cx="10608732" cy="5144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4E064CF-70C5-49A9-B09F-E74A37BFB55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002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DC9CE9-8A02-495A-A3C1-4337A7739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ВИКОРИСТАНИХ ДЖЕРЕЛ</a:t>
            </a:r>
            <a:endParaRPr lang="ru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95BE52B-41B4-46D0-9A72-563B83BE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4E064CF-70C5-49A9-B09F-E74A37BFB555}" type="slidenum">
              <a:rPr lang="ru-RU" smtClean="0"/>
              <a:t>17</a:t>
            </a:fld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E578B-BA02-40B5-A412-9ED3227D983E}"/>
              </a:ext>
            </a:extLst>
          </p:cNvPr>
          <p:cNvSpPr txBox="1"/>
          <p:nvPr/>
        </p:nvSpPr>
        <p:spPr>
          <a:xfrm>
            <a:off x="191344" y="1772816"/>
            <a:ext cx="5760640" cy="458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/>
              <a:t>1. https://dart.jhuapl.edu/Mission/index.php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2. https://dart.jhuapl.edu/Mission/Impactor-Spacecraft.php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3. https://iopscience.iop.org/article/10.3847/PSJ/ac6f52#psjac6f52s2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4. https://www.nature.com/articles/s41586-023-05805-2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5. https://www.nature.com/articles/s41586-023-05811-4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6. https://www.nature.com/articles/s41586-023-05852-9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7. https://www.nature.com/articles/s41586-023-05810-5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8. Rivkin, A. S. et al. The Double Asteroid Redirection Test (DART): planetary defense investigations and requirements. Planet. Sci. J. 2, 173 (2021).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9. Cheng, A. F. et al. AIDA DART asteroid deflection test: planetary defense and science objectives. Planet. Space Sci. 157, 104–115 (2018).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10. Meyer, A. J. et al. </a:t>
            </a:r>
            <a:r>
              <a:rPr lang="en-US" sz="1400" dirty="0" err="1"/>
              <a:t>Libration</a:t>
            </a:r>
            <a:r>
              <a:rPr lang="en-US" sz="1400" dirty="0"/>
              <a:t>-induced orbit period variations following the DART impact. Planet. Sci. J. 2, 242 (2021).</a:t>
            </a:r>
            <a:endParaRPr lang="uk-UA" sz="1400" dirty="0"/>
          </a:p>
          <a:p>
            <a:pPr>
              <a:lnSpc>
                <a:spcPct val="150000"/>
              </a:lnSpc>
            </a:pPr>
            <a:r>
              <a:rPr lang="en-US" sz="1400" dirty="0"/>
              <a:t>11. https://iopscience.iop.org/article/10.3847/PSJ/ac6f52#psjac6f52bib1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152FB0-C181-40DD-AEF8-2245037F0E03}"/>
              </a:ext>
            </a:extLst>
          </p:cNvPr>
          <p:cNvSpPr txBox="1"/>
          <p:nvPr/>
        </p:nvSpPr>
        <p:spPr>
          <a:xfrm>
            <a:off x="5978842" y="1750905"/>
            <a:ext cx="6021814" cy="458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/>
              <a:t>12. https://iopscience.iop.org/article/10.3847/PSJ/ac6f52#psjac6f52bib39</a:t>
            </a:r>
          </a:p>
          <a:p>
            <a:pPr algn="just">
              <a:lnSpc>
                <a:spcPct val="150000"/>
              </a:lnSpc>
            </a:pPr>
            <a:r>
              <a:rPr lang="en-US" sz="1400" dirty="0"/>
              <a:t>13. National Research Council. Defending Planet Earth: Near-Earth-Object Surveys and Hazard Mitigation Strategies (National Academies Press, 2010).</a:t>
            </a:r>
          </a:p>
          <a:p>
            <a:pPr algn="just">
              <a:lnSpc>
                <a:spcPct val="150000"/>
              </a:lnSpc>
            </a:pPr>
            <a:r>
              <a:rPr lang="en-US" sz="1400" dirty="0"/>
              <a:t>14. Interagency Working Group for Detecting and Mitigating the Impact of Earth-bound Near-Earth Objects. National Near-Earth Object Preparedness Strategy and Action Plan (2018).</a:t>
            </a:r>
          </a:p>
          <a:p>
            <a:pPr algn="just">
              <a:lnSpc>
                <a:spcPct val="150000"/>
              </a:lnSpc>
            </a:pPr>
            <a:r>
              <a:rPr lang="en-US" sz="1400" dirty="0"/>
              <a:t>15. https://iopscience.iop.org/article/10.3847/PSJ/ac6f52#psjac6f52bib25</a:t>
            </a:r>
          </a:p>
          <a:p>
            <a:pPr algn="just">
              <a:lnSpc>
                <a:spcPct val="150000"/>
              </a:lnSpc>
            </a:pPr>
            <a:r>
              <a:rPr lang="en-US" sz="1400" dirty="0"/>
              <a:t>16. https://iopscience.iop.org/article/10.3847/PSJ/ac6f52#psjac6f52bib104</a:t>
            </a:r>
          </a:p>
          <a:p>
            <a:pPr algn="just">
              <a:lnSpc>
                <a:spcPct val="150000"/>
              </a:lnSpc>
            </a:pPr>
            <a:r>
              <a:rPr lang="en-US" sz="1400" dirty="0"/>
              <a:t>17. https://iopscience.iop.org/article/10.3847/PSJ/ac6f52#psjac6f52bib113</a:t>
            </a:r>
          </a:p>
          <a:p>
            <a:pPr algn="just">
              <a:lnSpc>
                <a:spcPct val="150000"/>
              </a:lnSpc>
            </a:pPr>
            <a:r>
              <a:rPr lang="en-US" sz="1400" dirty="0"/>
              <a:t>18. https://iopscience.iop.org/article/10.3847/PSJ/ac6f52#psjac6f52bib42</a:t>
            </a:r>
          </a:p>
          <a:p>
            <a:pPr algn="just">
              <a:lnSpc>
                <a:spcPct val="150000"/>
              </a:lnSpc>
            </a:pPr>
            <a:r>
              <a:rPr lang="en-US" sz="1400" dirty="0"/>
              <a:t>19. https://iopscience.iop.org/article/10.3847/PSJ/ac6f52#psjac6f52bib37</a:t>
            </a:r>
          </a:p>
          <a:p>
            <a:pPr algn="just">
              <a:lnSpc>
                <a:spcPct val="150000"/>
              </a:lnSpc>
            </a:pPr>
            <a:r>
              <a:rPr lang="en-US" sz="1400" dirty="0"/>
              <a:t>20. https://iopscience.iop.org/article/10.3847/PSJ/ac6f52#psjac6f52bib20</a:t>
            </a:r>
          </a:p>
          <a:p>
            <a:pPr algn="just">
              <a:lnSpc>
                <a:spcPct val="150000"/>
              </a:lnSpc>
            </a:pPr>
            <a:r>
              <a:rPr lang="en-US" sz="1400" dirty="0"/>
              <a:t>21. https://iopscience.iop.org/article/10.3847/PSJ/ac6f52#psjac6f52bib2</a:t>
            </a:r>
          </a:p>
          <a:p>
            <a:pPr algn="just">
              <a:lnSpc>
                <a:spcPct val="150000"/>
              </a:lnSpc>
            </a:pPr>
            <a:r>
              <a:rPr lang="en-US" sz="1400" dirty="0"/>
              <a:t>22. https://iopscience.iop.org/article/10.3847/PSJ/ac6f52#psjac6f52bib89</a:t>
            </a:r>
          </a:p>
        </p:txBody>
      </p:sp>
    </p:spTree>
    <p:extLst>
      <p:ext uri="{BB962C8B-B14F-4D97-AF65-F5344CB8AC3E}">
        <p14:creationId xmlns:p14="http://schemas.microsoft.com/office/powerpoint/2010/main" val="4276183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" t="3539" r="-1" b="11514"/>
          <a:stretch/>
        </p:blipFill>
        <p:spPr>
          <a:xfrm>
            <a:off x="-96688" y="-27384"/>
            <a:ext cx="12385376" cy="6912768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643952" y="694960"/>
            <a:ext cx="9217024" cy="24482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9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Дякую за увагу!</a:t>
            </a:r>
            <a:endParaRPr lang="ru-RU" sz="9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4E064CF-70C5-49A9-B09F-E74A37BFB55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717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3557418" cy="99060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АКТУАЛЬНІСТЬ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911424" y="2420888"/>
            <a:ext cx="7763916" cy="3100091"/>
          </a:xfrm>
          <a:prstGeom prst="round2DiagRect">
            <a:avLst/>
          </a:prstGeom>
          <a:solidFill>
            <a:srgbClr val="438086"/>
          </a:solidFill>
          <a:ln>
            <a:solidFill>
              <a:srgbClr val="438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492324" y="2905866"/>
            <a:ext cx="7763916" cy="2968557"/>
          </a:xfrm>
          <a:prstGeom prst="round2DiagRect">
            <a:avLst/>
          </a:prstGeom>
          <a:solidFill>
            <a:srgbClr val="53548A"/>
          </a:solidFill>
          <a:ln>
            <a:solidFill>
              <a:srgbClr val="5354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dirty="0"/>
              <a:t>Космічна місія DART – перша місія, яка присвячена методу відхилення астероїда шляхом зміни його руху в просторі через кінетичний удар, що є важливим тестом технологій та стратегій планетарного захисту в майбутньому та матиме великий вплив на багато сфер науки про Сонячну систему</a:t>
            </a:r>
          </a:p>
          <a:p>
            <a:endParaRPr lang="uk-UA" sz="2400" dirty="0"/>
          </a:p>
        </p:txBody>
      </p:sp>
      <p:pic>
        <p:nvPicPr>
          <p:cNvPr id="1030" name="Picture 6" descr="К Земле летят два астероида – они приблизятся к планете в ближайшие дни -  Техн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2"/>
          <a:stretch/>
        </p:blipFill>
        <p:spPr bwMode="auto">
          <a:xfrm rot="16200000">
            <a:off x="7956616" y="2622609"/>
            <a:ext cx="5373215" cy="309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4E064CF-70C5-49A9-B09F-E74A37BFB55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742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90000"/>
              </a:lnSpc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НАУКОВИЙ АПАРАТ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64848532"/>
              </p:ext>
            </p:extLst>
          </p:nvPr>
        </p:nvGraphicFramePr>
        <p:xfrm>
          <a:off x="816864" y="1700808"/>
          <a:ext cx="108712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4E064CF-70C5-49A9-B09F-E74A37BFB55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989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Хаябуса-2 (Hayabusa 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809299"/>
            <a:ext cx="3955528" cy="450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ЗАВДАННЯ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5015880" y="1885972"/>
            <a:ext cx="5544616" cy="1944216"/>
          </a:xfrm>
          <a:custGeom>
            <a:avLst/>
            <a:gdLst>
              <a:gd name="connsiteX0" fmla="*/ 0 w 3853142"/>
              <a:gd name="connsiteY0" fmla="*/ 0 h 1204107"/>
              <a:gd name="connsiteX1" fmla="*/ 3853142 w 3853142"/>
              <a:gd name="connsiteY1" fmla="*/ 0 h 1204107"/>
              <a:gd name="connsiteX2" fmla="*/ 3853142 w 3853142"/>
              <a:gd name="connsiteY2" fmla="*/ 1204107 h 1204107"/>
              <a:gd name="connsiteX3" fmla="*/ 0 w 3853142"/>
              <a:gd name="connsiteY3" fmla="*/ 1204107 h 1204107"/>
              <a:gd name="connsiteX4" fmla="*/ 0 w 3853142"/>
              <a:gd name="connsiteY4" fmla="*/ 0 h 120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3142" h="1204107">
                <a:moveTo>
                  <a:pt x="0" y="0"/>
                </a:moveTo>
                <a:lnTo>
                  <a:pt x="3853142" y="0"/>
                </a:lnTo>
                <a:lnTo>
                  <a:pt x="3853142" y="1204107"/>
                </a:lnTo>
                <a:lnTo>
                  <a:pt x="0" y="1204107"/>
                </a:lnTo>
                <a:lnTo>
                  <a:pt x="0" y="0"/>
                </a:lnTo>
                <a:close/>
              </a:path>
            </a:pathLst>
          </a:custGeom>
          <a:ln w="76200" cmpd="sng">
            <a:solidFill>
              <a:srgbClr val="53548A"/>
            </a:solidFill>
          </a:ln>
        </p:spPr>
        <p:style>
          <a:lnRef idx="1">
            <a:scrgbClr r="0" g="0" b="0"/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15582" tIns="68580" rIns="68580" bIns="68580" numCol="1" spcCol="1270" anchor="ctr" anchorCtr="0">
            <a:noAutofit/>
          </a:bodyPr>
          <a:lstStyle/>
          <a:p>
            <a:pPr lvl="0" algn="just"/>
            <a:r>
              <a:rPr lang="uk-UA" sz="2400" b="1" dirty="0"/>
              <a:t>Провести</a:t>
            </a:r>
            <a:r>
              <a:rPr lang="uk-UA" sz="2400" dirty="0"/>
              <a:t> порівняльний аналіз місій DART та Hayabusa2 з урахуванням їхніх особливостей та наукових цілей</a:t>
            </a:r>
            <a:endParaRPr lang="en-US" sz="24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10" y="1991837"/>
            <a:ext cx="983359" cy="86343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4E064CF-70C5-49A9-B09F-E74A37BFB555}" type="slidenum">
              <a:rPr lang="ru-RU" smtClean="0"/>
              <a:t>4</a:t>
            </a:fld>
            <a:endParaRPr lang="ru-RU"/>
          </a:p>
        </p:txBody>
      </p:sp>
      <p:sp>
        <p:nvSpPr>
          <p:cNvPr id="9" name="Полилиния 47">
            <a:extLst>
              <a:ext uri="{FF2B5EF4-FFF2-40B4-BE49-F238E27FC236}">
                <a16:creationId xmlns:a16="http://schemas.microsoft.com/office/drawing/2014/main" id="{65FF4B31-5F0D-4ABF-8EDC-03572D3DF1B8}"/>
              </a:ext>
            </a:extLst>
          </p:cNvPr>
          <p:cNvSpPr/>
          <p:nvPr/>
        </p:nvSpPr>
        <p:spPr>
          <a:xfrm>
            <a:off x="6096000" y="4374755"/>
            <a:ext cx="5544616" cy="1944216"/>
          </a:xfrm>
          <a:custGeom>
            <a:avLst/>
            <a:gdLst>
              <a:gd name="connsiteX0" fmla="*/ 0 w 3853142"/>
              <a:gd name="connsiteY0" fmla="*/ 0 h 1204107"/>
              <a:gd name="connsiteX1" fmla="*/ 3853142 w 3853142"/>
              <a:gd name="connsiteY1" fmla="*/ 0 h 1204107"/>
              <a:gd name="connsiteX2" fmla="*/ 3853142 w 3853142"/>
              <a:gd name="connsiteY2" fmla="*/ 1204107 h 1204107"/>
              <a:gd name="connsiteX3" fmla="*/ 0 w 3853142"/>
              <a:gd name="connsiteY3" fmla="*/ 1204107 h 1204107"/>
              <a:gd name="connsiteX4" fmla="*/ 0 w 3853142"/>
              <a:gd name="connsiteY4" fmla="*/ 0 h 120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3142" h="1204107">
                <a:moveTo>
                  <a:pt x="0" y="0"/>
                </a:moveTo>
                <a:lnTo>
                  <a:pt x="3853142" y="0"/>
                </a:lnTo>
                <a:lnTo>
                  <a:pt x="3853142" y="1204107"/>
                </a:lnTo>
                <a:lnTo>
                  <a:pt x="0" y="1204107"/>
                </a:lnTo>
                <a:lnTo>
                  <a:pt x="0" y="0"/>
                </a:lnTo>
                <a:close/>
              </a:path>
            </a:pathLst>
          </a:custGeom>
          <a:ln w="76200" cmpd="sng">
            <a:solidFill>
              <a:srgbClr val="53548A"/>
            </a:solidFill>
          </a:ln>
        </p:spPr>
        <p:style>
          <a:lnRef idx="1">
            <a:scrgbClr r="0" g="0" b="0"/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15582" tIns="68580" rIns="68580" bIns="68580" numCol="1" spcCol="1270" anchor="ctr" anchorCtr="0">
            <a:noAutofit/>
          </a:bodyPr>
          <a:lstStyle/>
          <a:p>
            <a:pPr lvl="0" algn="just"/>
            <a:r>
              <a:rPr lang="uk-UA" sz="2400" b="1" dirty="0"/>
              <a:t>Розрахувати</a:t>
            </a:r>
            <a:r>
              <a:rPr lang="uk-UA" sz="2400" dirty="0"/>
              <a:t> зміну кутового моменту супутника за рахунок зіткнення</a:t>
            </a:r>
            <a:endParaRPr lang="en-US" sz="22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A6DE2E-3ECC-4C5F-AE3A-110CCF26B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630" y="4480620"/>
            <a:ext cx="983359" cy="86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4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ПОРІВНЯЛЬНА ХАРАКТЕРИСТИКА МІСІЙ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738772"/>
              </p:ext>
            </p:extLst>
          </p:nvPr>
        </p:nvGraphicFramePr>
        <p:xfrm>
          <a:off x="119336" y="1564761"/>
          <a:ext cx="11953329" cy="48668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8312">
                  <a:extLst>
                    <a:ext uri="{9D8B030D-6E8A-4147-A177-3AD203B41FA5}">
                      <a16:colId xmlns:a16="http://schemas.microsoft.com/office/drawing/2014/main" val="609034820"/>
                    </a:ext>
                  </a:extLst>
                </a:gridCol>
                <a:gridCol w="3092685">
                  <a:extLst>
                    <a:ext uri="{9D8B030D-6E8A-4147-A177-3AD203B41FA5}">
                      <a16:colId xmlns:a16="http://schemas.microsoft.com/office/drawing/2014/main" val="29508663"/>
                    </a:ext>
                  </a:extLst>
                </a:gridCol>
                <a:gridCol w="2061811">
                  <a:extLst>
                    <a:ext uri="{9D8B030D-6E8A-4147-A177-3AD203B41FA5}">
                      <a16:colId xmlns:a16="http://schemas.microsoft.com/office/drawing/2014/main" val="2505747966"/>
                    </a:ext>
                  </a:extLst>
                </a:gridCol>
                <a:gridCol w="978919">
                  <a:extLst>
                    <a:ext uri="{9D8B030D-6E8A-4147-A177-3AD203B41FA5}">
                      <a16:colId xmlns:a16="http://schemas.microsoft.com/office/drawing/2014/main" val="3799150894"/>
                    </a:ext>
                  </a:extLst>
                </a:gridCol>
                <a:gridCol w="3701602">
                  <a:extLst>
                    <a:ext uri="{9D8B030D-6E8A-4147-A177-3AD203B41FA5}">
                      <a16:colId xmlns:a16="http://schemas.microsoft.com/office/drawing/2014/main" val="2517828623"/>
                    </a:ext>
                  </a:extLst>
                </a:gridCol>
              </a:tblGrid>
              <a:tr h="3916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</a:t>
                      </a:r>
                      <a:endParaRPr lang="en-US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3808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Hayabusa2 </a:t>
                      </a:r>
                      <a:endParaRPr lang="en-US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3808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3808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DART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3808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380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171407"/>
                  </a:ext>
                </a:extLst>
              </a:tr>
              <a:tr h="3807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Організація</a:t>
                      </a:r>
                      <a:endParaRPr lang="en-US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NEC Toshiba Space Systems</a:t>
                      </a:r>
                      <a:endParaRPr lang="en-US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NASA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6364729"/>
                  </a:ext>
                </a:extLst>
              </a:tr>
              <a:tr h="3916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Країна</a:t>
                      </a:r>
                      <a:endParaRPr lang="en-US" sz="17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Японія</a:t>
                      </a:r>
                      <a:endParaRPr lang="en-US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США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6319364"/>
                  </a:ext>
                </a:extLst>
              </a:tr>
              <a:tr h="1958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Дата запуску</a:t>
                      </a:r>
                      <a:endParaRPr lang="en-US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 грудня 2014</a:t>
                      </a:r>
                      <a:endParaRPr lang="en-US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 вересня 2022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137240"/>
                  </a:ext>
                </a:extLst>
              </a:tr>
              <a:tr h="3916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Маса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590 кг</a:t>
                      </a:r>
                      <a:endParaRPr lang="en-US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610 кг при запуску /</a:t>
                      </a:r>
                      <a:endParaRPr lang="en-US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580 кг в момент зіткнення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825020"/>
                  </a:ext>
                </a:extLst>
              </a:tr>
              <a:tr h="3916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00" noProof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Розміри</a:t>
                      </a:r>
                      <a:endParaRPr lang="uk-UA" sz="1700" noProof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17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 </a:t>
                      </a:r>
                      <a:r>
                        <a:rPr lang="en-US" sz="17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× 1,6</a:t>
                      </a:r>
                      <a:r>
                        <a:rPr lang="uk-UA" sz="17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 </a:t>
                      </a:r>
                      <a:r>
                        <a:rPr lang="en-US" sz="17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× 1,25м</a:t>
                      </a:r>
                      <a:endParaRPr lang="en-US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1,2м × 1,3м × 1,3м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1,8м × 1,9м × 2,6м)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394787"/>
                  </a:ext>
                </a:extLst>
              </a:tr>
              <a:tr h="21623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00" noProof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Об'єкт дослідження</a:t>
                      </a:r>
                      <a:endParaRPr lang="uk-UA" sz="1700" noProof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00" noProof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Астероїд </a:t>
                      </a:r>
                      <a:r>
                        <a:rPr lang="uk-UA" sz="160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Ryugu</a:t>
                      </a:r>
                      <a:endParaRPr lang="uk-UA" sz="1700" noProof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noProof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Астероїд </a:t>
                      </a:r>
                      <a:r>
                        <a:rPr lang="uk-UA" sz="16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Dimorphos</a:t>
                      </a:r>
                      <a:endParaRPr lang="uk-UA" sz="1600" noProof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748261"/>
                  </a:ext>
                </a:extLst>
              </a:tr>
              <a:tr h="46896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00" noProof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Особливості місії</a:t>
                      </a:r>
                      <a:endParaRPr lang="uk-UA" sz="1700" noProof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600"/>
                        </a:spcAft>
                      </a:pPr>
                      <a:r>
                        <a:rPr lang="uk-UA" sz="1700" noProof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Дослідження астероїда </a:t>
                      </a:r>
                      <a:r>
                        <a:rPr lang="uk-UA" sz="160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Ryugu</a:t>
                      </a:r>
                      <a:r>
                        <a:rPr lang="uk-UA" sz="1700" noProof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та доставка на Землю зразків його грунту</a:t>
                      </a:r>
                      <a:endParaRPr lang="uk-UA" sz="1700" noProof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noProof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Зіткнення для змінення траекторії астероїда</a:t>
                      </a:r>
                      <a:endParaRPr lang="uk-UA" sz="1600" noProof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40725"/>
                  </a:ext>
                </a:extLst>
              </a:tr>
              <a:tr h="3916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00" noProof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Знаряддя удару</a:t>
                      </a:r>
                      <a:endParaRPr lang="uk-UA" sz="1700" noProof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00" noProof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Мінний снаряд масою 2,5 кг + 4,5 кг заряду вибухової речовини</a:t>
                      </a:r>
                      <a:endParaRPr lang="uk-UA" sz="1700" noProof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noProof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Сам апарат</a:t>
                      </a:r>
                      <a:endParaRPr lang="uk-UA" sz="1600" noProof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356721"/>
                  </a:ext>
                </a:extLst>
              </a:tr>
              <a:tr h="20616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00" noProof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Швидкість при ударі</a:t>
                      </a:r>
                      <a:endParaRPr lang="uk-UA" sz="1700" noProof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00" noProof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км/с</a:t>
                      </a:r>
                      <a:endParaRPr lang="uk-UA" sz="1700" noProof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noProof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 км/с</a:t>
                      </a:r>
                      <a:endParaRPr lang="uk-UA" sz="1600" noProof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6119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en-US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00" noProof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Дві посадки на астероїд для відбору зразків. Як результат - на Землю доставлено капсулу із зразками</a:t>
                      </a:r>
                      <a:endParaRPr lang="uk-UA" sz="1700" noProof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noProof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DART зіштовхнувся із </a:t>
                      </a:r>
                      <a:r>
                        <a:rPr lang="uk-UA" sz="1600" noProof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Dimorphos</a:t>
                      </a:r>
                      <a:r>
                        <a:rPr lang="uk-UA" sz="1600" noProof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, і як наслідок – змінив орбіту астероїда</a:t>
                      </a:r>
                      <a:endParaRPr lang="uk-UA" sz="1600" noProof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694597"/>
                  </a:ext>
                </a:extLst>
              </a:tr>
            </a:tbl>
          </a:graphicData>
        </a:graphic>
      </p:graphicFrame>
      <p:pic>
        <p:nvPicPr>
          <p:cNvPr id="6" name="Рисунок 5" descr="Флаг Японии — Википедия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37067" y="1658091"/>
            <a:ext cx="446917" cy="298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Флаг США — Википедия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1"/>
          <a:stretch/>
        </p:blipFill>
        <p:spPr bwMode="auto">
          <a:xfrm>
            <a:off x="9921380" y="2527855"/>
            <a:ext cx="524138" cy="307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696" y="1640836"/>
            <a:ext cx="921504" cy="306894"/>
          </a:xfrm>
          <a:prstGeom prst="rect">
            <a:avLst/>
          </a:prstGeom>
        </p:spPr>
      </p:pic>
      <p:pic>
        <p:nvPicPr>
          <p:cNvPr id="11" name="Picture 7" descr="Файл:NASA logo.svg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558" y="2064388"/>
            <a:ext cx="453781" cy="37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03512" y="6466443"/>
            <a:ext cx="907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Таблиця 1            Порівняльна характеристика місій Hayabusa2 та DART</a:t>
            </a:r>
            <a:endParaRPr lang="uk-UA" b="1" dirty="0"/>
          </a:p>
        </p:txBody>
      </p:sp>
      <p:pic>
        <p:nvPicPr>
          <p:cNvPr id="12" name="Рисунок 11" descr="Флаг Японии — Википедия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37068" y="2104798"/>
            <a:ext cx="446917" cy="298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Флаг Японии — Википедия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37067" y="2536639"/>
            <a:ext cx="446917" cy="298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4E064CF-70C5-49A9-B09F-E74A37BFB55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549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ПОДВІЙНА АСТЕРОЇДНА СИСТЕМА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DIDYMOS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5020" y="1568593"/>
            <a:ext cx="7209420" cy="1729868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Скругленный прямоугольник 25"/>
          <p:cNvSpPr/>
          <p:nvPr/>
        </p:nvSpPr>
        <p:spPr>
          <a:xfrm>
            <a:off x="711200" y="3380221"/>
            <a:ext cx="7065335" cy="1666903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Скругленный прямоугольник 23"/>
          <p:cNvSpPr/>
          <p:nvPr/>
        </p:nvSpPr>
        <p:spPr>
          <a:xfrm>
            <a:off x="1343472" y="5165041"/>
            <a:ext cx="6912768" cy="1630718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8" name="Группа 17"/>
          <p:cNvGrpSpPr/>
          <p:nvPr/>
        </p:nvGrpSpPr>
        <p:grpSpPr>
          <a:xfrm>
            <a:off x="6840123" y="3080409"/>
            <a:ext cx="1003103" cy="1003103"/>
            <a:chOff x="5484817" y="1170287"/>
            <a:chExt cx="1003103" cy="1003103"/>
          </a:xfrm>
        </p:grpSpPr>
        <p:sp>
          <p:nvSpPr>
            <p:cNvPr id="22" name="Стрелка вниз 21"/>
            <p:cNvSpPr/>
            <p:nvPr/>
          </p:nvSpPr>
          <p:spPr>
            <a:xfrm>
              <a:off x="5484817" y="1170287"/>
              <a:ext cx="1003103" cy="1003103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Стрелка вниз 10"/>
            <p:cNvSpPr txBox="1"/>
            <p:nvPr/>
          </p:nvSpPr>
          <p:spPr>
            <a:xfrm>
              <a:off x="5710515" y="1170287"/>
              <a:ext cx="551707" cy="754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253137" y="4815648"/>
            <a:ext cx="1003103" cy="1003103"/>
            <a:chOff x="6057280" y="2960441"/>
            <a:chExt cx="1003103" cy="1003103"/>
          </a:xfrm>
        </p:grpSpPr>
        <p:sp>
          <p:nvSpPr>
            <p:cNvPr id="20" name="Стрелка вниз 19"/>
            <p:cNvSpPr/>
            <p:nvPr/>
          </p:nvSpPr>
          <p:spPr>
            <a:xfrm>
              <a:off x="6057280" y="2960441"/>
              <a:ext cx="1003103" cy="1003103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трелка вниз 12"/>
            <p:cNvSpPr txBox="1"/>
            <p:nvPr/>
          </p:nvSpPr>
          <p:spPr>
            <a:xfrm>
              <a:off x="6282978" y="2960441"/>
              <a:ext cx="551707" cy="754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72951" y="1560720"/>
            <a:ext cx="671432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900" dirty="0">
                <a:solidFill>
                  <a:schemeClr val="bg1"/>
                </a:solidFill>
              </a:rPr>
              <a:t>Система складається з двох астероїдів: </a:t>
            </a:r>
            <a:r>
              <a:rPr lang="uk-UA" sz="1900" dirty="0" err="1">
                <a:solidFill>
                  <a:schemeClr val="bg1"/>
                </a:solidFill>
              </a:rPr>
              <a:t>Didymos</a:t>
            </a:r>
            <a:r>
              <a:rPr lang="uk-UA" sz="1900" dirty="0">
                <a:solidFill>
                  <a:schemeClr val="bg1"/>
                </a:solidFill>
              </a:rPr>
              <a:t> (діаметр: 760 метрів) і астероїда-супутника </a:t>
            </a:r>
            <a:r>
              <a:rPr lang="en-US" sz="19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Dimorphos</a:t>
            </a:r>
            <a:r>
              <a:rPr lang="uk-UA" sz="1900" dirty="0">
                <a:solidFill>
                  <a:schemeClr val="bg1"/>
                </a:solidFill>
              </a:rPr>
              <a:t> (діаметр: 150 метрів), який обертається навколо більшого астероїда. Відстань між їх центрами становить 1,2 кілометра. До кінетичного удару орбітальний період </a:t>
            </a:r>
            <a:r>
              <a:rPr lang="uk-UA" sz="1900" dirty="0" err="1">
                <a:solidFill>
                  <a:schemeClr val="bg1"/>
                </a:solidFill>
              </a:rPr>
              <a:t>Dimorphos</a:t>
            </a:r>
            <a:r>
              <a:rPr lang="uk-UA" sz="1900" dirty="0">
                <a:solidFill>
                  <a:schemeClr val="bg1"/>
                </a:solidFill>
              </a:rPr>
              <a:t> навколо </a:t>
            </a:r>
            <a:r>
              <a:rPr lang="uk-UA" sz="1900" dirty="0" err="1">
                <a:solidFill>
                  <a:schemeClr val="bg1"/>
                </a:solidFill>
              </a:rPr>
              <a:t>Didymos</a:t>
            </a:r>
            <a:r>
              <a:rPr lang="uk-UA" sz="1900" dirty="0">
                <a:solidFill>
                  <a:schemeClr val="bg1"/>
                </a:solidFill>
              </a:rPr>
              <a:t> становив 11 годин 55 хвилин</a:t>
            </a:r>
            <a:endParaRPr lang="ru-RU" sz="19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1424" y="3407588"/>
            <a:ext cx="6421248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900" dirty="0">
                <a:solidFill>
                  <a:schemeClr val="bg1"/>
                </a:solidFill>
              </a:rPr>
              <a:t>Система </a:t>
            </a:r>
            <a:r>
              <a:rPr lang="uk-UA" sz="1900" dirty="0" err="1">
                <a:solidFill>
                  <a:schemeClr val="bg1"/>
                </a:solidFill>
              </a:rPr>
              <a:t>Didymos</a:t>
            </a:r>
            <a:r>
              <a:rPr lang="uk-UA" sz="1900" dirty="0">
                <a:solidFill>
                  <a:schemeClr val="bg1"/>
                </a:solidFill>
              </a:rPr>
              <a:t> була обрана як ціль місії DART, тому, що: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uk-UA" sz="1900" dirty="0">
                <a:solidFill>
                  <a:schemeClr val="bg1"/>
                </a:solidFill>
              </a:rPr>
              <a:t>Вона надзвичайно добре вивчена;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uk-UA" sz="1900" dirty="0">
                <a:solidFill>
                  <a:schemeClr val="bg1"/>
                </a:solidFill>
              </a:rPr>
              <a:t>Є однією з навколоземних подвійних систем,</a:t>
            </a:r>
            <a:r>
              <a:rPr lang="en-US" sz="1900" dirty="0">
                <a:solidFill>
                  <a:schemeClr val="bg1"/>
                </a:solidFill>
              </a:rPr>
              <a:t> </a:t>
            </a:r>
            <a:r>
              <a:rPr lang="uk-UA" sz="1900" dirty="0">
                <a:solidFill>
                  <a:schemeClr val="bg1"/>
                </a:solidFill>
              </a:rPr>
              <a:t>яка знаходиться в діапазоні відповідних розмірів, для відхилення ударним кінетичним елементом</a:t>
            </a:r>
            <a:endParaRPr lang="ru-RU" sz="19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51479" y="5253785"/>
            <a:ext cx="5501658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900" dirty="0">
                <a:solidFill>
                  <a:schemeClr val="bg1"/>
                </a:solidFill>
              </a:rPr>
              <a:t>24 листопада 2021 року NASA та Європейське космічне агентство ESA запустили космічний корабель DART (</a:t>
            </a:r>
            <a:r>
              <a:rPr lang="uk-UA" sz="1900" dirty="0" err="1">
                <a:solidFill>
                  <a:schemeClr val="bg1"/>
                </a:solidFill>
              </a:rPr>
              <a:t>Dual</a:t>
            </a:r>
            <a:r>
              <a:rPr lang="uk-UA" sz="1900" dirty="0">
                <a:solidFill>
                  <a:schemeClr val="bg1"/>
                </a:solidFill>
              </a:rPr>
              <a:t> </a:t>
            </a:r>
            <a:r>
              <a:rPr lang="uk-UA" sz="1900" dirty="0" err="1">
                <a:solidFill>
                  <a:schemeClr val="bg1"/>
                </a:solidFill>
              </a:rPr>
              <a:t>Asteroid</a:t>
            </a:r>
            <a:r>
              <a:rPr lang="uk-UA" sz="1900" dirty="0">
                <a:solidFill>
                  <a:schemeClr val="bg1"/>
                </a:solidFill>
              </a:rPr>
              <a:t> </a:t>
            </a:r>
            <a:r>
              <a:rPr lang="uk-UA" sz="1900" dirty="0" err="1">
                <a:solidFill>
                  <a:schemeClr val="bg1"/>
                </a:solidFill>
              </a:rPr>
              <a:t>Redirection</a:t>
            </a:r>
            <a:r>
              <a:rPr lang="uk-UA" sz="1900" dirty="0">
                <a:solidFill>
                  <a:schemeClr val="bg1"/>
                </a:solidFill>
              </a:rPr>
              <a:t> </a:t>
            </a:r>
            <a:r>
              <a:rPr lang="uk-UA" sz="1900" dirty="0" err="1">
                <a:solidFill>
                  <a:schemeClr val="bg1"/>
                </a:solidFill>
              </a:rPr>
              <a:t>Test</a:t>
            </a:r>
            <a:r>
              <a:rPr lang="uk-UA" sz="1900" dirty="0">
                <a:solidFill>
                  <a:schemeClr val="bg1"/>
                </a:solidFill>
              </a:rPr>
              <a:t>) з метою перевірки можливості відхилення астероїда кінетичним ударом</a:t>
            </a:r>
            <a:endParaRPr lang="ru-RU" sz="1900" dirty="0">
              <a:solidFill>
                <a:schemeClr val="bg1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4E064CF-70C5-49A9-B09F-E74A37BFB555}" type="slidenum">
              <a:rPr lang="ru-RU" smtClean="0"/>
              <a:t>6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26" y="2001320"/>
            <a:ext cx="4233754" cy="259428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159967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КОСМІЧНИЙ АПАРАТ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DART</a:t>
            </a:r>
          </a:p>
        </p:txBody>
      </p:sp>
      <p:pic>
        <p:nvPicPr>
          <p:cNvPr id="2050" name="Picture 2" descr="Земля спасена. Космический аппарат DART успешно столкнулся с астероидом и  изменил его орбиту (видео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825488"/>
            <a:ext cx="7367507" cy="38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629218" y="1861107"/>
            <a:ext cx="4443446" cy="2143957"/>
          </a:xfrm>
        </p:spPr>
        <p:txBody>
          <a:bodyPr>
            <a:noAutofit/>
          </a:bodyPr>
          <a:lstStyle/>
          <a:p>
            <a:pPr marL="0" lvl="0" indent="0" algn="just">
              <a:spcBef>
                <a:spcPts val="0"/>
              </a:spcBef>
              <a:buNone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DART оснащений вдосконаленим іонним двигуном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Загальна маса космічного корабля DART:</a:t>
            </a:r>
          </a:p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610 кілограмів під час запуску</a:t>
            </a:r>
          </a:p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580 кілограмів під час зіткнення</a:t>
            </a:r>
          </a:p>
          <a:p>
            <a:pPr lvl="0" algn="just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2200" dirty="0">
              <a:latin typeface="Calibri" pitchFamily="34" charset="0"/>
              <a:cs typeface="Calibri" pitchFamily="34" charset="0"/>
            </a:endParaRPr>
          </a:p>
          <a:p>
            <a:pPr lvl="0" algn="just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2200" dirty="0">
              <a:latin typeface="Calibri" pitchFamily="34" charset="0"/>
              <a:cs typeface="Calibri" pitchFamily="34" charset="0"/>
            </a:endParaRPr>
          </a:p>
          <a:p>
            <a:pPr marL="0" lvl="0" indent="0" algn="just">
              <a:lnSpc>
                <a:spcPct val="90000"/>
              </a:lnSpc>
              <a:spcBef>
                <a:spcPts val="0"/>
              </a:spcBef>
              <a:buNone/>
            </a:pPr>
            <a:endParaRPr lang="ru-RU" sz="2200" dirty="0">
              <a:latin typeface="Calibri" pitchFamily="34" charset="0"/>
              <a:cs typeface="Calibri" pitchFamily="34" charset="0"/>
            </a:endParaRPr>
          </a:p>
          <a:p>
            <a:pPr marL="0" lvl="0" indent="0" algn="just">
              <a:lnSpc>
                <a:spcPct val="90000"/>
              </a:lnSpc>
              <a:spcBef>
                <a:spcPts val="0"/>
              </a:spcBef>
              <a:buNone/>
            </a:pPr>
            <a:endParaRPr lang="uk-UA" sz="2200" dirty="0">
              <a:latin typeface="Calibri" pitchFamily="34" charset="0"/>
              <a:cs typeface="Calibri" pitchFamily="34" charset="0"/>
            </a:endParaRPr>
          </a:p>
          <a:p>
            <a:pPr marL="0" lvl="0" indent="0" algn="just">
              <a:lnSpc>
                <a:spcPct val="90000"/>
              </a:lnSpc>
              <a:spcBef>
                <a:spcPts val="0"/>
              </a:spcBef>
              <a:buNone/>
            </a:pP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004" y="5994853"/>
            <a:ext cx="111929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dirty="0"/>
              <a:t>Використання інноваційних технологій забезпечує точність і успішність місії</a:t>
            </a:r>
            <a:endParaRPr lang="ru-RU" sz="2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68606" y="4055354"/>
            <a:ext cx="441320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dirty="0"/>
              <a:t>DART - малий космічний апарат, але він може бути масштабований. Технологія може бути застосована до різних розмірів астероїдів з мінімальними змінами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4E064CF-70C5-49A9-B09F-E74A37BFB55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527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ЗІТКНЕННЯ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DART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DIMORPHOS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64152" y="2286164"/>
            <a:ext cx="44398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DART успішно зіткнувся з астероїдом </a:t>
            </a:r>
            <a:r>
              <a:rPr lang="uk-UA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Dimorphos</a:t>
            </a: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 26 вересня 2022 року (23:14:24.183 UTC)</a:t>
            </a:r>
          </a:p>
          <a:p>
            <a:pPr algn="just"/>
            <a:endParaRPr lang="uk-U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Викид після зіткнення додав значну кількість імпульсу астероїда, що викликало значну зміну орбітального періоду супутника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4E064CF-70C5-49A9-B09F-E74A37BFB555}" type="slidenum">
              <a:rPr lang="ru-RU" smtClean="0"/>
              <a:t>8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2DD9B6-C893-4E31-9329-6915C88861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 t="28676" r="23663" b="12869"/>
          <a:stretch/>
        </p:blipFill>
        <p:spPr>
          <a:xfrm>
            <a:off x="382458" y="2060848"/>
            <a:ext cx="6905878" cy="431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42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ЗІТКНЕННЯ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DART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DIMORPHOS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57645" y="2322496"/>
            <a:ext cx="37150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latin typeface="Calibri" pitchFamily="34" charset="0"/>
                <a:cs typeface="Calibri" pitchFamily="34" charset="0"/>
              </a:rPr>
              <a:t>Зміна орбітального періоду становить </a:t>
            </a:r>
            <a:br>
              <a:rPr lang="uk-UA" sz="2400" dirty="0">
                <a:latin typeface="Calibri" pitchFamily="34" charset="0"/>
                <a:cs typeface="Calibri" pitchFamily="34" charset="0"/>
              </a:rPr>
            </a:br>
            <a:r>
              <a:rPr lang="uk-UA" sz="2400" dirty="0">
                <a:latin typeface="Calibri" pitchFamily="34" charset="0"/>
                <a:cs typeface="Calibri" pitchFamily="34" charset="0"/>
              </a:rPr>
              <a:t>-33,0 ± 1,0 хв</a:t>
            </a:r>
          </a:p>
          <a:p>
            <a:pPr algn="just"/>
            <a:endParaRPr lang="uk-UA" sz="2400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uk-UA" sz="2400" dirty="0">
                <a:latin typeface="Calibri" pitchFamily="34" charset="0"/>
                <a:cs typeface="Calibri" pitchFamily="34" charset="0"/>
              </a:rPr>
              <a:t>Це свідчить про ефективність кінетичного удару та підтверджує можливість використання технології для відхилення астероїдів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4E064CF-70C5-49A9-B09F-E74A37BFB555}" type="slidenum">
              <a:rPr lang="ru-RU" smtClean="0"/>
              <a:t>9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14B2BC-07C4-43FD-A6C7-22750B18E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4" b="5926"/>
          <a:stretch/>
        </p:blipFill>
        <p:spPr>
          <a:xfrm>
            <a:off x="324982" y="1797543"/>
            <a:ext cx="784049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031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3035</TotalTime>
  <Words>1645</Words>
  <Application>Microsoft Office PowerPoint</Application>
  <PresentationFormat>Широкоэкранный</PresentationFormat>
  <Paragraphs>195</Paragraphs>
  <Slides>18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 Math</vt:lpstr>
      <vt:lpstr>Times New Roman</vt:lpstr>
      <vt:lpstr>Tw Cen MT</vt:lpstr>
      <vt:lpstr>Wingdings</vt:lpstr>
      <vt:lpstr>Wingdings 2</vt:lpstr>
      <vt:lpstr>Обычная</vt:lpstr>
      <vt:lpstr>КОСМІЧНА МІСІЯ DART ДО ПОДВІЙНОГО АСТЕРОЇДА DIDYMOS</vt:lpstr>
      <vt:lpstr>АКТУАЛЬНІСТЬ</vt:lpstr>
      <vt:lpstr>НАУКОВИЙ АПАРАТ</vt:lpstr>
      <vt:lpstr>ЗАВДАННЯ</vt:lpstr>
      <vt:lpstr>ПОРІВНЯЛЬНА ХАРАКТЕРИСТИКА МІСІЙ</vt:lpstr>
      <vt:lpstr>ПОДВІЙНА АСТЕРОЇДНА СИСТЕМА DIDYMOS</vt:lpstr>
      <vt:lpstr>КОСМІЧНИЙ АПАРАТ DART</vt:lpstr>
      <vt:lpstr>ЗІТКНЕННЯ DART З DIMORPHOS</vt:lpstr>
      <vt:lpstr>ЗІТКНЕННЯ DART З DIMORPHOS</vt:lpstr>
      <vt:lpstr>ЗІТКНЕННЯ DART З DIMORPHOS</vt:lpstr>
      <vt:lpstr>ЗІТКНЕННЯ DART З DIMORPHOS</vt:lpstr>
      <vt:lpstr>ЗІТКНЕННЯ DART З DIMORPHOS</vt:lpstr>
      <vt:lpstr>ФІЗИКА ЗІТКНЕННЯ</vt:lpstr>
      <vt:lpstr>ГЕОФІЗИКА ПРИ ДУЖЕ НИЗЬКІЙ ГРАВІТАЦІЇ</vt:lpstr>
      <vt:lpstr>ПАРАМЕТРИ DIMORPHOS ДО ТА ПІСЛЯ ЗІТКНЕННЯ</vt:lpstr>
      <vt:lpstr>ВИСНОВКИ</vt:lpstr>
      <vt:lpstr>СПИСОК ВИКОРИСТАНИХ ДЖЕРЕЛ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Неля Михайловна</cp:lastModifiedBy>
  <cp:revision>145</cp:revision>
  <dcterms:created xsi:type="dcterms:W3CDTF">2024-02-10T18:21:56Z</dcterms:created>
  <dcterms:modified xsi:type="dcterms:W3CDTF">2024-04-15T16:02:27Z</dcterms:modified>
</cp:coreProperties>
</file>