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7052"/>
    <a:srgbClr val="EFEFEF"/>
    <a:srgbClr val="CCD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14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#1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#2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#1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#3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293C10-8168-447F-A4AE-E7BFB572FB85}" type="doc">
      <dgm:prSet loTypeId="urn:microsoft.com/office/officeart/2008/layout/PictureLineup" loCatId="picture" qsTypeId="urn:microsoft.com/office/officeart/2005/8/quickstyle/simple1#1" qsCatId="simple" csTypeId="urn:microsoft.com/office/officeart/2005/8/colors/accent0_2#1" csCatId="mainScheme" phldr="1"/>
      <dgm:spPr/>
      <dgm:t>
        <a:bodyPr/>
        <a:lstStyle/>
        <a:p>
          <a:endParaRPr lang="en-US"/>
        </a:p>
      </dgm:t>
    </dgm:pt>
    <dgm:pt modelId="{CE46E8F1-9FFC-4F8B-BB2A-3D3B96F72DEA}">
      <dgm:prSet phldrT="[Текст]"/>
      <dgm:spPr/>
      <dgm:t>
        <a:bodyPr/>
        <a:lstStyle/>
        <a:p>
          <a:r>
            <a:rPr lang="ru-RU" dirty="0"/>
            <a:t> </a:t>
          </a:r>
          <a:r>
            <a:rPr lang="uk-UA" b="1" dirty="0">
              <a:solidFill>
                <a:srgbClr val="637052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Автор:</a:t>
          </a:r>
          <a:r>
            <a:rPr lang="uk-UA" dirty="0">
              <a:solidFill>
                <a:srgbClr val="637052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dirty="0" err="1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Горбоносова</a:t>
          </a:r>
          <a:r>
            <a:rPr lang="uk-UA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Катерина Артемівна, учениця 9 класу </a:t>
          </a:r>
          <a:r>
            <a:rPr lang="ru-RU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Закладу </a:t>
          </a:r>
          <a:r>
            <a:rPr lang="uk-UA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загальної</a:t>
          </a:r>
          <a:r>
            <a:rPr lang="ru-RU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середньої</a:t>
          </a:r>
          <a:r>
            <a:rPr lang="ru-RU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освіти №10</a:t>
          </a:r>
          <a:r>
            <a:rPr lang="en-US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dirty="0" err="1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Мирноградської</a:t>
          </a:r>
          <a:r>
            <a:rPr lang="uk-UA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міської ради Донецької області</a:t>
          </a:r>
          <a:endParaRPr lang="en-US" dirty="0"/>
        </a:p>
      </dgm:t>
    </dgm:pt>
    <dgm:pt modelId="{F6339D27-498F-4987-A6DD-2772B5F20A76}" type="parTrans" cxnId="{A69C2848-576D-4850-B5AB-1F1354DDC726}">
      <dgm:prSet/>
      <dgm:spPr/>
      <dgm:t>
        <a:bodyPr/>
        <a:lstStyle/>
        <a:p>
          <a:endParaRPr lang="en-US"/>
        </a:p>
      </dgm:t>
    </dgm:pt>
    <dgm:pt modelId="{E51D5825-C649-439F-9960-77B580E86DD3}" type="sibTrans" cxnId="{A69C2848-576D-4850-B5AB-1F1354DDC726}">
      <dgm:prSet/>
      <dgm:spPr/>
      <dgm:t>
        <a:bodyPr/>
        <a:lstStyle/>
        <a:p>
          <a:endParaRPr lang="en-US"/>
        </a:p>
      </dgm:t>
    </dgm:pt>
    <dgm:pt modelId="{654A9C46-610A-4A61-8C5C-094F351DFCBE}" type="pres">
      <dgm:prSet presAssocID="{BC293C10-8168-447F-A4AE-E7BFB572FB85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F632DFBA-A258-4D11-B23B-61449152E373}" type="pres">
      <dgm:prSet presAssocID="{CE46E8F1-9FFC-4F8B-BB2A-3D3B96F72DEA}" presName="composite" presStyleCnt="0"/>
      <dgm:spPr/>
    </dgm:pt>
    <dgm:pt modelId="{2225033D-50A3-4F84-89B3-083459A7102F}" type="pres">
      <dgm:prSet presAssocID="{CE46E8F1-9FFC-4F8B-BB2A-3D3B96F72DEA}" presName="Image" presStyleLbl="align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0909EC83-59C2-4622-9C44-2CF3411D8BBD}" type="pres">
      <dgm:prSet presAssocID="{CE46E8F1-9FFC-4F8B-BB2A-3D3B96F72DEA}" presName="Accent" presStyleLbl="parChTrans1D1" presStyleIdx="0" presStyleCnt="1"/>
      <dgm:spPr/>
    </dgm:pt>
    <dgm:pt modelId="{D3C1D18B-818E-4182-8996-A581730C9E56}" type="pres">
      <dgm:prSet presAssocID="{CE46E8F1-9FFC-4F8B-BB2A-3D3B96F72DEA}" presName="Parent" presStyleLbl="revTx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258C4802-B6F6-4C33-ABE7-D23411BB6440}" type="presOf" srcId="{BC293C10-8168-447F-A4AE-E7BFB572FB85}" destId="{654A9C46-610A-4A61-8C5C-094F351DFCBE}" srcOrd="0" destOrd="0" presId="urn:microsoft.com/office/officeart/2008/layout/PictureLineup"/>
    <dgm:cxn modelId="{8350831F-48D6-47DB-A2B3-6017EC431837}" type="presOf" srcId="{CE46E8F1-9FFC-4F8B-BB2A-3D3B96F72DEA}" destId="{D3C1D18B-818E-4182-8996-A581730C9E56}" srcOrd="0" destOrd="0" presId="urn:microsoft.com/office/officeart/2008/layout/PictureLineup"/>
    <dgm:cxn modelId="{A69C2848-576D-4850-B5AB-1F1354DDC726}" srcId="{BC293C10-8168-447F-A4AE-E7BFB572FB85}" destId="{CE46E8F1-9FFC-4F8B-BB2A-3D3B96F72DEA}" srcOrd="0" destOrd="0" parTransId="{F6339D27-498F-4987-A6DD-2772B5F20A76}" sibTransId="{E51D5825-C649-439F-9960-77B580E86DD3}"/>
    <dgm:cxn modelId="{36C80139-F30F-4219-A7DF-059D96E9899C}" type="presParOf" srcId="{654A9C46-610A-4A61-8C5C-094F351DFCBE}" destId="{F632DFBA-A258-4D11-B23B-61449152E373}" srcOrd="0" destOrd="0" presId="urn:microsoft.com/office/officeart/2008/layout/PictureLineup"/>
    <dgm:cxn modelId="{D1B1E5FD-7C2A-4E38-A5D4-E8FDF263CC38}" type="presParOf" srcId="{F632DFBA-A258-4D11-B23B-61449152E373}" destId="{2225033D-50A3-4F84-89B3-083459A7102F}" srcOrd="0" destOrd="0" presId="urn:microsoft.com/office/officeart/2008/layout/PictureLineup"/>
    <dgm:cxn modelId="{5C083CF6-69AA-4F4F-82A9-074BEE751172}" type="presParOf" srcId="{F632DFBA-A258-4D11-B23B-61449152E373}" destId="{0909EC83-59C2-4622-9C44-2CF3411D8BBD}" srcOrd="1" destOrd="0" presId="urn:microsoft.com/office/officeart/2008/layout/PictureLineup"/>
    <dgm:cxn modelId="{9BD5FF4D-425C-4DA2-96A1-53CE2D34C872}" type="presParOf" srcId="{F632DFBA-A258-4D11-B23B-61449152E373}" destId="{D3C1D18B-818E-4182-8996-A581730C9E5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6E2C1B-45AD-444E-BC43-C01D19D9F097}" type="doc">
      <dgm:prSet loTypeId="urn:microsoft.com/office/officeart/2008/layout/PictureLineup" loCatId="picture" qsTypeId="urn:microsoft.com/office/officeart/2005/8/quickstyle/simple1#2" qsCatId="simple" csTypeId="urn:microsoft.com/office/officeart/2005/8/colors/accent0_2#2" csCatId="mainScheme" phldr="1"/>
      <dgm:spPr/>
    </dgm:pt>
    <dgm:pt modelId="{779B4178-F35E-4FBA-8361-7FE62EE55792}">
      <dgm:prSet phldrT="[Текст]"/>
      <dgm:spPr/>
      <dgm:t>
        <a:bodyPr/>
        <a:lstStyle/>
        <a:p>
          <a:r>
            <a:rPr lang="uk-UA" b="1" dirty="0">
              <a:solidFill>
                <a:srgbClr val="637052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Керівник: </a:t>
          </a:r>
          <a:r>
            <a:rPr lang="uk-UA" dirty="0">
              <a:latin typeface="Bahnschrift" panose="020B0502040204020203" pitchFamily="34" charset="0"/>
              <a:cs typeface="Times New Roman" panose="02020603050405020304" pitchFamily="18" charset="0"/>
            </a:rPr>
            <a:t>Медведєв Костянтин Володимирович, учитель історії </a:t>
          </a:r>
          <a:r>
            <a:rPr lang="ru-RU" dirty="0">
              <a:latin typeface="Bahnschrift" panose="020B0502040204020203" pitchFamily="34" charset="0"/>
              <a:cs typeface="Times New Roman" panose="02020603050405020304" pitchFamily="18" charset="0"/>
            </a:rPr>
            <a:t>Закладу </a:t>
          </a:r>
          <a:r>
            <a:rPr lang="ru-RU" dirty="0" err="1">
              <a:latin typeface="Bahnschrift" panose="020B0502040204020203" pitchFamily="34" charset="0"/>
              <a:cs typeface="Times New Roman" panose="02020603050405020304" pitchFamily="18" charset="0"/>
            </a:rPr>
            <a:t>загальної</a:t>
          </a:r>
          <a:r>
            <a:rPr lang="ru-RU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ahnschrift" panose="020B0502040204020203" pitchFamily="34" charset="0"/>
              <a:cs typeface="Times New Roman" panose="02020603050405020304" pitchFamily="18" charset="0"/>
            </a:rPr>
            <a:t>середньої</a:t>
          </a:r>
          <a:r>
            <a:rPr lang="ru-RU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ahnschrift" panose="020B0502040204020203" pitchFamily="34" charset="0"/>
              <a:cs typeface="Times New Roman" panose="02020603050405020304" pitchFamily="18" charset="0"/>
            </a:rPr>
            <a:t>освіти</a:t>
          </a:r>
          <a:r>
            <a:rPr lang="uk-UA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ahnschrift" panose="020B0502040204020203" pitchFamily="34" charset="0"/>
              <a:cs typeface="Times New Roman" panose="02020603050405020304" pitchFamily="18" charset="0"/>
            </a:rPr>
            <a:t>освіти</a:t>
          </a:r>
          <a:r>
            <a:rPr lang="uk-UA" dirty="0">
              <a:latin typeface="Bahnschrift" panose="020B0502040204020203" pitchFamily="34" charset="0"/>
              <a:cs typeface="Times New Roman" panose="02020603050405020304" pitchFamily="18" charset="0"/>
            </a:rPr>
            <a:t> №10</a:t>
          </a:r>
          <a:r>
            <a:rPr lang="en-US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dirty="0" err="1">
              <a:latin typeface="Bahnschrift" panose="020B0502040204020203" pitchFamily="34" charset="0"/>
              <a:cs typeface="Times New Roman" panose="02020603050405020304" pitchFamily="18" charset="0"/>
            </a:rPr>
            <a:t>Мирноградської</a:t>
          </a:r>
          <a:r>
            <a:rPr lang="uk-UA" dirty="0">
              <a:latin typeface="Bahnschrift" panose="020B0502040204020203" pitchFamily="34" charset="0"/>
              <a:cs typeface="Times New Roman" panose="02020603050405020304" pitchFamily="18" charset="0"/>
            </a:rPr>
            <a:t> міської ради Донецької області.</a:t>
          </a:r>
          <a:endParaRPr lang="en-US" dirty="0"/>
        </a:p>
      </dgm:t>
    </dgm:pt>
    <dgm:pt modelId="{C7B8D69F-EB3E-4003-99F9-A762D079412D}" type="parTrans" cxnId="{5A3B5DE8-077A-4FA2-8ADC-A55372F25AA3}">
      <dgm:prSet/>
      <dgm:spPr/>
      <dgm:t>
        <a:bodyPr/>
        <a:lstStyle/>
        <a:p>
          <a:endParaRPr lang="en-US"/>
        </a:p>
      </dgm:t>
    </dgm:pt>
    <dgm:pt modelId="{2C75FECB-FE15-4602-8EE5-F9CE769A92D9}" type="sibTrans" cxnId="{5A3B5DE8-077A-4FA2-8ADC-A55372F25AA3}">
      <dgm:prSet/>
      <dgm:spPr/>
      <dgm:t>
        <a:bodyPr/>
        <a:lstStyle/>
        <a:p>
          <a:endParaRPr lang="en-US"/>
        </a:p>
      </dgm:t>
    </dgm:pt>
    <dgm:pt modelId="{136694D2-793A-4B95-86BE-96144F00E96B}" type="pres">
      <dgm:prSet presAssocID="{196E2C1B-45AD-444E-BC43-C01D19D9F097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E4B672CA-73E9-445B-90E6-ED3749880EFF}" type="pres">
      <dgm:prSet presAssocID="{779B4178-F35E-4FBA-8361-7FE62EE55792}" presName="composite" presStyleCnt="0"/>
      <dgm:spPr/>
    </dgm:pt>
    <dgm:pt modelId="{A584C67F-F6CF-44D8-871C-B65626F83C67}" type="pres">
      <dgm:prSet presAssocID="{779B4178-F35E-4FBA-8361-7FE62EE55792}" presName="Image" presStyleLbl="align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7DE153A9-8591-41B9-9C50-10D5316E94FC}" type="pres">
      <dgm:prSet presAssocID="{779B4178-F35E-4FBA-8361-7FE62EE55792}" presName="Accent" presStyleLbl="parChTrans1D1" presStyleIdx="0" presStyleCnt="1"/>
      <dgm:spPr/>
    </dgm:pt>
    <dgm:pt modelId="{C784D382-3F88-4F72-AEA6-E9116A8F5C92}" type="pres">
      <dgm:prSet presAssocID="{779B4178-F35E-4FBA-8361-7FE62EE55792}" presName="Parent" presStyleLbl="revTx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D80B5424-B1EC-4E7C-A0C1-DB8EB79E04FB}" type="presOf" srcId="{779B4178-F35E-4FBA-8361-7FE62EE55792}" destId="{C784D382-3F88-4F72-AEA6-E9116A8F5C92}" srcOrd="0" destOrd="0" presId="urn:microsoft.com/office/officeart/2008/layout/PictureLineup"/>
    <dgm:cxn modelId="{72AF0565-4495-4571-9253-F0270DA375E1}" type="presOf" srcId="{196E2C1B-45AD-444E-BC43-C01D19D9F097}" destId="{136694D2-793A-4B95-86BE-96144F00E96B}" srcOrd="0" destOrd="0" presId="urn:microsoft.com/office/officeart/2008/layout/PictureLineup"/>
    <dgm:cxn modelId="{5A3B5DE8-077A-4FA2-8ADC-A55372F25AA3}" srcId="{196E2C1B-45AD-444E-BC43-C01D19D9F097}" destId="{779B4178-F35E-4FBA-8361-7FE62EE55792}" srcOrd="0" destOrd="0" parTransId="{C7B8D69F-EB3E-4003-99F9-A762D079412D}" sibTransId="{2C75FECB-FE15-4602-8EE5-F9CE769A92D9}"/>
    <dgm:cxn modelId="{F7AE3149-01CF-40A7-9E17-3CFD3D7FA3BA}" type="presParOf" srcId="{136694D2-793A-4B95-86BE-96144F00E96B}" destId="{E4B672CA-73E9-445B-90E6-ED3749880EFF}" srcOrd="0" destOrd="0" presId="urn:microsoft.com/office/officeart/2008/layout/PictureLineup"/>
    <dgm:cxn modelId="{2EF7C002-9345-42CA-ABC3-309FCED031CF}" type="presParOf" srcId="{E4B672CA-73E9-445B-90E6-ED3749880EFF}" destId="{A584C67F-F6CF-44D8-871C-B65626F83C67}" srcOrd="0" destOrd="0" presId="urn:microsoft.com/office/officeart/2008/layout/PictureLineup"/>
    <dgm:cxn modelId="{F73CC713-4387-4794-AF52-71CE31CCF9D9}" type="presParOf" srcId="{E4B672CA-73E9-445B-90E6-ED3749880EFF}" destId="{7DE153A9-8591-41B9-9C50-10D5316E94FC}" srcOrd="1" destOrd="0" presId="urn:microsoft.com/office/officeart/2008/layout/PictureLineup"/>
    <dgm:cxn modelId="{B4946232-54B2-436E-87BA-3A2C02999841}" type="presParOf" srcId="{E4B672CA-73E9-445B-90E6-ED3749880EFF}" destId="{C784D382-3F88-4F72-AEA6-E9116A8F5C92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46B94D-EE12-4C45-84B2-B1C258CF1A44}" type="doc">
      <dgm:prSet loTypeId="urn:microsoft.com/office/officeart/2008/layout/BubblePictureList#1" loCatId="picture" qsTypeId="urn:microsoft.com/office/officeart/2005/8/quickstyle/simple1#4" qsCatId="simple" csTypeId="urn:microsoft.com/office/officeart/2005/8/colors/accent0_3#1" csCatId="mainScheme" phldr="1"/>
      <dgm:spPr/>
    </dgm:pt>
    <dgm:pt modelId="{9FEE5A15-B72A-4F4C-B644-1814C1A1B89D}">
      <dgm:prSet phldrT="[Текст]"/>
      <dgm:spPr/>
      <dgm:t>
        <a:bodyPr/>
        <a:lstStyle/>
        <a:p>
          <a:r>
            <a:rPr lang="uk-UA" dirty="0"/>
            <a:t> </a:t>
          </a:r>
          <a:endParaRPr lang="en-US" dirty="0"/>
        </a:p>
      </dgm:t>
    </dgm:pt>
    <dgm:pt modelId="{FE46BD70-CA9E-4106-A1C8-747AAC62ED2A}" type="parTrans" cxnId="{F5232D3A-D707-4CB6-AB21-62318F07EA7C}">
      <dgm:prSet/>
      <dgm:spPr/>
      <dgm:t>
        <a:bodyPr/>
        <a:lstStyle/>
        <a:p>
          <a:endParaRPr lang="en-US"/>
        </a:p>
      </dgm:t>
    </dgm:pt>
    <dgm:pt modelId="{F5349559-7E5D-494C-85AF-BB86B2177B8D}" type="sibTrans" cxnId="{F5232D3A-D707-4CB6-AB21-62318F07EA7C}">
      <dgm:prSet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D1198388-D20A-497F-81C3-ED4E5EB4FF31}">
      <dgm:prSet phldrT="[Текст]"/>
      <dgm:spPr/>
      <dgm:t>
        <a:bodyPr/>
        <a:lstStyle/>
        <a:p>
          <a:r>
            <a:rPr lang="uk-UA" dirty="0"/>
            <a:t> </a:t>
          </a:r>
          <a:endParaRPr lang="en-US" dirty="0"/>
        </a:p>
      </dgm:t>
    </dgm:pt>
    <dgm:pt modelId="{EA351356-5E8D-4739-9E70-479D20E5876D}" type="parTrans" cxnId="{44F008E0-E435-45AB-91AA-B2613C063E99}">
      <dgm:prSet/>
      <dgm:spPr/>
      <dgm:t>
        <a:bodyPr/>
        <a:lstStyle/>
        <a:p>
          <a:endParaRPr lang="en-US"/>
        </a:p>
      </dgm:t>
    </dgm:pt>
    <dgm:pt modelId="{FEA62D7E-AEFA-4C9C-AF94-01C73330AE8A}" type="sibTrans" cxnId="{44F008E0-E435-45AB-91AA-B2613C063E99}">
      <dgm:prSet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CBB818FA-88FD-4688-BDA1-6862B5F40E2E}">
      <dgm:prSet phldrT="[Текст]"/>
      <dgm:spPr/>
      <dgm:t>
        <a:bodyPr/>
        <a:lstStyle/>
        <a:p>
          <a:r>
            <a:rPr lang="uk-UA" dirty="0"/>
            <a:t> </a:t>
          </a:r>
          <a:endParaRPr lang="en-US" dirty="0"/>
        </a:p>
      </dgm:t>
    </dgm:pt>
    <dgm:pt modelId="{509D4CDE-09B9-49A9-84AA-C8643145C716}" type="parTrans" cxnId="{0DDE13E8-72F2-470C-BBD6-CEEA57216091}">
      <dgm:prSet/>
      <dgm:spPr/>
      <dgm:t>
        <a:bodyPr/>
        <a:lstStyle/>
        <a:p>
          <a:endParaRPr lang="en-US"/>
        </a:p>
      </dgm:t>
    </dgm:pt>
    <dgm:pt modelId="{822BD076-4696-455A-9794-8472C2F24460}" type="sibTrans" cxnId="{0DDE13E8-72F2-470C-BBD6-CEEA57216091}">
      <dgm:prSet/>
      <dgm:spPr>
        <a:blipFill>
          <a:blip xmlns:r="http://schemas.openxmlformats.org/officeDocument/2006/relationships" r:embed="rId3"/>
          <a:srcRect/>
          <a:stretch>
            <a:fillRect l="-28000" r="-28000"/>
          </a:stretch>
        </a:blipFill>
      </dgm:spPr>
      <dgm:t>
        <a:bodyPr/>
        <a:lstStyle/>
        <a:p>
          <a:endParaRPr lang="en-US"/>
        </a:p>
      </dgm:t>
    </dgm:pt>
    <dgm:pt modelId="{7721493C-647E-4A18-8A30-648C55AA8258}" type="pres">
      <dgm:prSet presAssocID="{8C46B94D-EE12-4C45-84B2-B1C258CF1A44}" presName="Name0" presStyleCnt="0">
        <dgm:presLayoutVars>
          <dgm:chMax val="8"/>
          <dgm:chPref val="8"/>
          <dgm:dir/>
        </dgm:presLayoutVars>
      </dgm:prSet>
      <dgm:spPr/>
    </dgm:pt>
    <dgm:pt modelId="{F4B5F5D4-D27C-45F0-AF5E-95D165679766}" type="pres">
      <dgm:prSet presAssocID="{9FEE5A15-B72A-4F4C-B644-1814C1A1B89D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C7EC849-783D-4793-8AB3-40E10EFACFAE}" type="pres">
      <dgm:prSet presAssocID="{9FEE5A15-B72A-4F4C-B644-1814C1A1B89D}" presName="image_accent_1" presStyleCnt="0"/>
      <dgm:spPr/>
    </dgm:pt>
    <dgm:pt modelId="{0ADAE63B-6497-460A-9BD8-7167BE152909}" type="pres">
      <dgm:prSet presAssocID="{9FEE5A15-B72A-4F4C-B644-1814C1A1B89D}" presName="imageAccentRepeatNode" presStyleLbl="alignNode1" presStyleIdx="0" presStyleCnt="6"/>
      <dgm:spPr/>
    </dgm:pt>
    <dgm:pt modelId="{F01E89DA-81B1-48EF-B7F7-CDEC0E39A391}" type="pres">
      <dgm:prSet presAssocID="{9FEE5A15-B72A-4F4C-B644-1814C1A1B89D}" presName="accent_1" presStyleLbl="alignNode1" presStyleIdx="1" presStyleCnt="6"/>
      <dgm:spPr/>
    </dgm:pt>
    <dgm:pt modelId="{89D9DAA7-5580-4108-B7EE-5BFA8E5CBC60}" type="pres">
      <dgm:prSet presAssocID="{F5349559-7E5D-494C-85AF-BB86B2177B8D}" presName="image_1" presStyleCnt="0"/>
      <dgm:spPr/>
    </dgm:pt>
    <dgm:pt modelId="{418327D5-DFE4-41C1-A84F-ED55BC2D01BA}" type="pres">
      <dgm:prSet presAssocID="{F5349559-7E5D-494C-85AF-BB86B2177B8D}" presName="imageRepeatNode" presStyleLbl="fgImgPlace1" presStyleIdx="0" presStyleCnt="3"/>
      <dgm:spPr/>
    </dgm:pt>
    <dgm:pt modelId="{6AFB0215-6E3B-43E7-BE5F-4E085B9E26C7}" type="pres">
      <dgm:prSet presAssocID="{D1198388-D20A-497F-81C3-ED4E5EB4FF31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468EACC-6FC3-4F01-A218-949043D76FA0}" type="pres">
      <dgm:prSet presAssocID="{D1198388-D20A-497F-81C3-ED4E5EB4FF31}" presName="image_accent_2" presStyleCnt="0"/>
      <dgm:spPr/>
    </dgm:pt>
    <dgm:pt modelId="{343C8C93-E755-4ED6-B7D4-D4A42C4E4346}" type="pres">
      <dgm:prSet presAssocID="{D1198388-D20A-497F-81C3-ED4E5EB4FF31}" presName="imageAccentRepeatNode" presStyleLbl="alignNode1" presStyleIdx="2" presStyleCnt="6"/>
      <dgm:spPr/>
    </dgm:pt>
    <dgm:pt modelId="{CCCF9974-FCDB-4BCA-9AC8-8E26FB5F70C4}" type="pres">
      <dgm:prSet presAssocID="{FEA62D7E-AEFA-4C9C-AF94-01C73330AE8A}" presName="image_2" presStyleCnt="0"/>
      <dgm:spPr/>
    </dgm:pt>
    <dgm:pt modelId="{A1953C9C-C6B8-454A-A654-F6DAE4D0846E}" type="pres">
      <dgm:prSet presAssocID="{FEA62D7E-AEFA-4C9C-AF94-01C73330AE8A}" presName="imageRepeatNode" presStyleLbl="fgImgPlace1" presStyleIdx="1" presStyleCnt="3"/>
      <dgm:spPr/>
    </dgm:pt>
    <dgm:pt modelId="{4B677291-C3CC-423E-880D-56E72C4C2430}" type="pres">
      <dgm:prSet presAssocID="{CBB818FA-88FD-4688-BDA1-6862B5F40E2E}" presName="image_accent_3" presStyleCnt="0"/>
      <dgm:spPr/>
    </dgm:pt>
    <dgm:pt modelId="{AB58CBF2-E747-47E4-B1BD-1CD344845A72}" type="pres">
      <dgm:prSet presAssocID="{CBB818FA-88FD-4688-BDA1-6862B5F40E2E}" presName="imageAccentRepeatNode" presStyleLbl="alignNode1" presStyleIdx="3" presStyleCnt="6"/>
      <dgm:spPr/>
    </dgm:pt>
    <dgm:pt modelId="{F0A57C4E-B268-4F18-8EA1-91B64E5F6121}" type="pres">
      <dgm:prSet presAssocID="{CBB818FA-88FD-4688-BDA1-6862B5F40E2E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DE13C32-1589-4F18-992B-575738B07BD4}" type="pres">
      <dgm:prSet presAssocID="{CBB818FA-88FD-4688-BDA1-6862B5F40E2E}" presName="accent_2" presStyleLbl="alignNode1" presStyleIdx="4" presStyleCnt="6"/>
      <dgm:spPr/>
    </dgm:pt>
    <dgm:pt modelId="{943837A5-1373-4C41-BF3D-60B577680F46}" type="pres">
      <dgm:prSet presAssocID="{CBB818FA-88FD-4688-BDA1-6862B5F40E2E}" presName="accent_3" presStyleLbl="alignNode1" presStyleIdx="5" presStyleCnt="6"/>
      <dgm:spPr/>
    </dgm:pt>
    <dgm:pt modelId="{B5759085-FEE7-4094-B9FB-550B562E7BBF}" type="pres">
      <dgm:prSet presAssocID="{822BD076-4696-455A-9794-8472C2F24460}" presName="image_3" presStyleCnt="0"/>
      <dgm:spPr/>
    </dgm:pt>
    <dgm:pt modelId="{5508EF5B-31DB-47B3-857C-3A8810F14876}" type="pres">
      <dgm:prSet presAssocID="{822BD076-4696-455A-9794-8472C2F24460}" presName="imageRepeatNode" presStyleLbl="fgImgPlace1" presStyleIdx="2" presStyleCnt="3"/>
      <dgm:spPr/>
    </dgm:pt>
  </dgm:ptLst>
  <dgm:cxnLst>
    <dgm:cxn modelId="{27D53B13-0A2E-4E1B-98D4-52C58C5A6B37}" type="presOf" srcId="{8C46B94D-EE12-4C45-84B2-B1C258CF1A44}" destId="{7721493C-647E-4A18-8A30-648C55AA8258}" srcOrd="0" destOrd="0" presId="urn:microsoft.com/office/officeart/2008/layout/BubblePictureList#1"/>
    <dgm:cxn modelId="{F5232D3A-D707-4CB6-AB21-62318F07EA7C}" srcId="{8C46B94D-EE12-4C45-84B2-B1C258CF1A44}" destId="{9FEE5A15-B72A-4F4C-B644-1814C1A1B89D}" srcOrd="0" destOrd="0" parTransId="{FE46BD70-CA9E-4106-A1C8-747AAC62ED2A}" sibTransId="{F5349559-7E5D-494C-85AF-BB86B2177B8D}"/>
    <dgm:cxn modelId="{8BB36776-6280-46D5-8925-24F4CB306EAF}" type="presOf" srcId="{822BD076-4696-455A-9794-8472C2F24460}" destId="{5508EF5B-31DB-47B3-857C-3A8810F14876}" srcOrd="0" destOrd="0" presId="urn:microsoft.com/office/officeart/2008/layout/BubblePictureList#1"/>
    <dgm:cxn modelId="{456DE87B-809F-4106-8F58-2F434FBE12F7}" type="presOf" srcId="{FEA62D7E-AEFA-4C9C-AF94-01C73330AE8A}" destId="{A1953C9C-C6B8-454A-A654-F6DAE4D0846E}" srcOrd="0" destOrd="0" presId="urn:microsoft.com/office/officeart/2008/layout/BubblePictureList#1"/>
    <dgm:cxn modelId="{E3CA2897-086D-4EAC-84CA-509E39BF7E80}" type="presOf" srcId="{9FEE5A15-B72A-4F4C-B644-1814C1A1B89D}" destId="{F4B5F5D4-D27C-45F0-AF5E-95D165679766}" srcOrd="0" destOrd="0" presId="urn:microsoft.com/office/officeart/2008/layout/BubblePictureList#1"/>
    <dgm:cxn modelId="{F53F969D-A7FF-4593-987E-53E2EFC7A107}" type="presOf" srcId="{CBB818FA-88FD-4688-BDA1-6862B5F40E2E}" destId="{F0A57C4E-B268-4F18-8EA1-91B64E5F6121}" srcOrd="0" destOrd="0" presId="urn:microsoft.com/office/officeart/2008/layout/BubblePictureList#1"/>
    <dgm:cxn modelId="{C2CEEEBF-A08A-40C0-866D-2830B9D05942}" type="presOf" srcId="{F5349559-7E5D-494C-85AF-BB86B2177B8D}" destId="{418327D5-DFE4-41C1-A84F-ED55BC2D01BA}" srcOrd="0" destOrd="0" presId="urn:microsoft.com/office/officeart/2008/layout/BubblePictureList#1"/>
    <dgm:cxn modelId="{95096AC7-D618-4E02-8DBE-C0E26176B150}" type="presOf" srcId="{D1198388-D20A-497F-81C3-ED4E5EB4FF31}" destId="{6AFB0215-6E3B-43E7-BE5F-4E085B9E26C7}" srcOrd="0" destOrd="0" presId="urn:microsoft.com/office/officeart/2008/layout/BubblePictureList#1"/>
    <dgm:cxn modelId="{44F008E0-E435-45AB-91AA-B2613C063E99}" srcId="{8C46B94D-EE12-4C45-84B2-B1C258CF1A44}" destId="{D1198388-D20A-497F-81C3-ED4E5EB4FF31}" srcOrd="1" destOrd="0" parTransId="{EA351356-5E8D-4739-9E70-479D20E5876D}" sibTransId="{FEA62D7E-AEFA-4C9C-AF94-01C73330AE8A}"/>
    <dgm:cxn modelId="{0DDE13E8-72F2-470C-BBD6-CEEA57216091}" srcId="{8C46B94D-EE12-4C45-84B2-B1C258CF1A44}" destId="{CBB818FA-88FD-4688-BDA1-6862B5F40E2E}" srcOrd="2" destOrd="0" parTransId="{509D4CDE-09B9-49A9-84AA-C8643145C716}" sibTransId="{822BD076-4696-455A-9794-8472C2F24460}"/>
    <dgm:cxn modelId="{323285F3-1531-42D8-B524-9314DF950AA1}" type="presParOf" srcId="{7721493C-647E-4A18-8A30-648C55AA8258}" destId="{F4B5F5D4-D27C-45F0-AF5E-95D165679766}" srcOrd="0" destOrd="0" presId="urn:microsoft.com/office/officeart/2008/layout/BubblePictureList#1"/>
    <dgm:cxn modelId="{D54C2EC3-FF29-4579-BD6C-5AD891B1E0B6}" type="presParOf" srcId="{7721493C-647E-4A18-8A30-648C55AA8258}" destId="{7C7EC849-783D-4793-8AB3-40E10EFACFAE}" srcOrd="1" destOrd="0" presId="urn:microsoft.com/office/officeart/2008/layout/BubblePictureList#1"/>
    <dgm:cxn modelId="{213FBA16-61A7-4172-90F5-CB7F33E3C206}" type="presParOf" srcId="{7C7EC849-783D-4793-8AB3-40E10EFACFAE}" destId="{0ADAE63B-6497-460A-9BD8-7167BE152909}" srcOrd="0" destOrd="0" presId="urn:microsoft.com/office/officeart/2008/layout/BubblePictureList#1"/>
    <dgm:cxn modelId="{7208F3A1-D52A-4C48-B216-E2247079EEAC}" type="presParOf" srcId="{7721493C-647E-4A18-8A30-648C55AA8258}" destId="{F01E89DA-81B1-48EF-B7F7-CDEC0E39A391}" srcOrd="2" destOrd="0" presId="urn:microsoft.com/office/officeart/2008/layout/BubblePictureList#1"/>
    <dgm:cxn modelId="{77E1AD2B-B6B6-4809-97F3-D69A1CC34AA8}" type="presParOf" srcId="{7721493C-647E-4A18-8A30-648C55AA8258}" destId="{89D9DAA7-5580-4108-B7EE-5BFA8E5CBC60}" srcOrd="3" destOrd="0" presId="urn:microsoft.com/office/officeart/2008/layout/BubblePictureList#1"/>
    <dgm:cxn modelId="{92AB1078-174E-4FF3-9D96-C9A0BEE8E91A}" type="presParOf" srcId="{89D9DAA7-5580-4108-B7EE-5BFA8E5CBC60}" destId="{418327D5-DFE4-41C1-A84F-ED55BC2D01BA}" srcOrd="0" destOrd="0" presId="urn:microsoft.com/office/officeart/2008/layout/BubblePictureList#1"/>
    <dgm:cxn modelId="{EA383730-A8AB-487F-A034-556ABFC894F5}" type="presParOf" srcId="{7721493C-647E-4A18-8A30-648C55AA8258}" destId="{6AFB0215-6E3B-43E7-BE5F-4E085B9E26C7}" srcOrd="4" destOrd="0" presId="urn:microsoft.com/office/officeart/2008/layout/BubblePictureList#1"/>
    <dgm:cxn modelId="{3C9F2521-09F3-4302-B862-CEEF0E27E041}" type="presParOf" srcId="{7721493C-647E-4A18-8A30-648C55AA8258}" destId="{7468EACC-6FC3-4F01-A218-949043D76FA0}" srcOrd="5" destOrd="0" presId="urn:microsoft.com/office/officeart/2008/layout/BubblePictureList#1"/>
    <dgm:cxn modelId="{55E14B92-7525-4A25-9790-2837D9041BF1}" type="presParOf" srcId="{7468EACC-6FC3-4F01-A218-949043D76FA0}" destId="{343C8C93-E755-4ED6-B7D4-D4A42C4E4346}" srcOrd="0" destOrd="0" presId="urn:microsoft.com/office/officeart/2008/layout/BubblePictureList#1"/>
    <dgm:cxn modelId="{0D08970C-E87C-4900-8492-F488FDFAF31B}" type="presParOf" srcId="{7721493C-647E-4A18-8A30-648C55AA8258}" destId="{CCCF9974-FCDB-4BCA-9AC8-8E26FB5F70C4}" srcOrd="6" destOrd="0" presId="urn:microsoft.com/office/officeart/2008/layout/BubblePictureList#1"/>
    <dgm:cxn modelId="{D1A29AEC-A6C5-4EDE-B8AB-524107149FE6}" type="presParOf" srcId="{CCCF9974-FCDB-4BCA-9AC8-8E26FB5F70C4}" destId="{A1953C9C-C6B8-454A-A654-F6DAE4D0846E}" srcOrd="0" destOrd="0" presId="urn:microsoft.com/office/officeart/2008/layout/BubblePictureList#1"/>
    <dgm:cxn modelId="{0ADAE596-F9CF-42CC-8865-6BA01F58EB9A}" type="presParOf" srcId="{7721493C-647E-4A18-8A30-648C55AA8258}" destId="{4B677291-C3CC-423E-880D-56E72C4C2430}" srcOrd="7" destOrd="0" presId="urn:microsoft.com/office/officeart/2008/layout/BubblePictureList#1"/>
    <dgm:cxn modelId="{CAC584F2-6575-4CC9-9683-019BCEE5DA17}" type="presParOf" srcId="{4B677291-C3CC-423E-880D-56E72C4C2430}" destId="{AB58CBF2-E747-47E4-B1BD-1CD344845A72}" srcOrd="0" destOrd="0" presId="urn:microsoft.com/office/officeart/2008/layout/BubblePictureList#1"/>
    <dgm:cxn modelId="{D05D2916-DA99-4221-AE3F-52F012BF49FA}" type="presParOf" srcId="{7721493C-647E-4A18-8A30-648C55AA8258}" destId="{F0A57C4E-B268-4F18-8EA1-91B64E5F6121}" srcOrd="8" destOrd="0" presId="urn:microsoft.com/office/officeart/2008/layout/BubblePictureList#1"/>
    <dgm:cxn modelId="{A22E52BB-2DBA-4C02-986C-C06E1DB9D705}" type="presParOf" srcId="{7721493C-647E-4A18-8A30-648C55AA8258}" destId="{7DE13C32-1589-4F18-992B-575738B07BD4}" srcOrd="9" destOrd="0" presId="urn:microsoft.com/office/officeart/2008/layout/BubblePictureList#1"/>
    <dgm:cxn modelId="{F71A2490-8235-41D7-AE8F-64C5B9D7CC4D}" type="presParOf" srcId="{7721493C-647E-4A18-8A30-648C55AA8258}" destId="{943837A5-1373-4C41-BF3D-60B577680F46}" srcOrd="10" destOrd="0" presId="urn:microsoft.com/office/officeart/2008/layout/BubblePictureList#1"/>
    <dgm:cxn modelId="{8C44FC2A-A21F-4FDF-B156-D8BAAE3B9D74}" type="presParOf" srcId="{7721493C-647E-4A18-8A30-648C55AA8258}" destId="{B5759085-FEE7-4094-B9FB-550B562E7BBF}" srcOrd="11" destOrd="0" presId="urn:microsoft.com/office/officeart/2008/layout/BubblePictureList#1"/>
    <dgm:cxn modelId="{397A0741-CAFD-471C-B8CF-44DF1E98C420}" type="presParOf" srcId="{B5759085-FEE7-4094-B9FB-550B562E7BBF}" destId="{5508EF5B-31DB-47B3-857C-3A8810F14876}" srcOrd="0" destOrd="0" presId="urn:microsoft.com/office/officeart/2008/layout/BubblePicture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6E2C1B-45AD-444E-BC43-C01D19D9F097}" type="doc">
      <dgm:prSet loTypeId="urn:microsoft.com/office/officeart/2008/layout/PictureLineup" loCatId="picture" qsTypeId="urn:microsoft.com/office/officeart/2005/8/quickstyle/simple1#3" qsCatId="simple" csTypeId="urn:microsoft.com/office/officeart/2005/8/colors/accent0_2#3" csCatId="mainScheme" phldr="1"/>
      <dgm:spPr/>
    </dgm:pt>
    <dgm:pt modelId="{136694D2-793A-4B95-86BE-96144F00E96B}" type="pres">
      <dgm:prSet presAssocID="{196E2C1B-45AD-444E-BC43-C01D19D9F097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</dgm:ptLst>
  <dgm:cxnLst>
    <dgm:cxn modelId="{40D0177C-3299-4480-8A97-B8FF6BA4136F}" type="presOf" srcId="{196E2C1B-45AD-444E-BC43-C01D19D9F097}" destId="{136694D2-793A-4B95-86BE-96144F00E96B}" srcOrd="0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5033D-50A3-4F84-89B3-083459A7102F}">
      <dsp:nvSpPr>
        <dsp:cNvPr id="0" name=""/>
        <dsp:cNvSpPr/>
      </dsp:nvSpPr>
      <dsp:spPr>
        <a:xfrm>
          <a:off x="1737085" y="0"/>
          <a:ext cx="2828156" cy="28281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9EC83-59C2-4622-9C44-2CF3411D8BBD}">
      <dsp:nvSpPr>
        <dsp:cNvPr id="0" name=""/>
        <dsp:cNvSpPr/>
      </dsp:nvSpPr>
      <dsp:spPr>
        <a:xfrm>
          <a:off x="1737085" y="0"/>
          <a:ext cx="282" cy="5656312"/>
        </a:xfrm>
        <a:prstGeom prst="line">
          <a:avLst/>
        </a:prstGeom>
        <a:noFill/>
        <a:ln w="34925" cap="flat" cmpd="sng" algn="in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1D18B-818E-4182-8996-A581730C9E56}">
      <dsp:nvSpPr>
        <dsp:cNvPr id="0" name=""/>
        <dsp:cNvSpPr/>
      </dsp:nvSpPr>
      <dsp:spPr bwMode="white">
        <a:xfrm>
          <a:off x="1737085" y="2828156"/>
          <a:ext cx="2828156" cy="282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 </a:t>
          </a:r>
          <a:r>
            <a:rPr lang="uk-UA" sz="2100" b="1" kern="1200" dirty="0">
              <a:solidFill>
                <a:srgbClr val="637052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Автор:</a:t>
          </a:r>
          <a:r>
            <a:rPr lang="uk-UA" sz="2100" kern="1200" dirty="0">
              <a:solidFill>
                <a:srgbClr val="637052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sz="2100" kern="1200" dirty="0" err="1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Горбоносова</a:t>
          </a:r>
          <a:r>
            <a:rPr lang="uk-UA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Катерина Артемівна, учениця 9 класу </a:t>
          </a:r>
          <a:r>
            <a:rPr lang="ru-RU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Закладу </a:t>
          </a:r>
          <a:r>
            <a:rPr lang="uk-UA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загальної</a:t>
          </a:r>
          <a:r>
            <a:rPr lang="ru-RU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середньої</a:t>
          </a:r>
          <a:r>
            <a:rPr lang="ru-RU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освіти №10</a:t>
          </a:r>
          <a:r>
            <a:rPr lang="en-US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sz="2100" kern="1200" dirty="0" err="1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Мирноградської</a:t>
          </a:r>
          <a:r>
            <a:rPr lang="uk-UA" sz="2100" kern="1200" dirty="0">
              <a:solidFill>
                <a:schemeClr val="tx1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 міської ради Донецької області</a:t>
          </a:r>
          <a:endParaRPr lang="en-US" sz="2100" kern="1200" dirty="0"/>
        </a:p>
      </dsp:txBody>
      <dsp:txXfrm>
        <a:off x="1737085" y="2828156"/>
        <a:ext cx="2828156" cy="2828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4C67F-F6CF-44D8-871C-B65626F83C67}">
      <dsp:nvSpPr>
        <dsp:cNvPr id="0" name=""/>
        <dsp:cNvSpPr/>
      </dsp:nvSpPr>
      <dsp:spPr>
        <a:xfrm>
          <a:off x="1470972" y="0"/>
          <a:ext cx="2828156" cy="28281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E153A9-8591-41B9-9C50-10D5316E94FC}">
      <dsp:nvSpPr>
        <dsp:cNvPr id="0" name=""/>
        <dsp:cNvSpPr/>
      </dsp:nvSpPr>
      <dsp:spPr>
        <a:xfrm>
          <a:off x="1470972" y="0"/>
          <a:ext cx="282" cy="5656313"/>
        </a:xfrm>
        <a:prstGeom prst="line">
          <a:avLst/>
        </a:prstGeom>
        <a:noFill/>
        <a:ln w="34925" cap="flat" cmpd="sng" algn="in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4D382-3F88-4F72-AEA6-E9116A8F5C92}">
      <dsp:nvSpPr>
        <dsp:cNvPr id="0" name=""/>
        <dsp:cNvSpPr/>
      </dsp:nvSpPr>
      <dsp:spPr bwMode="white">
        <a:xfrm>
          <a:off x="1470972" y="2828156"/>
          <a:ext cx="2828156" cy="282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rgbClr val="637052"/>
              </a:solidFill>
              <a:latin typeface="Bahnschrift" panose="020B0502040204020203" pitchFamily="34" charset="0"/>
              <a:cs typeface="Times New Roman" panose="02020603050405020304" pitchFamily="18" charset="0"/>
            </a:rPr>
            <a:t>Керівник: </a:t>
          </a:r>
          <a:r>
            <a:rPr lang="uk-UA" sz="1900" kern="1200" dirty="0">
              <a:latin typeface="Bahnschrift" panose="020B0502040204020203" pitchFamily="34" charset="0"/>
              <a:cs typeface="Times New Roman" panose="02020603050405020304" pitchFamily="18" charset="0"/>
            </a:rPr>
            <a:t>Медведєв Костянтин Володимирович, учитель історії </a:t>
          </a:r>
          <a:r>
            <a:rPr lang="ru-RU" sz="1900" kern="1200" dirty="0">
              <a:latin typeface="Bahnschrift" panose="020B0502040204020203" pitchFamily="34" charset="0"/>
              <a:cs typeface="Times New Roman" panose="02020603050405020304" pitchFamily="18" charset="0"/>
            </a:rPr>
            <a:t>Закладу </a:t>
          </a:r>
          <a:r>
            <a:rPr lang="ru-RU" sz="1900" kern="1200" dirty="0" err="1">
              <a:latin typeface="Bahnschrift" panose="020B0502040204020203" pitchFamily="34" charset="0"/>
              <a:cs typeface="Times New Roman" panose="02020603050405020304" pitchFamily="18" charset="0"/>
            </a:rPr>
            <a:t>загальної</a:t>
          </a:r>
          <a:r>
            <a:rPr lang="ru-RU" sz="1900" kern="1200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sz="1900" kern="1200" dirty="0" err="1">
              <a:latin typeface="Bahnschrift" panose="020B0502040204020203" pitchFamily="34" charset="0"/>
              <a:cs typeface="Times New Roman" panose="02020603050405020304" pitchFamily="18" charset="0"/>
            </a:rPr>
            <a:t>середньої</a:t>
          </a:r>
          <a:r>
            <a:rPr lang="ru-RU" sz="1900" kern="1200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sz="1900" kern="1200" dirty="0" err="1">
              <a:latin typeface="Bahnschrift" panose="020B0502040204020203" pitchFamily="34" charset="0"/>
              <a:cs typeface="Times New Roman" panose="02020603050405020304" pitchFamily="18" charset="0"/>
            </a:rPr>
            <a:t>освіти</a:t>
          </a:r>
          <a:r>
            <a:rPr lang="uk-UA" sz="1900" kern="1200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sz="1900" kern="1200" dirty="0" err="1">
              <a:latin typeface="Bahnschrift" panose="020B0502040204020203" pitchFamily="34" charset="0"/>
              <a:cs typeface="Times New Roman" panose="02020603050405020304" pitchFamily="18" charset="0"/>
            </a:rPr>
            <a:t>освіти</a:t>
          </a:r>
          <a:r>
            <a:rPr lang="uk-UA" sz="1900" kern="1200" dirty="0">
              <a:latin typeface="Bahnschrift" panose="020B0502040204020203" pitchFamily="34" charset="0"/>
              <a:cs typeface="Times New Roman" panose="02020603050405020304" pitchFamily="18" charset="0"/>
            </a:rPr>
            <a:t> №10</a:t>
          </a:r>
          <a:r>
            <a:rPr lang="en-US" sz="1900" kern="1200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sz="1900" kern="1200" dirty="0">
              <a:latin typeface="Bahnschrift" panose="020B0502040204020203" pitchFamily="34" charset="0"/>
              <a:cs typeface="Times New Roman" panose="02020603050405020304" pitchFamily="18" charset="0"/>
            </a:rPr>
            <a:t> </a:t>
          </a:r>
          <a:r>
            <a:rPr lang="uk-UA" sz="1900" kern="1200" dirty="0" err="1">
              <a:latin typeface="Bahnschrift" panose="020B0502040204020203" pitchFamily="34" charset="0"/>
              <a:cs typeface="Times New Roman" panose="02020603050405020304" pitchFamily="18" charset="0"/>
            </a:rPr>
            <a:t>Мирноградської</a:t>
          </a:r>
          <a:r>
            <a:rPr lang="uk-UA" sz="1900" kern="1200" dirty="0">
              <a:latin typeface="Bahnschrift" panose="020B0502040204020203" pitchFamily="34" charset="0"/>
              <a:cs typeface="Times New Roman" panose="02020603050405020304" pitchFamily="18" charset="0"/>
            </a:rPr>
            <a:t> міської ради Донецької області.</a:t>
          </a:r>
          <a:endParaRPr lang="en-US" sz="1900" kern="1200" dirty="0"/>
        </a:p>
      </dsp:txBody>
      <dsp:txXfrm>
        <a:off x="1470972" y="2828156"/>
        <a:ext cx="2828156" cy="28281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AE63B-6497-460A-9BD8-7167BE152909}">
      <dsp:nvSpPr>
        <dsp:cNvPr id="0" name=""/>
        <dsp:cNvSpPr/>
      </dsp:nvSpPr>
      <dsp:spPr>
        <a:xfrm>
          <a:off x="1706700" y="2146483"/>
          <a:ext cx="1725439" cy="172572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E89DA-81B1-48EF-B7F7-CDEC0E39A391}">
      <dsp:nvSpPr>
        <dsp:cNvPr id="0" name=""/>
        <dsp:cNvSpPr/>
      </dsp:nvSpPr>
      <dsp:spPr>
        <a:xfrm>
          <a:off x="2807262" y="875638"/>
          <a:ext cx="512442" cy="512113"/>
        </a:xfrm>
        <a:prstGeom prst="donut">
          <a:avLst>
            <a:gd name="adj" fmla="val 746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327D5-DFE4-41C1-A84F-ED55BC2D01BA}">
      <dsp:nvSpPr>
        <dsp:cNvPr id="0" name=""/>
        <dsp:cNvSpPr/>
      </dsp:nvSpPr>
      <dsp:spPr>
        <a:xfrm>
          <a:off x="1773007" y="2212707"/>
          <a:ext cx="1593544" cy="159327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C8C93-E755-4ED6-B7D4-D4A42C4E4346}">
      <dsp:nvSpPr>
        <dsp:cNvPr id="0" name=""/>
        <dsp:cNvSpPr/>
      </dsp:nvSpPr>
      <dsp:spPr>
        <a:xfrm>
          <a:off x="3557546" y="2472510"/>
          <a:ext cx="903080" cy="90286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53C9C-C6B8-454A-A654-F6DAE4D0846E}">
      <dsp:nvSpPr>
        <dsp:cNvPr id="0" name=""/>
        <dsp:cNvSpPr/>
      </dsp:nvSpPr>
      <dsp:spPr>
        <a:xfrm>
          <a:off x="3610881" y="2525849"/>
          <a:ext cx="796411" cy="796488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8CBF2-E747-47E4-B1BD-1CD344845A72}">
      <dsp:nvSpPr>
        <dsp:cNvPr id="0" name=""/>
        <dsp:cNvSpPr/>
      </dsp:nvSpPr>
      <dsp:spPr>
        <a:xfrm>
          <a:off x="3204386" y="1198069"/>
          <a:ext cx="1157500" cy="115787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E13C32-1589-4F18-992B-575738B07BD4}">
      <dsp:nvSpPr>
        <dsp:cNvPr id="0" name=""/>
        <dsp:cNvSpPr/>
      </dsp:nvSpPr>
      <dsp:spPr>
        <a:xfrm>
          <a:off x="4172333" y="913694"/>
          <a:ext cx="379106" cy="379365"/>
        </a:xfrm>
        <a:prstGeom prst="donut">
          <a:avLst>
            <a:gd name="adj" fmla="val 746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837A5-1373-4C41-BF3D-60B577680F46}">
      <dsp:nvSpPr>
        <dsp:cNvPr id="0" name=""/>
        <dsp:cNvSpPr/>
      </dsp:nvSpPr>
      <dsp:spPr>
        <a:xfrm>
          <a:off x="4552160" y="3379271"/>
          <a:ext cx="284690" cy="284374"/>
        </a:xfrm>
        <a:prstGeom prst="donut">
          <a:avLst>
            <a:gd name="adj" fmla="val 746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8EF5B-31DB-47B3-857C-3A8810F14876}">
      <dsp:nvSpPr>
        <dsp:cNvPr id="0" name=""/>
        <dsp:cNvSpPr/>
      </dsp:nvSpPr>
      <dsp:spPr>
        <a:xfrm>
          <a:off x="3265649" y="1259199"/>
          <a:ext cx="1035695" cy="1035614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8000" r="-28000"/>
          </a:stretch>
        </a:blip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5F5D4-D27C-45F0-AF5E-95D165679766}">
      <dsp:nvSpPr>
        <dsp:cNvPr id="0" name=""/>
        <dsp:cNvSpPr/>
      </dsp:nvSpPr>
      <dsp:spPr bwMode="white">
        <a:xfrm>
          <a:off x="0" y="1259199"/>
          <a:ext cx="2560770" cy="831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" numCol="1" spcCol="1270" anchor="b" anchorCtr="0">
          <a:noAutofit/>
        </a:bodyPr>
        <a:lstStyle/>
        <a:p>
          <a:pPr marL="0" lvl="0" indent="0" algn="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100" kern="1200" dirty="0"/>
            <a:t> </a:t>
          </a:r>
          <a:endParaRPr lang="en-US" sz="5100" kern="1200" dirty="0"/>
        </a:p>
      </dsp:txBody>
      <dsp:txXfrm>
        <a:off x="0" y="1259199"/>
        <a:ext cx="2560770" cy="831547"/>
      </dsp:txXfrm>
    </dsp:sp>
    <dsp:sp modelId="{6AFB0215-6E3B-43E7-BE5F-4E085B9E26C7}">
      <dsp:nvSpPr>
        <dsp:cNvPr id="0" name=""/>
        <dsp:cNvSpPr/>
      </dsp:nvSpPr>
      <dsp:spPr bwMode="white">
        <a:xfrm>
          <a:off x="4646577" y="2525849"/>
          <a:ext cx="2560770" cy="79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100" kern="1200" dirty="0"/>
            <a:t> </a:t>
          </a:r>
          <a:endParaRPr lang="en-US" sz="5100" kern="1200" dirty="0"/>
        </a:p>
      </dsp:txBody>
      <dsp:txXfrm>
        <a:off x="4646577" y="2525849"/>
        <a:ext cx="2560770" cy="796488"/>
      </dsp:txXfrm>
    </dsp:sp>
    <dsp:sp modelId="{F0A57C4E-B268-4F18-8EA1-91B64E5F6121}">
      <dsp:nvSpPr>
        <dsp:cNvPr id="0" name=""/>
        <dsp:cNvSpPr/>
      </dsp:nvSpPr>
      <dsp:spPr bwMode="white">
        <a:xfrm>
          <a:off x="4552160" y="1259199"/>
          <a:ext cx="2560770" cy="103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100" kern="1200" dirty="0"/>
            <a:t> </a:t>
          </a:r>
          <a:endParaRPr lang="en-US" sz="5100" kern="1200" dirty="0"/>
        </a:p>
      </dsp:txBody>
      <dsp:txXfrm>
        <a:off x="4552160" y="1259199"/>
        <a:ext cx="2560770" cy="10356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#1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lnSpCh" val="15"/>
              <dgm:param type="parTxLTRAlign" val="r"/>
              <dgm:param type="shpTxLTRAlignCh" val="r"/>
              <dgm:param type="txAnchorVert" val="b"/>
            </dgm:alg>
          </dgm:if>
          <dgm:else name="Name37">
            <dgm:alg type="tx">
              <dgm:param type="lnSpCh" val="15"/>
              <dgm:param type="parTxLTRAlign" val="l"/>
              <dgm:param type="shpTxLTRAlignCh" val="l"/>
              <dgm:param type="txAnchorVert" val="b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lnSpCh" val="15"/>
              <dgm:param type="parTxLTRAlign" val="l"/>
            </dgm:alg>
          </dgm:if>
          <dgm:else name="Name44">
            <dgm:alg type="tx">
              <dgm:param type="lnSpCh" val="15"/>
              <dgm:param type="parTxLTRAlign" val="r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lnSpCh" val="15"/>
              <dgm:param type="parTxLTRAlign" val="l"/>
            </dgm:alg>
          </dgm:if>
          <dgm:else name="Name52">
            <dgm:alg type="tx">
              <dgm:param type="lnSpCh" val="15"/>
              <dgm:param type="parTxLTRAlign" val="r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lnSpCh" val="15"/>
              <dgm:param type="parTxLTRAlign" val="l"/>
            </dgm:alg>
          </dgm:if>
          <dgm:else name="Name59">
            <dgm:alg type="tx">
              <dgm:param type="lnSpCh" val="15"/>
              <dgm:param type="parTxLTRAlign" val="r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lnSpCh" val="15"/>
              <dgm:param type="parTxLTRAlign" val="l"/>
            </dgm:alg>
          </dgm:if>
          <dgm:else name="Name66">
            <dgm:alg type="tx">
              <dgm:param type="lnSpCh" val="15"/>
              <dgm:param type="parTxLTRAlign" val="r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lnSpCh" val="15"/>
              <dgm:param type="parTxLTRAlign" val="r"/>
              <dgm:param type="shpTxLTRAlignCh" val="r"/>
            </dgm:alg>
          </dgm:if>
          <dgm:else name="Name72">
            <dgm:alg type="tx">
              <dgm:param type="lnSpCh" val="15"/>
              <dgm:param type="parTxLTRAlign" val="l"/>
              <dgm:param type="shpTxLTRAlignCh" val="l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lnSpCh" val="15"/>
              <dgm:param type="parTxLTRAlign" val="r"/>
              <dgm:param type="shpTxLTRAlignCh" val="r"/>
              <dgm:param type="txAnchorVert" val="t"/>
            </dgm:alg>
          </dgm:if>
          <dgm:else name="Name79">
            <dgm:alg type="tx">
              <dgm:param type="lnSpCh" val="15"/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lnSpCh" val="15"/>
              <dgm:param type="parTxLTRAlign" val="r"/>
              <dgm:param type="shpTxLTRAlignCh" val="r"/>
              <dgm:param type="txAnchorVert" val="t"/>
            </dgm:alg>
          </dgm:if>
          <dgm:else name="Name86">
            <dgm:alg type="tx">
              <dgm:param type="lnSpCh" val="15"/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182B1-C241-4A25-91FD-0047EEF201E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DED0D-6521-41D9-857C-3654B9103D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DED0D-6521-41D9-857C-3654B9103D3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DED0D-6521-41D9-857C-3654B9103D3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DED0D-6521-41D9-857C-3654B9103D3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DED0D-6521-41D9-857C-3654B9103D3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B26FCAC-8F5F-47C4-9866-F4B6F9B0AD79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471D62B-6A85-4C77-92C2-A8F16A34DF4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sergiylukovenko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7" y="1330774"/>
            <a:ext cx="8361229" cy="2098226"/>
          </a:xfrm>
        </p:spPr>
        <p:txBody>
          <a:bodyPr/>
          <a:lstStyle/>
          <a:p>
            <a:r>
              <a:rPr lang="ru-RU" sz="3200" b="1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Науково</a:t>
            </a:r>
            <a:r>
              <a:rPr lang="ru-RU" sz="32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-</a:t>
            </a:r>
            <a:r>
              <a:rPr lang="uk-UA" sz="32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дослідницька робота</a:t>
            </a:r>
            <a:br>
              <a:rPr lang="uk-UA" sz="3200" b="1" dirty="0">
                <a:solidFill>
                  <a:srgbClr val="637052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63705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9904" y="2982351"/>
            <a:ext cx="6831673" cy="1877285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CCDDEA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Маловідомі архітектурні пам’ятки міста </a:t>
            </a:r>
            <a:r>
              <a:rPr lang="uk-UA" sz="3200" b="1" dirty="0" err="1">
                <a:solidFill>
                  <a:srgbClr val="CCDDEA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Мирноград</a:t>
            </a:r>
            <a:endParaRPr lang="en-US" sz="3200" dirty="0">
              <a:solidFill>
                <a:srgbClr val="CCDDEA"/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4459" y="-1354389"/>
            <a:ext cx="9612971" cy="2852737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результаті дослідження можна дійти таких висновків: </a:t>
            </a:r>
            <a:br>
              <a:rPr lang="en-US" sz="2800" dirty="0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CCDDEA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9514" y="2641857"/>
            <a:ext cx="9612971" cy="2954077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Архітектурний стиль будівель початку ХХ століття часів Російської імперії значно відрізняється від архітектури будівель часів радянської влади. Модерн, який  притаманний 10-тим рокам ХХ століття був значно складніший та красивіший в архітектурі, аніж радянський конструктивізм. Радянська влада жертвувала красою архітектурну стилю задля швидкого будівництва.</a:t>
            </a: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9514" y="2067951"/>
            <a:ext cx="9612971" cy="3474581"/>
          </a:xfrm>
        </p:spPr>
        <p:txBody>
          <a:bodyPr/>
          <a:lstStyle/>
          <a:p>
            <a:pPr algn="just"/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За часи Другої світової війні у нашому місті було підірвано багато підприємств, але як не дивно не окупаційними військами, а саме радянськими. Радянські війська відступаючи підірвали багато будівель підприємств таких, як електростанція, будинок управляючого. З часом десь у 1948 році їх відновляли, але вже повністю втрачаючи той, неповторний стиль та його риси.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9514" y="2152357"/>
            <a:ext cx="9612971" cy="3727800"/>
          </a:xfrm>
        </p:spPr>
        <p:txBody>
          <a:bodyPr/>
          <a:lstStyle/>
          <a:p>
            <a:pPr algn="just"/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За часи СРСР пріоритетом було не культурне, або побутове життя громадян, а відновлення тяжкої промисловості. Це можна спостерігати за часами відновлення споруд у місті. Спочатку до 1950-тих в місті відновили шахти, електростанцію, будівлю гірничого рудоуправління, уже потім будинки місцевих та лікарню, а в останню чергу культурні установи та Палац культури.</a:t>
            </a: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44" y="0"/>
            <a:ext cx="9612971" cy="818403"/>
          </a:xfrm>
        </p:spPr>
        <p:txBody>
          <a:bodyPr>
            <a:normAutofit/>
          </a:bodyPr>
          <a:lstStyle/>
          <a:p>
            <a:pPr algn="l"/>
            <a:r>
              <a:rPr lang="uk-UA" sz="2800" dirty="0">
                <a:latin typeface="Bahnschrift" panose="020B0502040204020203" pitchFamily="34" charset="0"/>
              </a:rPr>
              <a:t>Використані джерела: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4009" y="1716258"/>
            <a:ext cx="10264046" cy="4586068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	1.Блог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Сергія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Луковенка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"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Старий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Рудник".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Публікації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від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12.03.2021, 16.03.2021, 20.03.2021 та 27.03.2021.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Електронний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ресурс. Режим доступу: </a:t>
            </a:r>
            <a:r>
              <a:rPr lang="ru-RU" sz="2000" u="sng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  <a:hlinkClick r:id="rId2"/>
              </a:rPr>
              <a:t>https://www.facebook.com/sergiylukovenko/</a:t>
            </a:r>
            <a:endParaRPr lang="ru-RU" sz="20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Bahnschrif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2.Літературно-краєзнавча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збірка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«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Покровськ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–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столиця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мого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серця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»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Серія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«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Творчі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сили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Покровщини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» 2020</a:t>
            </a:r>
            <a:endParaRPr lang="ru-RU" sz="20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Bahnschrif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3.ДИКЕ ПОЛЕ: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Історико-краєзнавчий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 альманах. –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Краматорськ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. 2016. – 152 </a:t>
            </a:r>
            <a:r>
              <a:rPr lang="ru-RU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стор</a:t>
            </a:r>
            <a:r>
              <a:rPr lang="ru-RU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等线" panose="02010600030101010101" pitchFamily="2" charset="-122"/>
              </a:rPr>
              <a:t>.</a:t>
            </a:r>
            <a:endParaRPr lang="ru-RU" sz="20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Bahnschrift" panose="020B0502040204020203" pitchFamily="34" charset="0"/>
            </a:endParaRPr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>
                <a:solidFill>
                  <a:srgbClr val="637052"/>
                </a:solidFill>
                <a:latin typeface="Bahnschrift" panose="020B0502040204020203" pitchFamily="34" charset="0"/>
              </a:rPr>
              <a:t>Дякую за увагу.</a:t>
            </a:r>
            <a:endParaRPr lang="en-US" dirty="0">
              <a:solidFill>
                <a:srgbClr val="637052"/>
              </a:solidFill>
              <a:latin typeface="Bahnschrift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921374240"/>
              </p:ext>
            </p:extLst>
          </p:nvPr>
        </p:nvGraphicFramePr>
        <p:xfrm>
          <a:off x="-84406" y="-15166"/>
          <a:ext cx="6302326" cy="5656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030837321"/>
              </p:ext>
            </p:extLst>
          </p:nvPr>
        </p:nvGraphicFramePr>
        <p:xfrm>
          <a:off x="6677465" y="5934"/>
          <a:ext cx="5770101" cy="565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725909" y="6045885"/>
            <a:ext cx="7903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rgbClr val="637052"/>
                </a:solidFill>
                <a:latin typeface="Bahnschrift" panose="020B0502040204020203" pitchFamily="34" charset="0"/>
              </a:rPr>
              <a:t>Донецьке</a:t>
            </a:r>
            <a:r>
              <a:rPr lang="ru-RU" sz="2800" dirty="0">
                <a:solidFill>
                  <a:srgbClr val="637052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rgbClr val="637052"/>
                </a:solidFill>
                <a:latin typeface="Bahnschrift" panose="020B0502040204020203" pitchFamily="34" charset="0"/>
              </a:rPr>
              <a:t>територіальне</a:t>
            </a:r>
            <a:r>
              <a:rPr lang="ru-RU" sz="2800" dirty="0">
                <a:solidFill>
                  <a:srgbClr val="637052"/>
                </a:solidFill>
                <a:latin typeface="Bahnschrift" panose="020B0502040204020203" pitchFamily="34" charset="0"/>
              </a:rPr>
              <a:t> </a:t>
            </a:r>
            <a:r>
              <a:rPr lang="ru-RU" sz="2800" dirty="0" err="1">
                <a:solidFill>
                  <a:srgbClr val="637052"/>
                </a:solidFill>
                <a:latin typeface="Bahnschrift" panose="020B0502040204020203" pitchFamily="34" charset="0"/>
              </a:rPr>
              <a:t>відділення</a:t>
            </a:r>
            <a:r>
              <a:rPr lang="ru-RU" sz="2800" dirty="0">
                <a:solidFill>
                  <a:srgbClr val="637052"/>
                </a:solidFill>
                <a:latin typeface="Bahnschrift" panose="020B0502040204020203" pitchFamily="34" charset="0"/>
              </a:rPr>
              <a:t> МАНу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168" y="501337"/>
            <a:ext cx="8894299" cy="1256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 err="1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</a:t>
            </a:r>
            <a:r>
              <a:rPr lang="ru-RU" sz="2400" b="1" dirty="0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маловідомих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пам’яток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Мирноград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архітектури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протягом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XX – 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початку ХХІ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6654018" y="2349305"/>
          <a:ext cx="7207348" cy="474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78168" y="1757963"/>
            <a:ext cx="7367954" cy="2046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</a:t>
            </a:r>
            <a:r>
              <a:rPr lang="ru-RU" sz="2400" b="1" dirty="0" err="1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ru-RU" sz="2400" b="1" dirty="0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історія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маловідомих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промислових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навчальних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підприємств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Мирноград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також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зміна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архітектури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заснування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сучасності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припинення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8168" y="3800979"/>
            <a:ext cx="6928338" cy="24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 </a:t>
            </a:r>
            <a:r>
              <a:rPr lang="ru-RU" sz="2400" b="1" dirty="0" err="1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CCDDEA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на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основі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комплексного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неопублікованих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опублікованих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документів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праць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дослідити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історичні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архітектурні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пам’ятки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Мирнограду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контексті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регіональної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подати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об’єктивну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картину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історичних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подій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7" grpId="0">
        <p:bldAsOne/>
      </p:bldGraphic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6677465" y="5934"/>
          <a:ext cx="5770101" cy="565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725909" y="5950635"/>
            <a:ext cx="790311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.</a:t>
            </a:r>
            <a:endParaRPr lang="en-US" dirty="0"/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2248535" y="1351915"/>
            <a:ext cx="8810625" cy="5189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266700" indent="-266700"/>
            <a:r>
              <a:rPr lang="uk-UA" altLang="en-US" sz="2400" b="1" dirty="0">
                <a:solidFill>
                  <a:srgbClr val="637052"/>
                </a:solidFill>
                <a:latin typeface="Bahnschrift" panose="020B0502040204020203" pitchFamily="34" charset="0"/>
                <a:cs typeface="Bahnschrift" panose="020B0502040204020203" pitchFamily="34" charset="0"/>
              </a:rPr>
              <a:t>    </a:t>
            </a:r>
            <a:r>
              <a:rPr lang="ru-RU" altLang="en-US" sz="2400" b="1" dirty="0">
                <a:solidFill>
                  <a:srgbClr val="637052"/>
                </a:solidFill>
                <a:latin typeface="Bahnschrift" panose="020B0502040204020203" pitchFamily="34" charset="0"/>
                <a:cs typeface="Bahnschrift" panose="020B0502040204020203" pitchFamily="34" charset="0"/>
              </a:rPr>
              <a:t>З</a:t>
            </a:r>
            <a:r>
              <a:rPr lang="en-US" sz="2400" b="1" dirty="0" err="1">
                <a:solidFill>
                  <a:srgbClr val="637052"/>
                </a:solidFill>
                <a:latin typeface="Bahnschrift" panose="020B0502040204020203" pitchFamily="34" charset="0"/>
                <a:cs typeface="Bahnschrift" panose="020B0502040204020203" pitchFamily="34" charset="0"/>
              </a:rPr>
              <a:t>авдання</a:t>
            </a:r>
            <a:r>
              <a:rPr lang="uk-UA" altLang="en-US" sz="2400" b="1" dirty="0">
                <a:solidFill>
                  <a:srgbClr val="637052"/>
                </a:solidFill>
                <a:latin typeface="Bahnschrift" panose="020B0502040204020203" pitchFamily="34" charset="0"/>
                <a:cs typeface="Bahnschrift" panose="020B0502040204020203" pitchFamily="34" charset="0"/>
              </a:rPr>
              <a:t>-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встановити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всі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доступні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історичні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джерела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для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вивчення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історії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пам’яток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міста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,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включаючи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усні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,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письмові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джерела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,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матеріали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місцевої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преси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та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фотодокументи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;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встановити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рівень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дослідженості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проблеми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,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знайти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та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проаналізувати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всі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наукові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джерела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на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цю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тему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;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обробити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отриманий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фактографічний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матеріал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та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впорядкувати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інформацію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;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узагальнити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дані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про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культурно-історичні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пам’ятки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в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контекст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місцевої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історії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;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дослідити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їх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вплив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на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розвиток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міста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 </a:t>
            </a:r>
            <a:r>
              <a:rPr lang="en-US" sz="2400" b="0" dirty="0" err="1">
                <a:latin typeface="Bahnschrift" panose="020B0502040204020203" pitchFamily="34" charset="0"/>
                <a:cs typeface="Bahnschrift" panose="020B0502040204020203" pitchFamily="34" charset="0"/>
              </a:rPr>
              <a:t>Мирноград</a:t>
            </a:r>
            <a:r>
              <a:rPr lang="en-US" sz="2400" b="0" dirty="0">
                <a:latin typeface="Bahnschrift" panose="020B0502040204020203" pitchFamily="34" charset="0"/>
                <a:cs typeface="Bahnschrift" panose="020B0502040204020203" pitchFamily="34" charset="0"/>
              </a:rPr>
              <a:t>.</a:t>
            </a:r>
            <a:endParaRPr lang="en-US" altLang="en-US" sz="2400" b="0" dirty="0">
              <a:latin typeface="Bahnschrift" panose="020B0502040204020203" pitchFamily="34" charset="0"/>
              <a:cs typeface="Bahnschrift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1716" y="882106"/>
            <a:ext cx="112142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000" dirty="0">
                <a:latin typeface="Bahnschrift" panose="020B0502040204020203" pitchFamily="34" charset="0"/>
              </a:rPr>
              <a:t>Електростанція №1 була побудована у 1914 році. Система електростанції складалась з трьох водотрубних котлів системи « </a:t>
            </a:r>
            <a:r>
              <a:rPr lang="uk-UA" sz="2000" dirty="0" err="1">
                <a:latin typeface="Bahnschrift" panose="020B0502040204020203" pitchFamily="34" charset="0"/>
              </a:rPr>
              <a:t>Фіцнер</a:t>
            </a:r>
            <a:r>
              <a:rPr lang="uk-UA" sz="2000" dirty="0">
                <a:latin typeface="Bahnschrift" panose="020B0502040204020203" pitchFamily="34" charset="0"/>
              </a:rPr>
              <a:t> і </a:t>
            </a:r>
            <a:r>
              <a:rPr lang="uk-UA" sz="2000" dirty="0" err="1">
                <a:latin typeface="Bahnschrift" panose="020B0502040204020203" pitchFamily="34" charset="0"/>
              </a:rPr>
              <a:t>Ґампер</a:t>
            </a:r>
            <a:r>
              <a:rPr lang="uk-UA" sz="2000" dirty="0">
                <a:latin typeface="Bahnschrift" panose="020B0502040204020203" pitchFamily="34" charset="0"/>
              </a:rPr>
              <a:t> » із загальною площею поверхні нагріву 675 квадратних метрів. Потім до них додались два турбогенератора трифазного струму системи «Загальна Компанія Електрики».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716" y="0"/>
            <a:ext cx="958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637052"/>
                </a:solidFill>
              </a:rPr>
              <a:t>Електростанція №1</a:t>
            </a:r>
            <a:endParaRPr lang="en-US" sz="3600" b="1" dirty="0">
              <a:solidFill>
                <a:srgbClr val="63705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448" y="3129907"/>
            <a:ext cx="63445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295">
              <a:spcAft>
                <a:spcPts val="1000"/>
              </a:spcAft>
            </a:pPr>
            <a:r>
              <a:rPr lang="uk-UA" sz="20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Електростанція повинна була забезпечувати енергією шахти, а також житлові будинки службовців рудника.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180" y="4910688"/>
            <a:ext cx="63445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295">
              <a:spcAft>
                <a:spcPts val="1000"/>
              </a:spcAft>
            </a:pPr>
            <a:r>
              <a:rPr lang="uk-UA" sz="2000" dirty="0">
                <a:latin typeface="Bahnschrift" panose="020B0502040204020203" pitchFamily="34" charset="0"/>
                <a:ea typeface="Calibri" panose="020F0502020204030204" pitchFamily="34" charset="0"/>
              </a:rPr>
              <a:t>Вона була зруйнована в роки Другої Світової війни радянськими військами, а повністю відновлена в 1948 році.</a:t>
            </a:r>
          </a:p>
        </p:txBody>
      </p:sp>
      <p:pic>
        <p:nvPicPr>
          <p:cNvPr id="16" name="Рисунок 15" descr="Изображение выглядит как строительство, на открытом воздухе, небо, башня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08" y="2046303"/>
            <a:ext cx="4564332" cy="302362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38088" y="0"/>
            <a:ext cx="764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CDDEA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БУДИНОК  УПРАВЛЯЮЧОГО</a:t>
            </a:r>
            <a:endParaRPr lang="en-US" sz="2800" b="1" dirty="0">
              <a:solidFill>
                <a:srgbClr val="CCDDEA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713" y="720168"/>
            <a:ext cx="113162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Був збудований в 1914 році. До 1917 року тут мешкали керуючий рудником  надвірний радник і головний інженер </a:t>
            </a: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колезький секретар. </a:t>
            </a: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13" y="3473536"/>
            <a:ext cx="3552394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713" y="1942963"/>
            <a:ext cx="10739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930" algn="just">
              <a:spcAft>
                <a:spcPts val="1000"/>
              </a:spcAft>
            </a:pP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 1918 по 1922 роки тут був готель. У лютому 1918 року в цій будівлі розміщувався штаб Реввійськради Бахмутського повіту, і тут два тижні проживав керівник </a:t>
            </a:r>
            <a:r>
              <a:rPr lang="uk-UA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Донецько</a:t>
            </a: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-Криворізької республіки Ф.А. Сергєєв.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7973" y="3473535"/>
            <a:ext cx="729761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930">
              <a:spcAft>
                <a:spcPts val="1000"/>
              </a:spcAft>
            </a:pP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1922-1927 роках в будинку було розміщене </a:t>
            </a:r>
            <a:r>
              <a:rPr lang="uk-UA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Гришинське</a:t>
            </a: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рудоуправління.</a:t>
            </a:r>
          </a:p>
          <a:p>
            <a:pPr indent="201930">
              <a:spcAft>
                <a:spcPts val="1000"/>
              </a:spcAft>
            </a:pPr>
            <a:endParaRPr lang="uk-UA" sz="2000" dirty="0">
              <a:solidFill>
                <a:schemeClr val="bg1">
                  <a:lumMod val="85000"/>
                  <a:lumOff val="15000"/>
                </a:schemeClr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1930">
              <a:spcAft>
                <a:spcPts val="1000"/>
              </a:spcAft>
            </a:pPr>
            <a:endParaRPr lang="uk-UA" sz="2000" dirty="0">
              <a:solidFill>
                <a:schemeClr val="bg1">
                  <a:lumMod val="85000"/>
                  <a:lumOff val="15000"/>
                </a:schemeClr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1930">
              <a:spcAft>
                <a:spcPts val="1000"/>
              </a:spcAft>
            </a:pP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1928 році в будівлі заснували клуб інженерно-технічного персоналу Новоекономічного рудника. </a:t>
            </a: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0204" y="759656"/>
            <a:ext cx="799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При відступі червоної армії в 1941 році частина будівлі була підірвана. В період окупації в напівзруйнованій будівлі розташовувався магазин.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587" y="1775319"/>
            <a:ext cx="4049156" cy="3036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204" y="1970313"/>
            <a:ext cx="60983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295">
              <a:spcAft>
                <a:spcPts val="1000"/>
              </a:spcAft>
            </a:pP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Вдруге будівля була зруйнована вже при визволенні міста у вересні 1943 року. Будинок був відновлений й частково перебудований в 1948 році.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204" y="3488746"/>
            <a:ext cx="6098344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295">
              <a:spcAft>
                <a:spcPts val="1000"/>
              </a:spcAft>
            </a:pP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До 1974 року в ньому розташовувався клуб ІТР шахти №1 «Центральна», а з 1974 – Будинок творчості для дітей та юнацтва. </a:t>
            </a:r>
          </a:p>
          <a:p>
            <a:pPr indent="201295">
              <a:spcAft>
                <a:spcPts val="1000"/>
              </a:spcAft>
            </a:pPr>
            <a:endParaRPr lang="uk-UA" sz="2000" dirty="0">
              <a:solidFill>
                <a:schemeClr val="tx1">
                  <a:lumMod val="85000"/>
                  <a:lumOff val="15000"/>
                </a:schemeClr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indent="201295">
              <a:spcAft>
                <a:spcPts val="1000"/>
              </a:spcAft>
            </a:pP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23 вересня 2019 року сталася пожежа, внаслідок якої згоріло ліве крило будівлі</a:t>
            </a: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4273" y="0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CDDEA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БУДИНОК  КАЗАРИНОВА</a:t>
            </a:r>
            <a:endParaRPr lang="en-US" sz="2800" b="1" dirty="0">
              <a:solidFill>
                <a:srgbClr val="CCDDEA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273" y="1451542"/>
            <a:ext cx="6098344" cy="5627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295">
              <a:spcAft>
                <a:spcPts val="1000"/>
              </a:spcAft>
            </a:pP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Після встановлення радянської влади  будинок був націоналізований разом з бібліотекою </a:t>
            </a:r>
            <a:r>
              <a:rPr lang="uk-UA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Казаринових</a:t>
            </a: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 і його обладнали під рудничний клуб.</a:t>
            </a:r>
          </a:p>
          <a:p>
            <a:pPr indent="201295">
              <a:spcAft>
                <a:spcPts val="1000"/>
              </a:spcAft>
            </a:pPr>
            <a:endParaRPr lang="uk-UA" sz="2000" dirty="0">
              <a:solidFill>
                <a:schemeClr val="bg1">
                  <a:lumMod val="85000"/>
                  <a:lumOff val="15000"/>
                </a:schemeClr>
              </a:solidFill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 indent="201295">
              <a:spcAft>
                <a:spcPts val="1000"/>
              </a:spcAft>
            </a:pP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Будівля багато разів перебудовувалася і добудовувалася. На цей момент – це частина великої споруди з багаточисленними прибудовами, входами, виходами, коридорами і переходами. </a:t>
            </a:r>
          </a:p>
          <a:p>
            <a:pPr indent="201295">
              <a:spcAft>
                <a:spcPts val="1000"/>
              </a:spcAft>
            </a:pP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 indent="201295">
              <a:spcAft>
                <a:spcPts val="1000"/>
              </a:spcAft>
            </a:pP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Як особняк початку ХХ століття «будинок </a:t>
            </a:r>
            <a:r>
              <a:rPr lang="uk-UA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Казаринова</a:t>
            </a: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» назавжди втратив свій первозданний вигляд і будь-яку архітектурну цінність. </a:t>
            </a: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 indent="201295">
              <a:spcAft>
                <a:spcPts val="1000"/>
              </a:spcAft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273" y="633438"/>
            <a:ext cx="97242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В</a:t>
            </a: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 кінці 1918 року сім'я </a:t>
            </a:r>
            <a:r>
              <a:rPr lang="uk-UA" sz="2000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Казаринова</a:t>
            </a: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 переїхала в селище </a:t>
            </a:r>
            <a:r>
              <a:rPr lang="uk-UA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Гродівського</a:t>
            </a:r>
            <a:r>
              <a:rPr lang="uk-UA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 рудника, де вони і збудували будинок.</a:t>
            </a: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77" y="1341324"/>
            <a:ext cx="3297612" cy="2107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831" y="3863508"/>
            <a:ext cx="3305458" cy="2479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0204" y="0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637052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ШКОЛА–ІНТЕРНАТ</a:t>
            </a:r>
            <a:endParaRPr lang="en-US" sz="2800" dirty="0">
              <a:solidFill>
                <a:srgbClr val="637052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383" y="658895"/>
            <a:ext cx="10751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295">
              <a:spcAft>
                <a:spcPts val="1000"/>
              </a:spcAft>
            </a:pPr>
            <a:r>
              <a:rPr lang="uk-UA" sz="200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В</a:t>
            </a:r>
            <a:r>
              <a:rPr lang="uk-UA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1948 році в усьому </a:t>
            </a:r>
            <a:r>
              <a:rPr lang="uk-UA" sz="200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СРСР </a:t>
            </a:r>
            <a:r>
              <a:rPr lang="uk-UA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</a:rPr>
              <a:t>чисельність дітей, які втратили батьків і підлягали обліку в Центральному </a:t>
            </a:r>
            <a:r>
              <a:rPr lang="uk-UA" sz="200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адресно-довідковому дитячому столі, становила 2,5 мільйона. </a:t>
            </a:r>
            <a:endParaRPr lang="uk-UA" sz="2000" dirty="0">
              <a:solidFill>
                <a:schemeClr val="tx1">
                  <a:lumMod val="85000"/>
                  <a:lumOff val="15000"/>
                </a:schemeClr>
              </a:solidFill>
              <a:latin typeface="Bahnschrift" panose="020B0502040204020203" pitchFamily="34" charset="0"/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50" y="1502456"/>
            <a:ext cx="3558109" cy="2668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7041" y="1502456"/>
            <a:ext cx="77149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На початку 50-х років ХХ століття в місті Новоекономічному на Ясній Поляні була побудована школа-інтернат для дітей-сиріт. У 1960 році побудували ще два учбових та один спальний корпуси. 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350" y="4496489"/>
            <a:ext cx="9769424" cy="1420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295">
              <a:spcAft>
                <a:spcPts val="1000"/>
              </a:spcAft>
            </a:pP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Будівля двоповерхова цегляна, являє собою витягнутий в довжину вузький прямокутник, представляє собою симетричну композицію фасаду. Фасад позбавлений будь-якого декору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1295">
              <a:spcAft>
                <a:spcPts val="1000"/>
              </a:spcAft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7041" y="3228945"/>
            <a:ext cx="7142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У різні роки в інтернаті проходили навчання до 400 дітей.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Уголки">
  <a:themeElements>
    <a:clrScheme name="Другие 1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</TotalTime>
  <Words>892</Words>
  <Application>Microsoft Office PowerPoint</Application>
  <PresentationFormat>Широкоэкранный</PresentationFormat>
  <Paragraphs>55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Aptos</vt:lpstr>
      <vt:lpstr>Bahnschrift</vt:lpstr>
      <vt:lpstr>Bahnschrift SemiBold</vt:lpstr>
      <vt:lpstr>Calibri</vt:lpstr>
      <vt:lpstr>Franklin Gothic Book</vt:lpstr>
      <vt:lpstr>Times New Roman</vt:lpstr>
      <vt:lpstr>Уголки</vt:lpstr>
      <vt:lpstr>Науково-дослідницька робота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результаті дослідження можна дійти таких висновків:  </vt:lpstr>
      <vt:lpstr>Презентация PowerPoint</vt:lpstr>
      <vt:lpstr>Презентация PowerPoint</vt:lpstr>
      <vt:lpstr>Використані джерела:</vt:lpstr>
      <vt:lpstr>Дякую за увагу.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Науково-дослідницька робота</dc:title>
  <dc:creator>ne lo</dc:creator>
  <cp:lastModifiedBy>Костя Иванов</cp:lastModifiedBy>
  <cp:revision>6</cp:revision>
  <dcterms:created xsi:type="dcterms:W3CDTF">2024-04-17T12:08:00Z</dcterms:created>
  <dcterms:modified xsi:type="dcterms:W3CDTF">2024-04-20T19:28:29Z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08E5F8776C7F4EF190768A73D0F0E450_12</vt:lpwstr>
  </property>
  <property fmtid="{D5CDD505-2E9C-101B-9397-08002B2CF9AE}" pid="3" name="KSOProductBuildVer">
    <vt:lpwstr>1049-12.2.0.16731</vt:lpwstr>
  </property>
</Properties>
</file>