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zabytki.in.ua/uk/635/uspenskii-sobor-u-kharkovi" TargetMode="External"/><Relationship Id="rId3" Type="http://schemas.openxmlformats.org/officeDocument/2006/relationships/hyperlink" Target="https://kharkov-future.com.ua/uk/eternal-symvoly-harkova" TargetMode="External"/><Relationship Id="rId7" Type="http://schemas.openxmlformats.org/officeDocument/2006/relationships/hyperlink" Target="https://viznachni-pam-yatki-ukrajini.webnode.com.ua/kharkiv/blagovishchenskij-sobor-u-kharkov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side-ua.com/places/sviato-blahovischenskyi-kafedralnyi-sobor" TargetMode="External"/><Relationship Id="rId5" Type="http://schemas.openxmlformats.org/officeDocument/2006/relationships/hyperlink" Target="https://find-way.com.ua/oblast/kharkivska/kharkiv/blahovishchenskyi-sobor-kharkiv" TargetMode="External"/><Relationship Id="rId4" Type="http://schemas.openxmlformats.org/officeDocument/2006/relationships/hyperlink" Target="https://risu.ua/soborna-cerkva-pokrovi-presvyatoji-bogorodici-u-%20%20%20%20harkovi_n21913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642918"/>
            <a:ext cx="6329378" cy="1071570"/>
          </a:xfrm>
        </p:spPr>
        <p:txBody>
          <a:bodyPr>
            <a:normAutofit fontScale="90000"/>
          </a:bodyPr>
          <a:lstStyle/>
          <a:p>
            <a:r>
              <a:rPr lang="uk-UA" sz="2200" dirty="0" smtClean="0">
                <a:latin typeface="Comic Sans MS" pitchFamily="66" charset="0"/>
              </a:rPr>
              <a:t>Міністерство освіта та науки України</a:t>
            </a:r>
            <a:br>
              <a:rPr lang="uk-UA" sz="2200" dirty="0" smtClean="0">
                <a:latin typeface="Comic Sans MS" pitchFamily="66" charset="0"/>
              </a:rPr>
            </a:br>
            <a:r>
              <a:rPr lang="uk-UA" sz="2200" dirty="0" smtClean="0">
                <a:latin typeface="Comic Sans MS" pitchFamily="66" charset="0"/>
              </a:rPr>
              <a:t>Комунальний </a:t>
            </a:r>
            <a:r>
              <a:rPr lang="uk-UA" sz="2200" dirty="0" smtClean="0">
                <a:latin typeface="Comic Sans MS" pitchFamily="66" charset="0"/>
              </a:rPr>
              <a:t>заклад </a:t>
            </a:r>
            <a:r>
              <a:rPr lang="uk-UA" sz="2200" dirty="0" smtClean="0">
                <a:latin typeface="Comic Sans MS" pitchFamily="66" charset="0"/>
              </a:rPr>
              <a:t>“ Харківська </a:t>
            </a:r>
            <a:r>
              <a:rPr lang="uk-UA" sz="2200" dirty="0" smtClean="0">
                <a:latin typeface="Comic Sans MS" pitchFamily="66" charset="0"/>
              </a:rPr>
              <a:t>обласна Мала академія наук </a:t>
            </a:r>
            <a:r>
              <a:rPr lang="uk-UA" sz="2200" dirty="0" smtClean="0">
                <a:latin typeface="Comic Sans MS" pitchFamily="66" charset="0"/>
              </a:rPr>
              <a:t>Харківської </a:t>
            </a:r>
            <a:r>
              <a:rPr lang="uk-UA" sz="2200" dirty="0" smtClean="0">
                <a:latin typeface="Comic Sans MS" pitchFamily="66" charset="0"/>
              </a:rPr>
              <a:t>обласної </a:t>
            </a:r>
            <a:r>
              <a:rPr lang="uk-UA" sz="2200" dirty="0" smtClean="0">
                <a:latin typeface="Comic Sans MS" pitchFamily="66" charset="0"/>
              </a:rPr>
              <a:t>ради ” </a:t>
            </a:r>
            <a:br>
              <a:rPr lang="uk-UA" sz="2200" dirty="0" smtClean="0">
                <a:latin typeface="Comic Sans MS" pitchFamily="66" charset="0"/>
              </a:rPr>
            </a:br>
            <a:r>
              <a:rPr lang="uk-UA" sz="2200" dirty="0" err="1" smtClean="0">
                <a:latin typeface="Comic Sans MS" pitchFamily="66" charset="0"/>
              </a:rPr>
              <a:t>КЗ</a:t>
            </a:r>
            <a:r>
              <a:rPr lang="uk-UA" sz="2200" dirty="0" smtClean="0">
                <a:latin typeface="Comic Sans MS" pitchFamily="66" charset="0"/>
              </a:rPr>
              <a:t> “ Харківський ліцей №</a:t>
            </a:r>
            <a:r>
              <a:rPr lang="uk-UA" sz="2200" dirty="0" smtClean="0">
                <a:latin typeface="Comic Sans MS" pitchFamily="66" charset="0"/>
              </a:rPr>
              <a:t>103 Харківської міської </a:t>
            </a:r>
            <a:r>
              <a:rPr lang="uk-UA" sz="2200" dirty="0" smtClean="0">
                <a:latin typeface="Comic Sans MS" pitchFamily="66" charset="0"/>
              </a:rPr>
              <a:t>ради ”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2428868"/>
            <a:ext cx="7872442" cy="391160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 smtClean="0">
                <a:latin typeface="Comic Sans MS" pitchFamily="66" charset="0"/>
              </a:rPr>
              <a:t>   ТЕМА : Екскурсія </a:t>
            </a:r>
            <a:r>
              <a:rPr lang="uk-UA" sz="2400" dirty="0" smtClean="0">
                <a:latin typeface="Comic Sans MS" pitchFamily="66" charset="0"/>
              </a:rPr>
              <a:t> </a:t>
            </a:r>
            <a:r>
              <a:rPr lang="uk-UA" sz="2400" b="1" dirty="0" smtClean="0">
                <a:latin typeface="Comic Sans MS" pitchFamily="66" charset="0"/>
              </a:rPr>
              <a:t>«СТЕЖКАМИ НЕЗЛАМНОГО ХАРКОВА» </a:t>
            </a:r>
          </a:p>
          <a:p>
            <a:pPr>
              <a:buNone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b="1" dirty="0" smtClean="0">
                <a:latin typeface="Comic Sans MS" pitchFamily="66" charset="0"/>
              </a:rPr>
              <a:t>   Автор</a:t>
            </a:r>
            <a:r>
              <a:rPr lang="uk-UA" sz="2400" b="1" dirty="0" smtClean="0">
                <a:latin typeface="Comic Sans MS" pitchFamily="66" charset="0"/>
              </a:rPr>
              <a:t>:</a:t>
            </a:r>
            <a:r>
              <a:rPr lang="uk-UA" sz="2400" dirty="0" smtClean="0">
                <a:latin typeface="Comic Sans MS" pitchFamily="66" charset="0"/>
              </a:rPr>
              <a:t> </a:t>
            </a:r>
            <a:r>
              <a:rPr lang="uk-UA" sz="2400" dirty="0" err="1" smtClean="0">
                <a:latin typeface="Comic Sans MS" pitchFamily="66" charset="0"/>
              </a:rPr>
              <a:t>Гончарова</a:t>
            </a:r>
            <a:r>
              <a:rPr lang="uk-UA" sz="2400" dirty="0" smtClean="0">
                <a:latin typeface="Comic Sans MS" pitchFamily="66" charset="0"/>
              </a:rPr>
              <a:t> Анастасія </a:t>
            </a:r>
            <a:r>
              <a:rPr lang="uk-UA" sz="2400" dirty="0" smtClean="0">
                <a:latin typeface="Comic Sans MS" pitchFamily="66" charset="0"/>
              </a:rPr>
              <a:t>Сергіївна</a:t>
            </a:r>
            <a:r>
              <a:rPr lang="uk-UA" sz="2400" dirty="0" smtClean="0">
                <a:latin typeface="Comic Sans MS" pitchFamily="66" charset="0"/>
              </a:rPr>
              <a:t>, учениця 7 класу Харківського ліцею №103 Харківської міської ради 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uk-UA" sz="2400" b="1" dirty="0" smtClean="0">
                <a:latin typeface="Comic Sans MS" pitchFamily="66" charset="0"/>
              </a:rPr>
              <a:t>   Керівник </a:t>
            </a:r>
            <a:r>
              <a:rPr lang="uk-UA" sz="2400" b="1" dirty="0" err="1" smtClean="0">
                <a:latin typeface="Comic Sans MS" pitchFamily="66" charset="0"/>
              </a:rPr>
              <a:t>проєкту</a:t>
            </a:r>
            <a:r>
              <a:rPr lang="uk-UA" sz="2400" b="1" dirty="0" smtClean="0">
                <a:latin typeface="Comic Sans MS" pitchFamily="66" charset="0"/>
              </a:rPr>
              <a:t>:</a:t>
            </a:r>
            <a:r>
              <a:rPr lang="uk-UA" sz="2400" dirty="0" smtClean="0">
                <a:latin typeface="Comic Sans MS" pitchFamily="66" charset="0"/>
              </a:rPr>
              <a:t> </a:t>
            </a:r>
            <a:r>
              <a:rPr lang="uk-UA" sz="2400" dirty="0" err="1" smtClean="0">
                <a:latin typeface="Comic Sans MS" pitchFamily="66" charset="0"/>
              </a:rPr>
              <a:t>Гончарова</a:t>
            </a:r>
            <a:r>
              <a:rPr lang="uk-UA" sz="2400" dirty="0" smtClean="0">
                <a:latin typeface="Comic Sans MS" pitchFamily="66" charset="0"/>
              </a:rPr>
              <a:t> Ірина Олегівна, учитель історії Харківського ліцею №103 Харківської міської ради </a:t>
            </a:r>
            <a:endParaRPr lang="ru-RU" sz="2400" dirty="0" smtClean="0">
              <a:latin typeface="Comic Sans MS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9100_800x600_xark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421484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6314" y="302359"/>
            <a:ext cx="41434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err="1" smtClean="0">
                <a:latin typeface="Comic Sans MS" pitchFamily="66" charset="0"/>
              </a:rPr>
              <a:t>Історія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будівлі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починається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ще</a:t>
            </a:r>
            <a:r>
              <a:rPr lang="ru-RU" sz="2000" dirty="0" smtClean="0">
                <a:latin typeface="Comic Sans MS" pitchFamily="66" charset="0"/>
              </a:rPr>
              <a:t> в 1655 </a:t>
            </a:r>
            <a:r>
              <a:rPr lang="ru-RU" sz="2000" dirty="0" err="1" smtClean="0">
                <a:latin typeface="Comic Sans MS" pitchFamily="66" charset="0"/>
              </a:rPr>
              <a:t>році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але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</a:t>
            </a:r>
            <a:r>
              <a:rPr lang="ru-RU" sz="2000" dirty="0" err="1" smtClean="0">
                <a:latin typeface="Comic Sans MS" pitchFamily="66" charset="0"/>
              </a:rPr>
              <a:t>очатковий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smtClean="0">
                <a:latin typeface="Comic Sans MS" pitchFamily="66" charset="0"/>
              </a:rPr>
              <a:t>собор </a:t>
            </a:r>
            <a:r>
              <a:rPr lang="ru-RU" sz="2000" dirty="0" err="1" smtClean="0">
                <a:latin typeface="Comic Sans MS" pitchFamily="66" charset="0"/>
              </a:rPr>
              <a:t>зазнавав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руйнувань</a:t>
            </a:r>
            <a:r>
              <a:rPr lang="ru-RU" sz="2000" dirty="0" smtClean="0">
                <a:latin typeface="Comic Sans MS" pitchFamily="66" charset="0"/>
              </a:rPr>
              <a:t> через </a:t>
            </a:r>
            <a:r>
              <a:rPr lang="ru-RU" sz="2000" dirty="0" err="1" smtClean="0">
                <a:latin typeface="Comic Sans MS" pitchFamily="66" charset="0"/>
              </a:rPr>
              <a:t>декілька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пожеж</a:t>
            </a:r>
            <a:r>
              <a:rPr lang="ru-RU" sz="2000" dirty="0" smtClean="0">
                <a:latin typeface="Comic Sans MS" pitchFamily="66" charset="0"/>
              </a:rPr>
              <a:t>, тому </a:t>
            </a:r>
            <a:r>
              <a:rPr lang="ru-RU" sz="2000" dirty="0" err="1" smtClean="0">
                <a:latin typeface="Comic Sans MS" pitchFamily="66" charset="0"/>
              </a:rPr>
              <a:t>був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дуже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багато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разів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перепроєктований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err="1" smtClean="0">
                <a:latin typeface="Comic Sans MS" pitchFamily="66" charset="0"/>
              </a:rPr>
              <a:t>Вже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сучасного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вигляду</a:t>
            </a:r>
            <a:r>
              <a:rPr lang="ru-RU" sz="2000" dirty="0" smtClean="0">
                <a:latin typeface="Comic Sans MS" pitchFamily="66" charset="0"/>
              </a:rPr>
              <a:t> собору </a:t>
            </a:r>
            <a:r>
              <a:rPr lang="ru-RU" sz="2000" dirty="0" err="1" smtClean="0">
                <a:latin typeface="Comic Sans MS" pitchFamily="66" charset="0"/>
              </a:rPr>
              <a:t>було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надано</a:t>
            </a:r>
            <a:r>
              <a:rPr lang="ru-RU" sz="2000" dirty="0" smtClean="0">
                <a:latin typeface="Comic Sans MS" pitchFamily="66" charset="0"/>
              </a:rPr>
              <a:t> 1888 року. Автором </a:t>
            </a:r>
            <a:r>
              <a:rPr lang="ru-RU" sz="2000" dirty="0" err="1" smtClean="0">
                <a:latin typeface="Comic Sans MS" pitchFamily="66" charset="0"/>
              </a:rPr>
              <a:t>проєкту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будівлі</a:t>
            </a:r>
            <a:r>
              <a:rPr lang="ru-RU" sz="2000" dirty="0" smtClean="0">
                <a:latin typeface="Comic Sans MS" pitchFamily="66" charset="0"/>
              </a:rPr>
              <a:t> став Михайло </a:t>
            </a:r>
            <a:r>
              <a:rPr lang="ru-RU" sz="2000" dirty="0" err="1" smtClean="0">
                <a:latin typeface="Comic Sans MS" pitchFamily="66" charset="0"/>
              </a:rPr>
              <a:t>Іванович</a:t>
            </a:r>
            <a:r>
              <a:rPr lang="ru-RU" sz="2000" dirty="0" smtClean="0">
                <a:latin typeface="Comic Sans MS" pitchFamily="66" charset="0"/>
              </a:rPr>
              <a:t> Ловцов</a:t>
            </a:r>
            <a:r>
              <a:rPr lang="uk-UA" sz="2000" dirty="0" smtClean="0">
                <a:latin typeface="Comic Sans MS" pitchFamily="66" charset="0"/>
              </a:rPr>
              <a:t>, а кошти на собор у розмірі 400000 рублів  </a:t>
            </a:r>
            <a:r>
              <a:rPr lang="ru-RU" sz="2000" dirty="0" err="1" smtClean="0">
                <a:latin typeface="Comic Sans MS" pitchFamily="66" charset="0"/>
              </a:rPr>
              <a:t>збирала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місцева</a:t>
            </a:r>
            <a:r>
              <a:rPr lang="ru-RU" sz="2000" dirty="0" smtClean="0">
                <a:latin typeface="Comic Sans MS" pitchFamily="66" charset="0"/>
              </a:rPr>
              <a:t> знать, </a:t>
            </a:r>
            <a:r>
              <a:rPr lang="ru-RU" sz="2000" dirty="0" err="1" smtClean="0">
                <a:latin typeface="Comic Sans MS" pitchFamily="66" charset="0"/>
              </a:rPr>
              <a:t>купці</a:t>
            </a:r>
            <a:r>
              <a:rPr lang="ru-RU" sz="2000" dirty="0" smtClean="0">
                <a:latin typeface="Comic Sans MS" pitchFamily="66" charset="0"/>
              </a:rPr>
              <a:t> та </a:t>
            </a:r>
            <a:r>
              <a:rPr lang="ru-RU" sz="2000" dirty="0" err="1" smtClean="0">
                <a:latin typeface="Comic Sans MS" pitchFamily="66" charset="0"/>
              </a:rPr>
              <a:t>прості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парафіяни</a:t>
            </a:r>
            <a:r>
              <a:rPr lang="uk-UA" sz="2000" dirty="0" smtClean="0">
                <a:latin typeface="Comic Sans MS" pitchFamily="66" charset="0"/>
              </a:rPr>
              <a:t>. До речі </a:t>
            </a:r>
            <a:r>
              <a:rPr lang="ru-RU" sz="2000" dirty="0" smtClean="0">
                <a:latin typeface="Comic Sans MS" pitchFamily="66" charset="0"/>
              </a:rPr>
              <a:t>в сам собор </a:t>
            </a:r>
            <a:r>
              <a:rPr lang="ru-RU" sz="2000" dirty="0" err="1" smtClean="0">
                <a:latin typeface="Comic Sans MS" pitchFamily="66" charset="0"/>
              </a:rPr>
              <a:t>було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вкладено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близько</a:t>
            </a:r>
            <a:r>
              <a:rPr lang="ru-RU" sz="2000" dirty="0" smtClean="0">
                <a:latin typeface="Comic Sans MS" pitchFamily="66" charset="0"/>
              </a:rPr>
              <a:t> 7 </a:t>
            </a:r>
            <a:r>
              <a:rPr lang="ru-RU" sz="2000" dirty="0" err="1" smtClean="0">
                <a:latin typeface="Comic Sans MS" pitchFamily="66" charset="0"/>
              </a:rPr>
              <a:t>мільйонів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цеглин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err="1" smtClean="0">
                <a:latin typeface="Comic Sans MS" pitchFamily="66" charset="0"/>
              </a:rPr>
              <a:t>Благовіщенський</a:t>
            </a:r>
            <a:r>
              <a:rPr lang="ru-RU" sz="2000" dirty="0" smtClean="0">
                <a:latin typeface="Comic Sans MS" pitchFamily="66" charset="0"/>
              </a:rPr>
              <a:t> собор за </a:t>
            </a:r>
            <a:r>
              <a:rPr lang="ru-RU" sz="2000" dirty="0" err="1" smtClean="0">
                <a:latin typeface="Comic Sans MS" pitchFamily="66" charset="0"/>
              </a:rPr>
              <a:t>своїми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розмірами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є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дійсно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гігантським</a:t>
            </a:r>
            <a:r>
              <a:rPr lang="ru-RU" sz="2000" dirty="0" smtClean="0">
                <a:latin typeface="Comic Sans MS" pitchFamily="66" charset="0"/>
              </a:rPr>
              <a:t>: </a:t>
            </a:r>
            <a:r>
              <a:rPr lang="ru-RU" sz="2000" dirty="0" err="1" smtClean="0">
                <a:latin typeface="Comic Sans MS" pitchFamily="66" charset="0"/>
              </a:rPr>
              <a:t>довжина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понад</a:t>
            </a:r>
            <a:r>
              <a:rPr lang="ru-RU" sz="2000" dirty="0" smtClean="0">
                <a:latin typeface="Comic Sans MS" pitchFamily="66" charset="0"/>
              </a:rPr>
              <a:t> 70 </a:t>
            </a:r>
            <a:r>
              <a:rPr lang="ru-RU" sz="2000" dirty="0" err="1" smtClean="0">
                <a:latin typeface="Comic Sans MS" pitchFamily="66" charset="0"/>
              </a:rPr>
              <a:t>метрів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висота</a:t>
            </a:r>
            <a:r>
              <a:rPr lang="ru-RU" sz="2000" dirty="0" smtClean="0">
                <a:latin typeface="Comic Sans MS" pitchFamily="66" charset="0"/>
              </a:rPr>
              <a:t> – 60 </a:t>
            </a:r>
            <a:r>
              <a:rPr lang="ru-RU" sz="2000" dirty="0" err="1" smtClean="0">
                <a:latin typeface="Comic Sans MS" pitchFamily="66" charset="0"/>
              </a:rPr>
              <a:t>метрів</a:t>
            </a:r>
            <a:r>
              <a:rPr lang="ru-RU" sz="2000" dirty="0" smtClean="0">
                <a:latin typeface="Comic Sans MS" pitchFamily="66" charset="0"/>
              </a:rPr>
              <a:t>, а </a:t>
            </a:r>
            <a:r>
              <a:rPr lang="ru-RU" sz="2000" dirty="0" err="1" smtClean="0">
                <a:latin typeface="Comic Sans MS" pitchFamily="66" charset="0"/>
              </a:rPr>
              <a:t>висота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дзвіниці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приблизно</a:t>
            </a:r>
            <a:r>
              <a:rPr lang="ru-RU" sz="2000" dirty="0" smtClean="0">
                <a:latin typeface="Comic Sans MS" pitchFamily="66" charset="0"/>
              </a:rPr>
              <a:t> 80 </a:t>
            </a:r>
            <a:r>
              <a:rPr lang="ru-RU" sz="2000" dirty="0" err="1" smtClean="0">
                <a:latin typeface="Comic Sans MS" pitchFamily="66" charset="0"/>
              </a:rPr>
              <a:t>метрів</a:t>
            </a:r>
            <a:r>
              <a:rPr lang="ru-RU" sz="2000" dirty="0" smtClean="0">
                <a:latin typeface="Comic Sans MS" pitchFamily="66" charset="0"/>
              </a:rPr>
              <a:t>. 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6143644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Благовіщенський собор, Харків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83usoodgtgscinvjss7xwoodjgx8wlqkmpl3xvytz98cjtgkgobbbhsg9too_rmbnohp2x-opv_ftozwkypfruef3mwulumnpl3t_oh6oovvz7hqquokv0cwnqleranpvjmbjky4w21ovf0uyuup7a0.png"/>
          <p:cNvPicPr>
            <a:picLocks noChangeAspect="1"/>
          </p:cNvPicPr>
          <p:nvPr/>
        </p:nvPicPr>
        <p:blipFill>
          <a:blip r:embed="rId3"/>
          <a:srcRect l="19531" r="19531" b="14444"/>
          <a:stretch>
            <a:fillRect/>
          </a:stretch>
        </p:blipFill>
        <p:spPr>
          <a:xfrm>
            <a:off x="214282" y="285728"/>
            <a:ext cx="4214842" cy="52864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4876" y="214291"/>
            <a:ext cx="42148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А тепер давайте повернемося до вулиці Університетської, 11, де знаходиться </a:t>
            </a:r>
            <a:r>
              <a:rPr lang="ru-RU" sz="2000" dirty="0" err="1" smtClean="0">
                <a:latin typeface="Comic Sans MS" pitchFamily="66" charset="0"/>
              </a:rPr>
              <a:t>ще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одн</a:t>
            </a:r>
            <a:r>
              <a:rPr lang="uk-UA" sz="2000" dirty="0" smtClean="0">
                <a:latin typeface="Comic Sans MS" pitchFamily="66" charset="0"/>
              </a:rPr>
              <a:t>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церковн</a:t>
            </a:r>
            <a:r>
              <a:rPr lang="uk-UA" sz="2000" dirty="0" smtClean="0">
                <a:latin typeface="Comic Sans MS" pitchFamily="66" charset="0"/>
              </a:rPr>
              <a:t>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пам’ятк</a:t>
            </a:r>
            <a:r>
              <a:rPr lang="uk-UA" sz="2000" dirty="0" smtClean="0">
                <a:latin typeface="Comic Sans MS" pitchFamily="66" charset="0"/>
              </a:rPr>
              <a:t>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Харкова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– Успенський </a:t>
            </a:r>
            <a:r>
              <a:rPr lang="uk-UA" sz="2000" dirty="0" smtClean="0">
                <a:latin typeface="Comic Sans MS" pitchFamily="66" charset="0"/>
              </a:rPr>
              <a:t>собор. Н</a:t>
            </a:r>
            <a:r>
              <a:rPr lang="ru-RU" sz="2000" dirty="0" smtClean="0">
                <a:latin typeface="Comic Sans MS" pitchFamily="66" charset="0"/>
              </a:rPr>
              <a:t>е </a:t>
            </a:r>
            <a:r>
              <a:rPr lang="ru-RU" sz="2000" dirty="0" err="1" smtClean="0">
                <a:latin typeface="Comic Sans MS" pitchFamily="66" charset="0"/>
              </a:rPr>
              <a:t>тільки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старовинність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визначає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його</a:t>
            </a:r>
            <a:r>
              <a:rPr lang="ru-RU" sz="2000" dirty="0" smtClean="0">
                <a:latin typeface="Comic Sans MS" pitchFamily="66" charset="0"/>
              </a:rPr>
              <a:t> як символ </a:t>
            </a:r>
            <a:r>
              <a:rPr lang="ru-RU" sz="2000" dirty="0" err="1" smtClean="0">
                <a:latin typeface="Comic Sans MS" pitchFamily="66" charset="0"/>
              </a:rPr>
              <a:t>міста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err="1" smtClean="0">
                <a:latin typeface="Comic Sans MS" pitchFamily="66" charset="0"/>
              </a:rPr>
              <a:t>Свято-Успенський</a:t>
            </a:r>
            <a:r>
              <a:rPr lang="ru-RU" sz="2000" dirty="0" smtClean="0">
                <a:latin typeface="Comic Sans MS" pitchFamily="66" charset="0"/>
              </a:rPr>
              <a:t> храм </a:t>
            </a:r>
            <a:r>
              <a:rPr lang="ru-RU" sz="2000" dirty="0" err="1" smtClean="0">
                <a:latin typeface="Comic Sans MS" pitchFamily="66" charset="0"/>
              </a:rPr>
              <a:t>займає</a:t>
            </a:r>
            <a:r>
              <a:rPr lang="ru-RU" sz="2000" dirty="0" smtClean="0">
                <a:latin typeface="Comic Sans MS" pitchFamily="66" charset="0"/>
              </a:rPr>
              <a:t> друге </a:t>
            </a:r>
            <a:r>
              <a:rPr lang="ru-RU" sz="2000" dirty="0" err="1" smtClean="0">
                <a:latin typeface="Comic Sans MS" pitchFamily="66" charset="0"/>
              </a:rPr>
              <a:t>місце</a:t>
            </a:r>
            <a:r>
              <a:rPr lang="ru-RU" sz="2000" dirty="0" smtClean="0">
                <a:latin typeface="Comic Sans MS" pitchFamily="66" charset="0"/>
              </a:rPr>
              <a:t> за </a:t>
            </a:r>
            <a:r>
              <a:rPr lang="ru-RU" sz="2000" dirty="0" err="1" smtClean="0">
                <a:latin typeface="Comic Sans MS" pitchFamily="66" charset="0"/>
              </a:rPr>
              <a:t>довжиною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дзвіниці</a:t>
            </a:r>
            <a:r>
              <a:rPr lang="ru-RU" sz="2000" dirty="0" smtClean="0">
                <a:latin typeface="Comic Sans MS" pitchFamily="66" charset="0"/>
              </a:rPr>
              <a:t> в </a:t>
            </a:r>
            <a:r>
              <a:rPr lang="ru-RU" sz="2000" dirty="0" err="1" smtClean="0">
                <a:latin typeface="Comic Sans MS" pitchFamily="66" charset="0"/>
              </a:rPr>
              <a:t>Україні</a:t>
            </a:r>
            <a:r>
              <a:rPr lang="ru-RU" sz="2000" dirty="0" smtClean="0">
                <a:latin typeface="Comic Sans MS" pitchFamily="66" charset="0"/>
              </a:rPr>
              <a:t> – перше </a:t>
            </a:r>
            <a:r>
              <a:rPr lang="ru-RU" sz="2000" dirty="0" err="1" smtClean="0">
                <a:latin typeface="Comic Sans MS" pitchFamily="66" charset="0"/>
              </a:rPr>
              <a:t>належить</a:t>
            </a:r>
            <a:r>
              <a:rPr lang="ru-RU" sz="2000" dirty="0" smtClean="0">
                <a:latin typeface="Comic Sans MS" pitchFamily="66" charset="0"/>
              </a:rPr>
              <a:t> собору в </a:t>
            </a:r>
            <a:r>
              <a:rPr lang="ru-RU" sz="2000" dirty="0" err="1" smtClean="0">
                <a:latin typeface="Comic Sans MS" pitchFamily="66" charset="0"/>
              </a:rPr>
              <a:t>Києві</a:t>
            </a:r>
            <a:r>
              <a:rPr lang="ru-RU" sz="2000" dirty="0" smtClean="0">
                <a:latin typeface="Comic Sans MS" pitchFamily="66" charset="0"/>
              </a:rPr>
              <a:t>.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Наповненість </a:t>
            </a:r>
            <a:r>
              <a:rPr lang="uk-UA" sz="2000" dirty="0" smtClean="0">
                <a:latin typeface="Comic Sans MS" pitchFamily="66" charset="0"/>
              </a:rPr>
              <a:t>храму теж справляє сильне враження – великий орган, що зроблений на замовлення чеською компанією, розташований тут з 1986 року. Під нього будується окреме приміщення в соборі – Будинок органної та камерної музики. 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5786454"/>
            <a:ext cx="3786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Свято-Успенський собор, Харків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0_a4af5_9daf055_xxl.jpeg"/>
          <p:cNvPicPr>
            <a:picLocks noChangeAspect="1"/>
          </p:cNvPicPr>
          <p:nvPr/>
        </p:nvPicPr>
        <p:blipFill>
          <a:blip r:embed="rId3"/>
          <a:srcRect r="31250" b="-1"/>
          <a:stretch>
            <a:fillRect/>
          </a:stretch>
        </p:blipFill>
        <p:spPr>
          <a:xfrm>
            <a:off x="142844" y="214290"/>
            <a:ext cx="3929090" cy="492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6248" y="142852"/>
            <a:ext cx="4572032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Х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арків’яни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звели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сучасну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будівлю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собору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стилі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бароко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за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кошти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громади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 1771-1777 роках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місці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зруйнованого</a:t>
            </a:r>
            <a:r>
              <a:rPr lang="ru-RU" sz="2000" dirty="0" smtClean="0"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однойменного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храму.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Розкішна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дзвіниця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собору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дванадцятьма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дзвонами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яку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звели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 ХІХ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столітті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лише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 десять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метрів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нижча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дзвіниці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Святого Марка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Венеції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Її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висота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складає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89,5 м.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Побудована дзвіниця на честь перемоги над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наполеоном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і названа на честь імператора Олександра І – Олександрівська.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Великий –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чотири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метри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діаметрі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годинник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котрий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прикрашає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споруду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виготовили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спеціальне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замовлення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Парижі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встановили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у 1862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році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Архітектори собору Є. Васильєв та А.Тон. 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429264"/>
            <a:ext cx="371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Свято-Успенський собор, Харків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00034" y="1071546"/>
            <a:ext cx="8215370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чином, працюючи над даною темою: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 створила екскурсійний маршрут «золотим трикутником Харкова»;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визначила основні об’єкти екскурсії, а саме Покровський собор, Благовіщенський собор та Успенський собор;</a:t>
            </a: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uk-UA" sz="2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вивчила ці екскурсійні об’єкти, відвідала їх, зібрала цікаву та корисну інформацію про них, яку використала при складанні екскурсії. </a:t>
            </a:r>
          </a:p>
          <a:p>
            <a:pPr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Працюючи над екскурсійним маршрутом, я прагнула показати красу Харкова, продемонструвати, за що харків’яни так безмежно люблять своє місто. Я вважаю, що екскурсія, яку я підготувала, буде цікавою та корисною, бо дає змогу зрозуміти, що Харків - це не тільки місто, яке </a:t>
            </a:r>
            <a:r>
              <a:rPr kumimoji="0" lang="uk-UA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обстрілюється</a:t>
            </a:r>
            <a:r>
              <a:rPr kumimoji="0" lang="uk-U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щодня, а й місто, яке за своєю історією та красою є справжньою перлиною України.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 світ має зробити все, щоб зберегти це.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357166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Результати роботи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500042"/>
            <a:ext cx="814393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Список використаної літератури: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Вечерський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Пам'ятки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містобудування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Лівобережної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дослідження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фіксація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Видавничий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дім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А.С.С, 2005. С. 563–566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Пам'ятки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архітектури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містобудування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Довідник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Державного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реєстру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національного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культурного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надбання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/ В. В.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Вечерський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О. М. 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Годованюк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Є. В.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Тиманович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.; За ред. А. П.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Мардера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В. В.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Вечерського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Київ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: </a:t>
            </a:r>
            <a:r>
              <a:rPr lang="ru-RU" sz="2000" dirty="0" err="1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Техніка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2000. С. 246–247</a:t>
            </a:r>
            <a:r>
              <a:rPr lang="ru-RU" sz="2000" dirty="0" smtClean="0">
                <a:solidFill>
                  <a:srgbClr val="22222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uk-UA" dirty="0" smtClean="0">
              <a:latin typeface="Times New Roman" pitchFamily="18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https://kharkov-future.com.ua/uk/eternal-symvoly-harkova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https://risu.ua/soborna-cerkva-pokrovi-presvyatoji-bogorodici-u-   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harkovi_n219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13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https://find-way.com.ua/oblast/kharkivska/kharkiv/blahovishchenskyi-sobor-kharkiv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https://inside-ua.com/places/sviato-blahovischenskyi-kafedralnyi-sobor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https://viznachni-pam-yatki-ukrajini.webnode.com.ua/kharkiv/blagovishchenskij-sobor-u-kharkovi/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https://zabytki.in.ua/uk/635/uspenskii-sobor-u-kharkovi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7d18329f30e56f67521be7f19e4e4a20abb692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1500174"/>
            <a:ext cx="4429156" cy="32147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6" y="571480"/>
            <a:ext cx="55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atin typeface="Comic Sans MS" pitchFamily="66" charset="0"/>
              </a:rPr>
              <a:t>Мета дослідження</a:t>
            </a:r>
            <a:endParaRPr lang="ru-RU" sz="4000" dirty="0">
              <a:latin typeface="Comic Sans MS" pitchFamily="66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14348" y="2143116"/>
            <a:ext cx="435771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створити екскурсійний маршрут для ознайомлення глядачів з історичними пам’ятками  незламного Харкова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окровський.jpg"/>
          <p:cNvPicPr>
            <a:picLocks noChangeAspect="1"/>
          </p:cNvPicPr>
          <p:nvPr/>
        </p:nvPicPr>
        <p:blipFill>
          <a:blip r:embed="rId3"/>
          <a:srcRect l="3406" r="13927" b="11711"/>
          <a:stretch>
            <a:fillRect/>
          </a:stretch>
        </p:blipFill>
        <p:spPr>
          <a:xfrm>
            <a:off x="4572000" y="3715534"/>
            <a:ext cx="4357718" cy="310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Comic Sans MS" pitchFamily="66" charset="0"/>
              </a:rPr>
              <a:t>Завдання дослідження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328614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Визначити мету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майбутньої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екскурсії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Визначити, відвідати та вивчити </a:t>
            </a:r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бажані екскурсійні об’єкти (Покровський собор, Благовіщенський собор, Свято-Успенський собор);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Визначити та упорядкувати маршрут екскурсії;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Скласти текст екскурсії;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uk-UA" sz="3000" dirty="0" smtClean="0">
                <a:latin typeface="Times New Roman" pitchFamily="18" charset="0"/>
                <a:cs typeface="Times New Roman" pitchFamily="18" charset="0"/>
              </a:rPr>
              <a:t>Визначити головні результати роботи.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5929330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Свято </a:t>
            </a:r>
            <a:r>
              <a:rPr lang="uk-UA" sz="2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-Успенський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собор, Харків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rys_-176-uspenskyj-sobor-m_-harkiv-360x530.jpg"/>
          <p:cNvPicPr>
            <a:picLocks noChangeAspect="1"/>
          </p:cNvPicPr>
          <p:nvPr/>
        </p:nvPicPr>
        <p:blipFill>
          <a:blip r:embed="rId3"/>
          <a:srcRect l="23929" r="926" b="23958"/>
          <a:stretch>
            <a:fillRect/>
          </a:stretch>
        </p:blipFill>
        <p:spPr>
          <a:xfrm>
            <a:off x="571472" y="4500570"/>
            <a:ext cx="2088029" cy="2357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3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4643446"/>
            <a:ext cx="3262314" cy="2108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s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85720" y="500042"/>
            <a:ext cx="6643734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Об’єктом дослідження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 даній праці є історичні пам’ятки міста Харкова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Предметом дослідження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rgbClr val="192223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є </a:t>
            </a:r>
            <a:r>
              <a:rPr kumimoji="0" lang="uk-UA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архітектурні пам’ятники Харкова, а саме: Покровський собор, Благовіщенський собор, Свято-Успенський собор</a:t>
            </a:r>
            <a:endParaRPr kumimoji="0" lang="uk-UA" sz="24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11" name="Рисунок 10" descr="2021-05-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928934"/>
            <a:ext cx="2357454" cy="3147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85720" y="6072206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Благовіщенський собор,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арків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svyato-uspenskyj-sobor-harkiv_d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9" y="2928934"/>
            <a:ext cx="250033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71868" y="6150114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Свято-Успенський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собор, Харків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Харьков._Покровский_собор_и_архиерейский_дом.jpg"/>
          <p:cNvPicPr>
            <a:picLocks noChangeAspect="1"/>
          </p:cNvPicPr>
          <p:nvPr/>
        </p:nvPicPr>
        <p:blipFill>
          <a:blip r:embed="rId5"/>
          <a:srcRect r="21666" b="4166"/>
          <a:stretch>
            <a:fillRect/>
          </a:stretch>
        </p:blipFill>
        <p:spPr>
          <a:xfrm>
            <a:off x="6572264" y="2928934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6786578" y="6150114"/>
            <a:ext cx="2000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Покровський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собор, Харків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1000108"/>
            <a:ext cx="842968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Харків – місто з багатою історією. Вона складається не тільки з дат, персоналій і подій. Історію мого міста, як ніхто, знають його в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улиці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Архітектурні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пам’ятки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Харкова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бачили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декілька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століть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залюбки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розповідають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нам про все,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коїлося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місті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: як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воно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будувалося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та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час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Зараз, коли ворог намагається знищити місто, обстрілюючи його щодня, дуже актуальним є говорити про Харків, щоб весь світ дізнався про його красу,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яку потрібно зберегти!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Тому я запрошую вас здійснити невеличку пішохідну тематичну екскурсію, мета якої – показати красу рідного міста, ознайомитися з найбільш, на мій погляд,  значущими  архітектурними пам’ятками Харкова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так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званим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«золотим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трикутником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»,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складається з Благовіщенського собору, Успенського собору та Покровського собору.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Саме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ці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споруди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нашими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екскурсійними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об’єктами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0"/>
            <a:ext cx="6143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latin typeface="Comic Sans MS" pitchFamily="66" charset="0"/>
              </a:rPr>
              <a:t>Актуальність</a:t>
            </a:r>
            <a:endParaRPr lang="ru-RU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414" cy="6858000"/>
          </a:xfrm>
          <a:prstGeom prst="rect">
            <a:avLst/>
          </a:prstGeom>
        </p:spPr>
      </p:pic>
      <p:pic>
        <p:nvPicPr>
          <p:cNvPr id="4" name="Рисунок 3" descr="320px-Покро́вський_собо́р_у_Ха́ркові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9039"/>
            <a:ext cx="4000528" cy="5524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715016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Покровський собор, Харків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7686" y="25360"/>
            <a:ext cx="450059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Почнемо ми свій маршрут з Університетської, 8, </a:t>
            </a:r>
            <a:r>
              <a:rPr lang="uk-UA" sz="2000" dirty="0" smtClean="0">
                <a:latin typeface="Comic Sans MS" pitchFamily="66" charset="0"/>
              </a:rPr>
              <a:t>де знаходиться серце Харкова – Покровський </a:t>
            </a:r>
            <a:r>
              <a:rPr lang="uk-UA" sz="2000" dirty="0" smtClean="0">
                <a:latin typeface="Comic Sans MS" pitchFamily="66" charset="0"/>
              </a:rPr>
              <a:t>собор</a:t>
            </a:r>
            <a:r>
              <a:rPr lang="uk-UA" sz="2000" dirty="0" smtClean="0">
                <a:latin typeface="Comic Sans MS" pitchFamily="66" charset="0"/>
              </a:rPr>
              <a:t> </a:t>
            </a:r>
            <a:r>
              <a:rPr lang="uk-UA" sz="2000" dirty="0" smtClean="0">
                <a:latin typeface="Comic Sans MS" pitchFamily="66" charset="0"/>
              </a:rPr>
              <a:t>(</a:t>
            </a:r>
            <a:r>
              <a:rPr lang="uk-UA" sz="2000" dirty="0" smtClean="0">
                <a:latin typeface="Comic Sans MS" pitchFamily="66" charset="0"/>
              </a:rPr>
              <a:t>С</a:t>
            </a:r>
            <a:r>
              <a:rPr lang="uk-UA" sz="2000" dirty="0" smtClean="0">
                <a:latin typeface="Comic Sans MS" pitchFamily="66" charset="0"/>
              </a:rPr>
              <a:t>вято-Покровський чоловічий монастир). </a:t>
            </a:r>
          </a:p>
          <a:p>
            <a:r>
              <a:rPr lang="uk-UA" sz="2000" dirty="0" smtClean="0">
                <a:latin typeface="Comic Sans MS" pitchFamily="66" charset="0"/>
              </a:rPr>
              <a:t>Собор був збудований у 1689р., коли ще все місто було дерев'яним. Автор собору залишився невідомим. Збудована </a:t>
            </a:r>
            <a:r>
              <a:rPr lang="uk-UA" sz="2000" dirty="0" smtClean="0">
                <a:latin typeface="Comic Sans MS" pitchFamily="66" charset="0"/>
              </a:rPr>
              <a:t>споруда у кращих традиціях українського бароко. О</a:t>
            </a:r>
            <a:r>
              <a:rPr lang="ru-RU" sz="2000" dirty="0" err="1" smtClean="0">
                <a:latin typeface="Comic Sans MS" pitchFamily="66" charset="0"/>
              </a:rPr>
              <a:t>днією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особливостей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Покровського</a:t>
            </a:r>
            <a:r>
              <a:rPr lang="ru-RU" sz="2000" dirty="0" smtClean="0">
                <a:latin typeface="Comic Sans MS" pitchFamily="66" charset="0"/>
              </a:rPr>
              <a:t> собору </a:t>
            </a:r>
            <a:r>
              <a:rPr lang="ru-RU" sz="2000" dirty="0" err="1" smtClean="0">
                <a:latin typeface="Comic Sans MS" pitchFamily="66" charset="0"/>
              </a:rPr>
              <a:t>є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специфічний</a:t>
            </a:r>
            <a:r>
              <a:rPr lang="ru-RU" sz="2000" dirty="0" smtClean="0">
                <a:latin typeface="Comic Sans MS" pitchFamily="66" charset="0"/>
              </a:rPr>
              <a:t> метод </a:t>
            </a:r>
            <a:r>
              <a:rPr lang="ru-RU" sz="2000" dirty="0" err="1" smtClean="0">
                <a:latin typeface="Comic Sans MS" pitchFamily="66" charset="0"/>
              </a:rPr>
              <a:t>конструювання</a:t>
            </a:r>
            <a:r>
              <a:rPr lang="ru-RU" sz="2000" dirty="0" smtClean="0">
                <a:latin typeface="Comic Sans MS" pitchFamily="66" charset="0"/>
              </a:rPr>
              <a:t> купола. </a:t>
            </a:r>
            <a:r>
              <a:rPr lang="ru-RU" sz="2000" dirty="0" err="1" smtClean="0">
                <a:latin typeface="Comic Sans MS" pitchFamily="66" charset="0"/>
              </a:rPr>
              <a:t>Він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полягає</a:t>
            </a:r>
            <a:r>
              <a:rPr lang="ru-RU" sz="2000" dirty="0" smtClean="0">
                <a:latin typeface="Comic Sans MS" pitchFamily="66" charset="0"/>
              </a:rPr>
              <a:t> у </a:t>
            </a:r>
            <a:r>
              <a:rPr lang="ru-RU" sz="2000" dirty="0" err="1" smtClean="0">
                <a:latin typeface="Comic Sans MS" pitchFamily="66" charset="0"/>
              </a:rPr>
              <a:t>використанні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дерев’яних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платівок</a:t>
            </a:r>
            <a:r>
              <a:rPr lang="ru-RU" sz="2000" dirty="0" smtClean="0">
                <a:latin typeface="Comic Sans MS" pitchFamily="66" charset="0"/>
              </a:rPr>
              <a:t>, </a:t>
            </a:r>
            <a:r>
              <a:rPr lang="ru-RU" sz="2000" dirty="0" err="1" smtClean="0">
                <a:latin typeface="Comic Sans MS" pitchFamily="66" charset="0"/>
              </a:rPr>
              <a:t>що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нашаровуються</a:t>
            </a:r>
            <a:r>
              <a:rPr lang="ru-RU" sz="2000" dirty="0" smtClean="0">
                <a:latin typeface="Comic Sans MS" pitchFamily="66" charset="0"/>
              </a:rPr>
              <a:t> одна на одну на </a:t>
            </a:r>
            <a:r>
              <a:rPr lang="ru-RU" sz="2000" dirty="0" err="1" smtClean="0">
                <a:latin typeface="Comic Sans MS" pitchFamily="66" charset="0"/>
              </a:rPr>
              <a:t>кшталт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черепиці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err="1" smtClean="0">
                <a:latin typeface="Comic Sans MS" pitchFamily="66" charset="0"/>
              </a:rPr>
              <a:t>Такий</a:t>
            </a:r>
            <a:r>
              <a:rPr lang="ru-RU" sz="2000" dirty="0" smtClean="0">
                <a:latin typeface="Comic Sans MS" pitchFamily="66" charset="0"/>
              </a:rPr>
              <a:t> метод </a:t>
            </a:r>
            <a:r>
              <a:rPr lang="ru-RU" sz="2000" dirty="0" err="1" smtClean="0">
                <a:latin typeface="Comic Sans MS" pitchFamily="66" charset="0"/>
              </a:rPr>
              <a:t>є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відмінною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рисою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церковної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архітектури</a:t>
            </a:r>
            <a:r>
              <a:rPr lang="ru-RU" sz="2000" dirty="0" smtClean="0">
                <a:latin typeface="Comic Sans MS" pitchFamily="66" charset="0"/>
              </a:rPr>
              <a:t> на </a:t>
            </a:r>
            <a:r>
              <a:rPr lang="ru-RU" sz="2000" dirty="0" err="1" smtClean="0">
                <a:latin typeface="Comic Sans MS" pitchFamily="66" charset="0"/>
              </a:rPr>
              <a:t>теренах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Слобідської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України</a:t>
            </a:r>
            <a:r>
              <a:rPr lang="ru-RU" sz="2000" dirty="0" smtClean="0">
                <a:latin typeface="Comic Sans MS" pitchFamily="66" charset="0"/>
              </a:rPr>
              <a:t>.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285728"/>
            <a:ext cx="37862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Comic Sans MS" pitchFamily="66" charset="0"/>
              </a:rPr>
              <a:t>До </a:t>
            </a:r>
            <a:r>
              <a:rPr lang="uk-UA" sz="2000" dirty="0" smtClean="0">
                <a:latin typeface="Comic Sans MS" pitchFamily="66" charset="0"/>
              </a:rPr>
              <a:t>речі, </a:t>
            </a:r>
            <a:r>
              <a:rPr lang="uk-UA" sz="2000" dirty="0" smtClean="0">
                <a:latin typeface="Comic Sans MS" pitchFamily="66" charset="0"/>
              </a:rPr>
              <a:t>с</a:t>
            </a:r>
            <a:r>
              <a:rPr lang="ru-RU" sz="2000" dirty="0" err="1" smtClean="0">
                <a:latin typeface="Comic Sans MS" pitchFamily="66" charset="0"/>
              </a:rPr>
              <a:t>вого</a:t>
            </a:r>
            <a:r>
              <a:rPr lang="ru-RU" sz="2000" dirty="0" smtClean="0">
                <a:latin typeface="Comic Sans MS" pitchFamily="66" charset="0"/>
              </a:rPr>
              <a:t> часу </a:t>
            </a:r>
            <a:r>
              <a:rPr lang="ru-RU" sz="2000" dirty="0" err="1" smtClean="0">
                <a:latin typeface="Comic Sans MS" pitchFamily="66" charset="0"/>
              </a:rPr>
              <a:t>Свято-Покровський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монастир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був</a:t>
            </a:r>
            <a:r>
              <a:rPr lang="ru-RU" sz="2000" dirty="0" smtClean="0">
                <a:latin typeface="Comic Sans MS" pitchFamily="66" charset="0"/>
              </a:rPr>
              <a:t> одним </a:t>
            </a:r>
            <a:r>
              <a:rPr lang="ru-RU" sz="2000" dirty="0" err="1" smtClean="0">
                <a:latin typeface="Comic Sans MS" pitchFamily="66" charset="0"/>
              </a:rPr>
              <a:t>з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головних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навчальних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центрів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України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uk-UA" sz="2000" dirty="0" smtClean="0">
                <a:latin typeface="Comic Sans MS" pitchFamily="66" charset="0"/>
              </a:rPr>
              <a:t>Саме на території собору виник Харківський колегіум. </a:t>
            </a:r>
            <a:r>
              <a:rPr lang="ru-RU" sz="2000" dirty="0" smtClean="0">
                <a:latin typeface="Comic Sans MS" pitchFamily="66" charset="0"/>
              </a:rPr>
              <a:t>Тут </a:t>
            </a:r>
            <a:r>
              <a:rPr lang="ru-RU" sz="2000" dirty="0" err="1" smtClean="0">
                <a:latin typeface="Comic Sans MS" pitchFamily="66" charset="0"/>
              </a:rPr>
              <a:t>викладали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філософ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Григорій</a:t>
            </a:r>
            <a:r>
              <a:rPr lang="ru-RU" sz="2000" dirty="0" smtClean="0">
                <a:latin typeface="Comic Sans MS" pitchFamily="66" charset="0"/>
              </a:rPr>
              <a:t> Сковорода,</a:t>
            </a:r>
            <a:r>
              <a:rPr lang="uk-UA" sz="2000" dirty="0" smtClean="0">
                <a:latin typeface="Comic Sans MS" pitchFamily="66" charset="0"/>
              </a:rPr>
              <a:t> композитор Артем Ведель, </a:t>
            </a:r>
            <a:r>
              <a:rPr lang="ru-RU" sz="2000" dirty="0" smtClean="0">
                <a:latin typeface="Comic Sans MS" pitchFamily="66" charset="0"/>
              </a:rPr>
              <a:t> а </a:t>
            </a:r>
            <a:r>
              <a:rPr lang="ru-RU" sz="2000" dirty="0" err="1" smtClean="0">
                <a:latin typeface="Comic Sans MS" pitchFamily="66" charset="0"/>
              </a:rPr>
              <a:t>також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письменник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Григорій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Квітка-Основ'яненко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uk-UA" sz="2000" dirty="0" smtClean="0">
                <a:latin typeface="Comic Sans MS" pitchFamily="66" charset="0"/>
              </a:rPr>
              <a:t>До війни в знаменитий монастир приїжджали  віруючі з усього світу, бо тут зберігаються мощі святих і </a:t>
            </a:r>
            <a:r>
              <a:rPr lang="uk-UA" sz="2000" dirty="0" err="1" smtClean="0">
                <a:latin typeface="Comic Sans MS" pitchFamily="66" charset="0"/>
              </a:rPr>
              <a:t>Озерянська</a:t>
            </a:r>
            <a:r>
              <a:rPr lang="uk-UA" sz="2000" dirty="0" smtClean="0">
                <a:latin typeface="Comic Sans MS" pitchFamily="66" charset="0"/>
              </a:rPr>
              <a:t> ікона, яка зцілює недуги.</a:t>
            </a:r>
            <a:r>
              <a:rPr lang="ru-RU" sz="2000" dirty="0" smtClean="0">
                <a:latin typeface="Comic Sans MS" pitchFamily="66" charset="0"/>
              </a:rPr>
              <a:t> 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 descr="jvux7sokhnqc1tl476vdx_6ai6ldzjyexbwylorpgsgcwolzktc9i6w6xn8c2l4anf7x4syy4cffnq7ujknwbtxfclfuwt_8wewnuff0vuhwchhqop8qldx5u1eh5tas5b7wmlai1ubdheeoiaeuxb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57166"/>
            <a:ext cx="4714908" cy="528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5786454"/>
            <a:ext cx="34000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Покровський собор, Харків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214290"/>
            <a:ext cx="2928958" cy="321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2023-08-09.jpg"/>
          <p:cNvPicPr>
            <a:picLocks noChangeAspect="1"/>
          </p:cNvPicPr>
          <p:nvPr/>
        </p:nvPicPr>
        <p:blipFill>
          <a:blip r:embed="rId4"/>
          <a:srcRect b="18868"/>
          <a:stretch>
            <a:fillRect/>
          </a:stretch>
        </p:blipFill>
        <p:spPr>
          <a:xfrm>
            <a:off x="6072198" y="3571876"/>
            <a:ext cx="271464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39265.jpg"/>
          <p:cNvPicPr>
            <a:picLocks noChangeAspect="1"/>
          </p:cNvPicPr>
          <p:nvPr/>
        </p:nvPicPr>
        <p:blipFill>
          <a:blip r:embed="rId5"/>
          <a:srcRect r="-1266" b="8917"/>
          <a:stretch>
            <a:fillRect/>
          </a:stretch>
        </p:blipFill>
        <p:spPr>
          <a:xfrm>
            <a:off x="214281" y="214290"/>
            <a:ext cx="5356947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643314"/>
            <a:ext cx="57864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Comic Sans MS" pitchFamily="66" charset="0"/>
              </a:rPr>
              <a:t>Далі запрошую вас до Покровського (</a:t>
            </a:r>
            <a:r>
              <a:rPr lang="uk-UA" dirty="0" err="1" smtClean="0">
                <a:latin typeface="Comic Sans MS" pitchFamily="66" charset="0"/>
              </a:rPr>
              <a:t>Терасного</a:t>
            </a:r>
            <a:r>
              <a:rPr lang="uk-UA" dirty="0" smtClean="0">
                <a:latin typeface="Comic Sans MS" pitchFamily="66" charset="0"/>
              </a:rPr>
              <a:t>) скверу, який примикає до Університетської вулиці з західної сторони. Сквер був закладений у 1951р. До війни тут  діяв каскад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фонтанів</a:t>
            </a:r>
            <a:r>
              <a:rPr lang="uk-UA" dirty="0" smtClean="0">
                <a:latin typeface="Comic Sans MS" pitchFamily="66" charset="0"/>
              </a:rPr>
              <a:t>. До речі, саме тут ви можете бачити пам’ятник Г.С. Сковороді, який </a:t>
            </a:r>
            <a:r>
              <a:rPr lang="ru-RU" dirty="0" err="1" smtClean="0">
                <a:latin typeface="Comic Sans MS" pitchFamily="66" charset="0"/>
              </a:rPr>
              <a:t>немов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вийходить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книгою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воріт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Покровського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монастиря</a:t>
            </a:r>
            <a:r>
              <a:rPr lang="ru-RU" dirty="0" smtClean="0">
                <a:latin typeface="Comic Sans MS" pitchFamily="66" charset="0"/>
              </a:rPr>
              <a:t>, де  </a:t>
            </a:r>
            <a:r>
              <a:rPr lang="ru-RU" dirty="0" err="1" smtClean="0">
                <a:latin typeface="Comic Sans MS" pitchFamily="66" charset="0"/>
              </a:rPr>
              <a:t>викладав</a:t>
            </a:r>
            <a:r>
              <a:rPr lang="ru-RU" dirty="0" smtClean="0">
                <a:latin typeface="Comic Sans MS" pitchFamily="66" charset="0"/>
              </a:rPr>
              <a:t> у </a:t>
            </a:r>
            <a:r>
              <a:rPr lang="ru-RU" dirty="0" err="1" smtClean="0">
                <a:latin typeface="Comic Sans MS" pitchFamily="66" charset="0"/>
              </a:rPr>
              <a:t>Харківському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колегіумі</a:t>
            </a:r>
            <a:r>
              <a:rPr lang="ru-RU" dirty="0" smtClean="0">
                <a:latin typeface="Comic Sans MS" pitchFamily="66" charset="0"/>
              </a:rPr>
              <a:t> в 1759–1769 роках. </a:t>
            </a:r>
            <a:r>
              <a:rPr lang="ru-RU" dirty="0" err="1" smtClean="0">
                <a:latin typeface="Comic Sans MS" pitchFamily="66" charset="0"/>
              </a:rPr>
              <a:t>Також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багато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років</a:t>
            </a:r>
            <a:r>
              <a:rPr lang="ru-RU" dirty="0" smtClean="0">
                <a:latin typeface="Comic Sans MS" pitchFamily="66" charset="0"/>
              </a:rPr>
              <a:t> тому </a:t>
            </a:r>
            <a:r>
              <a:rPr lang="ru-RU" dirty="0" err="1" smtClean="0">
                <a:latin typeface="Comic Sans MS" pitchFamily="66" charset="0"/>
              </a:rPr>
              <a:t>Покровський</a:t>
            </a:r>
            <a:r>
              <a:rPr lang="ru-RU" dirty="0" smtClean="0">
                <a:latin typeface="Comic Sans MS" pitchFamily="66" charset="0"/>
              </a:rPr>
              <a:t> сквер </a:t>
            </a:r>
            <a:r>
              <a:rPr lang="ru-RU" dirty="0" err="1" smtClean="0">
                <a:latin typeface="Comic Sans MS" pitchFamily="66" charset="0"/>
              </a:rPr>
              <a:t>облюбували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вільні</a:t>
            </a:r>
            <a:r>
              <a:rPr lang="ru-RU" dirty="0" smtClean="0">
                <a:latin typeface="Comic Sans MS" pitchFamily="66" charset="0"/>
              </a:rPr>
              <a:t> художники </a:t>
            </a:r>
            <a:r>
              <a:rPr lang="ru-RU" dirty="0" err="1" smtClean="0">
                <a:latin typeface="Comic Sans MS" pitchFamily="66" charset="0"/>
              </a:rPr>
              <a:t>Харкова</a:t>
            </a:r>
            <a:r>
              <a:rPr lang="ru-RU" dirty="0" smtClean="0">
                <a:latin typeface="Comic Sans MS" pitchFamily="66" charset="0"/>
              </a:rPr>
              <a:t>, де </a:t>
            </a:r>
            <a:r>
              <a:rPr lang="ru-RU" dirty="0" err="1" smtClean="0">
                <a:latin typeface="Comic Sans MS" pitchFamily="66" charset="0"/>
              </a:rPr>
              <a:t>представляють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продають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роботи</a:t>
            </a:r>
            <a:r>
              <a:rPr lang="ru-RU" dirty="0" smtClean="0">
                <a:latin typeface="Comic Sans MS" pitchFamily="66" charset="0"/>
              </a:rPr>
              <a:t>. 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392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290"/>
            <a:ext cx="6215074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57224" y="4286257"/>
            <a:ext cx="75724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Comic Sans MS" pitchFamily="66" charset="0"/>
              </a:rPr>
              <a:t>Якщо ми пройдемо Покровським сквером, то з так званої Університетської гірки зможемо побачити чудовий вид  на ще одну реліквію Харкова – </a:t>
            </a:r>
            <a:r>
              <a:rPr lang="ru-RU" dirty="0" err="1" smtClean="0">
                <a:latin typeface="Comic Sans MS" pitchFamily="66" charset="0"/>
              </a:rPr>
              <a:t>Благовіщенський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кафедральний</a:t>
            </a:r>
            <a:r>
              <a:rPr lang="ru-RU" dirty="0" smtClean="0">
                <a:latin typeface="Comic Sans MS" pitchFamily="66" charset="0"/>
              </a:rPr>
              <a:t> собор - православна </a:t>
            </a:r>
            <a:r>
              <a:rPr lang="ru-RU" dirty="0" err="1" smtClean="0">
                <a:latin typeface="Comic Sans MS" pitchFamily="66" charset="0"/>
              </a:rPr>
              <a:t>святиня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унікальна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пам'ятка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архітектури</a:t>
            </a:r>
            <a:r>
              <a:rPr lang="ru-RU" dirty="0" smtClean="0">
                <a:latin typeface="Comic Sans MS" pitchFamily="66" charset="0"/>
              </a:rPr>
              <a:t> початку XX </a:t>
            </a:r>
            <a:r>
              <a:rPr lang="ru-RU" dirty="0" err="1" smtClean="0">
                <a:latin typeface="Comic Sans MS" pitchFamily="66" charset="0"/>
              </a:rPr>
              <a:t>століття</a:t>
            </a:r>
            <a:r>
              <a:rPr lang="uk-UA" dirty="0" smtClean="0">
                <a:latin typeface="Comic Sans MS" pitchFamily="66" charset="0"/>
              </a:rPr>
              <a:t>, побудована у візантійському стилі. </a:t>
            </a:r>
            <a:r>
              <a:rPr lang="ru-RU" dirty="0" smtClean="0">
                <a:latin typeface="Comic Sans MS" pitchFamily="66" charset="0"/>
              </a:rPr>
              <a:t>Цей собор </a:t>
            </a:r>
            <a:r>
              <a:rPr lang="ru-RU" dirty="0" err="1" smtClean="0">
                <a:latin typeface="Comic Sans MS" pitchFamily="66" charset="0"/>
              </a:rPr>
              <a:t>справді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вражає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своїми</a:t>
            </a:r>
            <a:r>
              <a:rPr lang="ru-RU" dirty="0" smtClean="0">
                <a:latin typeface="Comic Sans MS" pitchFamily="66" charset="0"/>
              </a:rPr>
              <a:t> великими </a:t>
            </a:r>
            <a:r>
              <a:rPr lang="ru-RU" dirty="0" err="1" smtClean="0">
                <a:latin typeface="Comic Sans MS" pitchFamily="66" charset="0"/>
              </a:rPr>
              <a:t>розмірами</a:t>
            </a:r>
            <a:r>
              <a:rPr lang="ru-RU" dirty="0" smtClean="0">
                <a:latin typeface="Comic Sans MS" pitchFamily="66" charset="0"/>
              </a:rPr>
              <a:t> та </a:t>
            </a:r>
            <a:r>
              <a:rPr lang="ru-RU" dirty="0" err="1" smtClean="0">
                <a:latin typeface="Comic Sans MS" pitchFamily="66" charset="0"/>
              </a:rPr>
              <a:t>неймовірно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гарним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дещо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дивакуватим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зовнішнім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виглядом</a:t>
            </a:r>
            <a:r>
              <a:rPr lang="ru-RU" dirty="0" smtClean="0">
                <a:latin typeface="Comic Sans MS" pitchFamily="66" charset="0"/>
              </a:rPr>
              <a:t>. </a:t>
            </a:r>
            <a:r>
              <a:rPr lang="ru-RU" dirty="0" err="1" smtClean="0">
                <a:latin typeface="Comic Sans MS" pitchFamily="66" charset="0"/>
              </a:rPr>
              <a:t>Це</a:t>
            </a:r>
            <a:r>
              <a:rPr lang="ru-RU" dirty="0" smtClean="0">
                <a:latin typeface="Comic Sans MS" pitchFamily="66" charset="0"/>
              </a:rPr>
              <a:t> все через </a:t>
            </a:r>
            <a:r>
              <a:rPr lang="ru-RU" dirty="0" err="1" smtClean="0">
                <a:latin typeface="Comic Sans MS" pitchFamily="66" charset="0"/>
              </a:rPr>
              <a:t>червону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цеглу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білим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тинькуванням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які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роблять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цей</a:t>
            </a:r>
            <a:r>
              <a:rPr lang="ru-RU" dirty="0" smtClean="0">
                <a:latin typeface="Comic Sans MS" pitchFamily="66" charset="0"/>
              </a:rPr>
              <a:t> собор «</a:t>
            </a:r>
            <a:r>
              <a:rPr lang="ru-RU" dirty="0" err="1" smtClean="0">
                <a:latin typeface="Comic Sans MS" pitchFamily="66" charset="0"/>
              </a:rPr>
              <a:t>смугастим</a:t>
            </a:r>
            <a:r>
              <a:rPr lang="ru-RU" dirty="0" smtClean="0">
                <a:latin typeface="Comic Sans MS" pitchFamily="66" charset="0"/>
              </a:rPr>
              <a:t>».</a:t>
            </a: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1055</Words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Міністерство освіта та науки України Комунальний заклад “ Харківська обласна Мала академія наук Харківської обласної ради ”  КЗ “ Харківський ліцей №103 Харківської міської ради ”  </vt:lpstr>
      <vt:lpstr>Слайд 2</vt:lpstr>
      <vt:lpstr>Завдання дослідження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Міністерство освіта та науки України Комунальний заклад “ Харківська обласна Мала академія наук Харківської обласної ради ”  КЗ “ Харківський ліцей №103 Харківської міської ради ”  </dc:title>
  <dc:creator>1</dc:creator>
  <cp:lastModifiedBy>1</cp:lastModifiedBy>
  <cp:revision>9</cp:revision>
  <dcterms:created xsi:type="dcterms:W3CDTF">2024-04-15T05:01:31Z</dcterms:created>
  <dcterms:modified xsi:type="dcterms:W3CDTF">2024-04-15T07:45:12Z</dcterms:modified>
</cp:coreProperties>
</file>