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7"/>
  </p:notesMasterIdLst>
  <p:sldIdLst>
    <p:sldId id="261" r:id="rId2"/>
    <p:sldId id="273" r:id="rId3"/>
    <p:sldId id="274" r:id="rId4"/>
    <p:sldId id="272" r:id="rId5"/>
    <p:sldId id="271" r:id="rId6"/>
    <p:sldId id="270" r:id="rId7"/>
    <p:sldId id="269" r:id="rId8"/>
    <p:sldId id="268" r:id="rId9"/>
    <p:sldId id="267" r:id="rId10"/>
    <p:sldId id="266" r:id="rId11"/>
    <p:sldId id="265" r:id="rId12"/>
    <p:sldId id="264" r:id="rId13"/>
    <p:sldId id="262" r:id="rId14"/>
    <p:sldId id="263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8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C3674-F15A-4E49-9C52-FC08A084E2FA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721CE-24BA-427B-AB7F-F23E2979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02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826AA70-B8B8-4738-B009-8FE6115EEBA7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A60C21E-D24A-4CE7-B8A4-ED47C88DA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21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AA70-B8B8-4738-B009-8FE6115EEBA7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21E-D24A-4CE7-B8A4-ED47C88DA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33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AA70-B8B8-4738-B009-8FE6115EEBA7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21E-D24A-4CE7-B8A4-ED47C88DA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8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AA70-B8B8-4738-B009-8FE6115EEBA7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21E-D24A-4CE7-B8A4-ED47C88DA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0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AA70-B8B8-4738-B009-8FE6115EEBA7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21E-D24A-4CE7-B8A4-ED47C88DA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5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AA70-B8B8-4738-B009-8FE6115EEBA7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21E-D24A-4CE7-B8A4-ED47C88DA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0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AA70-B8B8-4738-B009-8FE6115EEBA7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21E-D24A-4CE7-B8A4-ED47C88DA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6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AA70-B8B8-4738-B009-8FE6115EEBA7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21E-D24A-4CE7-B8A4-ED47C88DA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18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AA70-B8B8-4738-B009-8FE6115EEBA7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21E-D24A-4CE7-B8A4-ED47C88DA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45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AA70-B8B8-4738-B009-8FE6115EEBA7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A60C21E-D24A-4CE7-B8A4-ED47C88DA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826AA70-B8B8-4738-B009-8FE6115EEBA7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A60C21E-D24A-4CE7-B8A4-ED47C88DA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35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826AA70-B8B8-4738-B009-8FE6115EEBA7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DA60C21E-D24A-4CE7-B8A4-ED47C88DA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web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B762F4-F372-6B2A-5131-082180A7AC22}"/>
              </a:ext>
            </a:extLst>
          </p:cNvPr>
          <p:cNvSpPr txBox="1"/>
          <p:nvPr/>
        </p:nvSpPr>
        <p:spPr>
          <a:xfrm>
            <a:off x="3011557" y="0"/>
            <a:ext cx="61349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z-Cyrl-AZ" sz="1800" dirty="0">
                <a:latin typeface="Times New Roman" pitchFamily="18" charset="0"/>
                <a:cs typeface="Times New Roman" pitchFamily="18" charset="0"/>
              </a:rPr>
              <a:t>Всеукраїнський інтерактивний конкурс 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az-Cyrl-AZ" sz="1800" dirty="0">
                <a:latin typeface="Times New Roman" pitchFamily="18" charset="0"/>
                <a:cs typeface="Times New Roman" pitchFamily="18" charset="0"/>
              </a:rPr>
              <a:t>«МАН – Юніор Дослідник»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az-Cyrl-AZ" sz="1800" b="1" dirty="0">
                <a:latin typeface="Times New Roman" pitchFamily="18" charset="0"/>
                <a:cs typeface="Times New Roman" pitchFamily="18" charset="0"/>
              </a:rPr>
              <a:t>Номінація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az-Cyrl-AZ" sz="1800" dirty="0">
                <a:latin typeface="Times New Roman" pitchFamily="18" charset="0"/>
                <a:cs typeface="Times New Roman" pitchFamily="18" charset="0"/>
              </a:rPr>
              <a:t>«Історик – Юніор»</a:t>
            </a:r>
            <a:br>
              <a:rPr lang="ru-RU" sz="1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az-Cyrl-AZ" sz="1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Тема дослідження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1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az-Cyrl-AZ" sz="18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Історична подорож духовною спадщиною </a:t>
            </a:r>
          </a:p>
          <a:p>
            <a:pPr algn="ctr"/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села Завидова на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Мукачівщині</a:t>
            </a:r>
            <a:r>
              <a:rPr lang="az-Cyrl-AZ" sz="1800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CD14AA-BCC2-3C9C-6137-AA4596EDB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1326"/>
            <a:ext cx="6134927" cy="48266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3D20E2-B09D-88D5-1784-0387757E9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926" y="2031324"/>
            <a:ext cx="6057073" cy="48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99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51893B-925E-464B-49D8-DDD519A20FF6}"/>
              </a:ext>
            </a:extLst>
          </p:cNvPr>
          <p:cNvSpPr txBox="1"/>
          <p:nvPr/>
        </p:nvSpPr>
        <p:spPr>
          <a:xfrm>
            <a:off x="4323522" y="0"/>
            <a:ext cx="345881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окремої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дерев’яної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каркасної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дзвіниці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походила з 1920-х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збудували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1975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муровану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дзвіницю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несе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дзвонів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Найбільший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дзвін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відлив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Ф.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Еґрі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1925 р.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Наступний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розміром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латинський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напис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Старанням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за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власний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кошт Василя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Голяни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Завидова 1805”. Два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менші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дзвони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виготовила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ужгородська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фірма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Акорд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у 1934 р.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менший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відлитий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“РОКУ БОЖІЯ А</a:t>
            </a:r>
            <a:r>
              <a:rPr lang="el-GR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l-GR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Θ” (1789)”, 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найменший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написів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музеї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монастиря</a:t>
            </a:r>
            <a:r>
              <a:rPr lang="ru-RU" dirty="0">
                <a:solidFill>
                  <a:srgbClr val="2614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Редемптористів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Михайлівцях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Словаччина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“Книга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Іоана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Златоустого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священстві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видана в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Львові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1614 р. На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останньому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листі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записано,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книгу дав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завидівському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пароху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Михайлу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Кофлановичу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дяк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Матій</a:t>
            </a:r>
            <a:r>
              <a:rPr lang="ru-RU" b="0" i="0" dirty="0">
                <a:solidFill>
                  <a:srgbClr val="26140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Попович у 1762 р.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69C6DD-5F81-34EB-D272-F67909EB8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323522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3E1BEA-3379-0AF1-E059-DE6F8371D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338" y="0"/>
            <a:ext cx="4409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91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Церква Успіння (нова)">
            <a:extLst>
              <a:ext uri="{FF2B5EF4-FFF2-40B4-BE49-F238E27FC236}">
                <a16:creationId xmlns:a16="http://schemas.microsoft.com/office/drawing/2014/main" id="{87657CD4-7BE3-168A-1E2C-5511632FF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364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20E6FC-884D-68A5-06C6-28E337AFFF98}"/>
              </a:ext>
            </a:extLst>
          </p:cNvPr>
          <p:cNvSpPr txBox="1"/>
          <p:nvPr/>
        </p:nvSpPr>
        <p:spPr>
          <a:xfrm>
            <a:off x="7364896" y="0"/>
            <a:ext cx="4827103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Третій храм на той час був лише духовним. Завидівці сподівались, що будуть молитись у відбудованій ними церкві. Та чехословацька влада вчинила не за принципами демократичної держави, а за старими угорськими правилами: церковне майно не може перейти у власність іншої релігійної громади, якщо в старій залишився хоч один вірник. За вказівкою церковної влади ключі від церкви були повернуті уніатам.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Почалася судова тяганина. Справа дійшла до Найвищого суду Чехословаччини у Празі. Інтереси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завидівської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православної громади представляв відомий адвокат Михайло Степанович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Стасєв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 прийшла відповідь із Праги «Відмовити», стало ясно, що треба будувати нову церкву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Сільській громаді виділили з </a:t>
            </a:r>
            <a:r>
              <a:rPr lang="uk-UA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урбаріального</a:t>
            </a:r>
            <a:r>
              <a:rPr lang="uk-UA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лісу дерево. Знайшлися майстри, яким допомагали добровольці, - і справа пішла. Через два роки храм був готовий. Він був поставлений на крутому схилі в Конці.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Нову церкву </a:t>
            </a:r>
            <a:r>
              <a:rPr lang="uk-UA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завидівці</a:t>
            </a:r>
            <a:r>
              <a:rPr lang="uk-UA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відразу полюбили. Поряд поставили православний хрест, як і годиться. Привезли три дзвони.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955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B036BB-C8AA-AEA2-604E-D02DD7A68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670" y="0"/>
            <a:ext cx="3157329" cy="53273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9FAB4A-84BE-B069-C172-8215476E3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412973" cy="53273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0A9BEE-4440-91F5-DCB0-F00BB4CE811E}"/>
              </a:ext>
            </a:extLst>
          </p:cNvPr>
          <p:cNvSpPr txBox="1"/>
          <p:nvPr/>
        </p:nvSpPr>
        <p:spPr>
          <a:xfrm>
            <a:off x="4412974" y="0"/>
            <a:ext cx="462169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перейшло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православʼя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початку 1920-х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мурована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залишилася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греко-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католицької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єпархії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 1923 до 1937 року та з 1940 до 1958 року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служив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Петро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звалася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Конець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збудовано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деревʼяну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каркасної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також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деревʼяну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одноярусну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дзвіницю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Двосхилий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вкрили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стернітом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вежу-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дзвіниці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шинглами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 були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причетні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Василь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Гегедош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куратор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Павук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Василь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Павук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Федор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Алмашій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Громада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користувалася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1945 року, коли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продано, а дерево купив Михайло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Чубирка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FA3B6D-19BE-022C-6511-283C18CFA804}"/>
              </a:ext>
            </a:extLst>
          </p:cNvPr>
          <p:cNvSpPr txBox="1"/>
          <p:nvPr/>
        </p:nvSpPr>
        <p:spPr>
          <a:xfrm>
            <a:off x="0" y="4790661"/>
            <a:ext cx="121920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 року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Завидівське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благочиння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увійшли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парафії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Іршавського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районів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старовинний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деканат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Крайнянський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XVII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побільшало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Розширилася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православна громада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греко-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католицьких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обʼєдналися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православʼям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Отець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Петро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Угрин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благочинним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успіхам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успіхам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Любʼязно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ставився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тих греко-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католицьких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щирою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душею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увійшли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громаду.</a:t>
            </a:r>
          </a:p>
        </p:txBody>
      </p:sp>
    </p:spTree>
    <p:extLst>
      <p:ext uri="{BB962C8B-B14F-4D97-AF65-F5344CB8AC3E}">
        <p14:creationId xmlns:p14="http://schemas.microsoft.com/office/powerpoint/2010/main" val="3313479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C5FE0C-FD0B-C8EA-65E1-9055D1C8E441}"/>
              </a:ext>
            </a:extLst>
          </p:cNvPr>
          <p:cNvSpPr txBox="1"/>
          <p:nvPr/>
        </p:nvSpPr>
        <p:spPr>
          <a:xfrm>
            <a:off x="0" y="4571999"/>
            <a:ext cx="121919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комуністичної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атеїзм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початку 60-х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обком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атеїстичної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Іршавському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районі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партійні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чиновники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обслідували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околиці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Іршавський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район) і Завидова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поставила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загатська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метрах перед знаком «Завидово». Попались!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Негайно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треба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ліквідувати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один день.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Знайшлися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мудрі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загатяни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погани),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вночі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перенесли знак «Завидово»,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встановивши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загатським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уже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опинився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Завидова. Через день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приїхав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Ужгорода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обкому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і...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начальству. За таких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обставин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загатський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уцілів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завидівський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072A00-6E38-95D7-B19F-2D782ACB2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626" y="0"/>
            <a:ext cx="4293704" cy="4571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15D55B-19D5-6455-2BD7-88539CD82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816624" cy="45719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554865-B2A4-B066-1A06-DC7BB1C49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330" y="0"/>
            <a:ext cx="4081668" cy="45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50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97D52C-24B6-D937-8F2E-8A0674B8F2D3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ВИСНОВКИ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06C833-2393-E679-6383-2D81ED412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991677" cy="34985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CB3EB7-7FDF-CB40-482A-D34C8BF8A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320" y="0"/>
            <a:ext cx="2991678" cy="34985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4BFB1D-24E8-F4A3-497E-81AE180C2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0322" y="3498574"/>
            <a:ext cx="2991678" cy="33594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B3993C-B649-C53D-1EFA-C8B306C51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98572"/>
            <a:ext cx="2991677" cy="3359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068D0D-ED41-B4F3-5DFB-54443BE37C3A}"/>
              </a:ext>
            </a:extLst>
          </p:cNvPr>
          <p:cNvSpPr txBox="1"/>
          <p:nvPr/>
        </p:nvSpPr>
        <p:spPr>
          <a:xfrm>
            <a:off x="2991677" y="369333"/>
            <a:ext cx="6208641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дізналися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без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перебільшення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 сказано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тернистий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пройшли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завидівці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сферах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виходили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неприємних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несприятливих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справах були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терпеливими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мудрими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мобілізованими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без будь-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войовничого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запалу, без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гострих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протилежною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(греко-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католицькою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конфесією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мораль.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Божим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труднощі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досягали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омріяної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забутого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призабутого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оживлення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минувшина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відходить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забуття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співучасницею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там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застою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омертвіння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осмислення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пережитого – там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відроджується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оживляється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найдорожче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найцінніше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памʼять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Таким чином даний науково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першим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святинь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села Завидово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Мукачівщині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без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сумніву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села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примножує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66476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DB4B14-7D14-A5E0-C01E-965739894E7E}"/>
              </a:ext>
            </a:extLst>
          </p:cNvPr>
          <p:cNvSpPr txBox="1"/>
          <p:nvPr/>
        </p:nvSpPr>
        <p:spPr>
          <a:xfrm>
            <a:off x="0" y="0"/>
            <a:ext cx="1219199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СПИСОК ВИКОРИСТАНИХ ДЖЕРЕЛ</a:t>
            </a:r>
          </a:p>
          <a:p>
            <a:pPr algn="ctr"/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Алмашій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Михайло. Завидово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завидівці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Історико – етнографічна мозаїка. Ужгород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Краєвиди Карпат, 2011. 156 с.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Білокінь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С. І.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Богослужбові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книги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православ’ї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Енциклопедія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у    10 т.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редкол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.: В. А.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Смолій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(голова)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.;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Інститут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Київ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Наукова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думка, 2003. Т. 1: А – В. 688 с.: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Мукачівщина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Край величної історії і значних перспектив. Фотоальбом – книга. За редакцією Оксани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Головчук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Стрий, 2013. 176 с.</a:t>
            </a:r>
          </a:p>
          <a:p>
            <a:pPr algn="just"/>
            <a:r>
              <a:rPr lang="uk-UA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b="0" i="0" dirty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Нариси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Закарпаття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Том ІІІ (1946-1991). Ужгород: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Госпрозрахунковий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редакційно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видавничий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відділ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справах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преси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2003. 648 с.</a:t>
            </a:r>
          </a:p>
          <a:p>
            <a:pPr algn="just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Прадідівська слава [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Електронний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ресурс]: база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пам'яток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визначних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Медіа-видавництво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Мислене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древо</a:t>
            </a:r>
            <a:r>
              <a:rPr lang="en-US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– URL: http://www.pslava.info/</a:t>
            </a:r>
          </a:p>
          <a:p>
            <a:pPr algn="just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Приймич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Іконостаси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Закарпаття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мистецькі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Сирохмана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Ужгород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Карпати, 2014. 184 с., </a:t>
            </a:r>
            <a:r>
              <a:rPr lang="uk-UA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</a:t>
            </a:r>
            <a:r>
              <a:rPr lang="uk-UA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uk-UA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Сернівка</a:t>
            </a:r>
            <a:r>
              <a:rPr lang="uk-UA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Балогівському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селу Завидову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позаздрити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Закарпаття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онлайн. 2008. 9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Сирохман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Михайло.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Будівничі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закарпатських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церков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Ужгород: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Видавництво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Олександри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Гаркуші</a:t>
            </a:r>
            <a:r>
              <a:rPr lang="ru-RU" sz="18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2019. 198 с.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Сирохман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Михайло. Церкви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Закарпаття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Churches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Ukraine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Zakarpattia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М.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Сирохман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Львів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Видавництво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"Мс", 2000. 879  с.: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іл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Філліпов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Олексій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символіка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поселень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Мукачівського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району. Ужгород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Поліграфцентр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Ліра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2012. 88 с.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94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BD37D1D-556B-9829-6C83-FE21D1353A1D}"/>
              </a:ext>
            </a:extLst>
          </p:cNvPr>
          <p:cNvSpPr txBox="1"/>
          <p:nvPr/>
        </p:nvSpPr>
        <p:spPr>
          <a:xfrm>
            <a:off x="3210338" y="0"/>
            <a:ext cx="560566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z-Cyrl-AZ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 – дослідницький проєкт підготували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Cyrl-AZ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Гольча Дарина Мирославівна,</a:t>
            </a:r>
          </a:p>
          <a:p>
            <a:pPr algn="ctr"/>
            <a:r>
              <a:rPr lang="az-Cyrl-AZ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Качайло Вероніка Мирославівна,</a:t>
            </a:r>
            <a:b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учениці 10 класу Залужанського ліцею</a:t>
            </a:r>
            <a:b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Мукачівської міської ради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Закарпатської області,</a:t>
            </a:r>
            <a:b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Залужжя,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Мукачівський район,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Закарпатська область</a:t>
            </a:r>
            <a:b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Закарпатське територіальне відділення </a:t>
            </a:r>
            <a:b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 України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Мукачівська філія</a:t>
            </a:r>
            <a:br>
              <a:rPr lang="az-Cyrl-AZ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 </a:t>
            </a:r>
            <a:br>
              <a:rPr lang="uk-UA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Товт</a:t>
            </a:r>
            <a:r>
              <a:rPr lang="uk-UA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 Михайлович</a:t>
            </a:r>
            <a:br>
              <a:rPr lang="uk-UA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історії </a:t>
            </a:r>
            <a:r>
              <a:rPr lang="uk-UA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Залужанського</a:t>
            </a: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ліцею</a:t>
            </a:r>
            <a:b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Мукачівської міської ради Закарпатської області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Рисунок 4">
            <a:extLst>
              <a:ext uri="{FF2B5EF4-FFF2-40B4-BE49-F238E27FC236}">
                <a16:creationId xmlns:a16="http://schemas.microsoft.com/office/drawing/2014/main" id="{6F678B06-14C3-7FD8-02D1-E00A1EB2C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37" y="3667539"/>
            <a:ext cx="5605668" cy="319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F55283-0B30-D72E-B148-439D2571C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7538"/>
            <a:ext cx="3210336" cy="31904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7749DE-488A-99A8-F3CC-87622AD4B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009" y="0"/>
            <a:ext cx="3375990" cy="36675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67967A-1D6B-57E4-1CBD-365BC9FA3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005" y="3667110"/>
            <a:ext cx="3375994" cy="31904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FBFEA4-5F83-4C1F-97DA-E8B769094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3210333" cy="366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85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1AB8CD-1D75-26F4-41F4-FB7E04986E6B}"/>
              </a:ext>
            </a:extLst>
          </p:cNvPr>
          <p:cNvSpPr txBox="1"/>
          <p:nvPr/>
        </p:nvSpPr>
        <p:spPr>
          <a:xfrm>
            <a:off x="3766930" y="1"/>
            <a:ext cx="4373218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ідити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села Завидово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коротко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охарактеризувати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 становлення віри парафіян </a:t>
            </a:r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та протистояння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православних і греко - католиків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описати історію придорожніх хрестів на території села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сакральних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збагачення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односельчан.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800" b="1" dirty="0">
                <a:latin typeface="Times New Roman" pitchFamily="18" charset="0"/>
                <a:cs typeface="Times New Roman" pitchFamily="18" charset="0"/>
              </a:rPr>
              <a:t>Завдання </a:t>
            </a:r>
            <a:r>
              <a:rPr lang="uk-UA" sz="1800" b="1" dirty="0" err="1">
                <a:latin typeface="Times New Roman" pitchFamily="18" charset="0"/>
                <a:cs typeface="Times New Roman" pitchFamily="18" charset="0"/>
              </a:rPr>
              <a:t>проєкту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1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Описати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першої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завидівської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дерев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яної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Висвітлити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відбувався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будівництва другої (кам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яної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церкви в другій половині ХІХ століття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Проаналізувати  необхідність будівництва третьої (дерев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яної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церкви в ХХ столітті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жителів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села Завидово.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Вдосконалювати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збирати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0455C1-DC51-ED19-A6B5-B324B0207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66930" cy="35184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CCABDE-DF85-C62B-B243-700A9BFA9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8452"/>
            <a:ext cx="3766930" cy="33395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9FB5F0-0B30-518C-087F-1FE3ABA43A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147" y="3518452"/>
            <a:ext cx="4051851" cy="33395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510ED6-3AC8-31C1-8915-637EC9595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146" y="0"/>
            <a:ext cx="4051852" cy="351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04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1AAE8F-9A8B-7429-2D97-F09045DC94AB}"/>
              </a:ext>
            </a:extLst>
          </p:cNvPr>
          <p:cNvSpPr txBox="1"/>
          <p:nvPr/>
        </p:nvSpPr>
        <p:spPr>
          <a:xfrm>
            <a:off x="0" y="0"/>
            <a:ext cx="121919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Завидово — село у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Мукачівській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міській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громаді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Мукачівського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Закарпатської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Завидово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лежить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 20 км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Мукачева. Село названо за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ім'ям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Завіда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Давіда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ймовірно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шолтеса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кенеза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заснував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село. В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часи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використовувались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угорські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назви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села — </a:t>
            </a:r>
            <a:r>
              <a:rPr lang="en-US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Davidfalva</a:t>
            </a: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en-US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Zavidfalva</a:t>
            </a:r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перейменування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села Завидове на село Завидово 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прийняла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Закарпатська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обласна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рада 06.04.1995 р. Дата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опублікування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01.06.1995 р.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Закарпатська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обласна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Рада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народних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депутатів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рішенням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1995 року внесла в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адміністративно-територіальний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поділ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районів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у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Мукачівському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районі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уточнила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села Завидове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Завндівської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сільради</a:t>
            </a:r>
            <a: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Завидово. </a:t>
            </a:r>
          </a:p>
          <a:p>
            <a:pPr algn="l"/>
            <a:endParaRPr lang="ru-RU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Балогівському селу Завидову можна тільки позаздрити @ Закарпаття онлайн">
            <a:extLst>
              <a:ext uri="{FF2B5EF4-FFF2-40B4-BE49-F238E27FC236}">
                <a16:creationId xmlns:a16="http://schemas.microsoft.com/office/drawing/2014/main" id="{CDBBFAC2-1214-84B8-E656-CBA33755A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815" y="1866900"/>
            <a:ext cx="4161183" cy="256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63F28A-C7E0-F199-145B-BBDA48BA2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66898"/>
            <a:ext cx="3932581" cy="49911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CDDFEC-6419-F3C5-0931-0D3429D8A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580" y="1866898"/>
            <a:ext cx="4098237" cy="25659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58D872-31E6-DFAC-A04E-8C200EFC8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816" y="4432852"/>
            <a:ext cx="4161181" cy="24251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09DFE2-F9FB-EBB0-4452-9E52E183D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2579" y="4432848"/>
            <a:ext cx="4098237" cy="242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85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25B4F6-ED84-0F3F-E8CF-F522F8D2E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8416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CFF92E-F915-82F7-17A2-E7505AF6BDF5}"/>
              </a:ext>
            </a:extLst>
          </p:cNvPr>
          <p:cNvSpPr txBox="1"/>
          <p:nvPr/>
        </p:nvSpPr>
        <p:spPr>
          <a:xfrm>
            <a:off x="7484165" y="1"/>
            <a:ext cx="470783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давно минулих часів </a:t>
            </a:r>
            <a:r>
              <a:rPr lang="uk-UA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Завидово</a:t>
            </a:r>
            <a:r>
              <a:rPr lang="uk-UA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 і майже кожне село Закарпаття, </a:t>
            </a:r>
            <a:r>
              <a:rPr lang="uk-UA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памʼятає</a:t>
            </a:r>
            <a:r>
              <a:rPr lang="uk-UA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багато чого. На жаль, у тому минулому більше не розкритого і не дослідженого. Сама сива давнина – не конкретно барвиста, досить таємнича, в ній багато невідомого, не розкритого, не дослідженого. 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Перша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завидівська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церква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яка,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безумовно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стала центром духовного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села,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виникла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місцевості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Конець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недалеко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теперішнього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храму. У той час, коли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будували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той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давній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храм,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домінантою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обʼєднувала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обидва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пагорби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знаходилася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посередині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Тут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памʼятний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хрест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старій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церкві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зібрана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бібліотека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богослужбових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книг.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були книги </a:t>
            </a:r>
            <a:r>
              <a:rPr lang="en-US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XVII – XVIII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століть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основному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київських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львівських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видавців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книги –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безмовні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свідки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богослужінь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тут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проводилися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далекі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часи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Останній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першої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церкви – 1861 р.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Взимку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розібрали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повезли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саньми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верховину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словом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називали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підгірʼя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Діла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Бабич –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Покуття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до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Крайньої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Мартинки</a:t>
            </a:r>
            <a:r>
              <a:rPr lang="ru-RU" sz="1800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129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E2C63F-8504-04F7-0E6D-C49040766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870" y="0"/>
            <a:ext cx="72721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0DD035-525D-7629-862E-541B451EF5C3}"/>
              </a:ext>
            </a:extLst>
          </p:cNvPr>
          <p:cNvSpPr txBox="1"/>
          <p:nvPr/>
        </p:nvSpPr>
        <p:spPr>
          <a:xfrm>
            <a:off x="0" y="0"/>
            <a:ext cx="491986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 старої церкви залишився курган (земляний насип), на якому вона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стояла. Він дуже                мальовничий. Від весни до осені його вкриває зелений трав'яний килим, на якому</a:t>
            </a:r>
            <a:r>
              <a:rPr lang="uk-UA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</a:t>
            </a:r>
            <a:r>
              <a:rPr lang="uk-UA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озквітають яскраві квіти.</a:t>
            </a:r>
            <a:r>
              <a:rPr lang="ru-RU" b="0" i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місці вівтаря поставлено хрест, відлитий з чавуну: його основа нагадує, що тут був престол. Дослідник Михайло </a:t>
            </a:r>
            <a:r>
              <a:rPr lang="uk-UA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Сирохман</a:t>
            </a:r>
            <a:r>
              <a:rPr lang="uk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деталізує: </a:t>
            </a:r>
            <a:r>
              <a:rPr lang="en-US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Місце старої церкви довго позначав металевий хрест із табличкою, напис на якій повідомляв, що хрест поставлено в 1904 році на місці вівтаря, 43 роки після того, як розібрали </a:t>
            </a:r>
            <a:r>
              <a:rPr lang="uk-UA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деревʼяну</a:t>
            </a:r>
            <a:r>
              <a:rPr lang="uk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церкву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uk-UA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Ще залишилось дещо від першої церкви: два дзвони. Перший дзвін був відлитий року Божого 1789, а другий - через 16 років. 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3B3D57-7DE9-3B12-C128-B762300C9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7316"/>
            <a:ext cx="2459934" cy="26106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2F15ED-FA73-7EC8-89A0-AF587483FF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34" y="4247316"/>
            <a:ext cx="2459934" cy="26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06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FE9439-0152-DB5D-B8CE-69FF5B125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748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2BD94D-A112-B5C9-62F5-955C1D49F2AC}"/>
              </a:ext>
            </a:extLst>
          </p:cNvPr>
          <p:cNvSpPr txBox="1"/>
          <p:nvPr/>
        </p:nvSpPr>
        <p:spPr>
          <a:xfrm>
            <a:off x="7374835" y="0"/>
            <a:ext cx="481716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Революційний вибух 1848 року мав ту користь для народу, що панщина пішла в небуття, люди стали вільнішими. Фізично, але не духовно... Втім, у той бурхливий час у краї прозвучало руське слово, яке нагадувало про прадідівську православну віру, </a:t>
            </a:r>
            <a:r>
              <a:rPr lang="uk-UA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зʼявились</a:t>
            </a:r>
            <a:r>
              <a:rPr lang="uk-UA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закарпатські </a:t>
            </a:r>
            <a:r>
              <a:rPr lang="uk-UA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Будителі</a:t>
            </a:r>
            <a:r>
              <a:rPr lang="uk-UA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 ті ж роки в Угорській Русі почалась доба будівництва </a:t>
            </a:r>
            <a:r>
              <a:rPr lang="uk-UA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камʼяних</a:t>
            </a:r>
            <a:r>
              <a:rPr lang="uk-UA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церков. Завидівці вирішили звести нову (другу) велику </a:t>
            </a:r>
            <a:r>
              <a:rPr lang="uk-UA" b="0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камʼяну</a:t>
            </a:r>
            <a:r>
              <a:rPr lang="uk-UA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церкву.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0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Закипіла робота, справа пішла швидко і через кілька років виріс білий храм-красень. У 1862 році він був готовий прийняти своїх благочестивих вірників.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Священик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о. Василь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Манайло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одній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богослужбових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книжок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зробив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запис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год 1862 1-го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новембра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парох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с. Завидово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Василій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Манайло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который 1861 года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парохіальный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дом во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сентябрі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новый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избудовати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многыми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трудами дом, потом 1862-го года новую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церков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совершенно доготовил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посятити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дом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новембра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16-го дня во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неділю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храм церкви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Успенія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Пресвятой Богородицы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Дівы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Марі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Жітіс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 Богом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доколі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 во прах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возвратитеся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Копія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запису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1941 - 1942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20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185736-E1E1-A8C3-9B73-A09C05417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964" y="0"/>
            <a:ext cx="74510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018311-8E41-F877-F15B-5A3422F1A13D}"/>
              </a:ext>
            </a:extLst>
          </p:cNvPr>
          <p:cNvSpPr txBox="1"/>
          <p:nvPr/>
        </p:nvSpPr>
        <p:spPr>
          <a:xfrm>
            <a:off x="0" y="0"/>
            <a:ext cx="474096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-день 7 липня 1922 року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йшла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урочиста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відправа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звертали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тріщини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камʼяна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Еміліан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Штефан,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склепіння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сипатись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Отець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Штефан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службу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прискорить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Дяки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поспішили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відпуст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люди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дверей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південні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встигли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домівок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селом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прокотився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гуркіт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Люди повернулись,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їхньої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лежала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купа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ентузіазмом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закотили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рукави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взялись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Розібрали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камʼяні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завали, навозили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високоякісної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цегли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почали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збирати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Написали в Америку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земляків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зібрали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суму грошей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долари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Чехословаччині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дорогими).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Закипіла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робота. На очах стали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виростати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склепіння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покрівля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церкви, вежа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торонь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У 1925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завидівці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ходили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церкви.</a:t>
            </a:r>
          </a:p>
        </p:txBody>
      </p:sp>
    </p:spTree>
    <p:extLst>
      <p:ext uri="{BB962C8B-B14F-4D97-AF65-F5344CB8AC3E}">
        <p14:creationId xmlns:p14="http://schemas.microsoft.com/office/powerpoint/2010/main" val="1814311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0C809A-D2C8-5E3C-DB3F-98F10AF6DFFB}"/>
              </a:ext>
            </a:extLst>
          </p:cNvPr>
          <p:cNvSpPr txBox="1"/>
          <p:nvPr/>
        </p:nvSpPr>
        <p:spPr>
          <a:xfrm>
            <a:off x="0" y="2413338"/>
            <a:ext cx="1219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 року,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Завидівську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Предстоятель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Церкви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Блаженнійший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- 124-й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митрополит.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відправив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храмі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Божественну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літургію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благословив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віруючі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2000-ліття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994592-D044-4D4B-F4EE-72CC691FD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23730"/>
            <a:ext cx="8527774" cy="4939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7DBC77-7631-B7D4-973F-B2B89BE27BAD}"/>
              </a:ext>
            </a:extLst>
          </p:cNvPr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свято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Пресвятої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храмове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завидівців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дня 1988 року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церкві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сила-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силенна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Завидівці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1000-ліття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храму.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Сяючі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обличчя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без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розвалу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«Червоного царства»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залишалось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три роки.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CE78FC-B2BD-46E3-84F0-DE3D54B8B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775" y="1023730"/>
            <a:ext cx="3664224" cy="493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10714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3238</TotalTime>
  <Words>2222</Words>
  <Application>Microsoft Office PowerPoint</Application>
  <PresentationFormat>Широкоэкранный</PresentationFormat>
  <Paragraphs>59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160</cp:revision>
  <dcterms:created xsi:type="dcterms:W3CDTF">2020-04-03T05:49:12Z</dcterms:created>
  <dcterms:modified xsi:type="dcterms:W3CDTF">2024-04-21T17:49:30Z</dcterms:modified>
</cp:coreProperties>
</file>