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4" r:id="rId4"/>
    <p:sldId id="265" r:id="rId5"/>
    <p:sldId id="260" r:id="rId6"/>
    <p:sldId id="263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2" r:id="rId16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38A943-3225-4D4B-BFAA-CD403770B4B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31AADA-7DEB-48A2-ADC2-BFDFDFBECB83}">
      <dgm:prSet custT="1"/>
      <dgm:spPr>
        <a:xfrm>
          <a:off x="981776" y="1338038"/>
          <a:ext cx="8104247" cy="657283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uk-UA" sz="20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uk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провести облік чисельності жука-оленя на маршруті</a:t>
          </a:r>
          <a:r>
            <a:rPr lang="uk-UA" sz="2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; </a:t>
          </a:r>
          <a:endParaRPr lang="ru-RU" sz="20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7E0A035-2641-410B-AD3D-2C26BC5EE1D8}" type="parTrans" cxnId="{6F0D771A-011A-47C5-8121-18380803E7B3}">
      <dgm:prSet/>
      <dgm:spPr/>
      <dgm:t>
        <a:bodyPr/>
        <a:lstStyle/>
        <a:p>
          <a:endParaRPr lang="ru-RU" sz="2000"/>
        </a:p>
      </dgm:t>
    </dgm:pt>
    <dgm:pt modelId="{42F9DAF0-5145-47FF-926B-018ABD201A89}" type="sibTrans" cxnId="{6F0D771A-011A-47C5-8121-18380803E7B3}">
      <dgm:prSet/>
      <dgm:spPr/>
      <dgm:t>
        <a:bodyPr/>
        <a:lstStyle/>
        <a:p>
          <a:endParaRPr lang="ru-RU" sz="2000"/>
        </a:p>
      </dgm:t>
    </dgm:pt>
    <dgm:pt modelId="{FE6CDEDC-DA54-4A91-B421-75E7C6376885}">
      <dgm:prSet custT="1"/>
      <dgm:spPr>
        <a:xfrm>
          <a:off x="494740" y="4270868"/>
          <a:ext cx="8575237" cy="657283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зробити висновки про стан популяції;</a:t>
          </a:r>
          <a:endParaRPr lang="ru-RU" sz="20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E8B3AAB-74E3-4A16-B691-AC1DD6F5437B}" type="parTrans" cxnId="{1270DFE0-C5AE-419E-AE3B-34FBAAB97668}">
      <dgm:prSet/>
      <dgm:spPr/>
      <dgm:t>
        <a:bodyPr/>
        <a:lstStyle/>
        <a:p>
          <a:endParaRPr lang="ru-RU" sz="2000"/>
        </a:p>
      </dgm:t>
    </dgm:pt>
    <dgm:pt modelId="{ED38629F-0E0F-4A77-B55F-9F51C110A54B}" type="sibTrans" cxnId="{1270DFE0-C5AE-419E-AE3B-34FBAAB97668}">
      <dgm:prSet/>
      <dgm:spPr/>
      <dgm:t>
        <a:bodyPr/>
        <a:lstStyle/>
        <a:p>
          <a:endParaRPr lang="ru-RU" sz="2000"/>
        </a:p>
      </dgm:t>
    </dgm:pt>
    <dgm:pt modelId="{DEA5A93D-EA49-4275-9E81-E55360F4D413}">
      <dgm:prSet custT="1"/>
      <dgm:spPr>
        <a:xfrm>
          <a:off x="467556" y="360040"/>
          <a:ext cx="8575237" cy="657283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визначити маршрут для спостереження за популяцією жука-оленя;</a:t>
          </a:r>
          <a:endParaRPr lang="ru-RU" sz="2000" b="1" i="0" dirty="0">
            <a:solidFill>
              <a:sysClr val="window" lastClr="FFFFFF"/>
            </a:solidFill>
            <a:effectLst/>
            <a:latin typeface="Calibri"/>
            <a:ea typeface="+mn-ea"/>
            <a:cs typeface="+mn-cs"/>
          </a:endParaRPr>
        </a:p>
      </dgm:t>
    </dgm:pt>
    <dgm:pt modelId="{DF66B941-F132-4021-9B5F-83191FB51895}" type="parTrans" cxnId="{E0BF9F66-42A7-40FB-8C7C-3827CE05E144}">
      <dgm:prSet/>
      <dgm:spPr/>
      <dgm:t>
        <a:bodyPr/>
        <a:lstStyle/>
        <a:p>
          <a:endParaRPr lang="ru-RU" sz="2000"/>
        </a:p>
      </dgm:t>
    </dgm:pt>
    <dgm:pt modelId="{87D70585-34F8-4F1D-ADD3-224A31B5AA14}" type="sibTrans" cxnId="{E0BF9F66-42A7-40FB-8C7C-3827CE05E144}">
      <dgm:prSet/>
      <dgm:spPr>
        <a:xfrm>
          <a:off x="-5943602" y="-909532"/>
          <a:ext cx="7075647" cy="7075647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12700" cap="flat" cmpd="sng" algn="ctr">
          <a:solidFill>
            <a:srgbClr val="418A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 sz="2000"/>
        </a:p>
      </dgm:t>
    </dgm:pt>
    <dgm:pt modelId="{7EDCCFEF-908D-472A-A0B5-32F0D0FD48DB}">
      <dgm:prSet custT="1"/>
      <dgm:spPr>
        <a:xfrm>
          <a:off x="965729" y="3285259"/>
          <a:ext cx="8104247" cy="657283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uk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проаналізувати отримані дані можливих морфологічних відмінностей між відібраними зразками;</a:t>
          </a:r>
          <a:endParaRPr lang="ru-RU" sz="2400" b="1" dirty="0">
            <a:solidFill>
              <a:sysClr val="window" lastClr="FFFFFF"/>
            </a:solidFill>
            <a:effectLst/>
            <a:latin typeface="Calibri"/>
            <a:ea typeface="+mn-ea"/>
            <a:cs typeface="+mn-cs"/>
          </a:endParaRPr>
        </a:p>
      </dgm:t>
    </dgm:pt>
    <dgm:pt modelId="{6C5D9A4F-EBA2-4D3C-B525-44279E2B9AD4}" type="parTrans" cxnId="{14F039E7-983D-48AB-A67B-D544C0233597}">
      <dgm:prSet/>
      <dgm:spPr/>
      <dgm:t>
        <a:bodyPr/>
        <a:lstStyle/>
        <a:p>
          <a:endParaRPr lang="ru-RU" sz="2000"/>
        </a:p>
      </dgm:t>
    </dgm:pt>
    <dgm:pt modelId="{F8D5C901-E0D6-4B42-BE3D-7B7AAAA5A026}" type="sibTrans" cxnId="{14F039E7-983D-48AB-A67B-D544C0233597}">
      <dgm:prSet/>
      <dgm:spPr/>
      <dgm:t>
        <a:bodyPr/>
        <a:lstStyle/>
        <a:p>
          <a:endParaRPr lang="ru-RU" sz="2000"/>
        </a:p>
      </dgm:t>
    </dgm:pt>
    <dgm:pt modelId="{F818C606-C550-4839-84D4-4045D221B3D7}">
      <dgm:prSet custT="1"/>
      <dgm:spPr>
        <a:xfrm>
          <a:off x="1043583" y="2304257"/>
          <a:ext cx="7959691" cy="657283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uk-UA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uk-UA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</a:t>
          </a:r>
          <a:r>
            <a:rPr lang="uk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дійснити  </a:t>
          </a:r>
          <a:r>
            <a:rPr lang="uk-UA" sz="2400" b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морфометричний</a:t>
          </a:r>
          <a:r>
            <a:rPr lang="uk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аналіз зразків жука-оленя</a:t>
          </a:r>
          <a:r>
            <a:rPr lang="uk-UA" sz="2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;</a:t>
          </a:r>
          <a:endParaRPr lang="ru-RU" sz="2000" b="1" dirty="0">
            <a:solidFill>
              <a:sysClr val="window" lastClr="FFFFFF"/>
            </a:solidFill>
            <a:effectLst/>
            <a:latin typeface="Calibri"/>
            <a:ea typeface="+mn-ea"/>
            <a:cs typeface="+mn-cs"/>
          </a:endParaRPr>
        </a:p>
      </dgm:t>
    </dgm:pt>
    <dgm:pt modelId="{69FFC9C3-7B22-42C5-AA28-E1046E21B3E6}" type="sibTrans" cxnId="{DC4D9552-23DB-47D6-9F00-1CD4537CFCDC}">
      <dgm:prSet/>
      <dgm:spPr/>
      <dgm:t>
        <a:bodyPr/>
        <a:lstStyle/>
        <a:p>
          <a:endParaRPr lang="ru-RU" sz="2000"/>
        </a:p>
      </dgm:t>
    </dgm:pt>
    <dgm:pt modelId="{3F76EB41-D7EF-4BAA-8F16-41F98DDC0272}" type="parTrans" cxnId="{DC4D9552-23DB-47D6-9F00-1CD4537CFCDC}">
      <dgm:prSet/>
      <dgm:spPr/>
      <dgm:t>
        <a:bodyPr/>
        <a:lstStyle/>
        <a:p>
          <a:endParaRPr lang="ru-RU" sz="2000"/>
        </a:p>
      </dgm:t>
    </dgm:pt>
    <dgm:pt modelId="{FD5E11EA-CB44-417B-9908-CDFED1FA39CB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uk-UA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надати рекомендації щодо  пріоритетних  напрямків охорони комах даного виду</a:t>
          </a:r>
          <a:endParaRPr lang="ru-UA" sz="2400" b="1" dirty="0">
            <a:solidFill>
              <a:schemeClr val="bg1"/>
            </a:solidFill>
          </a:endParaRPr>
        </a:p>
      </dgm:t>
    </dgm:pt>
    <dgm:pt modelId="{148C3D93-EC86-4232-AD0A-D78F1F371CB8}" type="parTrans" cxnId="{EED6371B-EAFD-44B7-BCE3-EC5A884A736A}">
      <dgm:prSet/>
      <dgm:spPr/>
      <dgm:t>
        <a:bodyPr/>
        <a:lstStyle/>
        <a:p>
          <a:endParaRPr lang="ru-UA"/>
        </a:p>
      </dgm:t>
    </dgm:pt>
    <dgm:pt modelId="{A490E1E4-6B0D-48AA-854B-D7D3697545E8}" type="sibTrans" cxnId="{EED6371B-EAFD-44B7-BCE3-EC5A884A736A}">
      <dgm:prSet/>
      <dgm:spPr/>
      <dgm:t>
        <a:bodyPr/>
        <a:lstStyle/>
        <a:p>
          <a:endParaRPr lang="ru-UA"/>
        </a:p>
      </dgm:t>
    </dgm:pt>
    <dgm:pt modelId="{4FB935A6-0745-4B2D-9511-764ADC2EE0FC}" type="pres">
      <dgm:prSet presAssocID="{F438A943-3225-4D4B-BFAA-CD403770B4B1}" presName="Name0" presStyleCnt="0">
        <dgm:presLayoutVars>
          <dgm:chMax val="7"/>
          <dgm:chPref val="7"/>
          <dgm:dir/>
        </dgm:presLayoutVars>
      </dgm:prSet>
      <dgm:spPr/>
    </dgm:pt>
    <dgm:pt modelId="{1EBA4998-0639-4B9A-A504-AB556D8A6601}" type="pres">
      <dgm:prSet presAssocID="{F438A943-3225-4D4B-BFAA-CD403770B4B1}" presName="Name1" presStyleCnt="0"/>
      <dgm:spPr/>
    </dgm:pt>
    <dgm:pt modelId="{12252311-3DC4-4BB3-83A0-3C86489F3330}" type="pres">
      <dgm:prSet presAssocID="{F438A943-3225-4D4B-BFAA-CD403770B4B1}" presName="cycle" presStyleCnt="0"/>
      <dgm:spPr/>
    </dgm:pt>
    <dgm:pt modelId="{CE218909-F6A6-450E-9FBB-D91923E1F4F7}" type="pres">
      <dgm:prSet presAssocID="{F438A943-3225-4D4B-BFAA-CD403770B4B1}" presName="srcNode" presStyleLbl="node1" presStyleIdx="0" presStyleCnt="6"/>
      <dgm:spPr/>
    </dgm:pt>
    <dgm:pt modelId="{6B262B5C-A90C-4B9B-8818-E5FAF97AA170}" type="pres">
      <dgm:prSet presAssocID="{F438A943-3225-4D4B-BFAA-CD403770B4B1}" presName="conn" presStyleLbl="parChTrans1D2" presStyleIdx="0" presStyleCnt="1"/>
      <dgm:spPr/>
    </dgm:pt>
    <dgm:pt modelId="{6C0656B7-1F8D-4F5E-9A9B-72FA368808B1}" type="pres">
      <dgm:prSet presAssocID="{F438A943-3225-4D4B-BFAA-CD403770B4B1}" presName="extraNode" presStyleLbl="node1" presStyleIdx="0" presStyleCnt="6"/>
      <dgm:spPr/>
    </dgm:pt>
    <dgm:pt modelId="{A2698496-137D-4E93-B5F4-F1500643260D}" type="pres">
      <dgm:prSet presAssocID="{F438A943-3225-4D4B-BFAA-CD403770B4B1}" presName="dstNode" presStyleLbl="node1" presStyleIdx="0" presStyleCnt="6"/>
      <dgm:spPr/>
    </dgm:pt>
    <dgm:pt modelId="{BFDBAB9A-68AE-4632-B3BE-9601CAAF5E43}" type="pres">
      <dgm:prSet presAssocID="{DEA5A93D-EA49-4275-9E81-E55360F4D413}" presName="text_1" presStyleLbl="node1" presStyleIdx="0" presStyleCnt="6" custLinFactNeighborX="-317" custLinFactNeighborY="4809">
        <dgm:presLayoutVars>
          <dgm:bulletEnabled val="1"/>
        </dgm:presLayoutVars>
      </dgm:prSet>
      <dgm:spPr/>
    </dgm:pt>
    <dgm:pt modelId="{EF960913-5E91-47AE-9AFE-9D084C2E50E4}" type="pres">
      <dgm:prSet presAssocID="{DEA5A93D-EA49-4275-9E81-E55360F4D413}" presName="accent_1" presStyleCnt="0"/>
      <dgm:spPr/>
    </dgm:pt>
    <dgm:pt modelId="{12657825-C60B-4C68-9D0A-7A955B0A1F5D}" type="pres">
      <dgm:prSet presAssocID="{DEA5A93D-EA49-4275-9E81-E55360F4D413}" presName="accentRepeatNode" presStyleLbl="solidFgAcc1" presStyleIdx="0" presStyleCnt="6" custScaleX="112449" custScaleY="111652" custLinFactNeighborX="-15875"/>
      <dgm:spPr>
        <a:xfrm>
          <a:off x="83938" y="246270"/>
          <a:ext cx="821603" cy="821603"/>
        </a:xfrm>
        <a:prstGeom prst="ellipse">
          <a:avLst/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418AB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DE76FF88-1C86-47AD-833A-083A5766C7B6}" type="pres">
      <dgm:prSet presAssocID="{9931AADA-7DEB-48A2-ADC2-BFDFDFBECB83}" presName="text_2" presStyleLbl="node1" presStyleIdx="1" presStyleCnt="6" custScaleY="134626" custLinFactNeighborX="198" custLinFactNeighborY="3651">
        <dgm:presLayoutVars>
          <dgm:bulletEnabled val="1"/>
        </dgm:presLayoutVars>
      </dgm:prSet>
      <dgm:spPr/>
    </dgm:pt>
    <dgm:pt modelId="{BCA93A91-9FF2-4B20-BC86-4B5884FF3556}" type="pres">
      <dgm:prSet presAssocID="{9931AADA-7DEB-48A2-ADC2-BFDFDFBECB83}" presName="accent_2" presStyleCnt="0"/>
      <dgm:spPr/>
    </dgm:pt>
    <dgm:pt modelId="{FB8B03DB-EBEA-48A2-A699-E8ED87B838AD}" type="pres">
      <dgm:prSet presAssocID="{9931AADA-7DEB-48A2-ADC2-BFDFDFBECB83}" presName="accentRepeatNode" presStyleLbl="solidFgAcc1" presStyleIdx="1" presStyleCnt="6"/>
      <dgm:spPr>
        <a:xfrm>
          <a:off x="554928" y="1231880"/>
          <a:ext cx="821603" cy="821603"/>
        </a:xfrm>
        <a:prstGeom prst="ellipse">
          <a:avLst/>
        </a:prstGeom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418AB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39F4FAAF-17D4-4DC7-BD65-DCCA8F5DB66A}" type="pres">
      <dgm:prSet presAssocID="{F818C606-C550-4839-84D4-4045D221B3D7}" presName="text_3" presStyleLbl="node1" presStyleIdx="2" presStyleCnt="6" custLinFactNeighborX="-838" custLinFactNeighborY="701">
        <dgm:presLayoutVars>
          <dgm:bulletEnabled val="1"/>
        </dgm:presLayoutVars>
      </dgm:prSet>
      <dgm:spPr/>
    </dgm:pt>
    <dgm:pt modelId="{28C4D0FA-51DB-41E3-8B67-8BB1FEA6C4C0}" type="pres">
      <dgm:prSet presAssocID="{F818C606-C550-4839-84D4-4045D221B3D7}" presName="accent_3" presStyleCnt="0"/>
      <dgm:spPr/>
    </dgm:pt>
    <dgm:pt modelId="{97285D46-943A-40F9-AEFB-EEB61B8B4BF0}" type="pres">
      <dgm:prSet presAssocID="{F818C606-C550-4839-84D4-4045D221B3D7}" presName="accentRepeatNode" presStyleLbl="solidFgAcc1" presStyleIdx="2" presStyleCnt="6"/>
      <dgm:spPr>
        <a:xfrm>
          <a:off x="699484" y="2217489"/>
          <a:ext cx="821603" cy="821603"/>
        </a:xfrm>
        <a:prstGeom prst="ellipse">
          <a:avLst/>
        </a:prstGeom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418AB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915117B5-08A4-4428-AAA9-608AFD60B0F1}" type="pres">
      <dgm:prSet presAssocID="{7EDCCFEF-908D-472A-A0B5-32F0D0FD48DB}" presName="text_4" presStyleLbl="node1" presStyleIdx="3" presStyleCnt="6" custScaleY="121813">
        <dgm:presLayoutVars>
          <dgm:bulletEnabled val="1"/>
        </dgm:presLayoutVars>
      </dgm:prSet>
      <dgm:spPr/>
    </dgm:pt>
    <dgm:pt modelId="{94ADE5D3-89C2-4BDA-BF92-DFF70BEAEF0A}" type="pres">
      <dgm:prSet presAssocID="{7EDCCFEF-908D-472A-A0B5-32F0D0FD48DB}" presName="accent_4" presStyleCnt="0"/>
      <dgm:spPr/>
    </dgm:pt>
    <dgm:pt modelId="{92B1A6C2-F8E6-4BFD-96B9-DF3622F67BE6}" type="pres">
      <dgm:prSet presAssocID="{7EDCCFEF-908D-472A-A0B5-32F0D0FD48DB}" presName="accentRepeatNode" presStyleLbl="solidFgAcc1" presStyleIdx="3" presStyleCnt="6"/>
      <dgm:spPr>
        <a:xfrm>
          <a:off x="554928" y="3203098"/>
          <a:ext cx="821603" cy="821603"/>
        </a:xfrm>
        <a:prstGeom prst="ellipse">
          <a:avLst/>
        </a:prstGeom>
        <a:blipFill rotWithShape="0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418AB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E4A26F2D-9160-4358-AC4C-D865BC70505B}" type="pres">
      <dgm:prSet presAssocID="{FE6CDEDC-DA54-4A91-B421-75E7C6376885}" presName="text_5" presStyleLbl="node1" presStyleIdx="4" presStyleCnt="6">
        <dgm:presLayoutVars>
          <dgm:bulletEnabled val="1"/>
        </dgm:presLayoutVars>
      </dgm:prSet>
      <dgm:spPr/>
    </dgm:pt>
    <dgm:pt modelId="{1D382F32-5D8D-44AC-A8DC-CD9F936A4FEC}" type="pres">
      <dgm:prSet presAssocID="{FE6CDEDC-DA54-4A91-B421-75E7C6376885}" presName="accent_5" presStyleCnt="0"/>
      <dgm:spPr/>
    </dgm:pt>
    <dgm:pt modelId="{84A6D33D-8F88-4FB7-B10E-D86FDCF6A5E0}" type="pres">
      <dgm:prSet presAssocID="{FE6CDEDC-DA54-4A91-B421-75E7C6376885}" presName="accentRepeatNode" presStyleLbl="solidFgAcc1" presStyleIdx="4" presStyleCnt="6"/>
      <dgm:spPr>
        <a:xfrm>
          <a:off x="83938" y="4188708"/>
          <a:ext cx="821603" cy="821603"/>
        </a:xfrm>
        <a:prstGeom prst="ellipse">
          <a:avLst/>
        </a:prstGeom>
        <a:blipFill rotWithShape="0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418AB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DE62A62B-B879-41BD-8A42-34C5A50C5EB8}" type="pres">
      <dgm:prSet presAssocID="{FD5E11EA-CB44-417B-9908-CDFED1FA39CB}" presName="text_6" presStyleLbl="node1" presStyleIdx="5" presStyleCnt="6" custScaleY="139644">
        <dgm:presLayoutVars>
          <dgm:bulletEnabled val="1"/>
        </dgm:presLayoutVars>
      </dgm:prSet>
      <dgm:spPr/>
    </dgm:pt>
    <dgm:pt modelId="{8D18533D-0093-4BC4-936A-D80528BD70E1}" type="pres">
      <dgm:prSet presAssocID="{FD5E11EA-CB44-417B-9908-CDFED1FA39CB}" presName="accent_6" presStyleCnt="0"/>
      <dgm:spPr/>
    </dgm:pt>
    <dgm:pt modelId="{5DDBEFC8-90C8-4094-8BBD-5952EE939F72}" type="pres">
      <dgm:prSet presAssocID="{FD5E11EA-CB44-417B-9908-CDFED1FA39CB}" presName="accentRepeatNode" presStyleLbl="solidFgAcc1" presStyleIdx="5" presStyleCnt="6"/>
      <dgm:spPr>
        <a:blipFill rotWithShape="0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6F0D771A-011A-47C5-8121-18380803E7B3}" srcId="{F438A943-3225-4D4B-BFAA-CD403770B4B1}" destId="{9931AADA-7DEB-48A2-ADC2-BFDFDFBECB83}" srcOrd="1" destOrd="0" parTransId="{27E0A035-2641-410B-AD3D-2C26BC5EE1D8}" sibTransId="{42F9DAF0-5145-47FF-926B-018ABD201A89}"/>
    <dgm:cxn modelId="{EED6371B-EAFD-44B7-BCE3-EC5A884A736A}" srcId="{F438A943-3225-4D4B-BFAA-CD403770B4B1}" destId="{FD5E11EA-CB44-417B-9908-CDFED1FA39CB}" srcOrd="5" destOrd="0" parTransId="{148C3D93-EC86-4232-AD0A-D78F1F371CB8}" sibTransId="{A490E1E4-6B0D-48AA-854B-D7D3697545E8}"/>
    <dgm:cxn modelId="{23278A33-C61E-4543-A363-286EFF14BF7E}" type="presOf" srcId="{7EDCCFEF-908D-472A-A0B5-32F0D0FD48DB}" destId="{915117B5-08A4-4428-AAA9-608AFD60B0F1}" srcOrd="0" destOrd="0" presId="urn:microsoft.com/office/officeart/2008/layout/VerticalCurvedList"/>
    <dgm:cxn modelId="{E0BF9F66-42A7-40FB-8C7C-3827CE05E144}" srcId="{F438A943-3225-4D4B-BFAA-CD403770B4B1}" destId="{DEA5A93D-EA49-4275-9E81-E55360F4D413}" srcOrd="0" destOrd="0" parTransId="{DF66B941-F132-4021-9B5F-83191FB51895}" sibTransId="{87D70585-34F8-4F1D-ADD3-224A31B5AA14}"/>
    <dgm:cxn modelId="{DC4D9552-23DB-47D6-9F00-1CD4537CFCDC}" srcId="{F438A943-3225-4D4B-BFAA-CD403770B4B1}" destId="{F818C606-C550-4839-84D4-4045D221B3D7}" srcOrd="2" destOrd="0" parTransId="{3F76EB41-D7EF-4BAA-8F16-41F98DDC0272}" sibTransId="{69FFC9C3-7B22-42C5-AA28-E1046E21B3E6}"/>
    <dgm:cxn modelId="{0236197C-ADDC-4189-9F9F-BE698A7CBEC1}" type="presOf" srcId="{87D70585-34F8-4F1D-ADD3-224A31B5AA14}" destId="{6B262B5C-A90C-4B9B-8818-E5FAF97AA170}" srcOrd="0" destOrd="0" presId="urn:microsoft.com/office/officeart/2008/layout/VerticalCurvedList"/>
    <dgm:cxn modelId="{0FFA1D83-8E12-4133-8D99-DE438AABA00D}" type="presOf" srcId="{FD5E11EA-CB44-417B-9908-CDFED1FA39CB}" destId="{DE62A62B-B879-41BD-8A42-34C5A50C5EB8}" srcOrd="0" destOrd="0" presId="urn:microsoft.com/office/officeart/2008/layout/VerticalCurvedList"/>
    <dgm:cxn modelId="{7C1CF498-E097-4EA6-B4D0-AE299F9140E2}" type="presOf" srcId="{FE6CDEDC-DA54-4A91-B421-75E7C6376885}" destId="{E4A26F2D-9160-4358-AC4C-D865BC70505B}" srcOrd="0" destOrd="0" presId="urn:microsoft.com/office/officeart/2008/layout/VerticalCurvedList"/>
    <dgm:cxn modelId="{425263AF-F0BD-4073-A130-BD69F79380FA}" type="presOf" srcId="{9931AADA-7DEB-48A2-ADC2-BFDFDFBECB83}" destId="{DE76FF88-1C86-47AD-833A-083A5766C7B6}" srcOrd="0" destOrd="0" presId="urn:microsoft.com/office/officeart/2008/layout/VerticalCurvedList"/>
    <dgm:cxn modelId="{01A5D8D6-DE1D-4E52-BFD4-2058E60906CE}" type="presOf" srcId="{F438A943-3225-4D4B-BFAA-CD403770B4B1}" destId="{4FB935A6-0745-4B2D-9511-764ADC2EE0FC}" srcOrd="0" destOrd="0" presId="urn:microsoft.com/office/officeart/2008/layout/VerticalCurvedList"/>
    <dgm:cxn modelId="{F7404CDD-432C-4FE2-B963-B76FEC7EBE46}" type="presOf" srcId="{DEA5A93D-EA49-4275-9E81-E55360F4D413}" destId="{BFDBAB9A-68AE-4632-B3BE-9601CAAF5E43}" srcOrd="0" destOrd="0" presId="urn:microsoft.com/office/officeart/2008/layout/VerticalCurvedList"/>
    <dgm:cxn modelId="{1270DFE0-C5AE-419E-AE3B-34FBAAB97668}" srcId="{F438A943-3225-4D4B-BFAA-CD403770B4B1}" destId="{FE6CDEDC-DA54-4A91-B421-75E7C6376885}" srcOrd="4" destOrd="0" parTransId="{1E8B3AAB-74E3-4A16-B691-AC1DD6F5437B}" sibTransId="{ED38629F-0E0F-4A77-B55F-9F51C110A54B}"/>
    <dgm:cxn modelId="{14F039E7-983D-48AB-A67B-D544C0233597}" srcId="{F438A943-3225-4D4B-BFAA-CD403770B4B1}" destId="{7EDCCFEF-908D-472A-A0B5-32F0D0FD48DB}" srcOrd="3" destOrd="0" parTransId="{6C5D9A4F-EBA2-4D3C-B525-44279E2B9AD4}" sibTransId="{F8D5C901-E0D6-4B42-BE3D-7B7AAAA5A026}"/>
    <dgm:cxn modelId="{D11849F9-B1F5-41E7-BA75-D48B8482B7EC}" type="presOf" srcId="{F818C606-C550-4839-84D4-4045D221B3D7}" destId="{39F4FAAF-17D4-4DC7-BD65-DCCA8F5DB66A}" srcOrd="0" destOrd="0" presId="urn:microsoft.com/office/officeart/2008/layout/VerticalCurvedList"/>
    <dgm:cxn modelId="{BA0E9688-324E-43EE-AD9E-E2C9F314F773}" type="presParOf" srcId="{4FB935A6-0745-4B2D-9511-764ADC2EE0FC}" destId="{1EBA4998-0639-4B9A-A504-AB556D8A6601}" srcOrd="0" destOrd="0" presId="urn:microsoft.com/office/officeart/2008/layout/VerticalCurvedList"/>
    <dgm:cxn modelId="{E7482373-F885-4956-834C-0D8B2A1066F0}" type="presParOf" srcId="{1EBA4998-0639-4B9A-A504-AB556D8A6601}" destId="{12252311-3DC4-4BB3-83A0-3C86489F3330}" srcOrd="0" destOrd="0" presId="urn:microsoft.com/office/officeart/2008/layout/VerticalCurvedList"/>
    <dgm:cxn modelId="{9F60A11B-98C9-4CE9-A04A-044535B77ECA}" type="presParOf" srcId="{12252311-3DC4-4BB3-83A0-3C86489F3330}" destId="{CE218909-F6A6-450E-9FBB-D91923E1F4F7}" srcOrd="0" destOrd="0" presId="urn:microsoft.com/office/officeart/2008/layout/VerticalCurvedList"/>
    <dgm:cxn modelId="{1312A07A-307D-4254-8023-CB69F551E934}" type="presParOf" srcId="{12252311-3DC4-4BB3-83A0-3C86489F3330}" destId="{6B262B5C-A90C-4B9B-8818-E5FAF97AA170}" srcOrd="1" destOrd="0" presId="urn:microsoft.com/office/officeart/2008/layout/VerticalCurvedList"/>
    <dgm:cxn modelId="{A2B15295-176C-41B8-AE6C-22DA4AC28570}" type="presParOf" srcId="{12252311-3DC4-4BB3-83A0-3C86489F3330}" destId="{6C0656B7-1F8D-4F5E-9A9B-72FA368808B1}" srcOrd="2" destOrd="0" presId="urn:microsoft.com/office/officeart/2008/layout/VerticalCurvedList"/>
    <dgm:cxn modelId="{0A51D8F0-26C3-4BAA-8753-822C26B1DD14}" type="presParOf" srcId="{12252311-3DC4-4BB3-83A0-3C86489F3330}" destId="{A2698496-137D-4E93-B5F4-F1500643260D}" srcOrd="3" destOrd="0" presId="urn:microsoft.com/office/officeart/2008/layout/VerticalCurvedList"/>
    <dgm:cxn modelId="{59B7EAAE-9569-440B-94E3-05B36C3635FF}" type="presParOf" srcId="{1EBA4998-0639-4B9A-A504-AB556D8A6601}" destId="{BFDBAB9A-68AE-4632-B3BE-9601CAAF5E43}" srcOrd="1" destOrd="0" presId="urn:microsoft.com/office/officeart/2008/layout/VerticalCurvedList"/>
    <dgm:cxn modelId="{0B6DF453-B64E-4520-99F8-9CBFD3882D12}" type="presParOf" srcId="{1EBA4998-0639-4B9A-A504-AB556D8A6601}" destId="{EF960913-5E91-47AE-9AFE-9D084C2E50E4}" srcOrd="2" destOrd="0" presId="urn:microsoft.com/office/officeart/2008/layout/VerticalCurvedList"/>
    <dgm:cxn modelId="{118FEB6C-7EEB-4FEA-828E-5C1C7F29E9B9}" type="presParOf" srcId="{EF960913-5E91-47AE-9AFE-9D084C2E50E4}" destId="{12657825-C60B-4C68-9D0A-7A955B0A1F5D}" srcOrd="0" destOrd="0" presId="urn:microsoft.com/office/officeart/2008/layout/VerticalCurvedList"/>
    <dgm:cxn modelId="{0B85E713-D5CC-4C6F-82E6-A35EB02F2565}" type="presParOf" srcId="{1EBA4998-0639-4B9A-A504-AB556D8A6601}" destId="{DE76FF88-1C86-47AD-833A-083A5766C7B6}" srcOrd="3" destOrd="0" presId="urn:microsoft.com/office/officeart/2008/layout/VerticalCurvedList"/>
    <dgm:cxn modelId="{08168C85-AFC7-434A-9BC0-27C61A43E6A6}" type="presParOf" srcId="{1EBA4998-0639-4B9A-A504-AB556D8A6601}" destId="{BCA93A91-9FF2-4B20-BC86-4B5884FF3556}" srcOrd="4" destOrd="0" presId="urn:microsoft.com/office/officeart/2008/layout/VerticalCurvedList"/>
    <dgm:cxn modelId="{2DD655B1-F934-41FF-AEDB-974838942BB4}" type="presParOf" srcId="{BCA93A91-9FF2-4B20-BC86-4B5884FF3556}" destId="{FB8B03DB-EBEA-48A2-A699-E8ED87B838AD}" srcOrd="0" destOrd="0" presId="urn:microsoft.com/office/officeart/2008/layout/VerticalCurvedList"/>
    <dgm:cxn modelId="{D2C1B57E-D36D-4691-8CB1-EA6AE139E40A}" type="presParOf" srcId="{1EBA4998-0639-4B9A-A504-AB556D8A6601}" destId="{39F4FAAF-17D4-4DC7-BD65-DCCA8F5DB66A}" srcOrd="5" destOrd="0" presId="urn:microsoft.com/office/officeart/2008/layout/VerticalCurvedList"/>
    <dgm:cxn modelId="{104776D5-63DF-4327-B45D-D41725857656}" type="presParOf" srcId="{1EBA4998-0639-4B9A-A504-AB556D8A6601}" destId="{28C4D0FA-51DB-41E3-8B67-8BB1FEA6C4C0}" srcOrd="6" destOrd="0" presId="urn:microsoft.com/office/officeart/2008/layout/VerticalCurvedList"/>
    <dgm:cxn modelId="{71ABFF0E-2C57-4858-AD04-87511DB0605E}" type="presParOf" srcId="{28C4D0FA-51DB-41E3-8B67-8BB1FEA6C4C0}" destId="{97285D46-943A-40F9-AEFB-EEB61B8B4BF0}" srcOrd="0" destOrd="0" presId="urn:microsoft.com/office/officeart/2008/layout/VerticalCurvedList"/>
    <dgm:cxn modelId="{A718DB31-9794-4CF7-88A6-5F847B7B89A4}" type="presParOf" srcId="{1EBA4998-0639-4B9A-A504-AB556D8A6601}" destId="{915117B5-08A4-4428-AAA9-608AFD60B0F1}" srcOrd="7" destOrd="0" presId="urn:microsoft.com/office/officeart/2008/layout/VerticalCurvedList"/>
    <dgm:cxn modelId="{B9451B61-D1F8-4385-9A3A-1EE154204D29}" type="presParOf" srcId="{1EBA4998-0639-4B9A-A504-AB556D8A6601}" destId="{94ADE5D3-89C2-4BDA-BF92-DFF70BEAEF0A}" srcOrd="8" destOrd="0" presId="urn:microsoft.com/office/officeart/2008/layout/VerticalCurvedList"/>
    <dgm:cxn modelId="{03281D00-A910-49B7-8287-B73E72A55A2A}" type="presParOf" srcId="{94ADE5D3-89C2-4BDA-BF92-DFF70BEAEF0A}" destId="{92B1A6C2-F8E6-4BFD-96B9-DF3622F67BE6}" srcOrd="0" destOrd="0" presId="urn:microsoft.com/office/officeart/2008/layout/VerticalCurvedList"/>
    <dgm:cxn modelId="{72194D66-74CA-40F3-BDD5-01600F492707}" type="presParOf" srcId="{1EBA4998-0639-4B9A-A504-AB556D8A6601}" destId="{E4A26F2D-9160-4358-AC4C-D865BC70505B}" srcOrd="9" destOrd="0" presId="urn:microsoft.com/office/officeart/2008/layout/VerticalCurvedList"/>
    <dgm:cxn modelId="{462D8E77-A938-438B-93DB-C37B7050720F}" type="presParOf" srcId="{1EBA4998-0639-4B9A-A504-AB556D8A6601}" destId="{1D382F32-5D8D-44AC-A8DC-CD9F936A4FEC}" srcOrd="10" destOrd="0" presId="urn:microsoft.com/office/officeart/2008/layout/VerticalCurvedList"/>
    <dgm:cxn modelId="{E47596E0-AB69-4292-834C-7E9C130F8C64}" type="presParOf" srcId="{1D382F32-5D8D-44AC-A8DC-CD9F936A4FEC}" destId="{84A6D33D-8F88-4FB7-B10E-D86FDCF6A5E0}" srcOrd="0" destOrd="0" presId="urn:microsoft.com/office/officeart/2008/layout/VerticalCurvedList"/>
    <dgm:cxn modelId="{F0A76D90-0515-45C1-B545-39FD5BD7A7F5}" type="presParOf" srcId="{1EBA4998-0639-4B9A-A504-AB556D8A6601}" destId="{DE62A62B-B879-41BD-8A42-34C5A50C5EB8}" srcOrd="11" destOrd="0" presId="urn:microsoft.com/office/officeart/2008/layout/VerticalCurvedList"/>
    <dgm:cxn modelId="{52BC80AC-5915-40C5-ABB9-42EB54AB8066}" type="presParOf" srcId="{1EBA4998-0639-4B9A-A504-AB556D8A6601}" destId="{8D18533D-0093-4BC4-936A-D80528BD70E1}" srcOrd="12" destOrd="0" presId="urn:microsoft.com/office/officeart/2008/layout/VerticalCurvedList"/>
    <dgm:cxn modelId="{80077324-B3C1-4196-B05F-C498681D8B30}" type="presParOf" srcId="{8D18533D-0093-4BC4-936A-D80528BD70E1}" destId="{5DDBEFC8-90C8-4094-8BBD-5952EE939F7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62B5C-A90C-4B9B-8818-E5FAF97AA170}">
      <dsp:nvSpPr>
        <dsp:cNvPr id="0" name=""/>
        <dsp:cNvSpPr/>
      </dsp:nvSpPr>
      <dsp:spPr>
        <a:xfrm>
          <a:off x="-6363047" y="-976772"/>
          <a:ext cx="7601062" cy="7601062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12700" cap="flat" cmpd="sng" algn="ctr">
          <a:solidFill>
            <a:srgbClr val="418AB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DBAB9A-68AE-4632-B3BE-9601CAAF5E43}">
      <dsp:nvSpPr>
        <dsp:cNvPr id="0" name=""/>
        <dsp:cNvSpPr/>
      </dsp:nvSpPr>
      <dsp:spPr>
        <a:xfrm>
          <a:off x="442776" y="325991"/>
          <a:ext cx="10232918" cy="594570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94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визначити маршрут для спостереження за популяцією жука-оленя;</a:t>
          </a:r>
          <a:endParaRPr lang="ru-RU" sz="2000" b="1" i="0" kern="1200" dirty="0">
            <a:solidFill>
              <a:sysClr val="window" lastClr="FFFFFF"/>
            </a:solidFill>
            <a:effectLst/>
            <a:latin typeface="Calibri"/>
            <a:ea typeface="+mn-ea"/>
            <a:cs typeface="+mn-cs"/>
          </a:endParaRPr>
        </a:p>
      </dsp:txBody>
      <dsp:txXfrm>
        <a:off x="442776" y="325991"/>
        <a:ext cx="10232918" cy="594570"/>
      </dsp:txXfrm>
    </dsp:sp>
    <dsp:sp modelId="{12657825-C60B-4C68-9D0A-7A955B0A1F5D}">
      <dsp:nvSpPr>
        <dsp:cNvPr id="0" name=""/>
        <dsp:cNvSpPr/>
      </dsp:nvSpPr>
      <dsp:spPr>
        <a:xfrm>
          <a:off x="0" y="179777"/>
          <a:ext cx="835735" cy="829812"/>
        </a:xfrm>
        <a:prstGeom prst="ellipse">
          <a:avLst/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418AB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6FF88-1C86-47AD-833A-083A5766C7B6}">
      <dsp:nvSpPr>
        <dsp:cNvPr id="0" name=""/>
        <dsp:cNvSpPr/>
      </dsp:nvSpPr>
      <dsp:spPr>
        <a:xfrm>
          <a:off x="983582" y="1107910"/>
          <a:ext cx="9743843" cy="800446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94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uk-UA" sz="24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провести облік чисельності жука-оленя на маршруті</a:t>
          </a:r>
          <a:r>
            <a:rPr lang="uk-UA" sz="2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; </a:t>
          </a:r>
          <a:endParaRPr lang="ru-RU" sz="2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983582" y="1107910"/>
        <a:ext cx="9743843" cy="800446"/>
      </dsp:txXfrm>
    </dsp:sp>
    <dsp:sp modelId="{FB8B03DB-EBEA-48A2-A699-E8ED87B838AD}">
      <dsp:nvSpPr>
        <dsp:cNvPr id="0" name=""/>
        <dsp:cNvSpPr/>
      </dsp:nvSpPr>
      <dsp:spPr>
        <a:xfrm>
          <a:off x="592682" y="1114819"/>
          <a:ext cx="743213" cy="743213"/>
        </a:xfrm>
        <a:prstGeom prst="ellipse">
          <a:avLst/>
        </a:prstGeom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418AB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F4FAAF-17D4-4DC7-BD65-DCCA8F5DB66A}">
      <dsp:nvSpPr>
        <dsp:cNvPr id="0" name=""/>
        <dsp:cNvSpPr/>
      </dsp:nvSpPr>
      <dsp:spPr>
        <a:xfrm>
          <a:off x="1108151" y="2085052"/>
          <a:ext cx="9520201" cy="594570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94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uk-UA" sz="24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</a:t>
          </a:r>
          <a:r>
            <a:rPr lang="uk-UA" sz="24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дійснити  </a:t>
          </a:r>
          <a:r>
            <a:rPr lang="uk-UA" sz="2400" b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морфометричний</a:t>
          </a:r>
          <a:r>
            <a:rPr lang="uk-UA" sz="24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аналіз зразків жука-оленя</a:t>
          </a:r>
          <a:r>
            <a:rPr lang="uk-UA" sz="2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;</a:t>
          </a:r>
          <a:endParaRPr lang="ru-RU" sz="2000" b="1" kern="1200" dirty="0">
            <a:solidFill>
              <a:sysClr val="window" lastClr="FFFFFF"/>
            </a:solidFill>
            <a:effectLst/>
            <a:latin typeface="Calibri"/>
            <a:ea typeface="+mn-ea"/>
            <a:cs typeface="+mn-cs"/>
          </a:endParaRPr>
        </a:p>
      </dsp:txBody>
      <dsp:txXfrm>
        <a:off x="1108151" y="2085052"/>
        <a:ext cx="9520201" cy="594570"/>
      </dsp:txXfrm>
    </dsp:sp>
    <dsp:sp modelId="{97285D46-943A-40F9-AEFB-EEB61B8B4BF0}">
      <dsp:nvSpPr>
        <dsp:cNvPr id="0" name=""/>
        <dsp:cNvSpPr/>
      </dsp:nvSpPr>
      <dsp:spPr>
        <a:xfrm>
          <a:off x="816324" y="2006562"/>
          <a:ext cx="743213" cy="743213"/>
        </a:xfrm>
        <a:prstGeom prst="ellipse">
          <a:avLst/>
        </a:prstGeom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418AB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117B5-08A4-4428-AAA9-608AFD60B0F1}">
      <dsp:nvSpPr>
        <dsp:cNvPr id="0" name=""/>
        <dsp:cNvSpPr/>
      </dsp:nvSpPr>
      <dsp:spPr>
        <a:xfrm>
          <a:off x="1187931" y="2907215"/>
          <a:ext cx="9520201" cy="724264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94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проаналізувати отримані дані можливих морфологічних відмінностей між відібраними зразками;</a:t>
          </a:r>
          <a:endParaRPr lang="ru-RU" sz="2400" b="1" kern="1200" dirty="0">
            <a:solidFill>
              <a:sysClr val="window" lastClr="FFFFFF"/>
            </a:solidFill>
            <a:effectLst/>
            <a:latin typeface="Calibri"/>
            <a:ea typeface="+mn-ea"/>
            <a:cs typeface="+mn-cs"/>
          </a:endParaRPr>
        </a:p>
      </dsp:txBody>
      <dsp:txXfrm>
        <a:off x="1187931" y="2907215"/>
        <a:ext cx="9520201" cy="724264"/>
      </dsp:txXfrm>
    </dsp:sp>
    <dsp:sp modelId="{92B1A6C2-F8E6-4BFD-96B9-DF3622F67BE6}">
      <dsp:nvSpPr>
        <dsp:cNvPr id="0" name=""/>
        <dsp:cNvSpPr/>
      </dsp:nvSpPr>
      <dsp:spPr>
        <a:xfrm>
          <a:off x="816324" y="2897740"/>
          <a:ext cx="743213" cy="743213"/>
        </a:xfrm>
        <a:prstGeom prst="ellipse">
          <a:avLst/>
        </a:prstGeom>
        <a:blipFill rotWithShape="0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418AB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26F2D-9160-4358-AC4C-D865BC70505B}">
      <dsp:nvSpPr>
        <dsp:cNvPr id="0" name=""/>
        <dsp:cNvSpPr/>
      </dsp:nvSpPr>
      <dsp:spPr>
        <a:xfrm>
          <a:off x="964289" y="3863805"/>
          <a:ext cx="9743843" cy="594570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94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зробити висновки про стан популяції;</a:t>
          </a:r>
          <a:endParaRPr lang="ru-RU" sz="2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964289" y="3863805"/>
        <a:ext cx="9743843" cy="594570"/>
      </dsp:txXfrm>
    </dsp:sp>
    <dsp:sp modelId="{84A6D33D-8F88-4FB7-B10E-D86FDCF6A5E0}">
      <dsp:nvSpPr>
        <dsp:cNvPr id="0" name=""/>
        <dsp:cNvSpPr/>
      </dsp:nvSpPr>
      <dsp:spPr>
        <a:xfrm>
          <a:off x="592682" y="3789483"/>
          <a:ext cx="743213" cy="743213"/>
        </a:xfrm>
        <a:prstGeom prst="ellipse">
          <a:avLst/>
        </a:prstGeom>
        <a:blipFill rotWithShape="0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418AB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62A62B-B879-41BD-8A42-34C5A50C5EB8}">
      <dsp:nvSpPr>
        <dsp:cNvPr id="0" name=""/>
        <dsp:cNvSpPr/>
      </dsp:nvSpPr>
      <dsp:spPr>
        <a:xfrm>
          <a:off x="475214" y="4637692"/>
          <a:ext cx="10232918" cy="830282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94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надати рекомендації щодо  пріоритетних  напрямків охорони комах даного виду</a:t>
          </a:r>
          <a:endParaRPr lang="ru-UA" sz="2400" b="1" kern="1200" dirty="0">
            <a:solidFill>
              <a:schemeClr val="bg1"/>
            </a:solidFill>
          </a:endParaRPr>
        </a:p>
      </dsp:txBody>
      <dsp:txXfrm>
        <a:off x="475214" y="4637692"/>
        <a:ext cx="10232918" cy="830282"/>
      </dsp:txXfrm>
    </dsp:sp>
    <dsp:sp modelId="{5DDBEFC8-90C8-4094-8BBD-5952EE939F72}">
      <dsp:nvSpPr>
        <dsp:cNvPr id="0" name=""/>
        <dsp:cNvSpPr/>
      </dsp:nvSpPr>
      <dsp:spPr>
        <a:xfrm>
          <a:off x="103607" y="4681226"/>
          <a:ext cx="743213" cy="743213"/>
        </a:xfrm>
        <a:prstGeom prst="ellipse">
          <a:avLst/>
        </a:prstGeom>
        <a:blipFill rotWithShape="0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B51EE-61A9-4124-A8B4-CD4C1A10E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F717E1A-1450-45B9-B165-C3148FD9E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21449D-C96F-4A10-AF96-CA78A4D6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6B22-11F9-406C-848D-6014CB2B4D6E}" type="datetime1">
              <a:rPr lang="ru-UA" smtClean="0"/>
              <a:t>14.04.2024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6D5018-3734-4A88-8F3A-794DAA2CE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B4E1E-B154-4D59-9ABE-27B0AD6C1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8ED6-0EC4-4C28-A0DD-BD8E7D73D0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3779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09EDC-23B8-444A-9E92-13CDAB579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1B3ED49-EE53-428D-94AA-47C483AE2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D3268EE-F8B4-4164-80D6-1A78C24D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91AB-5125-4215-B088-889AEB4D88F3}" type="datetime1">
              <a:rPr lang="ru-UA" smtClean="0"/>
              <a:t>14.04.2024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DEB91C-1E8D-425D-923D-12832F6E9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7B7C85-51EF-43A0-872D-C4BE14615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8ED6-0EC4-4C28-A0DD-BD8E7D73D0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7107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D9F509-DDDB-4A52-85C3-780C74E8D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0B29DCA-A11D-4FD7-B21E-111DF4FC3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478D68-04DD-45F4-ACDD-89319B62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63D6-D42D-4145-B96A-CED64B546236}" type="datetime1">
              <a:rPr lang="ru-UA" smtClean="0"/>
              <a:t>14.04.2024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94055B-6D43-4D2E-A293-E99F9FC1F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2502074-29B1-4A2E-8DD4-2195D3C6F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8ED6-0EC4-4C28-A0DD-BD8E7D73D0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992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213AF-B592-4953-BF92-8BE620082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22CF5CC-AE7E-46F8-ABB5-87CF40386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62BDE2-99C9-492A-9257-5AC809EF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65467-89F7-43AD-8C8C-9638BB48FB42}" type="datetime1">
              <a:rPr lang="ru-UA" smtClean="0"/>
              <a:t>14.04.2024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D57274-4CCD-4E57-A7BD-2E55700A1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ECD967-32D0-4CE3-B56B-45B81F02D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8ED6-0EC4-4C28-A0DD-BD8E7D73D0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2882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BC1EA-B2B0-4223-AC39-E25F3061E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D640B9E-C646-4FD6-9112-21D502396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8E971F3-9500-4B51-84F0-C253A2182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71D5-DBC9-49F3-AD8D-240876EC68CA}" type="datetime1">
              <a:rPr lang="ru-UA" smtClean="0"/>
              <a:t>14.04.2024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7A1D7D9-DC63-4DFB-8078-29400EFE2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4BF7CFC-F961-44DF-A5AD-EBCDF10CC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8ED6-0EC4-4C28-A0DD-BD8E7D73D0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304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464036-5D5D-4A39-9803-FA121EE3A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9E5683-7A42-441A-8FA1-5E02BC31B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9485563-EEE4-4BC4-B94C-372A7D07E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A43DB98-3AF6-4890-9C63-E3DD12EB0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662E-EC06-406A-AEC0-FB04FCF2C9FA}" type="datetime1">
              <a:rPr lang="ru-UA" smtClean="0"/>
              <a:t>14.04.2024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2EF39F-597B-47D5-8A3F-E8AA201D1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1E6171B-46C5-422C-917C-16E6E5509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8ED6-0EC4-4C28-A0DD-BD8E7D73D0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294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4902E-CBA8-42C0-817D-D0DDDD93E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437405F-C9E4-4B39-AB83-58311DE85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58AE820-7714-45D3-91AD-A3FDC2BD3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1BE76D-3F90-4297-88E7-D191B222C3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108C8A7-997D-4677-BA08-B0C089B8AE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9F47D3E-ED28-4DE3-A523-7AE8F2B5F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4B64-8A20-4A9C-A05F-6D5AD6FB534E}" type="datetime1">
              <a:rPr lang="ru-UA" smtClean="0"/>
              <a:t>14.04.2024</a:t>
            </a:fld>
            <a:endParaRPr lang="ru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00B0F24-FA59-4B7F-B031-4B895B581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F206C57-FF24-4950-B020-CA02A68F1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8ED6-0EC4-4C28-A0DD-BD8E7D73D0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7737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0C570-CB1D-4F6A-A50D-876FC87FF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5027DF1-CA50-4E0C-B84A-B260E15C3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675B-2122-47C7-B09F-A08164C037EA}" type="datetime1">
              <a:rPr lang="ru-UA" smtClean="0"/>
              <a:t>14.04.2024</a:t>
            </a:fld>
            <a:endParaRPr lang="ru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4D915BF-DAFD-4045-B585-69ED42223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2E0E1C8-288E-4692-B2C5-3EDF57DC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8ED6-0EC4-4C28-A0DD-BD8E7D73D0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607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2BDB630-44BD-414A-BC7D-44D660C0D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DD39-CCCD-4DF5-9B99-3712E78D791E}" type="datetime1">
              <a:rPr lang="ru-UA" smtClean="0"/>
              <a:t>14.04.2024</a:t>
            </a:fld>
            <a:endParaRPr lang="ru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3AC6B65-DC8F-44EF-88A0-792301083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FEA5929-8ECA-4A2F-9241-CC7340F09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8ED6-0EC4-4C28-A0DD-BD8E7D73D0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844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852C7B-7AD3-4026-9540-A4B4A5327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1222C58-39A1-46F8-8FB9-2A81E71C7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B6F9176-B360-4CF3-900D-C42033509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157A74C-206C-401D-86D8-7F9A2FCD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C43F-5E53-4662-9ED6-7D445B8591BD}" type="datetime1">
              <a:rPr lang="ru-UA" smtClean="0"/>
              <a:t>14.04.2024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555F8ED-DCB7-4C5F-A6EB-25E7715D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9DD1BD1-C494-49C9-9A09-CCBE4A81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8ED6-0EC4-4C28-A0DD-BD8E7D73D0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5140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48492-4765-49F1-BB34-AA3C54024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B7B9ACC-5945-46A3-A44C-BD68D17988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A1FB39-CFBC-43BB-AC90-BD505BC14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7584A12-60DC-4CB2-B958-F77E19C8E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299E-10AA-4077-BA36-8784A9342DBB}" type="datetime1">
              <a:rPr lang="ru-UA" smtClean="0"/>
              <a:t>14.04.2024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0FD5D04-4C57-496C-8AE3-A357AF4B6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2D056C2-1DAC-4003-9B96-4D22EB2C1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C8ED6-0EC4-4C28-A0DD-BD8E7D73D0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3385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AB761F4-8BDF-4C01-B9B6-187DBEA7E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5A66BC-AF42-4036-B962-676175B3D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48AF7AF-092D-40BD-B203-D312E610D0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953F9-3CFA-4A36-B2F5-5394210DB6F7}" type="datetime1">
              <a:rPr lang="ru-UA" smtClean="0"/>
              <a:t>14.04.2024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1B1304-0B75-488B-858E-49C18BEEB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483537C-71FB-4B2A-AD45-5909E19D45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C8ED6-0EC4-4C28-A0DD-BD8E7D73D0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512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edbook-ua.org/item/lucanus-cervus-cervus-linnaeus" TargetMode="External"/><Relationship Id="rId2" Type="http://schemas.openxmlformats.org/officeDocument/2006/relationships/hyperlink" Target="https://uk.wikipedia.org/wiki/%D0%92%D0%B0%D0%BB%D0%B5%D1%80%D1%96%D0%B9_%D0%84%D1%80%D0%BC%D0%BE%D0%BB%D0%B5%D0%BD%D0%BA%D0%B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.wikipedia.org/wiki/%D0%86%D0%B3%D0%BE%D1%80_%D0%90%D0%BA%D1%96%D0%BC%D0%BE%D0%B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D9299-A63D-4F6F-883A-779B8D6CF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2387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Оцінка стану популяції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Lucanus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cervus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рекреаційній зоні </a:t>
            </a:r>
            <a:r>
              <a:rPr lang="uk-UA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Снітинського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лісництва</a:t>
            </a:r>
            <a:br>
              <a:rPr lang="ru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UA" sz="4800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64E0E10-FB33-4914-9B09-60B9E9BAF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1041" y="3230774"/>
            <a:ext cx="7019108" cy="3501197"/>
          </a:xfrm>
        </p:spPr>
        <p:txBody>
          <a:bodyPr>
            <a:normAutofit fontScale="77500" lnSpcReduction="20000"/>
          </a:bodyPr>
          <a:lstStyle/>
          <a:p>
            <a:pPr marL="450850" algn="l">
              <a:lnSpc>
                <a:spcPct val="107000"/>
              </a:lnSpc>
              <a:spcAft>
                <a:spcPts val="800"/>
              </a:spcAft>
            </a:pPr>
            <a:endParaRPr lang="uk-UA" sz="1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850" algn="l">
              <a:lnSpc>
                <a:spcPct val="107000"/>
              </a:lnSpc>
              <a:spcAft>
                <a:spcPts val="800"/>
              </a:spcAft>
            </a:pPr>
            <a:r>
              <a:rPr lang="uk-UA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Автор: 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5000"/>
              </a:lnSpc>
              <a:spcBef>
                <a:spcPts val="480"/>
              </a:spcBef>
              <a:spcAft>
                <a:spcPts val="0"/>
              </a:spcAft>
            </a:pPr>
            <a:r>
              <a:rPr lang="uk-UA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Голуб Валерія Олегівна,</a:t>
            </a:r>
          </a:p>
          <a:p>
            <a:pPr algn="just">
              <a:lnSpc>
                <a:spcPct val="95000"/>
              </a:lnSpc>
              <a:spcBef>
                <a:spcPts val="480"/>
              </a:spcBef>
              <a:spcAft>
                <a:spcPts val="0"/>
              </a:spcAft>
            </a:pPr>
            <a:r>
              <a:rPr lang="uk-UA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вихованка гуртка «Основи науково-дослідницької діяльності» Комунального закладу позашкільної освіти «Центр дитячо-юнацького розвитку» Калинівської селищної ради Фастівського району Київської області, учениця 9 класу </a:t>
            </a:r>
            <a:r>
              <a:rPr lang="ru-RU" sz="1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Малосолтанівської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гімназії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Калинівської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селищної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ради</a:t>
            </a: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  <a:tabLst>
                <a:tab pos="2790825" algn="l"/>
              </a:tabLst>
            </a:pPr>
            <a:r>
              <a:rPr lang="ru-RU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Науковий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  <a:tabLst>
                <a:tab pos="2790825" algn="l"/>
              </a:tabLst>
            </a:pP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Стукал </a:t>
            </a:r>
            <a:r>
              <a:rPr lang="ru-RU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Ніна</a:t>
            </a: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Іванівна</a:t>
            </a: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UA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Керівник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гуртка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Основи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науково-дослідницької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Комунального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закладу </a:t>
            </a:r>
            <a:r>
              <a:rPr lang="ru-RU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Калинівської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селищної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ради  «Центр </a:t>
            </a:r>
            <a:r>
              <a:rPr lang="ru-RU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дитячо-юнацького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Фастівського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району </a:t>
            </a:r>
            <a:r>
              <a:rPr lang="ru-RU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Київської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області</a:t>
            </a:r>
            <a:endParaRPr lang="ru-UA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A" sz="500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2A58215-9D5B-42DD-A8C1-E62BD03DA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671" y="635634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C8ED6-0EC4-4C28-A0DD-BD8E7D73D053}" type="slidenum">
              <a:rPr kumimoji="0" lang="ru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U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58F8DE-767C-4B99-A279-9075BC67789A}"/>
              </a:ext>
            </a:extLst>
          </p:cNvPr>
          <p:cNvSpPr txBox="1"/>
          <p:nvPr/>
        </p:nvSpPr>
        <p:spPr>
          <a:xfrm>
            <a:off x="2904688" y="306067"/>
            <a:ext cx="7136934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944245" lvl="0" indent="0" algn="ctr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Міністерство освіти і науки України </a:t>
            </a:r>
            <a:endParaRPr kumimoji="0" lang="ru-U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КЗ КОР </a:t>
            </a:r>
            <a:r>
              <a:rPr kumimoji="0" lang="uk-UA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Мала академія наук</a:t>
            </a:r>
            <a:r>
              <a:rPr kumimoji="0" lang="uk-UA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учнівської молоді»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ru-U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Відділення екології та аграрних наук</a:t>
            </a:r>
            <a:endParaRPr kumimoji="0" lang="ru-U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Секція</a:t>
            </a:r>
            <a:r>
              <a:rPr kumimoji="0" lang="uk-UA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Охорона 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довкілля і раціональне природокористування</a:t>
            </a:r>
            <a:endParaRPr kumimoji="0" lang="ru-U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021DBE-E4D4-4044-B1BF-5A193E2497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10" y="3788958"/>
            <a:ext cx="3116033" cy="274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26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24503A7-C4E4-45C3-BCB4-84354499DCF0}"/>
              </a:ext>
            </a:extLst>
          </p:cNvPr>
          <p:cNvSpPr txBox="1"/>
          <p:nvPr/>
        </p:nvSpPr>
        <p:spPr>
          <a:xfrm>
            <a:off x="529282" y="4300559"/>
            <a:ext cx="524450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Рис. 13 Порівняння розмірів тіла самців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Lucanus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cervus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L</a:t>
            </a: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ru-U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ru-UA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DF543B-B80C-414C-B696-068772B294F5}"/>
              </a:ext>
            </a:extLst>
          </p:cNvPr>
          <p:cNvSpPr txBox="1"/>
          <p:nvPr/>
        </p:nvSpPr>
        <p:spPr>
          <a:xfrm>
            <a:off x="6016037" y="4300559"/>
            <a:ext cx="574793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Рис. 14 Порівняння розмірів тіла самок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Lucanus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cervus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L</a:t>
            </a: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ru-U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ru-U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16229940-99F4-4EA4-8975-90736D995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0776" y="627607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C8ED6-0EC4-4C28-A0DD-BD8E7D73D053}" type="slidenum">
              <a:rPr kumimoji="0" lang="ru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U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3C3BB7-D850-460F-B44D-0DAE61A83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82" y="399363"/>
            <a:ext cx="5244501" cy="3454879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9656FC-11D9-41F2-8C8F-19AFC65FE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037" y="399363"/>
            <a:ext cx="5747939" cy="3454879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80585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93619A42-73DD-413E-B502-792867331CC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1618" y="526343"/>
          <a:ext cx="8200102" cy="4568794"/>
        </p:xfrm>
        <a:graphic>
          <a:graphicData uri="http://schemas.openxmlformats.org/drawingml/2006/table">
            <a:tbl>
              <a:tblPr firstRow="1" firstCol="1" bandRow="1"/>
              <a:tblGrid>
                <a:gridCol w="1268713">
                  <a:extLst>
                    <a:ext uri="{9D8B030D-6E8A-4147-A177-3AD203B41FA5}">
                      <a16:colId xmlns:a16="http://schemas.microsoft.com/office/drawing/2014/main" val="160935956"/>
                    </a:ext>
                  </a:extLst>
                </a:gridCol>
                <a:gridCol w="1268713">
                  <a:extLst>
                    <a:ext uri="{9D8B030D-6E8A-4147-A177-3AD203B41FA5}">
                      <a16:colId xmlns:a16="http://schemas.microsoft.com/office/drawing/2014/main" val="2988084321"/>
                    </a:ext>
                  </a:extLst>
                </a:gridCol>
                <a:gridCol w="1345633">
                  <a:extLst>
                    <a:ext uri="{9D8B030D-6E8A-4147-A177-3AD203B41FA5}">
                      <a16:colId xmlns:a16="http://schemas.microsoft.com/office/drawing/2014/main" val="4277272372"/>
                    </a:ext>
                  </a:extLst>
                </a:gridCol>
                <a:gridCol w="1348483">
                  <a:extLst>
                    <a:ext uri="{9D8B030D-6E8A-4147-A177-3AD203B41FA5}">
                      <a16:colId xmlns:a16="http://schemas.microsoft.com/office/drawing/2014/main" val="4276620165"/>
                    </a:ext>
                  </a:extLst>
                </a:gridCol>
                <a:gridCol w="1484280">
                  <a:extLst>
                    <a:ext uri="{9D8B030D-6E8A-4147-A177-3AD203B41FA5}">
                      <a16:colId xmlns:a16="http://schemas.microsoft.com/office/drawing/2014/main" val="2229755993"/>
                    </a:ext>
                  </a:extLst>
                </a:gridCol>
                <a:gridCol w="1484280">
                  <a:extLst>
                    <a:ext uri="{9D8B030D-6E8A-4147-A177-3AD203B41FA5}">
                      <a16:colId xmlns:a16="http://schemas.microsoft.com/office/drawing/2014/main" val="1614370968"/>
                    </a:ext>
                  </a:extLst>
                </a:gridCol>
              </a:tblGrid>
              <a:tr h="135112">
                <a:tc rowSpan="2">
                  <a:txBody>
                    <a:bodyPr/>
                    <a:lstStyle/>
                    <a:p>
                      <a:pPr algn="just"/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кварталу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виділу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Індекси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253340"/>
                  </a:ext>
                </a:extLst>
              </a:tr>
              <a:tr h="270224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Н/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LB</a:t>
                      </a: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LBe</a:t>
                      </a: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LJ</a:t>
                      </a: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945335"/>
                  </a:ext>
                </a:extLst>
              </a:tr>
              <a:tr h="381089">
                <a:tc rowSpan="6"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Самці 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38/9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0,19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0,57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0,48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109616"/>
                  </a:ext>
                </a:extLst>
              </a:tr>
              <a:tr h="381089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38/9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0,17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0,47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249787"/>
                  </a:ext>
                </a:extLst>
              </a:tr>
              <a:tr h="381089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38/9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0,24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0,55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0,51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578600"/>
                  </a:ext>
                </a:extLst>
              </a:tr>
              <a:tr h="381089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38/5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0,53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0,51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999876"/>
                  </a:ext>
                </a:extLst>
              </a:tr>
              <a:tr h="381089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38/5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0,24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0,56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0,50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97925"/>
                  </a:ext>
                </a:extLst>
              </a:tr>
              <a:tr h="381089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38/5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0,51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0,51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14207"/>
                  </a:ext>
                </a:extLst>
              </a:tr>
              <a:tr h="381089">
                <a:tc rowSpan="5"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Самки 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38/9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0,61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943452"/>
                  </a:ext>
                </a:extLst>
              </a:tr>
              <a:tr h="381089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38/9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0,19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0,53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62899"/>
                  </a:ext>
                </a:extLst>
              </a:tr>
              <a:tr h="381089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38/5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0,55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64191"/>
                  </a:ext>
                </a:extLst>
              </a:tr>
              <a:tr h="381089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38/5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0,18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0,60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376761"/>
                  </a:ext>
                </a:extLst>
              </a:tr>
              <a:tr h="135112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38/6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0,14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0,63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29" marR="43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888306"/>
                  </a:ext>
                </a:extLst>
              </a:tr>
            </a:tbl>
          </a:graphicData>
        </a:graphic>
      </p:graphicFrame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CFD84F3C-CB4E-4479-BB48-E0271E6CB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4451" y="628667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C8ED6-0EC4-4C28-A0DD-BD8E7D73D053}" type="slidenum">
              <a:rPr kumimoji="0" lang="ru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U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C851D2-DBBD-4053-A029-E0112A7D2318}"/>
              </a:ext>
            </a:extLst>
          </p:cNvPr>
          <p:cNvSpPr txBox="1"/>
          <p:nvPr/>
        </p:nvSpPr>
        <p:spPr>
          <a:xfrm>
            <a:off x="108997" y="5281495"/>
            <a:ext cx="8632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Табл</a:t>
            </a:r>
            <a:r>
              <a:rPr kumimoji="0" lang="uk-UA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3 Індекси співвідношень частин тіла </a:t>
            </a:r>
            <a:r>
              <a:rPr kumimoji="0" 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Lucanus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cervus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</a:t>
            </a:r>
            <a:r>
              <a:rPr kumimoji="0" lang="uk-UA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ru-UA" sz="11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D67DA4-11C3-44AD-9C3D-AC95F338FE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0201" y="3489481"/>
            <a:ext cx="2234816" cy="29797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A18F49-E8C1-41D3-AAA0-DEE99A61B9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0201" y="254352"/>
            <a:ext cx="2234816" cy="297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41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D28621-16A7-4A70-AC65-4D3EBD9BB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303"/>
            <a:ext cx="10515600" cy="6145162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uk-UA" sz="8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ВИСНОВКИ</a:t>
            </a:r>
            <a:endParaRPr lang="ru-UA" sz="8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8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UA" sz="8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маршруті за два роки виявлено 50 особин</a:t>
            </a:r>
            <a:r>
              <a:rPr lang="uk-UA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Lucanus</a:t>
            </a:r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cervus</a:t>
            </a:r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L.</a:t>
            </a:r>
            <a:r>
              <a:rPr lang="uk-UA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у 2023 році на 5 особин менше, ніж у 2022 році. Чисельність самців переважала чисельність самок у 1,5 рази. Враховуючи протяжність маршрутів, в цілому чисельність невисока, знахідки одиничні. Проте, наведені дані є попередніми і ще вимагають подальших досліджень з використанням більшої кількості локусів і популяцій;</a:t>
            </a:r>
            <a:endParaRPr lang="ru-UA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Період активності жука-оленя припадає з ІV декади травня до  ІV декади липня, За вказаний період зустрілось у 2022 році – 22 екземпляри, у 2023 році – 21 екземпляр жуків;</a:t>
            </a:r>
            <a:endParaRPr lang="ru-UA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Морфометричний</a:t>
            </a:r>
            <a:r>
              <a:rPr lang="uk-UA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аналіз довжин частин тіла жука-оленя та розрахунок їх індексів, показав, що переважають крупні особини, середня довжина тіла самців становила 48 мм, самок – 39 мм. Очевидно, це є свідченням доступності і достатньої кількості  корму у личинковий період розвитку.</a:t>
            </a:r>
            <a:endParaRPr lang="ru-UA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buFont typeface="+mj-lt"/>
              <a:buAutoNum type="arabicPeriod"/>
            </a:pPr>
            <a:r>
              <a:rPr lang="uk-UA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Причиною скорочення популяції жука-оленя у рекреаційній зоні </a:t>
            </a:r>
            <a:r>
              <a:rPr lang="uk-UA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Снітинського</a:t>
            </a:r>
            <a:r>
              <a:rPr lang="uk-UA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лісництва є несприятливі погодні умови, негативний антропогенний вплив на популяцію: засмічення, відлов жуків, розкладання вогнищ, вплив токсинів. </a:t>
            </a:r>
            <a:endParaRPr lang="ru-UA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Обмеження господарської людини, заборона вирубування старих повалених дерев сприятиме збереженню популяції  </a:t>
            </a:r>
            <a:r>
              <a:rPr lang="uk-UA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Lucanus</a:t>
            </a:r>
            <a:r>
              <a:rPr lang="uk-UA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cervus</a:t>
            </a:r>
            <a:r>
              <a:rPr lang="uk-UA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L. на досліджуваній території.</a:t>
            </a:r>
          </a:p>
          <a:p>
            <a:endParaRPr lang="ru-UA" dirty="0"/>
          </a:p>
        </p:txBody>
      </p: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89502714-A9A1-466B-BBA3-A82B3858F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7412" y="623790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C8ED6-0EC4-4C28-A0DD-BD8E7D73D053}" type="slidenum">
              <a:rPr kumimoji="0" lang="ru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U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652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46B60FF-CD78-40F4-A3B9-092F4C97B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1280" y="302834"/>
            <a:ext cx="8854439" cy="6219886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5000"/>
              </a:lnSpc>
              <a:buNone/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РЕКОМЕНДАЦІЇ </a:t>
            </a:r>
            <a:endParaRPr lang="uk-UA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buNone/>
            </a:pPr>
            <a:r>
              <a:rPr lang="uk-UA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UA" sz="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uk-UA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берігати у первинному стані властиві жуку-оленю біотопи, зокрема залишати пеньки, дуплисті і повалені дерева, </a:t>
            </a:r>
            <a:r>
              <a:rPr lang="uk-UA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дуба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клена, липи, берези;</a:t>
            </a:r>
            <a:endParaRPr lang="ru-U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бмежити на території дібров господарську діяльність, насамперед,</a:t>
            </a:r>
            <a:r>
              <a:rPr lang="uk-UA" sz="1800" b="1" spc="97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вирубування</a:t>
            </a:r>
            <a:r>
              <a:rPr lang="uk-UA" sz="1800" b="1" spc="99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сухостою</a:t>
            </a:r>
            <a:r>
              <a:rPr lang="uk-UA" sz="1800" b="1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uk-UA" sz="1800" b="1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призводить</a:t>
            </a:r>
            <a:r>
              <a:rPr lang="uk-UA" sz="1800" b="1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1800" b="1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зменшення</a:t>
            </a:r>
            <a:r>
              <a:rPr lang="uk-UA" sz="1800" b="1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кормової</a:t>
            </a:r>
            <a:r>
              <a:rPr lang="uk-UA" sz="1800" b="1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бази </a:t>
            </a:r>
            <a:r>
              <a:rPr lang="uk-UA" sz="1800" b="1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1800" b="1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личинок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жука</a:t>
            </a:r>
            <a:r>
              <a:rPr lang="uk-UA" sz="1800" b="1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оленя;</a:t>
            </a:r>
            <a:endParaRPr lang="ru-U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uk-UA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меншити інтенсивність рекреаційного навантаження на зону відпочинку у 38 кварталі лісництва, зберігати окремі </a:t>
            </a:r>
            <a:r>
              <a:rPr lang="uk-UA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старовікові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дуби;</a:t>
            </a:r>
            <a:endParaRPr lang="ru-U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uk-UA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роводити систематичний моніторинг щодо чисельності жука оленя, його поширення і біології;</a:t>
            </a:r>
            <a:endParaRPr lang="ru-U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опуляризувати інформацію про важливість збереження комах і їхнього середовища існування на екологічній стежині, серед школярів, громадськості </a:t>
            </a:r>
            <a:endParaRPr lang="ru-U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uk-U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UA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UA" sz="1400" dirty="0"/>
          </a:p>
        </p:txBody>
      </p: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EE738A88-8639-4C43-BCBB-FD05C7F89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5736" y="631164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C8ED6-0EC4-4C28-A0DD-BD8E7D73D053}" type="slidenum">
              <a:rPr kumimoji="0" lang="ru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U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A6FA6C-9EEE-4B16-8362-F07F9B989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95" y="122434"/>
            <a:ext cx="2719052" cy="23959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AE8879-6B2D-40CF-B216-CA2C7BFFFD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986" y="2943496"/>
            <a:ext cx="2234293" cy="297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26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346FFF-D994-48AA-AB2B-C04EC11A3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713"/>
            <a:ext cx="10515600" cy="523149"/>
          </a:xfrm>
        </p:spPr>
        <p:txBody>
          <a:bodyPr>
            <a:normAutofit fontScale="90000"/>
          </a:bodyPr>
          <a:lstStyle/>
          <a:p>
            <a:pPr marL="457200">
              <a:lnSpc>
                <a:spcPct val="115000"/>
              </a:lnSpc>
            </a:pPr>
            <a:r>
              <a:rPr lang="uk-UA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СПИСОК ДЖЕРЕЛ ІНФОРМАЦІЇ</a:t>
            </a:r>
            <a:br>
              <a:rPr lang="ru-UA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CC2C33-ECE5-452F-8743-7787E8C95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9862"/>
            <a:ext cx="10515600" cy="5416732"/>
          </a:xfrm>
        </p:spPr>
        <p:txBody>
          <a:bodyPr>
            <a:normAutofit fontScale="40000" lnSpcReduction="20000"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uk-UA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Бей-</a:t>
            </a:r>
            <a:r>
              <a:rPr lang="uk-UA" sz="4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Біенко</a:t>
            </a:r>
            <a:r>
              <a:rPr lang="uk-UA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Г. Я. Загальна ентомологія. Київ: </a:t>
            </a:r>
            <a:r>
              <a:rPr lang="uk-UA" sz="4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Кальвария</a:t>
            </a:r>
            <a:r>
              <a:rPr lang="uk-UA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2003. 416 с.</a:t>
            </a:r>
            <a:endParaRPr lang="ru-UA" sz="4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uk-UA" sz="4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Вакулюк</a:t>
            </a:r>
            <a:r>
              <a:rPr lang="uk-UA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П.Г. Зелені скарби </a:t>
            </a:r>
            <a:r>
              <a:rPr lang="uk-UA" sz="4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Фастівщини</a:t>
            </a:r>
            <a:r>
              <a:rPr lang="uk-UA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– Ф., </a:t>
            </a:r>
            <a:r>
              <a:rPr lang="uk-UA" sz="4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Поліфаст</a:t>
            </a:r>
            <a:r>
              <a:rPr lang="uk-UA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1998, 507 с.</a:t>
            </a:r>
            <a:endParaRPr lang="ru-UA" sz="4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uk-UA" sz="4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Джигирей</a:t>
            </a:r>
            <a:r>
              <a:rPr lang="uk-UA" sz="4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В. С. Екологія та охорона навколишнього природного середовища: </a:t>
            </a:r>
            <a:r>
              <a:rPr lang="uk-UA" sz="4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</a:t>
            </a:r>
            <a:r>
              <a:rPr lang="uk-UA" sz="4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4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посіб</a:t>
            </a:r>
            <a:r>
              <a:rPr lang="uk-UA" sz="4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– К.: Т-во “Знання”, 2000. – 203 с.</a:t>
            </a:r>
            <a:endParaRPr lang="ru-UA" sz="4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uk-UA" sz="4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Єрмоленко В. М. Визначник комах. Київ: </a:t>
            </a:r>
            <a:r>
              <a:rPr lang="uk-UA" sz="4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Кальварія</a:t>
            </a:r>
            <a:r>
              <a:rPr lang="uk-UA" sz="4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1991. 184 с.</a:t>
            </a:r>
            <a:endParaRPr lang="ru-UA" sz="4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uk-UA" sz="45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 tooltip="Валерій Єрмоленк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Єрмоленко В.М.</a:t>
            </a:r>
            <a:r>
              <a:rPr lang="uk-UA" sz="45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450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Б.М.Васько</a:t>
            </a:r>
            <a:r>
              <a:rPr lang="uk-UA" sz="45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Жук-олень, рогач звичайний </a:t>
            </a:r>
            <a:r>
              <a:rPr lang="uk-UA" sz="450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Lucanus</a:t>
            </a:r>
            <a:r>
              <a:rPr lang="uk-UA" sz="45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50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cervus</a:t>
            </a:r>
            <a:r>
              <a:rPr lang="uk-UA" sz="45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50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cervus</a:t>
            </a:r>
            <a:r>
              <a:rPr lang="uk-UA" sz="45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uk-UA" sz="450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Linnaeus</a:t>
            </a:r>
            <a:r>
              <a:rPr lang="uk-UA" sz="45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1758) // </a:t>
            </a:r>
            <a:r>
              <a:rPr lang="uk-UA" sz="45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Червона книга України. Тваринний світ</a:t>
            </a:r>
            <a:r>
              <a:rPr lang="uk-UA" sz="45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uk-UA" sz="45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 </a:t>
            </a:r>
            <a:r>
              <a:rPr lang="uk-UA" sz="450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ред.</a:t>
            </a:r>
            <a:r>
              <a:rPr lang="uk-UA" sz="4500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 tooltip="Ігор Акімов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І.А.Акімова</a:t>
            </a:r>
            <a:r>
              <a:rPr lang="uk-UA" sz="45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45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К.: </a:t>
            </a:r>
            <a:r>
              <a:rPr lang="uk-UA" sz="450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Глобалконсалтинг</a:t>
            </a:r>
            <a:r>
              <a:rPr lang="uk-UA" sz="45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2009</a:t>
            </a:r>
            <a:endParaRPr lang="ru-UA" sz="45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uk-UA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Зінченко, О. П. Лісова ентомологія. Частина ІІ. Спеціальна частина : Метод. </a:t>
            </a:r>
            <a:r>
              <a:rPr lang="uk-UA" sz="4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рек</a:t>
            </a:r>
            <a:r>
              <a:rPr lang="uk-UA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до </a:t>
            </a:r>
            <a:r>
              <a:rPr lang="uk-UA" sz="4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викон</a:t>
            </a:r>
            <a:r>
              <a:rPr lang="uk-UA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лабораторних робіт [Текст] / О. П. Зінченко, К. Б. </a:t>
            </a:r>
            <a:r>
              <a:rPr lang="uk-UA" sz="4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Сухомлін</a:t>
            </a:r>
            <a:r>
              <a:rPr lang="uk-UA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– Луцьк : РВВ «Вежа» </a:t>
            </a:r>
            <a:r>
              <a:rPr lang="uk-UA" sz="4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Волин</a:t>
            </a:r>
            <a:r>
              <a:rPr lang="uk-UA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4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нац</a:t>
            </a:r>
            <a:r>
              <a:rPr lang="uk-UA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ун-ту ім. Лесі Українки, 2012. – 72 с.</a:t>
            </a:r>
            <a:endParaRPr lang="ru-UA" sz="4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uk-UA" sz="4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Ижевський</a:t>
            </a:r>
            <a:r>
              <a:rPr lang="uk-UA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С. С. Лісова ентомологія. Харків: ACADEMIA, 2010. 432 с. 13. 392 с. </a:t>
            </a:r>
            <a:endParaRPr lang="ru-UA" sz="4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uk-UA" sz="4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Осмоловський</a:t>
            </a:r>
            <a:r>
              <a:rPr lang="uk-UA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Г. Е. Ентомологія. Київ: Колос, 2000. 359 с.</a:t>
            </a:r>
            <a:endParaRPr lang="ru-UA" sz="4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uk-UA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z="4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Падій</a:t>
            </a:r>
            <a:r>
              <a:rPr lang="uk-UA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М. М. Лісова ентомологія. Київ: УСТА, 2003. 352 с.</a:t>
            </a:r>
            <a:endParaRPr lang="ru-UA" sz="4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Червона книга України [Текст] : вони чекають на нашу допомоги / </a:t>
            </a:r>
            <a:r>
              <a:rPr lang="uk-UA" sz="4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упоряд</a:t>
            </a:r>
            <a:r>
              <a:rPr lang="uk-UA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О. Ю. </a:t>
            </a:r>
            <a:r>
              <a:rPr lang="uk-UA" sz="4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Шапаренко</a:t>
            </a:r>
            <a:r>
              <a:rPr lang="uk-UA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С. О. </a:t>
            </a:r>
            <a:r>
              <a:rPr lang="uk-UA" sz="4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Шапаренко</a:t>
            </a:r>
            <a:r>
              <a:rPr lang="uk-UA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- Х. : </a:t>
            </a:r>
            <a:r>
              <a:rPr lang="uk-UA" sz="4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Торсінг</a:t>
            </a:r>
            <a:r>
              <a:rPr lang="uk-UA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2002. - 336 с.: </a:t>
            </a:r>
            <a:r>
              <a:rPr lang="uk-UA" sz="4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іл</a:t>
            </a:r>
            <a:r>
              <a:rPr lang="uk-UA" sz="4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- ISBN 966-670-054-9</a:t>
            </a:r>
            <a:endParaRPr lang="ru-UA" sz="4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265D173-39C0-427B-B6EF-FC4A61B80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C8ED6-0EC4-4C28-A0DD-BD8E7D73D053}" type="slidenum">
              <a:rPr kumimoji="0" lang="ru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556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D6E4891-B9D4-4B3D-8FC1-A5CBEE8D9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139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err="1"/>
              <a:t>Дякую</a:t>
            </a:r>
            <a:r>
              <a:rPr lang="ru-RU" sz="6000" dirty="0"/>
              <a:t> за </a:t>
            </a:r>
            <a:r>
              <a:rPr lang="ru-RU" sz="6000" dirty="0" err="1"/>
              <a:t>увагу</a:t>
            </a:r>
            <a:r>
              <a:rPr lang="ru-RU" sz="6000" dirty="0"/>
              <a:t>!</a:t>
            </a:r>
            <a:endParaRPr lang="ru-UA" sz="6000" dirty="0"/>
          </a:p>
        </p:txBody>
      </p: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B5DF3329-5FD9-4ED2-8277-F4D93CCCC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C8ED6-0EC4-4C28-A0DD-BD8E7D73D053}" type="slidenum">
              <a:rPr kumimoji="0" lang="ru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 descr="Конечность жука оленя">
            <a:extLst>
              <a:ext uri="{FF2B5EF4-FFF2-40B4-BE49-F238E27FC236}">
                <a16:creationId xmlns:a16="http://schemas.microsoft.com/office/drawing/2014/main" id="{EB1425FC-B712-40A4-AE29-3F1464D37042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6759" y="2387105"/>
            <a:ext cx="3869915" cy="276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8E9128-DF1B-49A3-8845-66CA61FA44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233" y="1883864"/>
            <a:ext cx="3628208" cy="483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23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C6B04-0B65-4F9C-A6D0-ECB4666C9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19" y="0"/>
            <a:ext cx="3655423" cy="968725"/>
          </a:xfrm>
        </p:spPr>
        <p:txBody>
          <a:bodyPr>
            <a:normAutofit/>
          </a:bodyPr>
          <a:lstStyle/>
          <a:p>
            <a:r>
              <a:rPr lang="uk-UA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Актуальність</a:t>
            </a:r>
            <a:endParaRPr lang="ru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F6789DF-CBD5-4842-ADE8-8B4323156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903" y="2482270"/>
            <a:ext cx="11312434" cy="484311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В останні десятиліття в Україні чисельність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Lucanus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cervus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різко скоротилася, особливо у ділянках лісу з активним антропогенним навантаженням, оскільки перебування людей у лісі змінює середовище існування жука оленя, відбуваються засмічення  місць відпочинку, зміни у ґрунтовому складі, його ущільнення, виловлювання і знищення жуків. Жук-олень занесений у Червону книгу України</a:t>
            </a:r>
            <a:r>
              <a:rPr lang="uk-UA" sz="2000" b="1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    Мета </a:t>
            </a:r>
            <a:r>
              <a:rPr kumimoji="0" lang="uk-UA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-</a:t>
            </a: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оцінити стан природної популяції жука-оленя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Lucanus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cervus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рекреаційній зоні </a:t>
            </a:r>
            <a:r>
              <a:rPr kumimoji="0" lang="uk-U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Снітинського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лісництва; </a:t>
            </a:r>
            <a:br>
              <a:rPr kumimoji="0" lang="ru-U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uk-UA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UA" sz="3200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737BE3A-7122-49BD-AE19-EB3F2D2C6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C8ED6-0EC4-4C28-A0DD-BD8E7D73D053}" type="slidenum">
              <a:rPr kumimoji="0" lang="ru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U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577639-ED9A-45E9-A72E-415EAC60C00A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0867" y="117486"/>
            <a:ext cx="4324711" cy="18842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79B8FE-E172-49A8-AF07-E6E753AE272A}"/>
              </a:ext>
            </a:extLst>
          </p:cNvPr>
          <p:cNvSpPr txBox="1"/>
          <p:nvPr/>
        </p:nvSpPr>
        <p:spPr>
          <a:xfrm>
            <a:off x="6844936" y="2057035"/>
            <a:ext cx="5429794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Рис. 1 Ареал жука-оленя в Україні</a:t>
            </a:r>
            <a:endParaRPr kumimoji="0" lang="ru-UA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D6B5C5-B50C-48B5-9A2C-6497AD04B41E}"/>
              </a:ext>
            </a:extLst>
          </p:cNvPr>
          <p:cNvSpPr txBox="1"/>
          <p:nvPr/>
        </p:nvSpPr>
        <p:spPr>
          <a:xfrm>
            <a:off x="439783" y="1059636"/>
            <a:ext cx="5786846" cy="142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57188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Жук-олень є важливою складовою лісових біоценозів, відіграє важливу роль у підтриманні гомеостазу лісових екосистем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ru-U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842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EB05E44-CB9B-401A-8C0E-094A690E1EC9}"/>
              </a:ext>
            </a:extLst>
          </p:cNvPr>
          <p:cNvGraphicFramePr>
            <a:graphicFrameLocks/>
          </p:cNvGraphicFramePr>
          <p:nvPr/>
        </p:nvGraphicFramePr>
        <p:xfrm>
          <a:off x="588321" y="708833"/>
          <a:ext cx="10765479" cy="5647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02F021B-BD44-427A-8783-9F16BF441671}"/>
              </a:ext>
            </a:extLst>
          </p:cNvPr>
          <p:cNvSpPr txBox="1"/>
          <p:nvPr/>
        </p:nvSpPr>
        <p:spPr>
          <a:xfrm>
            <a:off x="1542540" y="0"/>
            <a:ext cx="6096000" cy="905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Завдання:</a:t>
            </a:r>
          </a:p>
        </p:txBody>
      </p: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CD9D9DB0-D3A1-4063-B94A-673C8AA85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C8ED6-0EC4-4C28-A0DD-BD8E7D73D053}" type="slidenum">
              <a:rPr kumimoji="0" lang="ru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U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099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DAEA2CB-7EC8-40F7-98F0-936EA414E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101" y="2919699"/>
            <a:ext cx="10970623" cy="57994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Об’єкт дослідження</a:t>
            </a:r>
            <a:r>
              <a:rPr lang="uk-UA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жук-олень</a:t>
            </a:r>
            <a:r>
              <a:rPr lang="uk-UA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Lucanus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cervus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L.;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uk-UA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 дослідження</a:t>
            </a:r>
            <a:r>
              <a:rPr lang="uk-UA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 популяції жука-оленя</a:t>
            </a:r>
            <a:r>
              <a:rPr lang="uk-UA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Lucanus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cervus</a:t>
            </a:r>
            <a:r>
              <a:rPr lang="uk-UA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L.;</a:t>
            </a:r>
            <a:endParaRPr lang="ru-UA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UA" dirty="0"/>
          </a:p>
        </p:txBody>
      </p: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43B8A18D-AA33-4327-8A97-3D1D44CC7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C8ED6-0EC4-4C28-A0DD-BD8E7D73D053}" type="slidenum">
              <a:rPr kumimoji="0" lang="ru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U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EE42E4-7037-45C6-BA47-659F7A46FB28}"/>
              </a:ext>
            </a:extLst>
          </p:cNvPr>
          <p:cNvSpPr txBox="1"/>
          <p:nvPr/>
        </p:nvSpPr>
        <p:spPr>
          <a:xfrm>
            <a:off x="333101" y="49450"/>
            <a:ext cx="10515600" cy="2359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Методи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досліджень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моніторинг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опис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фенологічні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спостереження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 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вимірювання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морфометричних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показників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імаго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математично-статис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ичні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;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ru-U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639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F70DB99E-CA14-42DF-8C84-1C6BD7A1E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043" y="674947"/>
            <a:ext cx="5630073" cy="4941454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7F67C9BA-C7D8-4FC6-86CC-8DF879A3A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C8ED6-0EC4-4C28-A0DD-BD8E7D73D053}" type="slidenum">
              <a:rPr kumimoji="0" lang="ru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U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FC91B-7509-4179-9928-632356D297C0}"/>
              </a:ext>
            </a:extLst>
          </p:cNvPr>
          <p:cNvSpPr txBox="1"/>
          <p:nvPr/>
        </p:nvSpPr>
        <p:spPr>
          <a:xfrm>
            <a:off x="397565" y="5616401"/>
            <a:ext cx="540041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Рис 2 Картосхема маршруту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та місця знахідок </a:t>
            </a:r>
            <a:r>
              <a:rPr kumimoji="0" 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Lucanus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cervus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</a:t>
            </a:r>
            <a:r>
              <a:rPr kumimoji="0" lang="uk-UA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ru-U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F015A4-1187-47F1-857C-FEEEFB0CF6E0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1" y="774010"/>
            <a:ext cx="5526156" cy="46991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E1ECAD-DA18-473C-9AEB-578D946523D3}"/>
              </a:ext>
            </a:extLst>
          </p:cNvPr>
          <p:cNvSpPr txBox="1"/>
          <p:nvPr/>
        </p:nvSpPr>
        <p:spPr>
          <a:xfrm>
            <a:off x="6758609" y="5616401"/>
            <a:ext cx="4881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Рис. 3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</a:t>
            </a:r>
            <a:r>
              <a:rPr kumimoji="0" 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маршруті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</a:t>
            </a:r>
            <a:r>
              <a:rPr kumimoji="0" 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рекреаційній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зоні</a:t>
            </a:r>
            <a:endParaRPr kumimoji="0" lang="ru-UA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590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1F956EC6-4699-4015-A7A1-18352EEE7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828" y="319465"/>
            <a:ext cx="2818166" cy="2113625"/>
          </a:xfrm>
          <a:prstGeom prst="rect">
            <a:avLst/>
          </a:prstGeom>
        </p:spPr>
      </p:pic>
      <p:sp>
        <p:nvSpPr>
          <p:cNvPr id="14" name="Місце для номера слайда 13">
            <a:extLst>
              <a:ext uri="{FF2B5EF4-FFF2-40B4-BE49-F238E27FC236}">
                <a16:creationId xmlns:a16="http://schemas.microsoft.com/office/drawing/2014/main" id="{C89AB495-050D-4771-A761-D94DB6210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C8ED6-0EC4-4C28-A0DD-BD8E7D73D053}" type="slidenum">
              <a:rPr kumimoji="0" lang="ru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U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447A281-3559-4A0D-8371-A476F9CC39B0}"/>
              </a:ext>
            </a:extLst>
          </p:cNvPr>
          <p:cNvSpPr/>
          <p:nvPr/>
        </p:nvSpPr>
        <p:spPr>
          <a:xfrm>
            <a:off x="5414590" y="1985437"/>
            <a:ext cx="358775" cy="360362"/>
          </a:xfrm>
          <a:prstGeom prst="ellipse">
            <a:avLst/>
          </a:prstGeom>
          <a:solidFill>
            <a:srgbClr val="418AB3"/>
          </a:solidFill>
          <a:ln w="12700" cap="flat" cmpd="sng" algn="ctr">
            <a:solidFill>
              <a:srgbClr val="418AB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34191D-3ABC-4985-AA4A-64E25B8E389B}"/>
              </a:ext>
            </a:extLst>
          </p:cNvPr>
          <p:cNvSpPr txBox="1"/>
          <p:nvPr/>
        </p:nvSpPr>
        <p:spPr>
          <a:xfrm>
            <a:off x="9193200" y="142481"/>
            <a:ext cx="28214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Рис. 4,5,6 </a:t>
            </a:r>
            <a:r>
              <a:rPr kumimoji="0" 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Різні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за складом </a:t>
            </a:r>
            <a:r>
              <a:rPr kumimoji="0" 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дубові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насадження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</a:t>
            </a:r>
            <a:r>
              <a:rPr kumimoji="0" 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рекреаційній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зоні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Снітинського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лісництва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Рис. 3 – </a:t>
            </a:r>
            <a:r>
              <a:rPr kumimoji="0" 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дубове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Рис. 4 – дубово-</a:t>
            </a:r>
            <a:r>
              <a:rPr kumimoji="0" 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кленове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Рис. 5 – дубово-</a:t>
            </a:r>
            <a:r>
              <a:rPr kumimoji="0" 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липове</a:t>
            </a:r>
            <a:endParaRPr kumimoji="0" lang="ru-UA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B5902C-AF40-418B-BA65-0AA9B93B66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690" y="336685"/>
            <a:ext cx="2821479" cy="2113625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AB3C5663-F360-47E8-B77E-04CC6EAB04F0}"/>
              </a:ext>
            </a:extLst>
          </p:cNvPr>
          <p:cNvSpPr/>
          <p:nvPr/>
        </p:nvSpPr>
        <p:spPr>
          <a:xfrm>
            <a:off x="2550833" y="1949006"/>
            <a:ext cx="358775" cy="360362"/>
          </a:xfrm>
          <a:prstGeom prst="ellipse">
            <a:avLst/>
          </a:prstGeom>
          <a:solidFill>
            <a:srgbClr val="418AB3"/>
          </a:solidFill>
          <a:ln w="12700" cap="flat" cmpd="sng" algn="ctr">
            <a:solidFill>
              <a:srgbClr val="418AB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679BA3-9702-4E6E-B7BE-C6234F3E3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48" y="2861105"/>
            <a:ext cx="6914605" cy="36774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1461FF7-2286-4239-BAB5-4EB34B8FE4C9}"/>
              </a:ext>
            </a:extLst>
          </p:cNvPr>
          <p:cNvSpPr txBox="1"/>
          <p:nvPr/>
        </p:nvSpPr>
        <p:spPr>
          <a:xfrm>
            <a:off x="7623214" y="5068994"/>
            <a:ext cx="2980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Рис. 7 </a:t>
            </a:r>
            <a:r>
              <a:rPr kumimoji="0" 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Трапляння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імаго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Lucanus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cervus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</a:t>
            </a:r>
            <a:r>
              <a:rPr kumimoji="0" lang="uk-UA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у 5,6,9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виділах</a:t>
            </a:r>
            <a:r>
              <a:rPr kumimoji="0" lang="uk-UA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38 кварталу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U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870B0578-37E0-4FD9-AB17-C4084FD4570E}"/>
              </a:ext>
            </a:extLst>
          </p:cNvPr>
          <p:cNvSpPr/>
          <p:nvPr/>
        </p:nvSpPr>
        <p:spPr>
          <a:xfrm>
            <a:off x="216060" y="2164398"/>
            <a:ext cx="815511" cy="267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10Дз</a:t>
            </a:r>
            <a:endParaRPr kumimoji="0" lang="ru-U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355E85F5-526C-4EAA-98E7-C7EC33F0A327}"/>
              </a:ext>
            </a:extLst>
          </p:cNvPr>
          <p:cNvSpPr/>
          <p:nvPr/>
        </p:nvSpPr>
        <p:spPr>
          <a:xfrm>
            <a:off x="3227828" y="2165618"/>
            <a:ext cx="960995" cy="267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8Дз2Кл</a:t>
            </a:r>
            <a:endParaRPr kumimoji="0" lang="ru-U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EBFFA5-E10A-4E59-9DAC-8BD9E97409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653" y="319465"/>
            <a:ext cx="2329028" cy="3102303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A7F3B9F0-4C83-4674-9E72-F1872B08523A}"/>
              </a:ext>
            </a:extLst>
          </p:cNvPr>
          <p:cNvSpPr/>
          <p:nvPr/>
        </p:nvSpPr>
        <p:spPr>
          <a:xfrm>
            <a:off x="8089628" y="2891488"/>
            <a:ext cx="358775" cy="360362"/>
          </a:xfrm>
          <a:prstGeom prst="ellipse">
            <a:avLst/>
          </a:prstGeom>
          <a:solidFill>
            <a:srgbClr val="418AB3"/>
          </a:solidFill>
          <a:ln w="12700" cap="flat" cmpd="sng" algn="ctr">
            <a:solidFill>
              <a:srgbClr val="418AB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EFBF7333-E5E7-41CC-B30E-1E2C17823B87}"/>
              </a:ext>
            </a:extLst>
          </p:cNvPr>
          <p:cNvSpPr/>
          <p:nvPr/>
        </p:nvSpPr>
        <p:spPr>
          <a:xfrm>
            <a:off x="6392059" y="3065139"/>
            <a:ext cx="1022108" cy="24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9Дз1Лп</a:t>
            </a:r>
            <a:endParaRPr kumimoji="0" lang="ru-U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728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951AC94-A3D9-4DE8-91EC-448B71A36017}"/>
              </a:ext>
            </a:extLst>
          </p:cNvPr>
          <p:cNvSpPr txBox="1"/>
          <p:nvPr/>
        </p:nvSpPr>
        <p:spPr>
          <a:xfrm>
            <a:off x="2455872" y="4554012"/>
            <a:ext cx="60342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Рис.10 Статева динаміка імаго </a:t>
            </a:r>
            <a:r>
              <a:rPr kumimoji="0" 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Lucanus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cervus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</a:t>
            </a:r>
            <a:r>
              <a:rPr kumimoji="0" lang="uk-UA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  </a:t>
            </a:r>
            <a:r>
              <a:rPr kumimoji="0" lang="uk-UA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на  обліковому маршруті</a:t>
            </a:r>
            <a:endParaRPr kumimoji="0" lang="ru-U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18C125-A757-4CBD-ADDF-57DE619AB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6173" y="2754426"/>
            <a:ext cx="2114550" cy="2162175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841D7D-42BB-4BE3-BEEE-71C0408537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9916" y="198387"/>
            <a:ext cx="1277835" cy="2269689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5F4209-8458-4485-8614-B47ACAC38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5872" y="332389"/>
            <a:ext cx="6637309" cy="3947343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9D1C51B8-1CAB-4D68-A736-CF38DD44C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3555" y="638201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C8ED6-0EC4-4C28-A0DD-BD8E7D73D053}" type="slidenum">
              <a:rPr kumimoji="0" lang="ru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U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BBCAA8-167F-44EB-912E-7ED85EB89CC4}"/>
              </a:ext>
            </a:extLst>
          </p:cNvPr>
          <p:cNvSpPr txBox="1"/>
          <p:nvPr/>
        </p:nvSpPr>
        <p:spPr>
          <a:xfrm>
            <a:off x="8280153" y="5159789"/>
            <a:ext cx="3626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Рис.9 Статевий </a:t>
            </a:r>
            <a:r>
              <a:rPr kumimoji="0" lang="uk-UA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диформізм</a:t>
            </a:r>
            <a:r>
              <a:rPr kumimoji="0" lang="uk-UA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у жука-оленя</a:t>
            </a:r>
            <a:endParaRPr kumimoji="0" lang="ru-U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A66542-D2AA-412C-8B22-7FBAC9606D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92" y="3273432"/>
            <a:ext cx="2129084" cy="28304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6E71A8-A628-4ADB-A2AC-5F47915E21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099" y="332389"/>
            <a:ext cx="1855469" cy="247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50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32E9A45-47BA-4EF6-BC91-90718DB91960}"/>
              </a:ext>
            </a:extLst>
          </p:cNvPr>
          <p:cNvSpPr txBox="1"/>
          <p:nvPr/>
        </p:nvSpPr>
        <p:spPr>
          <a:xfrm>
            <a:off x="745638" y="4521826"/>
            <a:ext cx="5940297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10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Сезонна </a:t>
            </a:r>
            <a:r>
              <a:rPr kumimoji="0" 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динаміка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особин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Lucanus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cervus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L</a:t>
            </a:r>
            <a:r>
              <a:rPr kumimoji="0" lang="uk-UA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endParaRPr kumimoji="0" lang="ru-U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0DC135-5539-43D4-AABB-4F5C9AC84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38" y="782844"/>
            <a:ext cx="5940297" cy="3735420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1338CE0-F679-40E1-A136-658CBC13EFCE}"/>
              </a:ext>
            </a:extLst>
          </p:cNvPr>
          <p:cNvSpPr txBox="1"/>
          <p:nvPr/>
        </p:nvSpPr>
        <p:spPr>
          <a:xfrm>
            <a:off x="8278761" y="5027673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Рис.</a:t>
            </a:r>
            <a:r>
              <a:rPr kumimoji="0" lang="uk-UA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Життєвий цикл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Lucanus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cervus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L</a:t>
            </a:r>
            <a:r>
              <a:rPr kumimoji="0" lang="uk-UA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endParaRPr kumimoji="0" lang="ru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0558776-C499-4E7C-9723-957194DAA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953" y="782844"/>
            <a:ext cx="4523362" cy="3735421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7F483926-64DA-49D1-9995-23A9D46DA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8361" y="636807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C8ED6-0EC4-4C28-A0DD-BD8E7D73D053}" type="slidenum">
              <a:rPr kumimoji="0" lang="ru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U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804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935C761-3A3A-4B4A-A872-3AAC83675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4313" y="3047024"/>
            <a:ext cx="3902550" cy="276248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00000"/>
              </a:lnSpc>
              <a:buNone/>
              <a:defRPr/>
            </a:pPr>
            <a:r>
              <a:rPr lang="uk-UA" sz="9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</a:t>
            </a:r>
            <a:r>
              <a:rPr lang="uk-UA" sz="9600" b="1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uk-UA" sz="9600" b="1" i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Морфометричний</a:t>
            </a:r>
            <a:r>
              <a:rPr lang="uk-UA" sz="9600" b="1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аналіз частин тіла </a:t>
            </a:r>
            <a:r>
              <a:rPr lang="ru-RU" sz="9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Lucanus</a:t>
            </a:r>
            <a:r>
              <a:rPr lang="ru-RU" sz="9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9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cervus</a:t>
            </a:r>
            <a:r>
              <a:rPr lang="ru-RU" sz="9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</a:t>
            </a:r>
            <a:r>
              <a:rPr lang="uk-UA" sz="9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9600" b="1" i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uk-UA" sz="7400" b="1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sz="7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Загальна довжина тіла комах вираховувалась за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uk-UA" sz="7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формулою: </a:t>
            </a:r>
            <a:r>
              <a:rPr kumimoji="0" lang="ru-RU" sz="7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</a:t>
            </a:r>
            <a:r>
              <a:rPr kumimoji="0" lang="uk-UA" sz="7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=</a:t>
            </a:r>
            <a:r>
              <a:rPr kumimoji="0" lang="ru-RU" sz="7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LH</a:t>
            </a:r>
            <a:r>
              <a:rPr kumimoji="0" lang="uk-UA" sz="7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</a:t>
            </a:r>
            <a:r>
              <a:rPr kumimoji="0" lang="ru-RU" sz="7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LB</a:t>
            </a:r>
            <a:r>
              <a:rPr kumimoji="0" lang="uk-UA" sz="7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</a:t>
            </a:r>
            <a:r>
              <a:rPr kumimoji="0" lang="ru-RU" sz="7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Lbe</a:t>
            </a:r>
            <a:r>
              <a:rPr kumimoji="0" lang="uk-UA" sz="7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;   де:</a:t>
            </a:r>
            <a:endParaRPr kumimoji="0" lang="ru-UA" sz="7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7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</a:t>
            </a:r>
            <a:r>
              <a:rPr kumimoji="0" lang="uk-UA" sz="7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- довжина голови;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7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LB</a:t>
            </a:r>
            <a:r>
              <a:rPr kumimoji="0" lang="uk-UA" sz="7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- довжина грудей;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uk-UA" sz="7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7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Lbe</a:t>
            </a:r>
            <a:r>
              <a:rPr kumimoji="0" lang="uk-UA" sz="7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- довжина черевця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7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LJ - </a:t>
            </a:r>
            <a:r>
              <a:rPr kumimoji="0" lang="uk-UA" sz="7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довжини верхніх щелеп у самців</a:t>
            </a:r>
          </a:p>
          <a:p>
            <a:endParaRPr lang="ru-UA" dirty="0"/>
          </a:p>
        </p:txBody>
      </p: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645F8034-57FA-453E-BB55-4BD40571B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4226" y="632779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C8ED6-0EC4-4C28-A0DD-BD8E7D73D053}" type="slidenum">
              <a:rPr kumimoji="0" lang="ru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U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DFBA8049-E4C8-416C-A934-4CB6D1FCAA75}"/>
              </a:ext>
            </a:extLst>
          </p:cNvPr>
          <p:cNvGraphicFramePr>
            <a:graphicFrameLocks noGrp="1"/>
          </p:cNvGraphicFramePr>
          <p:nvPr/>
        </p:nvGraphicFramePr>
        <p:xfrm>
          <a:off x="624893" y="347639"/>
          <a:ext cx="7125587" cy="5398770"/>
        </p:xfrm>
        <a:graphic>
          <a:graphicData uri="http://schemas.openxmlformats.org/drawingml/2006/table">
            <a:tbl>
              <a:tblPr firstRow="1" firstCol="1" bandRow="1"/>
              <a:tblGrid>
                <a:gridCol w="910317">
                  <a:extLst>
                    <a:ext uri="{9D8B030D-6E8A-4147-A177-3AD203B41FA5}">
                      <a16:colId xmlns:a16="http://schemas.microsoft.com/office/drawing/2014/main" val="3150442794"/>
                    </a:ext>
                  </a:extLst>
                </a:gridCol>
                <a:gridCol w="1020417">
                  <a:extLst>
                    <a:ext uri="{9D8B030D-6E8A-4147-A177-3AD203B41FA5}">
                      <a16:colId xmlns:a16="http://schemas.microsoft.com/office/drawing/2014/main" val="2778132969"/>
                    </a:ext>
                  </a:extLst>
                </a:gridCol>
                <a:gridCol w="1046922">
                  <a:extLst>
                    <a:ext uri="{9D8B030D-6E8A-4147-A177-3AD203B41FA5}">
                      <a16:colId xmlns:a16="http://schemas.microsoft.com/office/drawing/2014/main" val="3903235524"/>
                    </a:ext>
                  </a:extLst>
                </a:gridCol>
                <a:gridCol w="1046922">
                  <a:extLst>
                    <a:ext uri="{9D8B030D-6E8A-4147-A177-3AD203B41FA5}">
                      <a16:colId xmlns:a16="http://schemas.microsoft.com/office/drawing/2014/main" val="1706794639"/>
                    </a:ext>
                  </a:extLst>
                </a:gridCol>
                <a:gridCol w="1007165">
                  <a:extLst>
                    <a:ext uri="{9D8B030D-6E8A-4147-A177-3AD203B41FA5}">
                      <a16:colId xmlns:a16="http://schemas.microsoft.com/office/drawing/2014/main" val="4142784553"/>
                    </a:ext>
                  </a:extLst>
                </a:gridCol>
                <a:gridCol w="1060174">
                  <a:extLst>
                    <a:ext uri="{9D8B030D-6E8A-4147-A177-3AD203B41FA5}">
                      <a16:colId xmlns:a16="http://schemas.microsoft.com/office/drawing/2014/main" val="1500708274"/>
                    </a:ext>
                  </a:extLst>
                </a:gridCol>
                <a:gridCol w="1033670">
                  <a:extLst>
                    <a:ext uri="{9D8B030D-6E8A-4147-A177-3AD203B41FA5}">
                      <a16:colId xmlns:a16="http://schemas.microsoft.com/office/drawing/2014/main" val="474435412"/>
                    </a:ext>
                  </a:extLst>
                </a:gridCol>
              </a:tblGrid>
              <a:tr h="229246">
                <a:tc rowSpan="2"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кварталу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виділу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Розміри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939791"/>
                  </a:ext>
                </a:extLst>
              </a:tr>
              <a:tr h="755052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тіла,мм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uk-UA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LH</a:t>
                      </a:r>
                      <a:r>
                        <a:rPr lang="uk-UA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LB</a:t>
                      </a:r>
                      <a:r>
                        <a:rPr lang="uk-UA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05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Lbe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голови,</a:t>
                      </a:r>
                    </a:p>
                    <a:p>
                      <a:pPr algn="just"/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мм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LH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грудей,</a:t>
                      </a:r>
                    </a:p>
                    <a:p>
                      <a:pPr algn="just"/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мм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LB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черевця,</a:t>
                      </a:r>
                    </a:p>
                    <a:p>
                      <a:pPr algn="just"/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мм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Lbe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щелеп,</a:t>
                      </a:r>
                    </a:p>
                    <a:p>
                      <a:pPr algn="just"/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мм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LJ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769266"/>
                  </a:ext>
                </a:extLst>
              </a:tr>
              <a:tr h="302677">
                <a:tc rowSpan="6"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Самці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38/9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48678"/>
                  </a:ext>
                </a:extLst>
              </a:tr>
              <a:tr h="302677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38/9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281434"/>
                  </a:ext>
                </a:extLst>
              </a:tr>
              <a:tr h="302677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38/9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980311"/>
                  </a:ext>
                </a:extLst>
              </a:tr>
              <a:tr h="302677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38/5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506490"/>
                  </a:ext>
                </a:extLst>
              </a:tr>
              <a:tr h="302677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38/5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796450"/>
                  </a:ext>
                </a:extLst>
              </a:tr>
              <a:tr h="302677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38/5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511617"/>
                  </a:ext>
                </a:extLst>
              </a:tr>
              <a:tr h="401181">
                <a:tc>
                  <a:txBody>
                    <a:bodyPr/>
                    <a:lstStyle/>
                    <a:p>
                      <a:pPr algn="just"/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 значення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871710"/>
                  </a:ext>
                </a:extLst>
              </a:tr>
              <a:tr h="302677">
                <a:tc rowSpan="5"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Самки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38/9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513910"/>
                  </a:ext>
                </a:extLst>
              </a:tr>
              <a:tr h="302677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38/9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052229"/>
                  </a:ext>
                </a:extLst>
              </a:tr>
              <a:tr h="302677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38/5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719145"/>
                  </a:ext>
                </a:extLst>
              </a:tr>
              <a:tr h="302677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38/5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25106"/>
                  </a:ext>
                </a:extLst>
              </a:tr>
              <a:tr h="257902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38/6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985959"/>
                  </a:ext>
                </a:extLst>
              </a:tr>
              <a:tr h="401181">
                <a:tc>
                  <a:txBody>
                    <a:bodyPr/>
                    <a:lstStyle/>
                    <a:p>
                      <a:pPr algn="just"/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 значення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U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87" marR="629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649163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9F1B2D-F3E4-4AAF-A549-E6DD11A87D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09" y="347639"/>
            <a:ext cx="3401959" cy="26208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A466C8-F376-4127-BAD4-EEC2EA5D5CBF}"/>
              </a:ext>
            </a:extLst>
          </p:cNvPr>
          <p:cNvSpPr txBox="1"/>
          <p:nvPr/>
        </p:nvSpPr>
        <p:spPr>
          <a:xfrm>
            <a:off x="624893" y="5850778"/>
            <a:ext cx="7125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Табл. 2 </a:t>
            </a:r>
            <a:r>
              <a:rPr kumimoji="0" lang="uk-UA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Морфометричний</a:t>
            </a:r>
            <a:r>
              <a:rPr kumimoji="0" lang="uk-UA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аналіз частин тіла </a:t>
            </a:r>
            <a:r>
              <a:rPr kumimoji="0" 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Lucanus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cervus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L</a:t>
            </a:r>
            <a:r>
              <a:rPr kumimoji="0" lang="uk-UA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ru-UA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755828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1306</Words>
  <Application>Microsoft Office PowerPoint</Application>
  <PresentationFormat>Широкий екран</PresentationFormat>
  <Paragraphs>270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1_Тема Office</vt:lpstr>
      <vt:lpstr>Оцінка стану популяції Lucanus cervus L. у рекреаційній зоні Снітинського лісництва </vt:lpstr>
      <vt:lpstr>Актуальність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СПИСОК ДЖЕРЕЛ ІНФОРМАЦІЇ 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Оцінка стану популяції Lucanus cervus L. у рекреаційній зоні Снітинського лісництва </dc:title>
  <dc:creator>123</dc:creator>
  <cp:lastModifiedBy>123</cp:lastModifiedBy>
  <cp:revision>1</cp:revision>
  <dcterms:created xsi:type="dcterms:W3CDTF">2024-04-14T17:28:45Z</dcterms:created>
  <dcterms:modified xsi:type="dcterms:W3CDTF">2024-04-14T17:29:12Z</dcterms:modified>
</cp:coreProperties>
</file>