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3" r:id="rId5"/>
    <p:sldId id="262" r:id="rId6"/>
    <p:sldId id="258" r:id="rId7"/>
    <p:sldId id="265" r:id="rId8"/>
    <p:sldId id="260" r:id="rId9"/>
    <p:sldId id="259" r:id="rId10"/>
    <p:sldId id="266" r:id="rId11"/>
    <p:sldId id="267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0T16:33:19.0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1131 75 24575,'-11'-1'0,"1"0"0,-1-1 0,1 0 0,-1-1 0,-15-6 0,13 5 0,0 0 0,1 0 0,-16-1 0,-19 2 0,0 3 0,0 1 0,-91 15 0,127-14 0,0 1 0,0 0 0,0 1 0,-18 9 0,-39 25 0,62-34 0,-208 147 0,191-133 0,5-5 0,2 2 0,0-1 0,0 2 0,2 0 0,-14 20 0,-67 126 0,80-135 0,3-2 0,1 1 0,1 0 0,-6 29 0,11-37 0,-6 24 0,2 1 0,-3 47 0,4-43 0,5-33 0,0 1 0,0 18 0,2 20 0,2 0 0,10 74 0,-8-109 0,0 1 0,2-1 0,0 0 0,1 0 0,0-1 0,16 29 0,26 51 0,-32-62 0,31 52 0,-13-33 0,-22-32 0,2-1 0,0 0 0,33 36 0,-26-35 0,1-1 0,2-1 0,0-1 0,1-1 0,28 15 0,-13-15 0,1-2 0,77 19 0,-39-13 0,-33-11 0,11 4 0,-34-9 0,0 0 0,0-1 0,1-2 0,47 2 0,-48-4 0,58 7 0,31 2 0,192-11 0,-288 0 0,1-1 0,-1 0 0,0-2 0,26-8 0,19-3 0,-41 10 0,0 0 0,0-2 0,0 0 0,-1-1 0,0-1 0,-1 0 0,19-14 0,-11 4 0,0-1 0,-1-1 0,39-43 0,-39 37 0,-8 10 0,-2 0 0,26-38 0,-21 24 0,-10 16 0,-1 1 0,-1-1 0,9-20 0,-6 7 0,-5 15 0,-1 0 0,6-23 0,5-18 0,-11 40 0,-1 0 0,0 0 0,2-21 0,-3-172 0,-5 109 0,3 61 0,0 18 0,-1 0 0,-1 0 0,0 0 0,-6-25 0,-3 4 0,-15-55 0,-35-81 0,54 161 0,-1 0 0,-14-22 0,-8-14 0,21 34 0,-15-21 0,-6-13 0,14 25 0,-1 0 0,-38-46 0,29 39 0,19 27 0,0 0 0,0 0 0,0 0 0,-13-8 0,10 7 0,0 0 0,-10-10 0,5 1 0,-1 1 0,-1 1 0,0 1 0,-1 0 0,-1 1 0,0 0 0,0 2 0,-36-15 0,0 0 0,41 19 0,1 0 0,-1 0 0,0 2 0,0-1 0,-1 2 0,-19-4 0,-137 5 0,85 4 0,-24-2-1365,94 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FF574-4EC9-4D4C-AE73-D46350DCD3C6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D95E0-538F-4AD1-A8DE-2A7C9F9D7F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252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D95E0-538F-4AD1-A8DE-2A7C9F9D7F1D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76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9F681-9E53-C27A-A8F8-3A87393DD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EEB573C-6F50-0353-1546-22FEAA434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E9D0A1-D7CE-A0B2-DB69-888977EF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9538-6586-4B7C-9920-E53EFA137FB7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9977A2E-8E5E-7CC6-F465-2A927790D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FDAECC-AA4D-0DAC-AB1C-D5042CC0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1E20-97E9-4A3F-9B58-DD1CDD9C2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552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22500-FA69-1B7A-1C67-6C848831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B4450C7-3E77-97FE-DF62-55B8D7CF5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77740F-5E86-7B64-155E-E341FB4CD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9538-6586-4B7C-9920-E53EFA137FB7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A665D7-92C2-9593-639E-4AA11FCC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BA0807-79C2-9F0C-D6DD-DBE2588F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1E20-97E9-4A3F-9B58-DD1CDD9C2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611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D79FA1-AC25-4473-F9DB-F1EFDAE6A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1FB618D-8132-FA37-AE68-E1D2958EE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297475C-A6E4-06E7-530B-FC9CDB65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9538-6586-4B7C-9920-E53EFA137FB7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073E9E-B239-0EAC-8FDA-4FA3057DA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670453-B50E-5557-D97B-2A50D561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1E20-97E9-4A3F-9B58-DD1CDD9C2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86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77BB0-8BC7-B031-8060-24E7E7AD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9C1EA92-4D66-D2E5-EE4B-30633115D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654C3A-1DAB-1AB7-FDBC-9832464F8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9538-6586-4B7C-9920-E53EFA137FB7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E68B6E-D195-51D1-954F-6323F9D01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A159147-E147-CC67-1C0B-6D4714A7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1E20-97E9-4A3F-9B58-DD1CDD9C2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957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2923D-9570-4784-EC46-F4AC63226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41037C5-DCA2-D827-2C95-F0FDE6D18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1B3C08-1574-FEEF-DBBA-80A282F8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9538-6586-4B7C-9920-E53EFA137FB7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A4EE3B9-8321-AC2B-B7EE-39F5AE95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6B2236-C971-B6C6-EC06-17C42DB2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1E20-97E9-4A3F-9B58-DD1CDD9C2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652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7CAE6-BF97-D44C-10AD-83F05028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D23050-EFE4-BA4A-6362-8D89C4D89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BBB446-75BA-A403-DCC6-2F08FF0DD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CFB2D5-91CE-5C9F-9EBF-1EC04930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9538-6586-4B7C-9920-E53EFA137FB7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F8F3682-18F7-84CD-8005-A1783050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71F543D-7D70-0139-570A-86F0676C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1E20-97E9-4A3F-9B58-DD1CDD9C2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980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F9166-DA54-7195-D69D-168AD93C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22A6B23-266F-43C4-FA4B-FF4336E7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615A8B7-2B5B-5EB0-0093-C8A96519E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15A223B-A032-CC0A-9B8C-590BBC51F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F6DA297-A32D-46B1-CB5E-80813D903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FC52410-45EC-B150-62BF-69E8CA4A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9538-6586-4B7C-9920-E53EFA137FB7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5AC5790-CE82-CDE7-296A-799BFFA01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C0767D5-54D8-C728-DFD1-346F30F20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1E20-97E9-4A3F-9B58-DD1CDD9C2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55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AC359-3161-402F-A420-4454CE02C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29F5BDA-4154-C66B-A6A6-993AD96D0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9538-6586-4B7C-9920-E53EFA137FB7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ABBA145-A721-C7D5-6123-9E260344D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F7E8970-34BD-A0E3-87B8-998341F1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1E20-97E9-4A3F-9B58-DD1CDD9C2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909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4EA2A96-5035-630D-BE9D-53C9A2B61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9538-6586-4B7C-9920-E53EFA137FB7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5AC8D3A-A999-5AAC-1775-881C89D5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0F5E22E-71FE-90C3-9C7F-0E0CF609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1E20-97E9-4A3F-9B58-DD1CDD9C2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20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F9DA7-AC9E-ACAA-3500-1B0FE335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3E5EEE6-96E4-8B29-0CE8-2ADC4A617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EC60E9B-CD69-451A-930F-9220F584D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38B600-2188-06C8-9603-6A5F7B69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9538-6586-4B7C-9920-E53EFA137FB7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531236-E90F-9FCA-A111-E35C209D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3DD7A62-6AA7-A56E-26EE-C781032E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1E20-97E9-4A3F-9B58-DD1CDD9C2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829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B1F51-AE02-3150-8BF2-AD15DCF0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C512D1F-7129-2153-598C-DA3DF6BC58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B3AF1E7-8276-AD8D-510A-9B5DAEFE3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D2BC368-171D-972F-610E-319487E4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9538-6586-4B7C-9920-E53EFA137FB7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6EB0627-B083-B4A6-4CF7-CBB9FF396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6B90B8F-7788-4496-4473-C80DA007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1E20-97E9-4A3F-9B58-DD1CDD9C2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0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0214C7-03A4-7F96-4046-225CD1C6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93B666-B650-36D7-CC5A-22D303719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7221A7-EBF4-830E-4B65-D5E5BB950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129538-6586-4B7C-9920-E53EFA137FB7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605EA28-97FB-D50E-0F37-B30C4E1B2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4933FDD-F81C-A4A8-2D6E-A8319317A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EF1E20-97E9-4A3F-9B58-DD1CDD9C2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B2F714-7C8E-7580-0781-B6980D8D6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141"/>
            <a:ext cx="12192000" cy="91367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EC9FB-65D7-7949-C430-7B772DE15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415" y="123568"/>
            <a:ext cx="8913341" cy="1476632"/>
          </a:xfrm>
        </p:spPr>
        <p:txBody>
          <a:bodyPr>
            <a:noAutofit/>
          </a:bodyPr>
          <a:lstStyle/>
          <a:p>
            <a:r>
              <a:rPr lang="ru-RU" sz="3200" b="1" dirty="0" err="1">
                <a:effectLst/>
                <a:latin typeface="NotoSerifDisplay"/>
              </a:rPr>
              <a:t>Всеукраїнський</a:t>
            </a:r>
            <a:r>
              <a:rPr lang="ru-RU" sz="3200" b="1" dirty="0">
                <a:effectLst/>
                <a:latin typeface="NotoSerifDisplay"/>
              </a:rPr>
              <a:t> </a:t>
            </a:r>
            <a:r>
              <a:rPr lang="ru-RU" sz="3200" b="1" dirty="0" err="1">
                <a:effectLst/>
                <a:latin typeface="NotoSerifDisplay"/>
              </a:rPr>
              <a:t>інтерактивний</a:t>
            </a:r>
            <a:r>
              <a:rPr lang="ru-RU" sz="3200" b="1" dirty="0">
                <a:effectLst/>
                <a:latin typeface="NotoSerifDisplay"/>
              </a:rPr>
              <a:t> конкурс </a:t>
            </a:r>
            <a:br>
              <a:rPr lang="ru-RU" sz="3200" b="1" dirty="0"/>
            </a:br>
            <a:r>
              <a:rPr lang="ru-RU" sz="3200" b="1" dirty="0">
                <a:effectLst/>
                <a:latin typeface="NotoSerifDisplay"/>
              </a:rPr>
              <a:t>“ МАН-</a:t>
            </a:r>
            <a:r>
              <a:rPr lang="ru-RU" sz="3200" b="1" dirty="0" err="1">
                <a:effectLst/>
                <a:latin typeface="NotoSerifDisplay"/>
              </a:rPr>
              <a:t>Юніор</a:t>
            </a:r>
            <a:r>
              <a:rPr lang="ru-RU" sz="3200" b="1" dirty="0">
                <a:effectLst/>
                <a:latin typeface="NotoSerifDisplay"/>
              </a:rPr>
              <a:t> </a:t>
            </a:r>
            <a:r>
              <a:rPr lang="ru-RU" sz="3200" b="1" dirty="0" err="1">
                <a:effectLst/>
                <a:latin typeface="NotoSerifDisplay"/>
              </a:rPr>
              <a:t>Дослідник</a:t>
            </a:r>
            <a:r>
              <a:rPr lang="ru-RU" sz="3200" b="1" dirty="0">
                <a:effectLst/>
                <a:latin typeface="NotoSerifDisplay"/>
              </a:rPr>
              <a:t> ” </a:t>
            </a:r>
            <a:br>
              <a:rPr lang="ru-RU" sz="3200" b="1" dirty="0"/>
            </a:br>
            <a:r>
              <a:rPr lang="ru-RU" sz="3200" b="1" dirty="0" err="1">
                <a:effectLst/>
                <a:latin typeface="NotoSerifDisplay"/>
              </a:rPr>
              <a:t>Номінація</a:t>
            </a:r>
            <a:r>
              <a:rPr lang="ru-RU" sz="3200" b="1" dirty="0">
                <a:effectLst/>
                <a:latin typeface="NotoSerifDisplay"/>
              </a:rPr>
              <a:t> “ </a:t>
            </a:r>
            <a:r>
              <a:rPr lang="ru-RU" sz="3200" b="1" dirty="0" err="1">
                <a:effectLst/>
                <a:latin typeface="NotoSerifDisplay"/>
              </a:rPr>
              <a:t>Технік-Юніор</a:t>
            </a:r>
            <a:r>
              <a:rPr lang="ru-RU" sz="3200" b="1" dirty="0">
                <a:effectLst/>
                <a:latin typeface="NotoSerifDisplay"/>
              </a:rPr>
              <a:t> ”</a:t>
            </a:r>
            <a:endParaRPr lang="uk-UA" sz="32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AEE1D68-0D11-0BB2-FF06-13EF715BF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568" y="4971731"/>
            <a:ext cx="4407244" cy="1575529"/>
          </a:xfrm>
        </p:spPr>
        <p:txBody>
          <a:bodyPr>
            <a:noAutofit/>
          </a:bodyPr>
          <a:lstStyle/>
          <a:p>
            <a:r>
              <a:rPr lang="uk-UA" sz="1800" b="1" dirty="0">
                <a:effectLst/>
                <a:latin typeface="NotoSerifDisplay"/>
              </a:rPr>
              <a:t>Робота: учня </a:t>
            </a:r>
            <a:r>
              <a:rPr lang="uk-UA" sz="1800" b="1" dirty="0" err="1">
                <a:effectLst/>
                <a:latin typeface="NotoSerifDisplay"/>
              </a:rPr>
              <a:t>Клавдіївського</a:t>
            </a:r>
            <a:r>
              <a:rPr lang="uk-UA" sz="1800" b="1" dirty="0">
                <a:effectLst/>
                <a:latin typeface="NotoSerifDisplay"/>
              </a:rPr>
              <a:t> ліцею </a:t>
            </a:r>
            <a:endParaRPr lang="uk-UA" sz="1800" b="1" dirty="0"/>
          </a:p>
          <a:p>
            <a:r>
              <a:rPr lang="uk-UA" sz="1800" b="1" dirty="0">
                <a:effectLst/>
                <a:latin typeface="NotoSerifDisplay"/>
              </a:rPr>
              <a:t>імені Олександра Рибалка </a:t>
            </a:r>
            <a:endParaRPr lang="uk-UA" sz="1800" b="1" dirty="0"/>
          </a:p>
          <a:p>
            <a:r>
              <a:rPr lang="uk-UA" sz="1800" b="1" dirty="0">
                <a:effectLst/>
                <a:latin typeface="NotoSerifDisplay"/>
              </a:rPr>
              <a:t>Голені Олександра, 8 клас </a:t>
            </a:r>
            <a:endParaRPr lang="uk-UA" sz="1800" b="1" dirty="0"/>
          </a:p>
          <a:p>
            <a:r>
              <a:rPr lang="uk-UA" sz="1800" b="1" dirty="0">
                <a:effectLst/>
                <a:latin typeface="NotoSerifDisplay"/>
              </a:rPr>
              <a:t>вчитель: Міщенко Олена Олександрівна</a:t>
            </a:r>
            <a:endParaRPr lang="uk-UA" sz="1800" b="1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A20C81D-73B8-19B5-D6E7-9150B331B059}"/>
              </a:ext>
            </a:extLst>
          </p:cNvPr>
          <p:cNvSpPr/>
          <p:nvPr/>
        </p:nvSpPr>
        <p:spPr>
          <a:xfrm>
            <a:off x="4486301" y="2236573"/>
            <a:ext cx="47730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ВЕСЕЛКА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173B50-CC18-0FB3-F3D7-DF54EAF56355}"/>
              </a:ext>
            </a:extLst>
          </p:cNvPr>
          <p:cNvSpPr txBox="1"/>
          <p:nvPr/>
        </p:nvSpPr>
        <p:spPr>
          <a:xfrm>
            <a:off x="9684774" y="6177928"/>
            <a:ext cx="2079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solidFill>
                  <a:srgbClr val="FFFF00"/>
                </a:solidFill>
              </a:rPr>
              <a:t>Фото з Інтернету</a:t>
            </a:r>
          </a:p>
        </p:txBody>
      </p:sp>
    </p:spTree>
    <p:extLst>
      <p:ext uri="{BB962C8B-B14F-4D97-AF65-F5344CB8AC3E}">
        <p14:creationId xmlns:p14="http://schemas.microsoft.com/office/powerpoint/2010/main" val="3668516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BC531-9F24-9B30-34ED-E2EDB1A64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Висновок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672650-4895-B617-042E-7DCCBA08E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793" y="1602659"/>
            <a:ext cx="4866967" cy="48902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В </a:t>
            </a:r>
            <a:r>
              <a:rPr lang="en-US" sz="2400" dirty="0" err="1"/>
              <a:t>ході</a:t>
            </a:r>
            <a:r>
              <a:rPr lang="en-US" sz="2400" dirty="0"/>
              <a:t> </a:t>
            </a:r>
            <a:r>
              <a:rPr lang="en-US" sz="2400" dirty="0" err="1"/>
              <a:t>дослідження</a:t>
            </a:r>
            <a:r>
              <a:rPr lang="en-US" sz="2400" dirty="0"/>
              <a:t> </a:t>
            </a:r>
            <a:r>
              <a:rPr lang="en-US" sz="2400" dirty="0" err="1"/>
              <a:t>з'ясовано</a:t>
            </a:r>
            <a:r>
              <a:rPr lang="en-US" sz="2400" dirty="0"/>
              <a:t>, </a:t>
            </a:r>
            <a:r>
              <a:rPr lang="en-US" sz="2400" dirty="0" err="1"/>
              <a:t>що</a:t>
            </a:r>
            <a:r>
              <a:rPr lang="en-US" sz="2400" dirty="0"/>
              <a:t> </a:t>
            </a:r>
          </a:p>
          <a:p>
            <a:pPr marL="0"/>
            <a:r>
              <a:rPr lang="en-US" sz="2400" dirty="0"/>
              <a:t>- </a:t>
            </a:r>
            <a:r>
              <a:rPr lang="en-US" sz="2400" dirty="0" err="1"/>
              <a:t>веселка</a:t>
            </a:r>
            <a:r>
              <a:rPr lang="en-US" sz="2400" dirty="0"/>
              <a:t> – </a:t>
            </a:r>
            <a:r>
              <a:rPr lang="en-US" sz="2400" dirty="0" err="1"/>
              <a:t>оптичне</a:t>
            </a:r>
            <a:r>
              <a:rPr lang="en-US" sz="2400" dirty="0"/>
              <a:t> </a:t>
            </a:r>
            <a:r>
              <a:rPr lang="en-US" sz="2400" dirty="0" err="1"/>
              <a:t>явище</a:t>
            </a:r>
            <a:r>
              <a:rPr lang="en-US" sz="2400" dirty="0"/>
              <a:t>, </a:t>
            </a:r>
            <a:r>
              <a:rPr lang="en-US" sz="2400" dirty="0" err="1"/>
              <a:t>яке</a:t>
            </a:r>
            <a:r>
              <a:rPr lang="en-US" sz="2400" dirty="0"/>
              <a:t> з </a:t>
            </a:r>
            <a:r>
              <a:rPr lang="en-US" sz="2400" dirty="0" err="1"/>
              <a:t>наукової</a:t>
            </a:r>
            <a:r>
              <a:rPr lang="en-US" sz="2400" dirty="0"/>
              <a:t> </a:t>
            </a:r>
            <a:r>
              <a:rPr lang="en-US" sz="2400" dirty="0" err="1"/>
              <a:t>точки</a:t>
            </a:r>
            <a:r>
              <a:rPr lang="en-US" sz="2400" dirty="0"/>
              <a:t> </a:t>
            </a:r>
            <a:r>
              <a:rPr lang="en-US" sz="2400" dirty="0" err="1"/>
              <a:t>зору</a:t>
            </a:r>
            <a:r>
              <a:rPr lang="en-US" sz="2400" dirty="0"/>
              <a:t> </a:t>
            </a:r>
            <a:r>
              <a:rPr lang="en-US" sz="2400" dirty="0" err="1"/>
              <a:t>має</a:t>
            </a:r>
            <a:r>
              <a:rPr lang="en-US" sz="2400" dirty="0"/>
              <a:t> </a:t>
            </a:r>
            <a:r>
              <a:rPr lang="en-US" sz="2400" dirty="0" err="1"/>
              <a:t>форму</a:t>
            </a:r>
            <a:r>
              <a:rPr lang="en-US" sz="2400" dirty="0"/>
              <a:t> </a:t>
            </a:r>
            <a:r>
              <a:rPr lang="en-US" sz="2400" dirty="0" err="1"/>
              <a:t>дуги</a:t>
            </a:r>
            <a:r>
              <a:rPr lang="en-US" sz="2400" dirty="0"/>
              <a:t> </a:t>
            </a:r>
            <a:r>
              <a:rPr lang="en-US" sz="2400" dirty="0" err="1"/>
              <a:t>чи</a:t>
            </a:r>
            <a:r>
              <a:rPr lang="en-US" sz="2400" dirty="0"/>
              <a:t> </a:t>
            </a:r>
            <a:r>
              <a:rPr lang="en-US" sz="2400" dirty="0" err="1"/>
              <a:t>кола</a:t>
            </a:r>
            <a:r>
              <a:rPr lang="en-US" sz="2400" dirty="0"/>
              <a:t>;</a:t>
            </a:r>
          </a:p>
          <a:p>
            <a:pPr marL="0"/>
            <a:r>
              <a:rPr lang="en-US" sz="2400" dirty="0"/>
              <a:t>- </a:t>
            </a:r>
            <a:r>
              <a:rPr lang="en-US" sz="2400" dirty="0" err="1"/>
              <a:t>веселка</a:t>
            </a:r>
            <a:r>
              <a:rPr lang="en-US" sz="2400" dirty="0"/>
              <a:t> </a:t>
            </a:r>
            <a:r>
              <a:rPr lang="en-US" sz="2400" dirty="0" err="1"/>
              <a:t>являє</a:t>
            </a:r>
            <a:r>
              <a:rPr lang="en-US" sz="2400" dirty="0"/>
              <a:t> </a:t>
            </a:r>
            <a:r>
              <a:rPr lang="en-US" sz="2400" dirty="0" err="1"/>
              <a:t>собою</a:t>
            </a:r>
            <a:r>
              <a:rPr lang="en-US" sz="2400" dirty="0"/>
              <a:t> </a:t>
            </a:r>
            <a:r>
              <a:rPr lang="en-US" sz="2400" dirty="0" err="1"/>
              <a:t>семи</a:t>
            </a:r>
            <a:r>
              <a:rPr lang="en-US" sz="2400" dirty="0"/>
              <a:t> </a:t>
            </a:r>
            <a:r>
              <a:rPr lang="en-US" sz="2400" dirty="0" err="1"/>
              <a:t>кольоровий</a:t>
            </a:r>
            <a:r>
              <a:rPr lang="en-US" sz="2400" dirty="0"/>
              <a:t> </a:t>
            </a:r>
            <a:r>
              <a:rPr lang="en-US" sz="2400" dirty="0" err="1"/>
              <a:t>спектр</a:t>
            </a:r>
            <a:r>
              <a:rPr lang="en-US" sz="2400" dirty="0"/>
              <a:t>; </a:t>
            </a:r>
          </a:p>
          <a:p>
            <a:r>
              <a:rPr lang="en-US" sz="2400" dirty="0" err="1"/>
              <a:t>це</a:t>
            </a:r>
            <a:r>
              <a:rPr lang="en-US" sz="2400" dirty="0"/>
              <a:t> </a:t>
            </a:r>
            <a:r>
              <a:rPr lang="en-US" sz="2400" dirty="0" err="1"/>
              <a:t>чудове</a:t>
            </a:r>
            <a:r>
              <a:rPr lang="en-US" sz="2400" dirty="0"/>
              <a:t> </a:t>
            </a:r>
            <a:r>
              <a:rPr lang="en-US" sz="2400" dirty="0" err="1"/>
              <a:t>явище</a:t>
            </a:r>
            <a:r>
              <a:rPr lang="en-US" sz="2400" dirty="0"/>
              <a:t> </a:t>
            </a:r>
            <a:r>
              <a:rPr lang="en-US" sz="2400" dirty="0" err="1"/>
              <a:t>потребує</a:t>
            </a:r>
            <a:r>
              <a:rPr lang="en-US" sz="2400" dirty="0"/>
              <a:t> </a:t>
            </a:r>
            <a:r>
              <a:rPr lang="en-US" sz="2400" dirty="0" err="1"/>
              <a:t>досконалого</a:t>
            </a:r>
            <a:r>
              <a:rPr lang="en-US" sz="2400" dirty="0"/>
              <a:t> </a:t>
            </a:r>
            <a:r>
              <a:rPr lang="en-US" sz="2400" dirty="0" err="1"/>
              <a:t>вивчення</a:t>
            </a:r>
            <a:r>
              <a:rPr lang="en-US" sz="2400" dirty="0"/>
              <a:t>; </a:t>
            </a:r>
          </a:p>
          <a:p>
            <a:r>
              <a:rPr lang="en-US" sz="2400" dirty="0" err="1"/>
              <a:t>проведено</a:t>
            </a:r>
            <a:r>
              <a:rPr lang="en-US" sz="2400" dirty="0"/>
              <a:t> </a:t>
            </a:r>
            <a:r>
              <a:rPr lang="en-US" sz="2400" dirty="0" err="1"/>
              <a:t>досліди</a:t>
            </a:r>
            <a:r>
              <a:rPr lang="en-US" sz="2400" dirty="0"/>
              <a:t> в </a:t>
            </a:r>
            <a:r>
              <a:rPr lang="en-US" sz="2400" dirty="0" err="1"/>
              <a:t>результаті</a:t>
            </a:r>
            <a:r>
              <a:rPr lang="en-US" sz="2400" dirty="0"/>
              <a:t> </a:t>
            </a:r>
            <a:r>
              <a:rPr lang="en-US" sz="2400" dirty="0" err="1"/>
              <a:t>яких</a:t>
            </a:r>
            <a:r>
              <a:rPr lang="en-US" sz="2400" dirty="0"/>
              <a:t> </a:t>
            </a:r>
            <a:r>
              <a:rPr lang="en-US" sz="2400" dirty="0" err="1"/>
              <a:t>отримано</a:t>
            </a:r>
            <a:r>
              <a:rPr lang="en-US" sz="2400" dirty="0"/>
              <a:t> </a:t>
            </a:r>
            <a:r>
              <a:rPr lang="en-US" sz="2400" dirty="0" err="1"/>
              <a:t>веселку</a:t>
            </a:r>
            <a:r>
              <a:rPr lang="en-US" sz="2400" dirty="0"/>
              <a:t> в </a:t>
            </a:r>
            <a:r>
              <a:rPr lang="en-US" sz="2400" dirty="0" err="1"/>
              <a:t>домашніх</a:t>
            </a:r>
            <a:r>
              <a:rPr lang="en-US" sz="2400" dirty="0"/>
              <a:t> </a:t>
            </a:r>
            <a:r>
              <a:rPr lang="en-US" sz="2400" dirty="0" err="1"/>
              <a:t>умовах</a:t>
            </a:r>
            <a:r>
              <a:rPr lang="en-US" sz="2400" dirty="0"/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D7E924-7E53-3F6D-40EC-9AF164126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8" r="11160" b="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0826C3-1E5D-A6D1-E8A7-1408DA3394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02" b="3148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704DFA-ECD1-4CDD-A398-F400F20D8ADE}"/>
              </a:ext>
            </a:extLst>
          </p:cNvPr>
          <p:cNvSpPr txBox="1"/>
          <p:nvPr/>
        </p:nvSpPr>
        <p:spPr>
          <a:xfrm>
            <a:off x="10434417" y="398206"/>
            <a:ext cx="207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Фото автора</a:t>
            </a:r>
          </a:p>
        </p:txBody>
      </p:sp>
    </p:spTree>
    <p:extLst>
      <p:ext uri="{BB962C8B-B14F-4D97-AF65-F5344CB8AC3E}">
        <p14:creationId xmlns:p14="http://schemas.microsoft.com/office/powerpoint/2010/main" val="239534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0">
            <a:extLst>
              <a:ext uri="{FF2B5EF4-FFF2-40B4-BE49-F238E27FC236}">
                <a16:creationId xmlns:a16="http://schemas.microsoft.com/office/drawing/2014/main" id="{21EA7FA8-6652-4CC5-90F4-3D48CAC0C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4B2C2-5525-CC22-0455-314DBECEA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Джерела: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3A80F8D-2E47-A290-28AF-906AB9AE0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5175" y="1560544"/>
            <a:ext cx="5748787" cy="4296559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 algn="just" fontAlgn="base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uk-UA" sz="2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Горяїнов</a:t>
            </a:r>
            <a:r>
              <a:rPr lang="uk-UA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Андрій. Фізика: просто про складне/ Андрій </a:t>
            </a:r>
            <a:r>
              <a:rPr lang="uk-UA" sz="2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Горяїнов</a:t>
            </a:r>
            <a:r>
              <a:rPr lang="uk-UA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– К.: Книгоноша, 2019. – 344 с.</a:t>
            </a:r>
          </a:p>
          <a:p>
            <a:pPr marL="342900" lvl="0" indent="-342900" algn="just" fontAlgn="base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Ніконов О. Фізика на пальцях. Для дітей і батьків, які хочуть допомогти дітям/ Олександр Ніконов; перекладач Наталія </a:t>
            </a:r>
            <a:r>
              <a:rPr lang="uk-UA" sz="2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Шайнога</a:t>
            </a:r>
            <a:r>
              <a:rPr lang="uk-UA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– Київ: Форс Україна, 2018. –    336 с. </a:t>
            </a:r>
          </a:p>
          <a:p>
            <a:pPr marL="342900" lvl="0" indent="-342900" algn="just" fontAlgn="base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Фізика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 (В.Г.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Бар'яхтар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С.О.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Ф.Я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Божинова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В.Г.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Бар'яхтара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С.О.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Вид-во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Ранок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2017.- 272с.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посіб.серії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Шкільна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Н.Б.Годована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Т.А.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Кравець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Вид-во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Ранок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2020. – 128с.: - («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Серія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Шкільна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архіву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Цікаві факти про книги | Вінницький міський палац дітей та ...">
            <a:extLst>
              <a:ext uri="{FF2B5EF4-FFF2-40B4-BE49-F238E27FC236}">
                <a16:creationId xmlns:a16="http://schemas.microsoft.com/office/drawing/2014/main" id="{E4193073-CA9C-6CD2-7ECD-6D3A3CABBC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4" r="15506" b="2"/>
          <a:stretch/>
        </p:blipFill>
        <p:spPr bwMode="auto">
          <a:xfrm>
            <a:off x="6573962" y="2013626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02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2D4230-86E6-AB89-FB8E-ECFB21B50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1" y="265471"/>
            <a:ext cx="11779045" cy="6459794"/>
          </a:xfrm>
        </p:spPr>
        <p:txBody>
          <a:bodyPr>
            <a:normAutofit/>
          </a:bodyPr>
          <a:lstStyle/>
          <a:p>
            <a:r>
              <a:rPr lang="uk-UA" dirty="0"/>
              <a:t>З дитинства любувався веселкою, завжди цікавило як вона утворюється, тому </a:t>
            </a:r>
            <a:r>
              <a:rPr lang="uk-UA" b="1" dirty="0"/>
              <a:t>мета</a:t>
            </a:r>
            <a:r>
              <a:rPr lang="uk-UA" dirty="0"/>
              <a:t> мого дослідження: виявлення фізичної природи веселки; дослідження створення</a:t>
            </a:r>
            <a:r>
              <a:rPr lang="ru-RU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</a:t>
            </a:r>
            <a:r>
              <a:rPr lang="ru-RU" b="0" i="0" dirty="0">
                <a:solidFill>
                  <a:srgbClr val="040C28"/>
                </a:solidFill>
                <a:effectLst/>
                <a:latin typeface="Google Sans"/>
              </a:rPr>
              <a:t>веселки</a:t>
            </a:r>
            <a:r>
              <a:rPr lang="ru-RU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в </a:t>
            </a:r>
            <a:r>
              <a:rPr lang="ru-RU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домашніх</a:t>
            </a:r>
            <a:r>
              <a:rPr lang="ru-RU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</a:t>
            </a:r>
            <a:r>
              <a:rPr lang="ru-RU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умовах</a:t>
            </a:r>
            <a:r>
              <a:rPr lang="ru-RU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, </a:t>
            </a:r>
            <a:r>
              <a:rPr lang="ru-RU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продемонструвати</a:t>
            </a:r>
            <a:r>
              <a:rPr lang="ru-RU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</a:t>
            </a:r>
            <a:r>
              <a:rPr lang="ru-RU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утворення</a:t>
            </a:r>
            <a:r>
              <a:rPr lang="ru-RU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</a:t>
            </a:r>
            <a:r>
              <a:rPr lang="ru-RU" b="0" i="0" dirty="0">
                <a:solidFill>
                  <a:srgbClr val="040C28"/>
                </a:solidFill>
                <a:effectLst/>
                <a:latin typeface="Google Sans"/>
              </a:rPr>
              <a:t>веселки</a:t>
            </a:r>
            <a:r>
              <a:rPr lang="ru-RU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,</a:t>
            </a:r>
            <a:r>
              <a:rPr lang="uk-UA" dirty="0"/>
              <a:t> показати які закони та явища пояснюють її утворення</a:t>
            </a:r>
          </a:p>
          <a:p>
            <a:r>
              <a:rPr lang="uk-UA" b="1" dirty="0"/>
              <a:t>Завдання: </a:t>
            </a:r>
            <a:r>
              <a:rPr lang="en-US" b="1" dirty="0"/>
              <a:t>- </a:t>
            </a:r>
            <a:r>
              <a:rPr lang="uk-UA" dirty="0"/>
              <a:t>опрацювати літературу з даної теми;</a:t>
            </a:r>
            <a:endParaRPr lang="en-US" dirty="0"/>
          </a:p>
          <a:p>
            <a:pPr>
              <a:buFontTx/>
              <a:buChar char="-"/>
            </a:pPr>
            <a:r>
              <a:rPr lang="uk-UA" dirty="0"/>
              <a:t>розглянути фізичну природу веселки; </a:t>
            </a:r>
            <a:endParaRPr lang="en-US" dirty="0"/>
          </a:p>
          <a:p>
            <a:pPr>
              <a:buFontTx/>
              <a:buChar char="-"/>
            </a:pPr>
            <a:r>
              <a:rPr lang="uk-UA" dirty="0"/>
              <a:t>дослідити шляхи створення веселки в домашніх умовах</a:t>
            </a:r>
          </a:p>
          <a:p>
            <a:r>
              <a:rPr lang="uk-UA" b="1" dirty="0"/>
              <a:t>Об'єкт дослідження: </a:t>
            </a:r>
            <a:r>
              <a:rPr lang="uk-UA" dirty="0"/>
              <a:t>процес виникнення  веселки як фізичного явища</a:t>
            </a:r>
          </a:p>
          <a:p>
            <a:r>
              <a:rPr lang="uk-UA" b="1" dirty="0"/>
              <a:t>Предмет дослідження: </a:t>
            </a:r>
            <a:r>
              <a:rPr lang="uk-UA" dirty="0"/>
              <a:t>особливості форми веселки та закони геометричної оптики, що пояснюють її утворення</a:t>
            </a:r>
          </a:p>
        </p:txBody>
      </p:sp>
    </p:spTree>
    <p:extLst>
      <p:ext uri="{BB962C8B-B14F-4D97-AF65-F5344CB8AC3E}">
        <p14:creationId xmlns:p14="http://schemas.microsoft.com/office/powerpoint/2010/main" val="265992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C8F0A-70DE-A177-CC83-112CEA3F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14" y="252844"/>
            <a:ext cx="2654658" cy="1325563"/>
          </a:xfrm>
        </p:spPr>
        <p:txBody>
          <a:bodyPr/>
          <a:lstStyle/>
          <a:p>
            <a:r>
              <a:rPr lang="uk-UA" dirty="0"/>
              <a:t>Веселка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BC369E-CE7F-F376-D5E5-44F0F4A54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6644" y="4793737"/>
            <a:ext cx="3612095" cy="1144526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Яку форму насправді має веселка?</a:t>
            </a:r>
          </a:p>
          <a:p>
            <a:endParaRPr lang="uk-UA" dirty="0"/>
          </a:p>
        </p:txBody>
      </p:sp>
      <p:sp>
        <p:nvSpPr>
          <p:cNvPr id="24" name="Місце для вмісту 23">
            <a:extLst>
              <a:ext uri="{FF2B5EF4-FFF2-40B4-BE49-F238E27FC236}">
                <a16:creationId xmlns:a16="http://schemas.microsoft.com/office/drawing/2014/main" id="{ED71F9E6-A463-47EC-CF3D-0DE294975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80138" y="1638995"/>
            <a:ext cx="7218405" cy="206050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Веселка – оптичне явище, яке утворюється, коли сонячне світло проходить крізь краплі води в повітрі, змушуючи світло заломлюватися і відбиватися таким чином, що утворюється спектр кольорів.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99290D4-2AA9-C289-E4F1-2AEEBD40E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6" y="4896967"/>
            <a:ext cx="3612095" cy="161355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1280C1-9D18-8541-CD73-82592F6B3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1" y="211774"/>
            <a:ext cx="1964185" cy="130604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B0E514-BAE8-1538-5879-D08C13CF1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6" y="2331308"/>
            <a:ext cx="3612095" cy="206050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8DE0FB-EE7E-C7BC-A16C-B731DFA782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624" y="4720383"/>
            <a:ext cx="3250064" cy="21237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5BA93C4-8770-F42C-8112-829F7ABE5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676" y="75173"/>
            <a:ext cx="1599178" cy="156382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20AC322-F134-1286-3CA2-DBBBA04686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1946" y="3405756"/>
            <a:ext cx="3210054" cy="110803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8453B1C-4256-0F73-FC25-5F302E0299C9}"/>
              </a:ext>
            </a:extLst>
          </p:cNvPr>
          <p:cNvSpPr txBox="1"/>
          <p:nvPr/>
        </p:nvSpPr>
        <p:spPr>
          <a:xfrm>
            <a:off x="9958714" y="6480209"/>
            <a:ext cx="207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Фото з Інтернету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94C8E-F17F-D7A6-0026-28FED77C6896}"/>
              </a:ext>
            </a:extLst>
          </p:cNvPr>
          <p:cNvSpPr txBox="1"/>
          <p:nvPr/>
        </p:nvSpPr>
        <p:spPr>
          <a:xfrm>
            <a:off x="878525" y="4424405"/>
            <a:ext cx="207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Фото з Інтернету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09295E-D37B-8944-5CA6-AF3F00F1CBAD}"/>
              </a:ext>
            </a:extLst>
          </p:cNvPr>
          <p:cNvSpPr txBox="1"/>
          <p:nvPr/>
        </p:nvSpPr>
        <p:spPr>
          <a:xfrm>
            <a:off x="9809884" y="1633543"/>
            <a:ext cx="207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Фото з Інтернету</a:t>
            </a:r>
          </a:p>
        </p:txBody>
      </p:sp>
    </p:spTree>
    <p:extLst>
      <p:ext uri="{BB962C8B-B14F-4D97-AF65-F5344CB8AC3E}">
        <p14:creationId xmlns:p14="http://schemas.microsoft.com/office/powerpoint/2010/main" val="11634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6F850-B49D-7E31-9A81-9596A9E6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Подвійна веселка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804762-E91D-C4AE-847B-1F1E96AE0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Іноді може з’явитися не одна, а дві веселки з різним розташуванням кольорів і одна над одною. Друга веселка виникає, коли сонячне світло проникає через нижню частину краплі дощу, а потім двічі відбивається всередині неї, перш ніж досягти наших очей. Завдяки двом відскокам світлові хвилі перетинаються і залишають краплю в порядку, протилежному порядку первинної веселки. Ця вторинна веселка менш яскрава, оскільки частина енергії розсіюється з кожним відскоком.</a:t>
            </a:r>
          </a:p>
          <a:p>
            <a:r>
              <a:rPr lang="ru-RU" sz="28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Дисперсія </a:t>
            </a:r>
            <a:r>
              <a:rPr lang="ru-RU" sz="2800" kern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світла</a:t>
            </a:r>
            <a:r>
              <a:rPr lang="ru-RU" sz="28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ru-RU" sz="2800" kern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</a:t>
            </a:r>
            <a:r>
              <a:rPr lang="ru-RU" sz="28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kern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явище</a:t>
            </a:r>
            <a:r>
              <a:rPr lang="ru-RU" sz="28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kern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розкладання</a:t>
            </a:r>
            <a:r>
              <a:rPr lang="ru-RU" sz="28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kern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світла</a:t>
            </a:r>
            <a:r>
              <a:rPr lang="ru-RU" sz="28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у               спектр, </a:t>
            </a:r>
            <a:r>
              <a:rPr lang="ru-RU" sz="2800" kern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зумовлене</a:t>
            </a:r>
            <a:r>
              <a:rPr lang="ru-RU" sz="28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kern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залежністю</a:t>
            </a:r>
            <a:r>
              <a:rPr lang="ru-RU" sz="28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kern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показника</a:t>
            </a:r>
            <a:r>
              <a:rPr lang="ru-RU" sz="28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kern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заломлення</a:t>
            </a:r>
            <a:r>
              <a:rPr lang="ru-RU" sz="28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   </a:t>
            </a:r>
            <a:r>
              <a:rPr lang="ru-RU" sz="2800" kern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середовища</a:t>
            </a:r>
            <a:r>
              <a:rPr lang="ru-RU" sz="28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kern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від</a:t>
            </a:r>
            <a:r>
              <a:rPr lang="ru-RU" sz="28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kern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кольору</a:t>
            </a:r>
            <a:r>
              <a:rPr lang="ru-RU" sz="28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kern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світла</a:t>
            </a:r>
            <a:endParaRPr lang="ru-RU" sz="2800" kern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80E157F-BAEB-D693-5D3C-D919EAC14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220" y="4937596"/>
            <a:ext cx="2446232" cy="176946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BCFA507-1B7B-1A3B-1F72-2E145DC07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35" y="0"/>
            <a:ext cx="3962400" cy="19204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69EEEF-86B8-7E4E-C874-D04ABF2232CF}"/>
              </a:ext>
            </a:extLst>
          </p:cNvPr>
          <p:cNvSpPr txBox="1"/>
          <p:nvPr/>
        </p:nvSpPr>
        <p:spPr>
          <a:xfrm>
            <a:off x="9753507" y="6337729"/>
            <a:ext cx="207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Фото з Інтернету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055DD-275E-B309-8EFC-48F629FE50DE}"/>
              </a:ext>
            </a:extLst>
          </p:cNvPr>
          <p:cNvSpPr txBox="1"/>
          <p:nvPr/>
        </p:nvSpPr>
        <p:spPr>
          <a:xfrm>
            <a:off x="9375855" y="1551073"/>
            <a:ext cx="207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Фото з Інтернету</a:t>
            </a:r>
          </a:p>
        </p:txBody>
      </p:sp>
    </p:spTree>
    <p:extLst>
      <p:ext uri="{BB962C8B-B14F-4D97-AF65-F5344CB8AC3E}">
        <p14:creationId xmlns:p14="http://schemas.microsoft.com/office/powerpoint/2010/main" val="371985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особа, вікно, стіна, ванна&#10;&#10;Автоматично згенерований опис">
            <a:extLst>
              <a:ext uri="{FF2B5EF4-FFF2-40B4-BE49-F238E27FC236}">
                <a16:creationId xmlns:a16="http://schemas.microsoft.com/office/drawing/2014/main" id="{7A0695F7-1304-7821-280E-A4867E952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39" y="-293149"/>
            <a:ext cx="5363361" cy="71511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9DCE9-976A-7D14-F8E8-A872BA090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72993" cy="1325563"/>
          </a:xfrm>
        </p:spPr>
        <p:txBody>
          <a:bodyPr>
            <a:normAutofit/>
          </a:bodyPr>
          <a:lstStyle/>
          <a:p>
            <a:r>
              <a:rPr lang="uk-UA" sz="2400" b="1" dirty="0">
                <a:effectLst/>
                <a:latin typeface="IntroRust-Base"/>
              </a:rPr>
              <a:t>ДОСЛІД:</a:t>
            </a:r>
            <a:br>
              <a:rPr lang="en-US" sz="2400" b="1" dirty="0">
                <a:effectLst/>
                <a:latin typeface="IntroRust-Base"/>
              </a:rPr>
            </a:br>
            <a:r>
              <a:rPr lang="uk-UA" sz="2400" b="1" dirty="0">
                <a:effectLst/>
                <a:latin typeface="IntroRust-Base"/>
              </a:rPr>
              <a:t> </a:t>
            </a:r>
            <a:br>
              <a:rPr lang="uk-UA" sz="2400" b="1" dirty="0"/>
            </a:br>
            <a:r>
              <a:rPr lang="uk-UA" sz="2400" b="1" dirty="0">
                <a:effectLst/>
                <a:latin typeface="IntroRust-Base"/>
              </a:rPr>
              <a:t>ВЕСЕЛКА</a:t>
            </a:r>
            <a:r>
              <a:rPr lang="en-US" sz="2400" b="1" dirty="0">
                <a:effectLst/>
                <a:latin typeface="IntroRust-Base"/>
              </a:rPr>
              <a:t> </a:t>
            </a:r>
            <a:r>
              <a:rPr lang="uk-UA" sz="2400" b="1" dirty="0">
                <a:effectLst/>
                <a:latin typeface="IntroRust-Base"/>
              </a:rPr>
              <a:t>або</a:t>
            </a:r>
            <a:r>
              <a:rPr lang="en-US" sz="2400" b="1" dirty="0">
                <a:effectLst/>
                <a:latin typeface="IntroRust-Base"/>
              </a:rPr>
              <a:t> </a:t>
            </a:r>
            <a:r>
              <a:rPr lang="uk-UA" sz="2400" b="1" dirty="0">
                <a:effectLst/>
                <a:latin typeface="IntroRust-Base"/>
              </a:rPr>
              <a:t>ДИСПЕРСІЯ СВІТЛА </a:t>
            </a:r>
            <a:endParaRPr lang="uk-UA" sz="24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03A46C-3889-108A-CE60-1A18971D3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4384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effectLst/>
                <a:latin typeface="NotoSerifDisplay"/>
              </a:rPr>
              <a:t>Матеріали</a:t>
            </a:r>
            <a:r>
              <a:rPr lang="ru-RU" sz="2400" b="1" dirty="0">
                <a:effectLst/>
                <a:latin typeface="NotoSerifDisplay"/>
              </a:rPr>
              <a:t>: </a:t>
            </a:r>
            <a:endParaRPr lang="ru-RU" sz="2400" b="1" dirty="0"/>
          </a:p>
          <a:p>
            <a:r>
              <a:rPr lang="ru-RU" sz="2400" dirty="0">
                <a:effectLst/>
                <a:latin typeface="NotoSerifDisplay"/>
              </a:rPr>
              <a:t>вода </a:t>
            </a:r>
            <a:endParaRPr lang="ru-RU" sz="2400" dirty="0"/>
          </a:p>
          <a:p>
            <a:r>
              <a:rPr lang="ru-RU" sz="2400" dirty="0" err="1">
                <a:effectLst/>
                <a:latin typeface="NotoSerifDisplay"/>
              </a:rPr>
              <a:t>дзеркало</a:t>
            </a:r>
            <a:r>
              <a:rPr lang="ru-RU" sz="2400" dirty="0">
                <a:effectLst/>
                <a:latin typeface="NotoSerifDisplay"/>
              </a:rPr>
              <a:t> </a:t>
            </a:r>
            <a:endParaRPr lang="ru-RU" sz="2400" dirty="0"/>
          </a:p>
          <a:p>
            <a:r>
              <a:rPr lang="ru-RU" sz="2400" dirty="0">
                <a:latin typeface="NotoSerifDisplay"/>
              </a:rPr>
              <a:t>посудина з водою</a:t>
            </a:r>
            <a:endParaRPr lang="ru-RU" sz="2400" dirty="0"/>
          </a:p>
          <a:p>
            <a:r>
              <a:rPr lang="ru-RU" sz="2400" dirty="0" err="1">
                <a:latin typeface="NotoSerifDisplay"/>
              </a:rPr>
              <a:t>джерело</a:t>
            </a:r>
            <a:r>
              <a:rPr lang="ru-RU" sz="2400" dirty="0">
                <a:latin typeface="NotoSerifDisplay"/>
              </a:rPr>
              <a:t> </a:t>
            </a:r>
            <a:r>
              <a:rPr lang="ru-RU" sz="2400" dirty="0" err="1">
                <a:latin typeface="NotoSerifDisplay"/>
              </a:rPr>
              <a:t>світла</a:t>
            </a:r>
            <a:r>
              <a:rPr lang="ru-RU" sz="2400" dirty="0">
                <a:latin typeface="NotoSerifDisplay"/>
              </a:rPr>
              <a:t> (у нас </a:t>
            </a:r>
            <a:r>
              <a:rPr lang="ru-RU" sz="2400" dirty="0" err="1">
                <a:latin typeface="NotoSerifDisplay"/>
              </a:rPr>
              <a:t>Сонце</a:t>
            </a:r>
            <a:r>
              <a:rPr lang="ru-RU" sz="2400" dirty="0">
                <a:latin typeface="NotoSerifDisplay"/>
              </a:rPr>
              <a:t>)</a:t>
            </a:r>
            <a:endParaRPr lang="uk-UA" sz="2400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E334DB-5C0F-FD62-6F59-37F4EB156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3431" y="145107"/>
            <a:ext cx="4138569" cy="4351338"/>
          </a:xfrm>
        </p:spPr>
        <p:txBody>
          <a:bodyPr>
            <a:normAutofit/>
          </a:bodyPr>
          <a:lstStyle/>
          <a:p>
            <a:r>
              <a:rPr lang="uk-UA" sz="2400" b="1" dirty="0"/>
              <a:t>Хід проведення:</a:t>
            </a:r>
          </a:p>
          <a:p>
            <a:pPr marL="0" indent="0">
              <a:buNone/>
            </a:pPr>
            <a:r>
              <a:rPr lang="uk-UA" sz="2400" b="1" dirty="0"/>
              <a:t>1. Наповнюємо посудину водою</a:t>
            </a:r>
          </a:p>
          <a:p>
            <a:pPr marL="0" indent="0">
              <a:buNone/>
            </a:pPr>
            <a:r>
              <a:rPr lang="uk-UA" sz="2400" b="1" dirty="0"/>
              <a:t>2. Занурюємо плоске дзеркало у воду під кутом</a:t>
            </a:r>
          </a:p>
          <a:p>
            <a:pPr marL="0" indent="0">
              <a:buNone/>
            </a:pPr>
            <a:r>
              <a:rPr lang="uk-UA" sz="2400" b="1" dirty="0"/>
              <a:t>3. Направляємо світловий промінь на дзеркало</a:t>
            </a:r>
          </a:p>
          <a:p>
            <a:pPr marL="0" indent="0">
              <a:buNone/>
            </a:pPr>
            <a:r>
              <a:rPr lang="uk-UA" sz="2400" b="1" dirty="0"/>
              <a:t>4. Спостерігаємо на стіні веселку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27A435-D7AC-3A30-2601-A586F530C9F0}"/>
              </a:ext>
            </a:extLst>
          </p:cNvPr>
          <p:cNvSpPr txBox="1"/>
          <p:nvPr/>
        </p:nvSpPr>
        <p:spPr>
          <a:xfrm>
            <a:off x="9824817" y="6488668"/>
            <a:ext cx="207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Фото автора</a:t>
            </a:r>
          </a:p>
        </p:txBody>
      </p:sp>
    </p:spTree>
    <p:extLst>
      <p:ext uri="{BB962C8B-B14F-4D97-AF65-F5344CB8AC3E}">
        <p14:creationId xmlns:p14="http://schemas.microsoft.com/office/powerpoint/2010/main" val="166869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Зображення, що містить особа, вікно, у приміщенні, одежа&#10;&#10;Автоматично згенерований опис">
            <a:extLst>
              <a:ext uri="{FF2B5EF4-FFF2-40B4-BE49-F238E27FC236}">
                <a16:creationId xmlns:a16="http://schemas.microsoft.com/office/drawing/2014/main" id="{47B1018C-233D-46D8-62EE-FC4575ED6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9965">
            <a:off x="8858287" y="-351380"/>
            <a:ext cx="3263503" cy="4351338"/>
          </a:xfrm>
        </p:spPr>
      </p:pic>
      <p:pic>
        <p:nvPicPr>
          <p:cNvPr id="7" name="Рисунок 6" descr="Зображення, що містить у приміщенні, вікно, меблі, стіна&#10;&#10;Автоматично згенерований опис">
            <a:extLst>
              <a:ext uri="{FF2B5EF4-FFF2-40B4-BE49-F238E27FC236}">
                <a16:creationId xmlns:a16="http://schemas.microsoft.com/office/drawing/2014/main" id="{5C9AEA88-7328-6153-CDEB-BBF3BCD3B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769" y="4130827"/>
            <a:ext cx="3636231" cy="2727173"/>
          </a:xfrm>
          <a:prstGeom prst="rect">
            <a:avLst/>
          </a:prstGeom>
        </p:spPr>
      </p:pic>
      <p:pic>
        <p:nvPicPr>
          <p:cNvPr id="9" name="Рисунок 8" descr="Зображення, що містить вікно, Композитний матеріал, будівля, будинок&#10;&#10;Автоматично згенерований опис">
            <a:extLst>
              <a:ext uri="{FF2B5EF4-FFF2-40B4-BE49-F238E27FC236}">
                <a16:creationId xmlns:a16="http://schemas.microsoft.com/office/drawing/2014/main" id="{EBBE779F-0132-F730-A581-F97B42AF4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193">
            <a:off x="6054630" y="-236639"/>
            <a:ext cx="2375105" cy="3166807"/>
          </a:xfrm>
          <a:prstGeom prst="rect">
            <a:avLst/>
          </a:prstGeom>
        </p:spPr>
      </p:pic>
      <p:pic>
        <p:nvPicPr>
          <p:cNvPr id="11" name="Рисунок 10" descr="Зображення, що містить веселка, природа, джерело світла&#10;&#10;Автоматично згенерований опис">
            <a:extLst>
              <a:ext uri="{FF2B5EF4-FFF2-40B4-BE49-F238E27FC236}">
                <a16:creationId xmlns:a16="http://schemas.microsoft.com/office/drawing/2014/main" id="{87F431C4-83E2-93EF-FF8B-5E4ACCD70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34" y="2727173"/>
            <a:ext cx="3259047" cy="43453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8D6423-5C38-8CA6-378A-013B60AB7779}"/>
              </a:ext>
            </a:extLst>
          </p:cNvPr>
          <p:cNvSpPr txBox="1"/>
          <p:nvPr/>
        </p:nvSpPr>
        <p:spPr>
          <a:xfrm>
            <a:off x="222165" y="583565"/>
            <a:ext cx="55661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Веселка утворюється завдяки процесам заломлення, відбиття та дисперсії світла в краплях води. Коли світло спрямоване на дзеркало, яке знаходиться у воді, відбувається наступне:</a:t>
            </a:r>
            <a:br>
              <a:rPr lang="uk-UA" dirty="0"/>
            </a:br>
            <a:r>
              <a:rPr lang="uk-UA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Заломлення: </a:t>
            </a:r>
            <a:r>
              <a:rPr lang="uk-UA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Світло, входячи в воду, змінює напрямок через різницю в оптичних густинах повітря та води.</a:t>
            </a:r>
            <a:br>
              <a:rPr lang="uk-UA" dirty="0"/>
            </a:br>
            <a:r>
              <a:rPr lang="uk-UA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Відбиття: </a:t>
            </a:r>
            <a:r>
              <a:rPr lang="uk-UA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Світло відбивається від дзеркала, яке знаходиться під водою.</a:t>
            </a:r>
            <a:br>
              <a:rPr lang="uk-UA" dirty="0"/>
            </a:br>
            <a:r>
              <a:rPr lang="uk-UA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Дисперсія: </a:t>
            </a:r>
            <a:r>
              <a:rPr lang="uk-UA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При повторному заломленні, коли світло виходить з води, воно розкладається на складові кольори, оскільки різні кольори мають різні довжини хвиль і заломлюються під різними кутами.</a:t>
            </a:r>
            <a:br>
              <a:rPr lang="uk-UA" dirty="0"/>
            </a:br>
            <a:r>
              <a:rPr lang="uk-UA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Цей процес схожий на те, як утворюється веселка в небі, коли сонячне світло проходить через краплі дощу. </a:t>
            </a:r>
          </a:p>
          <a:p>
            <a:r>
              <a:rPr lang="uk-UA" dirty="0">
                <a:solidFill>
                  <a:srgbClr val="000000"/>
                </a:solidFill>
                <a:latin typeface="Roboto" panose="02000000000000000000" pitchFamily="2" charset="0"/>
              </a:rPr>
              <a:t>Цей експеримент демонструє, як світло розкладається на кольори, коли проходить через воду, яка діє як призма. </a:t>
            </a:r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88381E-169C-DCC6-3CA9-20402B2DA9CE}"/>
              </a:ext>
            </a:extLst>
          </p:cNvPr>
          <p:cNvSpPr txBox="1"/>
          <p:nvPr/>
        </p:nvSpPr>
        <p:spPr>
          <a:xfrm>
            <a:off x="9824817" y="6488668"/>
            <a:ext cx="207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Фото автора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AB4B72-BBB6-73DB-86F4-4E62F842752B}"/>
              </a:ext>
            </a:extLst>
          </p:cNvPr>
          <p:cNvSpPr txBox="1"/>
          <p:nvPr/>
        </p:nvSpPr>
        <p:spPr>
          <a:xfrm>
            <a:off x="6089927" y="96176"/>
            <a:ext cx="207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Фото автора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2EF44D-731F-1051-BE48-3CA8DE54270B}"/>
              </a:ext>
            </a:extLst>
          </p:cNvPr>
          <p:cNvSpPr txBox="1"/>
          <p:nvPr/>
        </p:nvSpPr>
        <p:spPr>
          <a:xfrm>
            <a:off x="9680261" y="3533455"/>
            <a:ext cx="207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Фото автора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A6B979-CD4C-E101-3774-46A244E9BD5D}"/>
              </a:ext>
            </a:extLst>
          </p:cNvPr>
          <p:cNvSpPr txBox="1"/>
          <p:nvPr/>
        </p:nvSpPr>
        <p:spPr>
          <a:xfrm>
            <a:off x="6909553" y="6207826"/>
            <a:ext cx="207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Фото автора</a:t>
            </a:r>
          </a:p>
        </p:txBody>
      </p:sp>
    </p:spTree>
    <p:extLst>
      <p:ext uri="{BB962C8B-B14F-4D97-AF65-F5344CB8AC3E}">
        <p14:creationId xmlns:p14="http://schemas.microsoft.com/office/powerpoint/2010/main" val="372520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E6BFF4-7F29-1F5A-3B36-1457A54AF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27" y="1825625"/>
            <a:ext cx="9470924" cy="4833272"/>
          </a:xfrm>
        </p:spPr>
        <p:txBody>
          <a:bodyPr>
            <a:normAutofit fontScale="92500" lnSpcReduction="20000"/>
          </a:bodyPr>
          <a:lstStyle/>
          <a:p>
            <a:r>
              <a:rPr lang="uk-UA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Глибина води в посудині та кут нахилу дзеркала можуть істотно впливати на утворення веселки в експерименті:</a:t>
            </a:r>
            <a:br>
              <a:rPr lang="uk-UA" dirty="0"/>
            </a:br>
            <a:endParaRPr lang="uk-UA" dirty="0"/>
          </a:p>
          <a:p>
            <a:r>
              <a:rPr lang="uk-UA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Глибина води: </a:t>
            </a:r>
            <a:r>
              <a:rPr lang="uk-UA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Глибина води визначає, наскільки сильно світло буде заломлюватися при вході та виході з води. Чим глибше вода, тим більшим є шлях світла всередині води, що може змінити кут заломлення та інтенсивність кольорів веселки.</a:t>
            </a:r>
            <a:br>
              <a:rPr lang="uk-UA" dirty="0"/>
            </a:br>
            <a:endParaRPr lang="uk-UA" dirty="0"/>
          </a:p>
          <a:p>
            <a:r>
              <a:rPr lang="uk-UA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Кут нахилу дзеркала: </a:t>
            </a:r>
            <a:r>
              <a:rPr lang="uk-UA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Кут, під яким світло відбивається від дзеркала, впливає на те, як світло розподіляється після виходу з води. Якщо кут нахилу дзеркала змінюється, це може змінити положення та яскравість кольорових смуг веселки на аркуші паперу або стіні. </a:t>
            </a:r>
            <a:br>
              <a:rPr lang="uk-UA" dirty="0"/>
            </a:br>
            <a:endParaRPr lang="uk-UA" dirty="0"/>
          </a:p>
        </p:txBody>
      </p:sp>
      <p:pic>
        <p:nvPicPr>
          <p:cNvPr id="5" name="Рисунок 4" descr="Зображення, що містить свічка, у приміщенні, джерело світла&#10;&#10;Автоматично згенерований опис">
            <a:extLst>
              <a:ext uri="{FF2B5EF4-FFF2-40B4-BE49-F238E27FC236}">
                <a16:creationId xmlns:a16="http://schemas.microsoft.com/office/drawing/2014/main" id="{353C6339-12CC-E8F7-A48C-C8360B3BF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0225">
            <a:off x="9020155" y="-1473291"/>
            <a:ext cx="3206339" cy="4275118"/>
          </a:xfrm>
          <a:prstGeom prst="rect">
            <a:avLst/>
          </a:prstGeom>
        </p:spPr>
      </p:pic>
      <p:pic>
        <p:nvPicPr>
          <p:cNvPr id="7" name="Рисунок 6" descr="Зображення, що містить веселка, природа, джерело світла&#10;&#10;Автоматично згенерований опис">
            <a:extLst>
              <a:ext uri="{FF2B5EF4-FFF2-40B4-BE49-F238E27FC236}">
                <a16:creationId xmlns:a16="http://schemas.microsoft.com/office/drawing/2014/main" id="{6602C9F9-255A-B04D-5DFC-FAD56B142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3429000"/>
            <a:ext cx="2422423" cy="32298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947E6FD-A897-7642-FCE1-04373CEB0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161" y="0"/>
            <a:ext cx="4080388" cy="17856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85A821-C15F-F7B4-9D52-9EE4ED1DFBED}"/>
              </a:ext>
            </a:extLst>
          </p:cNvPr>
          <p:cNvSpPr txBox="1"/>
          <p:nvPr/>
        </p:nvSpPr>
        <p:spPr>
          <a:xfrm>
            <a:off x="9791633" y="6289565"/>
            <a:ext cx="207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Фото автора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07486D-9A76-3FC8-B3D5-0F23D82BEA34}"/>
              </a:ext>
            </a:extLst>
          </p:cNvPr>
          <p:cNvSpPr txBox="1"/>
          <p:nvPr/>
        </p:nvSpPr>
        <p:spPr>
          <a:xfrm>
            <a:off x="6621891" y="1470348"/>
            <a:ext cx="207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Фото автора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505E19-8D81-A06F-4CE9-8C0B4C36C898}"/>
              </a:ext>
            </a:extLst>
          </p:cNvPr>
          <p:cNvSpPr txBox="1"/>
          <p:nvPr/>
        </p:nvSpPr>
        <p:spPr>
          <a:xfrm>
            <a:off x="10831461" y="1672713"/>
            <a:ext cx="207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Фото автора</a:t>
            </a:r>
          </a:p>
        </p:txBody>
      </p:sp>
    </p:spTree>
    <p:extLst>
      <p:ext uri="{BB962C8B-B14F-4D97-AF65-F5344CB8AC3E}">
        <p14:creationId xmlns:p14="http://schemas.microsoft.com/office/powerpoint/2010/main" val="65890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2EA25-D050-2CEA-2767-DCA827895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СПЕКТРОСКОП 1</a:t>
            </a:r>
          </a:p>
        </p:txBody>
      </p:sp>
      <p:pic>
        <p:nvPicPr>
          <p:cNvPr id="7" name="Рисунок 6" descr="Зображення, що містить особа, одежа, у приміщенні, Навчання&#10;&#10;Автоматично згенерований опис">
            <a:extLst>
              <a:ext uri="{FF2B5EF4-FFF2-40B4-BE49-F238E27FC236}">
                <a16:creationId xmlns:a16="http://schemas.microsoft.com/office/drawing/2014/main" id="{8C6A1B3D-9D1E-F8B0-91AA-B2EA6E215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67" y="295"/>
            <a:ext cx="2643733" cy="1982800"/>
          </a:xfrm>
          <a:prstGeom prst="rect">
            <a:avLst/>
          </a:prstGeom>
        </p:spPr>
      </p:pic>
      <p:pic>
        <p:nvPicPr>
          <p:cNvPr id="9" name="Рисунок 8" descr="Зображення, що містить ножиці, канцелярські товари й офісне обладнання, папір, інструмент&#10;&#10;Автоматично згенерований опис">
            <a:extLst>
              <a:ext uri="{FF2B5EF4-FFF2-40B4-BE49-F238E27FC236}">
                <a16:creationId xmlns:a16="http://schemas.microsoft.com/office/drawing/2014/main" id="{B8A8D409-5898-3E3F-5BD9-11F8C9CC0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61" y="5064"/>
            <a:ext cx="2643733" cy="19828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3E289BD-0717-695A-03B5-C07841FCF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61" y="2503434"/>
            <a:ext cx="3388544" cy="36212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FA9902F-D066-2C92-D829-16D674093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719" y="2503434"/>
            <a:ext cx="1991281" cy="24689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Рукописні дані 16">
                <a:extLst>
                  <a:ext uri="{FF2B5EF4-FFF2-40B4-BE49-F238E27FC236}">
                    <a16:creationId xmlns:a16="http://schemas.microsoft.com/office/drawing/2014/main" id="{81B63AB8-56C4-D0EE-452F-9ACFD6E99AAF}"/>
                  </a:ext>
                </a:extLst>
              </p14:cNvPr>
              <p14:cNvContentPartPr/>
              <p14:nvPr/>
            </p14:nvContentPartPr>
            <p14:xfrm>
              <a:off x="10546031" y="3865724"/>
              <a:ext cx="807769" cy="755438"/>
            </p14:xfrm>
          </p:contentPart>
        </mc:Choice>
        <mc:Fallback xmlns="">
          <p:pic>
            <p:nvPicPr>
              <p:cNvPr id="17" name="Рукописні дані 16">
                <a:extLst>
                  <a:ext uri="{FF2B5EF4-FFF2-40B4-BE49-F238E27FC236}">
                    <a16:creationId xmlns:a16="http://schemas.microsoft.com/office/drawing/2014/main" id="{81B63AB8-56C4-D0EE-452F-9ACFD6E99A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39912" y="3859603"/>
                <a:ext cx="820008" cy="767681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Місце для вмісту 19">
            <a:extLst>
              <a:ext uri="{FF2B5EF4-FFF2-40B4-BE49-F238E27FC236}">
                <a16:creationId xmlns:a16="http://schemas.microsoft.com/office/drawing/2014/main" id="{5DE6F49A-0A0C-FDD2-BFB5-86C6991A8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568" y="1825625"/>
            <a:ext cx="6727620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Матеріали:</a:t>
            </a:r>
          </a:p>
          <a:p>
            <a:r>
              <a:rPr lang="uk-UA" dirty="0"/>
              <a:t>Шаблон для спектроскопа </a:t>
            </a:r>
          </a:p>
          <a:p>
            <a:r>
              <a:rPr lang="en-US" dirty="0"/>
              <a:t>CD</a:t>
            </a:r>
            <a:r>
              <a:rPr lang="uk-UA" dirty="0"/>
              <a:t> – диск</a:t>
            </a:r>
          </a:p>
          <a:p>
            <a:pPr marL="0" indent="0">
              <a:buNone/>
            </a:pPr>
            <a:r>
              <a:rPr lang="uk-UA" b="1" dirty="0"/>
              <a:t>Хід проведення:</a:t>
            </a:r>
          </a:p>
          <a:p>
            <a:pPr marL="0" indent="0">
              <a:buNone/>
            </a:pPr>
            <a:r>
              <a:rPr lang="uk-UA" dirty="0"/>
              <a:t>Склеюємо шаблон; </a:t>
            </a:r>
          </a:p>
          <a:p>
            <a:pPr marL="0" indent="0">
              <a:buNone/>
            </a:pPr>
            <a:r>
              <a:rPr lang="uk-UA" dirty="0"/>
              <a:t>поміщаємо всередину шматок диску;</a:t>
            </a:r>
          </a:p>
          <a:p>
            <a:pPr marL="0" indent="0">
              <a:buNone/>
            </a:pPr>
            <a:r>
              <a:rPr lang="uk-UA" dirty="0"/>
              <a:t>наводимо на джерело світла і спостерігаємо різнокольорові смуги (дисперсію)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9FEE6B-96D7-65F7-550E-65E60B4D29A1}"/>
              </a:ext>
            </a:extLst>
          </p:cNvPr>
          <p:cNvSpPr txBox="1"/>
          <p:nvPr/>
        </p:nvSpPr>
        <p:spPr>
          <a:xfrm>
            <a:off x="8870257" y="5637369"/>
            <a:ext cx="207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Фото автора</a:t>
            </a:r>
          </a:p>
        </p:txBody>
      </p:sp>
    </p:spTree>
    <p:extLst>
      <p:ext uri="{BB962C8B-B14F-4D97-AF65-F5344CB8AC3E}">
        <p14:creationId xmlns:p14="http://schemas.microsoft.com/office/powerpoint/2010/main" val="285233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Зображення, що містить вікно, у приміщенні, меблі, стілець&#10;&#10;Автоматично згенерований опис">
            <a:extLst>
              <a:ext uri="{FF2B5EF4-FFF2-40B4-BE49-F238E27FC236}">
                <a16:creationId xmlns:a16="http://schemas.microsoft.com/office/drawing/2014/main" id="{A4D7BD71-DF64-28F4-82EA-07A73EB52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11" r="1" b="536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5" name="Місце для вмісту 4" descr="Зображення, що містить торт до дня народження, їжа, червоний, торт&#10;&#10;Автоматично згенерований опис">
            <a:extLst>
              <a:ext uri="{FF2B5EF4-FFF2-40B4-BE49-F238E27FC236}">
                <a16:creationId xmlns:a16="http://schemas.microsoft.com/office/drawing/2014/main" id="{D753D3BE-D79A-855F-C5D7-B96492B397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5" b="1885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Рисунок 6" descr="Зображення, що містить місяць, джерело світла&#10;&#10;Автоматично згенерований опис">
            <a:extLst>
              <a:ext uri="{FF2B5EF4-FFF2-40B4-BE49-F238E27FC236}">
                <a16:creationId xmlns:a16="http://schemas.microsoft.com/office/drawing/2014/main" id="{37C66A0D-E517-F64B-897C-6CBC64E595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6" r="-1" b="24079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7B6B4C5D-871A-9130-F983-263B2C64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СПЕКТРОСКОП 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Місце для вмісту 13">
            <a:extLst>
              <a:ext uri="{FF2B5EF4-FFF2-40B4-BE49-F238E27FC236}">
                <a16:creationId xmlns:a16="http://schemas.microsoft.com/office/drawing/2014/main" id="{3142DFEF-9D4F-939E-EE7B-0BFC9760B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611" y="2089941"/>
            <a:ext cx="5231027" cy="45067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Спрямувати</a:t>
            </a:r>
            <a:r>
              <a:rPr lang="en-US" sz="2000" dirty="0"/>
              <a:t> </a:t>
            </a:r>
            <a:r>
              <a:rPr lang="en-US" sz="2000" dirty="0" err="1"/>
              <a:t>верхню</a:t>
            </a:r>
            <a:r>
              <a:rPr lang="en-US" sz="2000" dirty="0"/>
              <a:t> </a:t>
            </a:r>
            <a:r>
              <a:rPr lang="en-US" sz="2000" dirty="0" err="1"/>
              <a:t>щілину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світло</a:t>
            </a:r>
            <a:r>
              <a:rPr lang="en-US" sz="2000" dirty="0"/>
              <a:t> (НЕ </a:t>
            </a:r>
            <a:r>
              <a:rPr lang="en-US" sz="2000" dirty="0" err="1"/>
              <a:t>прямо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сонце</a:t>
            </a:r>
            <a:r>
              <a:rPr lang="en-US" sz="2000" dirty="0"/>
              <a:t>). </a:t>
            </a:r>
            <a:r>
              <a:rPr lang="en-US" sz="2000" dirty="0" err="1"/>
              <a:t>Подивимося</a:t>
            </a:r>
            <a:r>
              <a:rPr lang="en-US" sz="2000" dirty="0"/>
              <a:t> у </a:t>
            </a:r>
            <a:r>
              <a:rPr lang="en-US" sz="2000" dirty="0" err="1"/>
              <a:t>віконце</a:t>
            </a:r>
            <a:r>
              <a:rPr lang="en-US" sz="2000" dirty="0"/>
              <a:t> і </a:t>
            </a:r>
            <a:r>
              <a:rPr lang="en-US" sz="2000" dirty="0" err="1"/>
              <a:t>побачимо</a:t>
            </a:r>
            <a:r>
              <a:rPr lang="en-US" sz="2000" dirty="0"/>
              <a:t> </a:t>
            </a:r>
            <a:r>
              <a:rPr lang="en-US" sz="2000" dirty="0" err="1"/>
              <a:t>веселку</a:t>
            </a:r>
            <a:r>
              <a:rPr lang="en-US" sz="2000" dirty="0"/>
              <a:t> </a:t>
            </a:r>
            <a:r>
              <a:rPr lang="en-US" sz="2000" dirty="0" err="1"/>
              <a:t>всередині</a:t>
            </a:r>
            <a:r>
              <a:rPr lang="en-US" sz="2000" dirty="0"/>
              <a:t>! </a:t>
            </a:r>
          </a:p>
          <a:p>
            <a:r>
              <a:rPr lang="en-US" sz="2000" dirty="0" err="1"/>
              <a:t>Компакт-диск</a:t>
            </a:r>
            <a:r>
              <a:rPr lang="en-US" sz="2000" dirty="0"/>
              <a:t> – </a:t>
            </a:r>
            <a:r>
              <a:rPr lang="en-US" sz="2000" dirty="0" err="1"/>
              <a:t>це</a:t>
            </a:r>
            <a:r>
              <a:rPr lang="en-US" sz="2000" dirty="0"/>
              <a:t> </a:t>
            </a:r>
            <a:r>
              <a:rPr lang="en-US" sz="2000" dirty="0" err="1"/>
              <a:t>дзеркальна</a:t>
            </a:r>
            <a:r>
              <a:rPr lang="en-US" sz="2000" dirty="0"/>
              <a:t> </a:t>
            </a:r>
            <a:r>
              <a:rPr lang="en-US" sz="2000" dirty="0" err="1"/>
              <a:t>поверхня</a:t>
            </a:r>
            <a:r>
              <a:rPr lang="en-US" sz="2000" dirty="0"/>
              <a:t> </a:t>
            </a:r>
            <a:r>
              <a:rPr lang="en-US" sz="2000" dirty="0" err="1"/>
              <a:t>зі</a:t>
            </a:r>
            <a:r>
              <a:rPr lang="en-US" sz="2000" dirty="0"/>
              <a:t> </a:t>
            </a:r>
            <a:r>
              <a:rPr lang="en-US" sz="2000" dirty="0" err="1"/>
              <a:t>спіральними</a:t>
            </a:r>
            <a:r>
              <a:rPr lang="en-US" sz="2000" dirty="0"/>
              <a:t> </a:t>
            </a:r>
            <a:r>
              <a:rPr lang="en-US" sz="2000" dirty="0" err="1"/>
              <a:t>доріжками</a:t>
            </a:r>
            <a:r>
              <a:rPr lang="en-US" sz="2000" dirty="0"/>
              <a:t> </a:t>
            </a:r>
            <a:r>
              <a:rPr lang="en-US" sz="2000" dirty="0" err="1"/>
              <a:t>або</a:t>
            </a:r>
            <a:r>
              <a:rPr lang="en-US" sz="2000" dirty="0"/>
              <a:t> </a:t>
            </a:r>
            <a:r>
              <a:rPr lang="en-US" sz="2000" dirty="0" err="1"/>
              <a:t>ямками</a:t>
            </a:r>
            <a:r>
              <a:rPr lang="en-US" sz="2000" dirty="0"/>
              <a:t>. </a:t>
            </a:r>
            <a:r>
              <a:rPr lang="en-US" sz="2000" dirty="0" err="1"/>
              <a:t>Ці</a:t>
            </a:r>
            <a:r>
              <a:rPr lang="en-US" sz="2000" dirty="0"/>
              <a:t> </a:t>
            </a:r>
            <a:r>
              <a:rPr lang="en-US" sz="2000" dirty="0" err="1"/>
              <a:t>доріжки</a:t>
            </a:r>
            <a:r>
              <a:rPr lang="en-US" sz="2000" dirty="0"/>
              <a:t> </a:t>
            </a:r>
            <a:r>
              <a:rPr lang="en-US" sz="2000" dirty="0" err="1"/>
              <a:t>розташовані</a:t>
            </a:r>
            <a:r>
              <a:rPr lang="en-US" sz="2000" dirty="0"/>
              <a:t> </a:t>
            </a:r>
            <a:r>
              <a:rPr lang="en-US" sz="2000" dirty="0" err="1"/>
              <a:t>рівномірно</a:t>
            </a:r>
            <a:r>
              <a:rPr lang="en-US" sz="2000" dirty="0"/>
              <a:t> </a:t>
            </a:r>
            <a:r>
              <a:rPr lang="en-US" sz="2000" dirty="0" err="1"/>
              <a:t>та</a:t>
            </a:r>
            <a:r>
              <a:rPr lang="en-US" sz="2000" dirty="0"/>
              <a:t> </a:t>
            </a:r>
            <a:r>
              <a:rPr lang="en-US" sz="2000" dirty="0" err="1"/>
              <a:t>дифрагують</a:t>
            </a:r>
            <a:r>
              <a:rPr lang="en-US" sz="2000" dirty="0"/>
              <a:t> </a:t>
            </a:r>
            <a:r>
              <a:rPr lang="en-US" sz="2000" dirty="0" err="1"/>
              <a:t>світло</a:t>
            </a:r>
            <a:r>
              <a:rPr lang="en-US" sz="2000" dirty="0"/>
              <a:t>. </a:t>
            </a:r>
            <a:r>
              <a:rPr lang="en-US" sz="2000" dirty="0" err="1"/>
              <a:t>Оскільки</a:t>
            </a:r>
            <a:r>
              <a:rPr lang="en-US" sz="2000" dirty="0"/>
              <a:t> </a:t>
            </a:r>
            <a:r>
              <a:rPr lang="en-US" sz="2000" dirty="0" err="1"/>
              <a:t>поверхня</a:t>
            </a:r>
            <a:r>
              <a:rPr lang="en-US" sz="2000" dirty="0"/>
              <a:t> </a:t>
            </a:r>
            <a:r>
              <a:rPr lang="en-US" sz="2000" dirty="0" err="1"/>
              <a:t>компакт-диска</a:t>
            </a:r>
            <a:r>
              <a:rPr lang="en-US" sz="2000" dirty="0"/>
              <a:t> </a:t>
            </a:r>
            <a:r>
              <a:rPr lang="en-US" sz="2000" dirty="0" err="1"/>
              <a:t>дзеркальна</a:t>
            </a:r>
            <a:r>
              <a:rPr lang="en-US" sz="2000" dirty="0"/>
              <a:t>, </a:t>
            </a:r>
            <a:r>
              <a:rPr lang="en-US" sz="2000" dirty="0" err="1"/>
              <a:t>світло</a:t>
            </a:r>
            <a:r>
              <a:rPr lang="en-US" sz="2000" dirty="0"/>
              <a:t> </a:t>
            </a:r>
            <a:r>
              <a:rPr lang="en-US" sz="2000" dirty="0" err="1"/>
              <a:t>відбивається</a:t>
            </a:r>
            <a:r>
              <a:rPr lang="en-US" sz="2000" dirty="0"/>
              <a:t> і </a:t>
            </a:r>
            <a:r>
              <a:rPr lang="en-US" sz="2000" dirty="0" err="1"/>
              <a:t>потрапляє</a:t>
            </a:r>
            <a:r>
              <a:rPr lang="en-US" sz="2000" dirty="0"/>
              <a:t> </a:t>
            </a:r>
            <a:r>
              <a:rPr lang="en-US" sz="2000" dirty="0" err="1"/>
              <a:t>нам</a:t>
            </a:r>
            <a:r>
              <a:rPr lang="en-US" sz="2000" dirty="0"/>
              <a:t> в </a:t>
            </a:r>
            <a:r>
              <a:rPr lang="en-US" sz="2000" dirty="0" err="1"/>
              <a:t>око</a:t>
            </a:r>
            <a:r>
              <a:rPr lang="en-US" sz="20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675E12-4B3D-1922-9EC8-D7086659194C}"/>
              </a:ext>
            </a:extLst>
          </p:cNvPr>
          <p:cNvSpPr txBox="1"/>
          <p:nvPr/>
        </p:nvSpPr>
        <p:spPr>
          <a:xfrm>
            <a:off x="10360661" y="3456432"/>
            <a:ext cx="207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Фото автора</a:t>
            </a:r>
          </a:p>
        </p:txBody>
      </p:sp>
    </p:spTree>
    <p:extLst>
      <p:ext uri="{BB962C8B-B14F-4D97-AF65-F5344CB8AC3E}">
        <p14:creationId xmlns:p14="http://schemas.microsoft.com/office/powerpoint/2010/main" val="4133890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899</Words>
  <Application>Microsoft Office PowerPoint</Application>
  <PresentationFormat>Широкий екран</PresentationFormat>
  <Paragraphs>75</Paragraphs>
  <Slides>11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Google Sans</vt:lpstr>
      <vt:lpstr>IntroRust-Base</vt:lpstr>
      <vt:lpstr>NotoSerifDisplay</vt:lpstr>
      <vt:lpstr>Roboto</vt:lpstr>
      <vt:lpstr>Times New Roman</vt:lpstr>
      <vt:lpstr>Тема Office</vt:lpstr>
      <vt:lpstr>Всеукраїнський інтерактивний конкурс  “ МАН-Юніор Дослідник ”  Номінація “ Технік-Юніор ”</vt:lpstr>
      <vt:lpstr>Презентація PowerPoint</vt:lpstr>
      <vt:lpstr>Веселка</vt:lpstr>
      <vt:lpstr>Подвійна веселка </vt:lpstr>
      <vt:lpstr>ДОСЛІД:   ВЕСЕЛКА або ДИСПЕРСІЯ СВІТЛА </vt:lpstr>
      <vt:lpstr>Презентація PowerPoint</vt:lpstr>
      <vt:lpstr>Презентація PowerPoint</vt:lpstr>
      <vt:lpstr>СПЕКТРОСКОП 1</vt:lpstr>
      <vt:lpstr>СПЕКТРОСКОП 2</vt:lpstr>
      <vt:lpstr>Висновок: </vt:lpstr>
      <vt:lpstr>Джерела: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інтерактивний конкурс  “ МАН-Юніор Дослідник ”  Номінація “ Технік-Юніор ”</dc:title>
  <dc:creator>Prizvishe Name</dc:creator>
  <cp:lastModifiedBy>Prizvishe Name</cp:lastModifiedBy>
  <cp:revision>7</cp:revision>
  <dcterms:created xsi:type="dcterms:W3CDTF">2024-04-20T10:19:16Z</dcterms:created>
  <dcterms:modified xsi:type="dcterms:W3CDTF">2024-04-21T06:51:54Z</dcterms:modified>
</cp:coreProperties>
</file>