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Merriweather" charset="-5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Yeseva One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22" autoAdjust="0"/>
  </p:normalViewPr>
  <p:slideViewPr>
    <p:cSldViewPr>
      <p:cViewPr>
        <p:scale>
          <a:sx n="77" d="100"/>
          <a:sy n="77" d="100"/>
        </p:scale>
        <p:origin x="-3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7.svg"/><Relationship Id="rId3" Type="http://schemas.openxmlformats.org/officeDocument/2006/relationships/image" Target="../media/image12.svg"/><Relationship Id="rId7" Type="http://schemas.openxmlformats.org/officeDocument/2006/relationships/image" Target="../media/image53.svg"/><Relationship Id="rId12" Type="http://schemas.openxmlformats.org/officeDocument/2006/relationships/image" Target="../media/image44.png"/><Relationship Id="rId17" Type="http://schemas.openxmlformats.org/officeDocument/2006/relationships/image" Target="../media/image71.svg"/><Relationship Id="rId2" Type="http://schemas.openxmlformats.org/officeDocument/2006/relationships/image" Target="../media/image1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5" Type="http://schemas.openxmlformats.org/officeDocument/2006/relationships/image" Target="../media/image69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63.sv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" Type="http://schemas.openxmlformats.org/officeDocument/2006/relationships/image" Target="../media/image1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3.sv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50.sv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048" y="2039057"/>
            <a:ext cx="3700927" cy="4988995"/>
          </a:xfrm>
          <a:custGeom>
            <a:avLst/>
            <a:gdLst/>
            <a:ahLst/>
            <a:cxnLst/>
            <a:rect l="l" t="t" r="r" b="b"/>
            <a:pathLst>
              <a:path w="3700927" h="4988995">
                <a:moveTo>
                  <a:pt x="0" y="0"/>
                </a:moveTo>
                <a:lnTo>
                  <a:pt x="3700927" y="0"/>
                </a:lnTo>
                <a:lnTo>
                  <a:pt x="3700927" y="4988995"/>
                </a:lnTo>
                <a:lnTo>
                  <a:pt x="0" y="4988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0400" y="2511144"/>
            <a:ext cx="3905460" cy="5264713"/>
          </a:xfrm>
          <a:custGeom>
            <a:avLst/>
            <a:gdLst/>
            <a:ahLst/>
            <a:cxnLst/>
            <a:rect l="l" t="t" r="r" b="b"/>
            <a:pathLst>
              <a:path w="3905460" h="5264713">
                <a:moveTo>
                  <a:pt x="0" y="0"/>
                </a:moveTo>
                <a:lnTo>
                  <a:pt x="3905460" y="0"/>
                </a:lnTo>
                <a:lnTo>
                  <a:pt x="3905460" y="5264712"/>
                </a:lnTo>
                <a:lnTo>
                  <a:pt x="0" y="5264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3030112" y="3838430"/>
            <a:ext cx="2555747" cy="3937426"/>
          </a:xfrm>
          <a:custGeom>
            <a:avLst/>
            <a:gdLst/>
            <a:ahLst/>
            <a:cxnLst/>
            <a:rect l="l" t="t" r="r" b="b"/>
            <a:pathLst>
              <a:path w="2555747" h="3937426">
                <a:moveTo>
                  <a:pt x="2555748" y="0"/>
                </a:moveTo>
                <a:lnTo>
                  <a:pt x="0" y="0"/>
                </a:lnTo>
                <a:lnTo>
                  <a:pt x="0" y="3937426"/>
                </a:lnTo>
                <a:lnTo>
                  <a:pt x="2555748" y="3937426"/>
                </a:lnTo>
                <a:lnTo>
                  <a:pt x="25557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95603">
            <a:off x="8860278" y="-894129"/>
            <a:ext cx="5691295" cy="9020785"/>
          </a:xfrm>
          <a:custGeom>
            <a:avLst/>
            <a:gdLst/>
            <a:ahLst/>
            <a:cxnLst/>
            <a:rect l="l" t="t" r="r" b="b"/>
            <a:pathLst>
              <a:path w="5691295" h="9020785">
                <a:moveTo>
                  <a:pt x="0" y="0"/>
                </a:moveTo>
                <a:lnTo>
                  <a:pt x="5691296" y="0"/>
                </a:lnTo>
                <a:lnTo>
                  <a:pt x="5691296" y="9020785"/>
                </a:lnTo>
                <a:lnTo>
                  <a:pt x="0" y="9020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47818" y="7773729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449174" y="10035514"/>
            <a:ext cx="19186348" cy="3086100"/>
            <a:chOff x="0" y="0"/>
            <a:chExt cx="505319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3194" cy="812800"/>
            </a:xfrm>
            <a:custGeom>
              <a:avLst/>
              <a:gdLst/>
              <a:ahLst/>
              <a:cxnLst/>
              <a:rect l="l" t="t" r="r" b="b"/>
              <a:pathLst>
                <a:path w="5053194" h="812800">
                  <a:moveTo>
                    <a:pt x="0" y="0"/>
                  </a:moveTo>
                  <a:lnTo>
                    <a:pt x="5053194" y="0"/>
                  </a:lnTo>
                  <a:lnTo>
                    <a:pt x="505319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053194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31685" y="1943807"/>
            <a:ext cx="9948481" cy="318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МЕМОРІАЛЬНІ ПАМ’ЯТКИ ЖИТОМИРЩИНИ ЯК ДЖЕРЕЛО ВИВЧЕННЯ ІСТОРІЇ ТА КУЛЬТУРИ КРАЮ НА ПРИКЛАДІ ЄВРЕЙСЬКИХ НАДГРОБКІВ</a:t>
            </a:r>
            <a:r>
              <a:rPr lang="uk-UA" sz="3600" b="1" dirty="0">
                <a:latin typeface="Times New Roman"/>
                <a:ea typeface="Calibri"/>
                <a:cs typeface="Times New Roman"/>
              </a:rPr>
              <a:t> (туристичний маршрут)</a:t>
            </a:r>
            <a:endParaRPr lang="ru-RU" sz="3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96000" y="5596405"/>
            <a:ext cx="5410200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2"/>
              </a:lnSpc>
              <a:spcBef>
                <a:spcPct val="0"/>
              </a:spcBef>
            </a:pPr>
            <a:r>
              <a:rPr lang="en-US" sz="2487" dirty="0" err="1" smtClean="0">
                <a:solidFill>
                  <a:srgbClr val="7B6962"/>
                </a:solidFill>
                <a:latin typeface="Merriweather"/>
              </a:rPr>
              <a:t>Автор</a:t>
            </a:r>
            <a:r>
              <a:rPr lang="en-US" sz="2487" dirty="0" smtClean="0">
                <a:solidFill>
                  <a:srgbClr val="7B6962"/>
                </a:solidFill>
                <a:latin typeface="Merriweather"/>
              </a:rPr>
              <a:t>: </a:t>
            </a:r>
            <a:r>
              <a:rPr lang="uk-UA" sz="2487" dirty="0" err="1" smtClean="0">
                <a:solidFill>
                  <a:srgbClr val="7B6962"/>
                </a:solidFill>
                <a:latin typeface="Merriweather"/>
              </a:rPr>
              <a:t>Геча</a:t>
            </a:r>
            <a:r>
              <a:rPr lang="uk-UA" sz="2487" dirty="0" smtClean="0">
                <a:solidFill>
                  <a:srgbClr val="7B6962"/>
                </a:solidFill>
                <a:latin typeface="Merriweather"/>
              </a:rPr>
              <a:t> Кирило Іванович</a:t>
            </a:r>
            <a:r>
              <a:rPr lang="en-US" sz="2487" dirty="0" smtClean="0">
                <a:solidFill>
                  <a:srgbClr val="7B6962"/>
                </a:solidFill>
                <a:latin typeface="Merriweather"/>
              </a:rPr>
              <a:t>, </a:t>
            </a:r>
            <a:r>
              <a:rPr lang="en-US" sz="2487" dirty="0" err="1" smtClean="0">
                <a:solidFill>
                  <a:srgbClr val="7B6962"/>
                </a:solidFill>
                <a:latin typeface="Merriweather"/>
              </a:rPr>
              <a:t>учен</a:t>
            </a:r>
            <a:r>
              <a:rPr lang="uk-UA" sz="2487" dirty="0" smtClean="0">
                <a:solidFill>
                  <a:srgbClr val="7B6962"/>
                </a:solidFill>
                <a:latin typeface="Merriweather"/>
              </a:rPr>
              <a:t>ь</a:t>
            </a:r>
            <a:r>
              <a:rPr lang="en-US" sz="2487" dirty="0" smtClean="0">
                <a:solidFill>
                  <a:srgbClr val="7B6962"/>
                </a:solidFill>
                <a:latin typeface="Merriweather"/>
              </a:rPr>
              <a:t> 1</a:t>
            </a:r>
            <a:r>
              <a:rPr lang="uk-UA" sz="2487" dirty="0" smtClean="0">
                <a:solidFill>
                  <a:srgbClr val="7B6962"/>
                </a:solidFill>
                <a:latin typeface="Merriweather"/>
              </a:rPr>
              <a:t>0</a:t>
            </a:r>
            <a:r>
              <a:rPr lang="en-US" sz="2487" dirty="0" smtClean="0">
                <a:solidFill>
                  <a:srgbClr val="7B6962"/>
                </a:solidFill>
                <a:latin typeface="Merriweather"/>
              </a:rPr>
              <a:t> </a:t>
            </a:r>
            <a:r>
              <a:rPr lang="en-US" sz="2487" dirty="0" err="1">
                <a:solidFill>
                  <a:srgbClr val="7B6962"/>
                </a:solidFill>
                <a:latin typeface="Merriweather"/>
              </a:rPr>
              <a:t>групи</a:t>
            </a:r>
            <a:r>
              <a:rPr lang="en-US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en-US" sz="2487" dirty="0" err="1">
                <a:solidFill>
                  <a:srgbClr val="7B6962"/>
                </a:solidFill>
                <a:latin typeface="Merriweather"/>
              </a:rPr>
              <a:t>Наукового</a:t>
            </a:r>
            <a:r>
              <a:rPr lang="en-US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en-US" sz="2487" dirty="0" err="1">
                <a:solidFill>
                  <a:srgbClr val="7B6962"/>
                </a:solidFill>
                <a:latin typeface="Merriweather"/>
              </a:rPr>
              <a:t>ліцею</a:t>
            </a:r>
            <a:r>
              <a:rPr lang="en-US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en-US" sz="2487" dirty="0" err="1" smtClean="0">
                <a:solidFill>
                  <a:srgbClr val="7B6962"/>
                </a:solidFill>
                <a:latin typeface="Merriweather"/>
              </a:rPr>
              <a:t>Житомирської</a:t>
            </a:r>
            <a:r>
              <a:rPr lang="uk-UA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en-US" sz="2487" dirty="0" err="1" smtClean="0">
                <a:solidFill>
                  <a:srgbClr val="7B6962"/>
                </a:solidFill>
                <a:latin typeface="Merriweather"/>
              </a:rPr>
              <a:t>політехніки</a:t>
            </a:r>
            <a:endParaRPr lang="uk-UA" sz="2487" dirty="0" smtClean="0">
              <a:solidFill>
                <a:srgbClr val="7B6962"/>
              </a:solidFill>
              <a:latin typeface="Merriweather"/>
            </a:endParaRPr>
          </a:p>
          <a:p>
            <a:pPr>
              <a:lnSpc>
                <a:spcPts val="3482"/>
              </a:lnSpc>
              <a:spcBef>
                <a:spcPct val="0"/>
              </a:spcBef>
            </a:pPr>
            <a:r>
              <a:rPr lang="uk-UA" sz="2487" dirty="0" smtClean="0">
                <a:solidFill>
                  <a:srgbClr val="7B6962"/>
                </a:solidFill>
                <a:latin typeface="Merriweather"/>
              </a:rPr>
              <a:t>Житомирське територіальне відділення МАН</a:t>
            </a:r>
            <a:r>
              <a:rPr lang="uk-UA" sz="2487" smtClean="0">
                <a:solidFill>
                  <a:srgbClr val="7B6962"/>
                </a:solidFill>
                <a:latin typeface="Merriweather"/>
              </a:rPr>
              <a:t>, Житомир</a:t>
            </a:r>
            <a:endParaRPr lang="en-US" sz="2487" dirty="0">
              <a:solidFill>
                <a:srgbClr val="7B6962"/>
              </a:solidFill>
              <a:latin typeface="Merriweath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705925" y="5598533"/>
            <a:ext cx="555337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482"/>
              </a:lnSpc>
            </a:pPr>
            <a:r>
              <a:rPr lang="en-US" sz="2487" dirty="0" err="1">
                <a:solidFill>
                  <a:srgbClr val="7B6962"/>
                </a:solidFill>
                <a:latin typeface="Merriweather"/>
              </a:rPr>
              <a:t>Науковий</a:t>
            </a:r>
            <a:r>
              <a:rPr lang="en-US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en-US" sz="2487" dirty="0" err="1" smtClean="0">
                <a:solidFill>
                  <a:srgbClr val="7B6962"/>
                </a:solidFill>
                <a:latin typeface="Merriweather"/>
              </a:rPr>
              <a:t>керівник</a:t>
            </a:r>
            <a:r>
              <a:rPr lang="en-US" sz="2487" dirty="0" smtClean="0">
                <a:solidFill>
                  <a:srgbClr val="7B6962"/>
                </a:solidFill>
                <a:latin typeface="Merriweather"/>
              </a:rPr>
              <a:t>: </a:t>
            </a:r>
            <a:endParaRPr lang="uk-UA" sz="2487" dirty="0" smtClean="0">
              <a:solidFill>
                <a:srgbClr val="7B6962"/>
              </a:solidFill>
              <a:latin typeface="Merriweather"/>
            </a:endParaRPr>
          </a:p>
          <a:p>
            <a:pPr algn="r">
              <a:lnSpc>
                <a:spcPts val="3482"/>
              </a:lnSpc>
            </a:pPr>
            <a:r>
              <a:rPr lang="ru-RU" sz="2487" dirty="0" err="1" smtClean="0">
                <a:solidFill>
                  <a:srgbClr val="7B6962"/>
                </a:solidFill>
                <a:latin typeface="Merriweather"/>
              </a:rPr>
              <a:t>Геча</a:t>
            </a:r>
            <a:r>
              <a:rPr lang="ru-RU" sz="2487" dirty="0" smtClean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Олена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Анатоліївна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,</a:t>
            </a:r>
          </a:p>
          <a:p>
            <a:pPr algn="r">
              <a:lnSpc>
                <a:spcPts val="3482"/>
              </a:lnSpc>
            </a:pP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вчитель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історії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Наукового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ліцею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Житомирської</a:t>
            </a:r>
            <a:r>
              <a:rPr lang="ru-RU" sz="2487" dirty="0">
                <a:solidFill>
                  <a:srgbClr val="7B6962"/>
                </a:solidFill>
                <a:latin typeface="Merriweather"/>
              </a:rPr>
              <a:t> </a:t>
            </a:r>
            <a:r>
              <a:rPr lang="ru-RU" sz="2487" dirty="0" err="1">
                <a:solidFill>
                  <a:srgbClr val="7B6962"/>
                </a:solidFill>
                <a:latin typeface="Merriweather"/>
              </a:rPr>
              <a:t>політехніки</a:t>
            </a:r>
            <a:endParaRPr lang="ru-RU" sz="2487" dirty="0">
              <a:solidFill>
                <a:srgbClr val="7B6962"/>
              </a:solidFill>
              <a:latin typeface="Merriweather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-830465" y="-2875573"/>
            <a:ext cx="19186348" cy="3086100"/>
            <a:chOff x="0" y="0"/>
            <a:chExt cx="5053194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53194" cy="812800"/>
            </a:xfrm>
            <a:custGeom>
              <a:avLst/>
              <a:gdLst/>
              <a:ahLst/>
              <a:cxnLst/>
              <a:rect l="l" t="t" r="r" b="b"/>
              <a:pathLst>
                <a:path w="5053194" h="812800">
                  <a:moveTo>
                    <a:pt x="0" y="0"/>
                  </a:moveTo>
                  <a:lnTo>
                    <a:pt x="5053194" y="0"/>
                  </a:lnTo>
                  <a:lnTo>
                    <a:pt x="505319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5053194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97861">
            <a:off x="6557496" y="2403021"/>
            <a:ext cx="4037544" cy="4743077"/>
          </a:xfrm>
          <a:custGeom>
            <a:avLst/>
            <a:gdLst/>
            <a:ahLst/>
            <a:cxnLst/>
            <a:rect l="l" t="t" r="r" b="b"/>
            <a:pathLst>
              <a:path w="4037544" h="4743077">
                <a:moveTo>
                  <a:pt x="0" y="0"/>
                </a:moveTo>
                <a:lnTo>
                  <a:pt x="4037544" y="0"/>
                </a:lnTo>
                <a:lnTo>
                  <a:pt x="4037544" y="4743077"/>
                </a:lnTo>
                <a:lnTo>
                  <a:pt x="0" y="4743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83518">
            <a:off x="-1356379" y="7699478"/>
            <a:ext cx="5169881" cy="5627082"/>
          </a:xfrm>
          <a:custGeom>
            <a:avLst/>
            <a:gdLst/>
            <a:ahLst/>
            <a:cxnLst/>
            <a:rect l="l" t="t" r="r" b="b"/>
            <a:pathLst>
              <a:path w="5169881" h="5627082">
                <a:moveTo>
                  <a:pt x="0" y="0"/>
                </a:moveTo>
                <a:lnTo>
                  <a:pt x="5169881" y="0"/>
                </a:lnTo>
                <a:lnTo>
                  <a:pt x="5169881" y="5627081"/>
                </a:lnTo>
                <a:lnTo>
                  <a:pt x="0" y="5627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14531" y="971550"/>
            <a:ext cx="6751226" cy="196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  <a:spcBef>
                <a:spcPct val="0"/>
              </a:spcBef>
            </a:pPr>
            <a:r>
              <a:rPr lang="en-US" sz="2819">
                <a:solidFill>
                  <a:srgbClr val="41322C"/>
                </a:solidFill>
                <a:latin typeface="Merriweather"/>
              </a:rPr>
              <a:t>дослідили прямий зв’язок геноцидів євреїв та труднощів у дослідженні єврейських кладовищ.</a:t>
            </a:r>
          </a:p>
        </p:txBody>
      </p:sp>
      <p:sp>
        <p:nvSpPr>
          <p:cNvPr id="5" name="Freeform 5"/>
          <p:cNvSpPr/>
          <p:nvPr/>
        </p:nvSpPr>
        <p:spPr>
          <a:xfrm rot="-3183518">
            <a:off x="16316982" y="-1426988"/>
            <a:ext cx="5169881" cy="5627082"/>
          </a:xfrm>
          <a:custGeom>
            <a:avLst/>
            <a:gdLst/>
            <a:ahLst/>
            <a:cxnLst/>
            <a:rect l="l" t="t" r="r" b="b"/>
            <a:pathLst>
              <a:path w="5169881" h="5627082">
                <a:moveTo>
                  <a:pt x="0" y="0"/>
                </a:moveTo>
                <a:lnTo>
                  <a:pt x="5169881" y="0"/>
                </a:lnTo>
                <a:lnTo>
                  <a:pt x="5169881" y="5627082"/>
                </a:lnTo>
                <a:lnTo>
                  <a:pt x="0" y="5627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>
            <a:off x="1711268" y="77817"/>
            <a:ext cx="4382893" cy="4322628"/>
          </a:xfrm>
          <a:custGeom>
            <a:avLst/>
            <a:gdLst/>
            <a:ahLst/>
            <a:cxnLst/>
            <a:rect l="l" t="t" r="r" b="b"/>
            <a:pathLst>
              <a:path w="4382893" h="4322628">
                <a:moveTo>
                  <a:pt x="0" y="0"/>
                </a:moveTo>
                <a:lnTo>
                  <a:pt x="4382892" y="0"/>
                </a:lnTo>
                <a:lnTo>
                  <a:pt x="4382892" y="4322628"/>
                </a:lnTo>
                <a:lnTo>
                  <a:pt x="0" y="4322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87008" y="7238606"/>
            <a:ext cx="7067901" cy="201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6"/>
              </a:lnSpc>
              <a:spcBef>
                <a:spcPct val="0"/>
              </a:spcBef>
            </a:pPr>
            <a:r>
              <a:rPr lang="en-US" sz="2318">
                <a:solidFill>
                  <a:srgbClr val="41322C"/>
                </a:solidFill>
                <a:latin typeface="Merriweather"/>
              </a:rPr>
              <a:t>виявили систему читання епітафій на мацевах; розповсюджених фраз, слів в епітафіях; звернули уваги на особливе написання дат та необхідність їх обчислення.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50517" y="4120486"/>
            <a:ext cx="5408783" cy="235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2"/>
              </a:lnSpc>
              <a:spcBef>
                <a:spcPct val="0"/>
              </a:spcBef>
            </a:pPr>
            <a:r>
              <a:rPr lang="en-US" sz="2258">
                <a:solidFill>
                  <a:srgbClr val="41322C"/>
                </a:solidFill>
                <a:latin typeface="Merriweather"/>
              </a:rPr>
              <a:t>відвідали кладовища Житомирщини й на власному прикладі показали практичність системи розшифроки епітафій, додатково охарактеризували архітектуру мацев.</a:t>
            </a:r>
          </a:p>
        </p:txBody>
      </p:sp>
      <p:sp>
        <p:nvSpPr>
          <p:cNvPr id="9" name="Freeform 9"/>
          <p:cNvSpPr/>
          <p:nvPr/>
        </p:nvSpPr>
        <p:spPr>
          <a:xfrm rot="2700000" flipH="1" flipV="1">
            <a:off x="9054923" y="6333263"/>
            <a:ext cx="3932070" cy="3878004"/>
          </a:xfrm>
          <a:custGeom>
            <a:avLst/>
            <a:gdLst/>
            <a:ahLst/>
            <a:cxnLst/>
            <a:rect l="l" t="t" r="r" b="b"/>
            <a:pathLst>
              <a:path w="3932070" h="3878004">
                <a:moveTo>
                  <a:pt x="3932070" y="3878004"/>
                </a:moveTo>
                <a:lnTo>
                  <a:pt x="0" y="3878004"/>
                </a:lnTo>
                <a:lnTo>
                  <a:pt x="0" y="0"/>
                </a:lnTo>
                <a:lnTo>
                  <a:pt x="3932070" y="0"/>
                </a:lnTo>
                <a:lnTo>
                  <a:pt x="3932070" y="387800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08843" y="3692165"/>
            <a:ext cx="4892131" cy="3338879"/>
          </a:xfrm>
          <a:custGeom>
            <a:avLst/>
            <a:gdLst/>
            <a:ahLst/>
            <a:cxnLst/>
            <a:rect l="l" t="t" r="r" b="b"/>
            <a:pathLst>
              <a:path w="4892131" h="3338879">
                <a:moveTo>
                  <a:pt x="0" y="0"/>
                </a:moveTo>
                <a:lnTo>
                  <a:pt x="4892131" y="0"/>
                </a:lnTo>
                <a:lnTo>
                  <a:pt x="4892131" y="3338879"/>
                </a:lnTo>
                <a:lnTo>
                  <a:pt x="0" y="3338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020958" y="333653"/>
            <a:ext cx="5710926" cy="3260419"/>
          </a:xfrm>
          <a:custGeom>
            <a:avLst/>
            <a:gdLst/>
            <a:ahLst/>
            <a:cxnLst/>
            <a:rect l="l" t="t" r="r" b="b"/>
            <a:pathLst>
              <a:path w="5710926" h="3260419">
                <a:moveTo>
                  <a:pt x="0" y="0"/>
                </a:moveTo>
                <a:lnTo>
                  <a:pt x="5710926" y="0"/>
                </a:lnTo>
                <a:lnTo>
                  <a:pt x="5710926" y="3260419"/>
                </a:lnTo>
                <a:lnTo>
                  <a:pt x="0" y="32604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75133">
            <a:off x="2324025" y="4097428"/>
            <a:ext cx="3361231" cy="5327600"/>
          </a:xfrm>
          <a:custGeom>
            <a:avLst/>
            <a:gdLst/>
            <a:ahLst/>
            <a:cxnLst/>
            <a:rect l="l" t="t" r="r" b="b"/>
            <a:pathLst>
              <a:path w="3361231" h="5327600">
                <a:moveTo>
                  <a:pt x="0" y="0"/>
                </a:moveTo>
                <a:lnTo>
                  <a:pt x="3361231" y="0"/>
                </a:lnTo>
                <a:lnTo>
                  <a:pt x="3361231" y="5327600"/>
                </a:lnTo>
                <a:lnTo>
                  <a:pt x="0" y="5327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855160" y="4110306"/>
            <a:ext cx="2351339" cy="664253"/>
          </a:xfrm>
          <a:custGeom>
            <a:avLst/>
            <a:gdLst/>
            <a:ahLst/>
            <a:cxnLst/>
            <a:rect l="l" t="t" r="r" b="b"/>
            <a:pathLst>
              <a:path w="2351339" h="664253">
                <a:moveTo>
                  <a:pt x="0" y="0"/>
                </a:moveTo>
                <a:lnTo>
                  <a:pt x="2351339" y="0"/>
                </a:lnTo>
                <a:lnTo>
                  <a:pt x="2351339" y="664253"/>
                </a:lnTo>
                <a:lnTo>
                  <a:pt x="0" y="6642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731361" flipV="1">
            <a:off x="6803777" y="6994711"/>
            <a:ext cx="2063858" cy="583040"/>
          </a:xfrm>
          <a:custGeom>
            <a:avLst/>
            <a:gdLst/>
            <a:ahLst/>
            <a:cxnLst/>
            <a:rect l="l" t="t" r="r" b="b"/>
            <a:pathLst>
              <a:path w="2063858" h="583040">
                <a:moveTo>
                  <a:pt x="0" y="583039"/>
                </a:moveTo>
                <a:lnTo>
                  <a:pt x="2063857" y="583039"/>
                </a:lnTo>
                <a:lnTo>
                  <a:pt x="2063857" y="0"/>
                </a:lnTo>
                <a:lnTo>
                  <a:pt x="0" y="0"/>
                </a:lnTo>
                <a:lnTo>
                  <a:pt x="0" y="58303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279706" y="3544756"/>
            <a:ext cx="2596715" cy="1354206"/>
          </a:xfrm>
          <a:custGeom>
            <a:avLst/>
            <a:gdLst/>
            <a:ahLst/>
            <a:cxnLst/>
            <a:rect l="l" t="t" r="r" b="b"/>
            <a:pathLst>
              <a:path w="2596715" h="1354206">
                <a:moveTo>
                  <a:pt x="0" y="0"/>
                </a:moveTo>
                <a:lnTo>
                  <a:pt x="2596715" y="0"/>
                </a:lnTo>
                <a:lnTo>
                  <a:pt x="2596715" y="1354206"/>
                </a:lnTo>
                <a:lnTo>
                  <a:pt x="0" y="13542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637707" y="4095996"/>
            <a:ext cx="3876824" cy="104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3"/>
              </a:lnSpc>
              <a:spcBef>
                <a:spcPct val="0"/>
              </a:spcBef>
            </a:pPr>
            <a:r>
              <a:rPr lang="en-US" sz="6009">
                <a:solidFill>
                  <a:srgbClr val="DDC0A8"/>
                </a:solidFill>
                <a:latin typeface="Yeseva One"/>
              </a:rPr>
              <a:t>Висновки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71550"/>
            <a:ext cx="5951880" cy="2622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1"/>
              </a:lnSpc>
              <a:spcBef>
                <a:spcPct val="0"/>
              </a:spcBef>
            </a:pPr>
            <a:r>
              <a:rPr lang="en-US" sz="2501">
                <a:solidFill>
                  <a:srgbClr val="41322C"/>
                </a:solidFill>
                <a:latin typeface="Merriweather"/>
              </a:rPr>
              <a:t>  висвітлили систему розташування єврейських кладовищ в містах, селищах України, причину такого розміщення, пов’язані з цим легенди, традиції.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5754559"/>
            <a:ext cx="5702121" cy="250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4"/>
              </a:lnSpc>
              <a:spcBef>
                <a:spcPct val="0"/>
              </a:spcBef>
            </a:pPr>
            <a:r>
              <a:rPr lang="en-US" sz="2396">
                <a:solidFill>
                  <a:srgbClr val="41322C"/>
                </a:solidFill>
                <a:latin typeface="Merriweather"/>
              </a:rPr>
              <a:t>описали варіації оздоблення мацев, розповсюджене розміщення декору, значення символіки, прямий зв’язок декору з історичним минулим єврейського народу.</a:t>
            </a:r>
          </a:p>
        </p:txBody>
      </p:sp>
      <p:sp>
        <p:nvSpPr>
          <p:cNvPr id="19" name="Freeform 19"/>
          <p:cNvSpPr/>
          <p:nvPr/>
        </p:nvSpPr>
        <p:spPr>
          <a:xfrm rot="-1994694">
            <a:off x="8981893" y="1286759"/>
            <a:ext cx="2596715" cy="1354206"/>
          </a:xfrm>
          <a:custGeom>
            <a:avLst/>
            <a:gdLst/>
            <a:ahLst/>
            <a:cxnLst/>
            <a:rect l="l" t="t" r="r" b="b"/>
            <a:pathLst>
              <a:path w="2596715" h="1354206">
                <a:moveTo>
                  <a:pt x="0" y="0"/>
                </a:moveTo>
                <a:lnTo>
                  <a:pt x="2596715" y="0"/>
                </a:lnTo>
                <a:lnTo>
                  <a:pt x="2596715" y="1354206"/>
                </a:lnTo>
                <a:lnTo>
                  <a:pt x="0" y="13542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6972017">
            <a:off x="5339350" y="6741976"/>
            <a:ext cx="2596715" cy="1354206"/>
          </a:xfrm>
          <a:custGeom>
            <a:avLst/>
            <a:gdLst/>
            <a:ahLst/>
            <a:cxnLst/>
            <a:rect l="l" t="t" r="r" b="b"/>
            <a:pathLst>
              <a:path w="2596715" h="1354206">
                <a:moveTo>
                  <a:pt x="0" y="0"/>
                </a:moveTo>
                <a:lnTo>
                  <a:pt x="2596714" y="0"/>
                </a:lnTo>
                <a:lnTo>
                  <a:pt x="2596714" y="1354206"/>
                </a:lnTo>
                <a:lnTo>
                  <a:pt x="0" y="13542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-797011"/>
            <a:ext cx="53403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4762500"/>
            <a:ext cx="4767263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55" y="190500"/>
            <a:ext cx="6629400" cy="364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4200" y="4229100"/>
            <a:ext cx="137314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600" dirty="0" smtClean="0">
                <a:latin typeface="Times New Roman"/>
                <a:ea typeface="Calibri"/>
                <a:cs typeface="Times New Roman"/>
              </a:rPr>
              <a:t>зібрати 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і систематизувати відомості про єврейські кладовища Житомира та його околиць як ресурсу для дослідження місцевої мультикультурної історії, розібрати читання епітафій на достатньому рівні; дізнатись про історію вивчення єврейських кладовищ на території України 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та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ускладнення 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цього процесу через геноциди євреїв, знищення їх спадщини.</a:t>
            </a:r>
            <a:endParaRPr lang="ru-RU" sz="36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16" y="2552700"/>
            <a:ext cx="15097684" cy="863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8770" y="1169811"/>
            <a:ext cx="5922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Мета роботи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0541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47755">
            <a:off x="7392638" y="3086100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1594887" y="-32825"/>
            <a:ext cx="4382893" cy="4322628"/>
          </a:xfrm>
          <a:custGeom>
            <a:avLst/>
            <a:gdLst/>
            <a:ahLst/>
            <a:cxnLst/>
            <a:rect l="l" t="t" r="r" b="b"/>
            <a:pathLst>
              <a:path w="4382893" h="4322628">
                <a:moveTo>
                  <a:pt x="0" y="0"/>
                </a:moveTo>
                <a:lnTo>
                  <a:pt x="4382892" y="0"/>
                </a:lnTo>
                <a:lnTo>
                  <a:pt x="4382892" y="4322627"/>
                </a:lnTo>
                <a:lnTo>
                  <a:pt x="0" y="4322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972800" y="6036379"/>
            <a:ext cx="706790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6"/>
              </a:lnSpc>
              <a:spcBef>
                <a:spcPct val="0"/>
              </a:spcBef>
            </a:pPr>
            <a:r>
              <a:rPr lang="ru-RU" sz="2318" dirty="0" err="1" smtClean="0">
                <a:solidFill>
                  <a:srgbClr val="41322C"/>
                </a:solidFill>
                <a:latin typeface="Merriweather"/>
              </a:rPr>
              <a:t>виявити</a:t>
            </a:r>
            <a:r>
              <a:rPr lang="ru-RU" sz="2318" dirty="0" smtClean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та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ознайомити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відвідувачів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з  системою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читання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епітафій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на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мацевах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;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розповсюджених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фраз,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слів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в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епітафіях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;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звернути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увагу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на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особливе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написання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дат та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необхідність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їх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обчислення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;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додатково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охарактеризувати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архітектуру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мацев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;</a:t>
            </a:r>
            <a:endParaRPr lang="en-US" sz="2318" dirty="0">
              <a:solidFill>
                <a:srgbClr val="41322C"/>
              </a:solidFill>
              <a:latin typeface="Merriweather"/>
            </a:endParaRPr>
          </a:p>
        </p:txBody>
      </p:sp>
      <p:sp>
        <p:nvSpPr>
          <p:cNvPr id="7" name="Freeform 7"/>
          <p:cNvSpPr/>
          <p:nvPr/>
        </p:nvSpPr>
        <p:spPr>
          <a:xfrm rot="-5471781">
            <a:off x="1990471" y="3899412"/>
            <a:ext cx="3830373" cy="6071196"/>
          </a:xfrm>
          <a:custGeom>
            <a:avLst/>
            <a:gdLst/>
            <a:ahLst/>
            <a:cxnLst/>
            <a:rect l="l" t="t" r="r" b="b"/>
            <a:pathLst>
              <a:path w="3830373" h="6071196">
                <a:moveTo>
                  <a:pt x="0" y="0"/>
                </a:moveTo>
                <a:lnTo>
                  <a:pt x="3830373" y="0"/>
                </a:lnTo>
                <a:lnTo>
                  <a:pt x="3830373" y="6071195"/>
                </a:lnTo>
                <a:lnTo>
                  <a:pt x="0" y="607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043922" y="1346111"/>
            <a:ext cx="5278053" cy="152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  <a:spcBef>
                <a:spcPct val="0"/>
              </a:spcBef>
            </a:pPr>
            <a:r>
              <a:rPr lang="en-US" sz="2204">
                <a:solidFill>
                  <a:srgbClr val="41322C"/>
                </a:solidFill>
                <a:latin typeface="Merriweather"/>
              </a:rPr>
              <a:t>дослідити прямий зв’язок геноцидів євреїв та труднощів у дослідженні єврейських кладовищ.</a:t>
            </a:r>
          </a:p>
        </p:txBody>
      </p:sp>
      <p:sp>
        <p:nvSpPr>
          <p:cNvPr id="9" name="Freeform 9"/>
          <p:cNvSpPr/>
          <p:nvPr/>
        </p:nvSpPr>
        <p:spPr>
          <a:xfrm rot="3934605">
            <a:off x="10795442" y="-535311"/>
            <a:ext cx="3361231" cy="5327600"/>
          </a:xfrm>
          <a:custGeom>
            <a:avLst/>
            <a:gdLst/>
            <a:ahLst/>
            <a:cxnLst/>
            <a:rect l="l" t="t" r="r" b="b"/>
            <a:pathLst>
              <a:path w="3361231" h="5327600">
                <a:moveTo>
                  <a:pt x="0" y="0"/>
                </a:moveTo>
                <a:lnTo>
                  <a:pt x="3361231" y="0"/>
                </a:lnTo>
                <a:lnTo>
                  <a:pt x="3361231" y="5327600"/>
                </a:lnTo>
                <a:lnTo>
                  <a:pt x="0" y="532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2267">
            <a:off x="10279004" y="5145724"/>
            <a:ext cx="7988681" cy="4808813"/>
          </a:xfrm>
          <a:custGeom>
            <a:avLst/>
            <a:gdLst/>
            <a:ahLst/>
            <a:cxnLst/>
            <a:rect l="l" t="t" r="r" b="b"/>
            <a:pathLst>
              <a:path w="5329882" h="3637645">
                <a:moveTo>
                  <a:pt x="0" y="0"/>
                </a:moveTo>
                <a:lnTo>
                  <a:pt x="5329882" y="0"/>
                </a:lnTo>
                <a:lnTo>
                  <a:pt x="5329882" y="3637644"/>
                </a:lnTo>
                <a:lnTo>
                  <a:pt x="0" y="3637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31087">
            <a:off x="4847705" y="3834733"/>
            <a:ext cx="2351339" cy="664253"/>
          </a:xfrm>
          <a:custGeom>
            <a:avLst/>
            <a:gdLst/>
            <a:ahLst/>
            <a:cxnLst/>
            <a:rect l="l" t="t" r="r" b="b"/>
            <a:pathLst>
              <a:path w="2351339" h="664253">
                <a:moveTo>
                  <a:pt x="0" y="0"/>
                </a:moveTo>
                <a:lnTo>
                  <a:pt x="2351339" y="0"/>
                </a:lnTo>
                <a:lnTo>
                  <a:pt x="2351339" y="664253"/>
                </a:lnTo>
                <a:lnTo>
                  <a:pt x="0" y="664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3715883">
            <a:off x="9452168" y="7130063"/>
            <a:ext cx="2351339" cy="664253"/>
          </a:xfrm>
          <a:custGeom>
            <a:avLst/>
            <a:gdLst/>
            <a:ahLst/>
            <a:cxnLst/>
            <a:rect l="l" t="t" r="r" b="b"/>
            <a:pathLst>
              <a:path w="2351339" h="664253">
                <a:moveTo>
                  <a:pt x="0" y="0"/>
                </a:moveTo>
                <a:lnTo>
                  <a:pt x="2351339" y="0"/>
                </a:lnTo>
                <a:lnTo>
                  <a:pt x="2351339" y="664253"/>
                </a:lnTo>
                <a:lnTo>
                  <a:pt x="0" y="664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542016">
            <a:off x="11498504" y="3398304"/>
            <a:ext cx="2425026" cy="1719564"/>
          </a:xfrm>
          <a:custGeom>
            <a:avLst/>
            <a:gdLst/>
            <a:ahLst/>
            <a:cxnLst/>
            <a:rect l="l" t="t" r="r" b="b"/>
            <a:pathLst>
              <a:path w="2425026" h="1719564">
                <a:moveTo>
                  <a:pt x="0" y="0"/>
                </a:moveTo>
                <a:lnTo>
                  <a:pt x="2425026" y="0"/>
                </a:lnTo>
                <a:lnTo>
                  <a:pt x="2425026" y="1719564"/>
                </a:lnTo>
                <a:lnTo>
                  <a:pt x="0" y="1719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08467" y="5881984"/>
            <a:ext cx="5517770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6"/>
              </a:lnSpc>
              <a:spcBef>
                <a:spcPct val="0"/>
              </a:spcBef>
            </a:pPr>
            <a:r>
              <a:rPr lang="ru-RU" sz="2318" dirty="0">
                <a:solidFill>
                  <a:srgbClr val="41322C"/>
                </a:solidFill>
                <a:latin typeface="Merriweather"/>
              </a:rPr>
              <a:t>	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описати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варіації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оздоблення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мацев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,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значення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символіки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і декору,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прямий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зв’язок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декору з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історичним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минулим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ru-RU" sz="2318" dirty="0" err="1">
                <a:solidFill>
                  <a:srgbClr val="41322C"/>
                </a:solidFill>
                <a:latin typeface="Merriweather"/>
              </a:rPr>
              <a:t>єврейського</a:t>
            </a:r>
            <a:r>
              <a:rPr lang="ru-RU" sz="2318" dirty="0">
                <a:solidFill>
                  <a:srgbClr val="41322C"/>
                </a:solidFill>
                <a:latin typeface="Merriweather"/>
              </a:rPr>
              <a:t> народу</a:t>
            </a:r>
            <a:endParaRPr lang="en-US" sz="2318" dirty="0">
              <a:solidFill>
                <a:srgbClr val="41322C"/>
              </a:solidFill>
              <a:latin typeface="Merriweather"/>
            </a:endParaRPr>
          </a:p>
        </p:txBody>
      </p:sp>
      <p:sp>
        <p:nvSpPr>
          <p:cNvPr id="15" name="Freeform 15"/>
          <p:cNvSpPr/>
          <p:nvPr/>
        </p:nvSpPr>
        <p:spPr>
          <a:xfrm rot="-10800000" flipH="1">
            <a:off x="5013723" y="5215446"/>
            <a:ext cx="2425026" cy="1719564"/>
          </a:xfrm>
          <a:custGeom>
            <a:avLst/>
            <a:gdLst/>
            <a:ahLst/>
            <a:cxnLst/>
            <a:rect l="l" t="t" r="r" b="b"/>
            <a:pathLst>
              <a:path w="2425026" h="1719564">
                <a:moveTo>
                  <a:pt x="2425026" y="0"/>
                </a:moveTo>
                <a:lnTo>
                  <a:pt x="0" y="0"/>
                </a:lnTo>
                <a:lnTo>
                  <a:pt x="0" y="1719563"/>
                </a:lnTo>
                <a:lnTo>
                  <a:pt x="2425026" y="1719563"/>
                </a:lnTo>
                <a:lnTo>
                  <a:pt x="24250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795374" y="-673189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 flipV="1">
            <a:off x="977982" y="7606709"/>
            <a:ext cx="1501902" cy="4114800"/>
          </a:xfrm>
          <a:custGeom>
            <a:avLst/>
            <a:gdLst/>
            <a:ahLst/>
            <a:cxnLst/>
            <a:rect l="l" t="t" r="r" b="b"/>
            <a:pathLst>
              <a:path w="1501902" h="4114800">
                <a:moveTo>
                  <a:pt x="0" y="4114800"/>
                </a:moveTo>
                <a:lnTo>
                  <a:pt x="1501902" y="4114800"/>
                </a:lnTo>
                <a:lnTo>
                  <a:pt x="15019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242659" y="4664107"/>
            <a:ext cx="348385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8"/>
              </a:lnSpc>
              <a:spcBef>
                <a:spcPct val="0"/>
              </a:spcBef>
            </a:pPr>
            <a:r>
              <a:rPr lang="en-US" sz="4970" dirty="0" err="1">
                <a:solidFill>
                  <a:srgbClr val="FFFFFF"/>
                </a:solidFill>
                <a:latin typeface="Yeseva One"/>
              </a:rPr>
              <a:t>Завдання</a:t>
            </a:r>
            <a:endParaRPr lang="en-US" sz="4970" dirty="0">
              <a:solidFill>
                <a:srgbClr val="FFFFFF"/>
              </a:solidFill>
              <a:latin typeface="Yeseva On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971550"/>
            <a:ext cx="5951880" cy="2622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1"/>
              </a:lnSpc>
              <a:spcBef>
                <a:spcPct val="0"/>
              </a:spcBef>
            </a:pPr>
            <a:r>
              <a:rPr lang="en-US" sz="2501" dirty="0">
                <a:solidFill>
                  <a:srgbClr val="41322C"/>
                </a:solidFill>
                <a:latin typeface="Merriweather"/>
              </a:rPr>
              <a:t> 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висвітлити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систему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розташування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єврейських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кладовищ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в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містах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,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селищах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України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,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причину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такого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розміщення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,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пов’язані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з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цим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легенди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, </a:t>
            </a:r>
            <a:r>
              <a:rPr lang="en-US" sz="2501" dirty="0" err="1">
                <a:solidFill>
                  <a:srgbClr val="41322C"/>
                </a:solidFill>
                <a:latin typeface="Merriweather"/>
              </a:rPr>
              <a:t>традиції</a:t>
            </a:r>
            <a:r>
              <a:rPr lang="en-US" sz="2501" dirty="0">
                <a:solidFill>
                  <a:srgbClr val="41322C"/>
                </a:solidFill>
                <a:latin typeface="Merriweather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612679">
            <a:off x="13937553" y="7551"/>
            <a:ext cx="7315200" cy="3830505"/>
          </a:xfrm>
          <a:custGeom>
            <a:avLst/>
            <a:gdLst/>
            <a:ahLst/>
            <a:cxnLst/>
            <a:rect l="l" t="t" r="r" b="b"/>
            <a:pathLst>
              <a:path w="7315200" h="3830505">
                <a:moveTo>
                  <a:pt x="0" y="0"/>
                </a:moveTo>
                <a:lnTo>
                  <a:pt x="7315200" y="0"/>
                </a:lnTo>
                <a:lnTo>
                  <a:pt x="7315200" y="3830505"/>
                </a:lnTo>
                <a:lnTo>
                  <a:pt x="0" y="3830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31959" y="-378966"/>
            <a:ext cx="5681236" cy="5333260"/>
          </a:xfrm>
          <a:custGeom>
            <a:avLst/>
            <a:gdLst/>
            <a:ahLst/>
            <a:cxnLst/>
            <a:rect l="l" t="t" r="r" b="b"/>
            <a:pathLst>
              <a:path w="5681236" h="5333260">
                <a:moveTo>
                  <a:pt x="0" y="0"/>
                </a:moveTo>
                <a:lnTo>
                  <a:pt x="5681235" y="0"/>
                </a:lnTo>
                <a:lnTo>
                  <a:pt x="5681235" y="5333260"/>
                </a:lnTo>
                <a:lnTo>
                  <a:pt x="0" y="5333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182366">
            <a:off x="-549981" y="6722530"/>
            <a:ext cx="4158837" cy="3924903"/>
          </a:xfrm>
          <a:custGeom>
            <a:avLst/>
            <a:gdLst/>
            <a:ahLst/>
            <a:cxnLst/>
            <a:rect l="l" t="t" r="r" b="b"/>
            <a:pathLst>
              <a:path w="4158837" h="3924903">
                <a:moveTo>
                  <a:pt x="0" y="0"/>
                </a:moveTo>
                <a:lnTo>
                  <a:pt x="4158837" y="0"/>
                </a:lnTo>
                <a:lnTo>
                  <a:pt x="4158837" y="3924902"/>
                </a:lnTo>
                <a:lnTo>
                  <a:pt x="0" y="3924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13632" y="2287664"/>
            <a:ext cx="3530368" cy="3429308"/>
          </a:xfrm>
          <a:custGeom>
            <a:avLst/>
            <a:gdLst/>
            <a:ahLst/>
            <a:cxnLst/>
            <a:rect l="l" t="t" r="r" b="b"/>
            <a:pathLst>
              <a:path w="3530368" h="3429308">
                <a:moveTo>
                  <a:pt x="0" y="0"/>
                </a:moveTo>
                <a:lnTo>
                  <a:pt x="3530368" y="0"/>
                </a:lnTo>
                <a:lnTo>
                  <a:pt x="3530368" y="3429308"/>
                </a:lnTo>
                <a:lnTo>
                  <a:pt x="0" y="34293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2252490"/>
            <a:ext cx="3690745" cy="3629947"/>
          </a:xfrm>
          <a:custGeom>
            <a:avLst/>
            <a:gdLst/>
            <a:ahLst/>
            <a:cxnLst/>
            <a:rect l="l" t="t" r="r" b="b"/>
            <a:pathLst>
              <a:path w="3690745" h="3629947">
                <a:moveTo>
                  <a:pt x="0" y="0"/>
                </a:moveTo>
                <a:lnTo>
                  <a:pt x="3690745" y="0"/>
                </a:lnTo>
                <a:lnTo>
                  <a:pt x="3690745" y="3629947"/>
                </a:lnTo>
                <a:lnTo>
                  <a:pt x="0" y="3629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73997">
            <a:off x="10507915" y="3910514"/>
            <a:ext cx="6665464" cy="7830208"/>
          </a:xfrm>
          <a:custGeom>
            <a:avLst/>
            <a:gdLst/>
            <a:ahLst/>
            <a:cxnLst/>
            <a:rect l="l" t="t" r="r" b="b"/>
            <a:pathLst>
              <a:path w="6665464" h="7830208">
                <a:moveTo>
                  <a:pt x="0" y="0"/>
                </a:moveTo>
                <a:lnTo>
                  <a:pt x="6665464" y="0"/>
                </a:lnTo>
                <a:lnTo>
                  <a:pt x="6665464" y="7830208"/>
                </a:lnTo>
                <a:lnTo>
                  <a:pt x="0" y="7830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98576" y="444807"/>
            <a:ext cx="9890849" cy="147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1"/>
              </a:lnSpc>
              <a:spcBef>
                <a:spcPct val="0"/>
              </a:spcBef>
            </a:pPr>
            <a:r>
              <a:rPr lang="en-US" sz="4229" dirty="0">
                <a:solidFill>
                  <a:srgbClr val="41322C"/>
                </a:solidFill>
                <a:latin typeface="Yeseva One"/>
              </a:rPr>
              <a:t> 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Риси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розташування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єврейських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цвинтарів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на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території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4229" dirty="0" err="1">
                <a:solidFill>
                  <a:srgbClr val="41322C"/>
                </a:solidFill>
                <a:latin typeface="Yeseva One"/>
              </a:rPr>
              <a:t>України</a:t>
            </a:r>
            <a:r>
              <a:rPr lang="en-US" sz="4229" dirty="0">
                <a:solidFill>
                  <a:srgbClr val="41322C"/>
                </a:solidFill>
                <a:latin typeface="Yeseva One"/>
              </a:rPr>
              <a:t>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6350" y="5630025"/>
            <a:ext cx="3575445" cy="162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0"/>
              </a:lnSpc>
              <a:spcBef>
                <a:spcPct val="0"/>
              </a:spcBef>
            </a:pPr>
            <a:r>
              <a:rPr lang="en-US" sz="2328">
                <a:solidFill>
                  <a:srgbClr val="41322C"/>
                </a:solidFill>
                <a:latin typeface="Yeseva One"/>
              </a:rPr>
              <a:t>Позначення єврейських кладовищ на картах Російської імперії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68555" y="5834812"/>
            <a:ext cx="3575445" cy="121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0"/>
              </a:lnSpc>
              <a:spcBef>
                <a:spcPct val="0"/>
              </a:spcBef>
            </a:pPr>
            <a:r>
              <a:rPr lang="en-US" sz="2328">
                <a:solidFill>
                  <a:srgbClr val="41322C"/>
                </a:solidFill>
                <a:latin typeface="Yeseva One"/>
              </a:rPr>
              <a:t>Позначення єврейських кладовищ на польських картах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6428" y="6205009"/>
            <a:ext cx="6576149" cy="335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358">
                <a:solidFill>
                  <a:srgbClr val="FCFCFC"/>
                </a:solidFill>
                <a:latin typeface="Yeseva One"/>
              </a:rPr>
              <a:t>Розміщувались єврейські кладовища у центрі населеного пункту. Виняток міг бути тоді, коли  в місті, селищі проживало декілька єврейських общин.</a:t>
            </a:r>
          </a:p>
          <a:p>
            <a:pPr algn="ctr">
              <a:lnSpc>
                <a:spcPts val="3301"/>
              </a:lnSpc>
            </a:pPr>
            <a:endParaRPr lang="en-US" sz="2358">
              <a:solidFill>
                <a:srgbClr val="FCFCFC"/>
              </a:solidFill>
              <a:latin typeface="Yeseva One"/>
            </a:endParaRPr>
          </a:p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>
                <a:solidFill>
                  <a:srgbClr val="FCFCFC"/>
                </a:solidFill>
                <a:latin typeface="Yeseva One"/>
              </a:rPr>
              <a:t>За сучасним розміщенням єврейських кладовищ можна відслідкувати історію розбудови міста.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819858" y="3660681"/>
            <a:ext cx="3013841" cy="68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3"/>
              </a:lnSpc>
              <a:spcBef>
                <a:spcPct val="0"/>
              </a:spcBef>
            </a:pPr>
            <a:r>
              <a:rPr lang="en-US" sz="1973">
                <a:solidFill>
                  <a:srgbClr val="41322C"/>
                </a:solidFill>
                <a:latin typeface="Merriweather"/>
              </a:rPr>
              <a:t>Фотографії взятo з посібника ESJF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21630"/>
            <a:ext cx="4440991" cy="2663681"/>
          </a:xfrm>
          <a:custGeom>
            <a:avLst/>
            <a:gdLst/>
            <a:ahLst/>
            <a:cxnLst/>
            <a:rect l="l" t="t" r="r" b="b"/>
            <a:pathLst>
              <a:path w="4440991" h="2663681">
                <a:moveTo>
                  <a:pt x="0" y="0"/>
                </a:moveTo>
                <a:lnTo>
                  <a:pt x="4440991" y="0"/>
                </a:lnTo>
                <a:lnTo>
                  <a:pt x="4440991" y="2663681"/>
                </a:lnTo>
                <a:lnTo>
                  <a:pt x="0" y="2663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16683" y="2921630"/>
            <a:ext cx="4742616" cy="2872837"/>
          </a:xfrm>
          <a:custGeom>
            <a:avLst/>
            <a:gdLst/>
            <a:ahLst/>
            <a:cxnLst/>
            <a:rect l="l" t="t" r="r" b="b"/>
            <a:pathLst>
              <a:path w="4742616" h="2872837">
                <a:moveTo>
                  <a:pt x="0" y="0"/>
                </a:moveTo>
                <a:lnTo>
                  <a:pt x="4742616" y="0"/>
                </a:lnTo>
                <a:lnTo>
                  <a:pt x="4742616" y="2872837"/>
                </a:lnTo>
                <a:lnTo>
                  <a:pt x="0" y="2872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16684" y="6862646"/>
            <a:ext cx="4742616" cy="2395654"/>
          </a:xfrm>
          <a:custGeom>
            <a:avLst/>
            <a:gdLst/>
            <a:ahLst/>
            <a:cxnLst/>
            <a:rect l="l" t="t" r="r" b="b"/>
            <a:pathLst>
              <a:path w="4742616" h="2395654">
                <a:moveTo>
                  <a:pt x="0" y="0"/>
                </a:moveTo>
                <a:lnTo>
                  <a:pt x="4742616" y="0"/>
                </a:lnTo>
                <a:lnTo>
                  <a:pt x="4742616" y="2395654"/>
                </a:lnTo>
                <a:lnTo>
                  <a:pt x="0" y="2395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9343" y="6643509"/>
            <a:ext cx="4280348" cy="2614791"/>
          </a:xfrm>
          <a:custGeom>
            <a:avLst/>
            <a:gdLst/>
            <a:ahLst/>
            <a:cxnLst/>
            <a:rect l="l" t="t" r="r" b="b"/>
            <a:pathLst>
              <a:path w="4280348" h="2614791">
                <a:moveTo>
                  <a:pt x="0" y="0"/>
                </a:moveTo>
                <a:lnTo>
                  <a:pt x="4280348" y="0"/>
                </a:lnTo>
                <a:lnTo>
                  <a:pt x="4280348" y="2614791"/>
                </a:lnTo>
                <a:lnTo>
                  <a:pt x="0" y="2614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36126" y="3874179"/>
            <a:ext cx="4815748" cy="3840577"/>
          </a:xfrm>
          <a:custGeom>
            <a:avLst/>
            <a:gdLst/>
            <a:ahLst/>
            <a:cxnLst/>
            <a:rect l="l" t="t" r="r" b="b"/>
            <a:pathLst>
              <a:path w="4815748" h="3840577">
                <a:moveTo>
                  <a:pt x="0" y="0"/>
                </a:moveTo>
                <a:lnTo>
                  <a:pt x="4815748" y="0"/>
                </a:lnTo>
                <a:lnTo>
                  <a:pt x="4815748" y="3840577"/>
                </a:lnTo>
                <a:lnTo>
                  <a:pt x="0" y="3840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087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69691" y="632304"/>
            <a:ext cx="4721188" cy="2600945"/>
          </a:xfrm>
          <a:custGeom>
            <a:avLst/>
            <a:gdLst/>
            <a:ahLst/>
            <a:cxnLst/>
            <a:rect l="l" t="t" r="r" b="b"/>
            <a:pathLst>
              <a:path w="4721188" h="2600945">
                <a:moveTo>
                  <a:pt x="0" y="0"/>
                </a:moveTo>
                <a:lnTo>
                  <a:pt x="4721187" y="0"/>
                </a:lnTo>
                <a:lnTo>
                  <a:pt x="4721187" y="2600945"/>
                </a:lnTo>
                <a:lnTo>
                  <a:pt x="0" y="26009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30285" y="632304"/>
            <a:ext cx="4721188" cy="2600945"/>
          </a:xfrm>
          <a:custGeom>
            <a:avLst/>
            <a:gdLst/>
            <a:ahLst/>
            <a:cxnLst/>
            <a:rect l="l" t="t" r="r" b="b"/>
            <a:pathLst>
              <a:path w="4721188" h="2600945">
                <a:moveTo>
                  <a:pt x="0" y="0"/>
                </a:moveTo>
                <a:lnTo>
                  <a:pt x="4721187" y="0"/>
                </a:lnTo>
                <a:lnTo>
                  <a:pt x="4721187" y="2600945"/>
                </a:lnTo>
                <a:lnTo>
                  <a:pt x="0" y="26009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32719">
            <a:off x="-1088328" y="-1425096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761897" y="858198"/>
            <a:ext cx="6764206" cy="206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</a:pP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Мистецтво</a:t>
            </a:r>
            <a:r>
              <a:rPr lang="en-US" sz="3939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оздоблення</a:t>
            </a:r>
            <a:r>
              <a:rPr lang="en-US" sz="3939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>
              <a:lnSpc>
                <a:spcPts val="5515"/>
              </a:lnSpc>
            </a:pP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єврейських</a:t>
            </a:r>
            <a:r>
              <a:rPr lang="en-US" sz="3939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надгробків</a:t>
            </a:r>
            <a:r>
              <a:rPr lang="en-US" sz="3939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та</a:t>
            </a:r>
            <a:endParaRPr lang="en-US" sz="3939" dirty="0">
              <a:solidFill>
                <a:srgbClr val="000000"/>
              </a:solidFill>
              <a:latin typeface="Yeseva One"/>
            </a:endParaRPr>
          </a:p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їх</a:t>
            </a:r>
            <a:r>
              <a:rPr lang="en-US" sz="3939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939" dirty="0" err="1">
                <a:solidFill>
                  <a:srgbClr val="000000"/>
                </a:solidFill>
                <a:latin typeface="Yeseva One"/>
              </a:rPr>
              <a:t>символіка</a:t>
            </a:r>
            <a:endParaRPr lang="en-US" sz="3939" dirty="0">
              <a:solidFill>
                <a:srgbClr val="000000"/>
              </a:solidFill>
              <a:latin typeface="Yeseva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1866101"/>
            <a:ext cx="4304387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Менора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</a:t>
            </a:r>
          </a:p>
          <a:p>
            <a:pPr algn="ctr">
              <a:lnSpc>
                <a:spcPts val="1597"/>
              </a:lnSpc>
            </a:pPr>
            <a:r>
              <a:rPr lang="en-US" sz="3194" dirty="0">
                <a:solidFill>
                  <a:srgbClr val="41322C"/>
                </a:solidFill>
                <a:latin typeface="Yeseva One"/>
              </a:rPr>
              <a:t>(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фото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з 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посібника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27820" y="5862535"/>
            <a:ext cx="433148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Руки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Когена</a:t>
            </a:r>
            <a:endParaRPr lang="en-US" sz="3194" dirty="0">
              <a:solidFill>
                <a:srgbClr val="41322C"/>
              </a:solidFill>
              <a:latin typeface="Yeseva One"/>
            </a:endParaRPr>
          </a:p>
          <a:p>
            <a:pPr algn="ctr">
              <a:lnSpc>
                <a:spcPts val="1597"/>
              </a:lnSpc>
            </a:pPr>
            <a:r>
              <a:rPr lang="en-US" sz="3194" dirty="0">
                <a:solidFill>
                  <a:srgbClr val="41322C"/>
                </a:solidFill>
                <a:latin typeface="Yeseva One"/>
              </a:rPr>
              <a:t>(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фото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з 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посібника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74409" y="7884229"/>
            <a:ext cx="3939183" cy="93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>
                <a:solidFill>
                  <a:srgbClr val="41322C"/>
                </a:solidFill>
                <a:latin typeface="Yeseva One"/>
              </a:rPr>
              <a:t>Символи смерті</a:t>
            </a:r>
          </a:p>
          <a:p>
            <a:pPr algn="ctr">
              <a:lnSpc>
                <a:spcPts val="1597"/>
              </a:lnSpc>
            </a:pPr>
            <a:r>
              <a:rPr lang="en-US" sz="3194">
                <a:solidFill>
                  <a:srgbClr val="41322C"/>
                </a:solidFill>
                <a:latin typeface="Yeseva One"/>
              </a:rPr>
              <a:t>(фото з посібника)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18400" y="1866101"/>
            <a:ext cx="44552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Шабатні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свічки</a:t>
            </a:r>
            <a:endParaRPr lang="en-US" sz="3194" dirty="0">
              <a:solidFill>
                <a:srgbClr val="41322C"/>
              </a:solidFill>
              <a:latin typeface="Yeseva One"/>
            </a:endParaRPr>
          </a:p>
          <a:p>
            <a:pPr algn="ctr">
              <a:lnSpc>
                <a:spcPts val="1597"/>
              </a:lnSpc>
            </a:pPr>
            <a:r>
              <a:rPr lang="en-US" sz="3194" dirty="0">
                <a:solidFill>
                  <a:srgbClr val="41322C"/>
                </a:solidFill>
                <a:latin typeface="Yeseva One"/>
              </a:rPr>
              <a:t>(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фото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з 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посібника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200" y="5642461"/>
            <a:ext cx="4380587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Глечик</a:t>
            </a:r>
            <a:endParaRPr lang="en-US" sz="3194" dirty="0">
              <a:solidFill>
                <a:srgbClr val="41322C"/>
              </a:solidFill>
              <a:latin typeface="Yeseva One"/>
            </a:endParaRPr>
          </a:p>
          <a:p>
            <a:pPr algn="ctr">
              <a:lnSpc>
                <a:spcPts val="1597"/>
              </a:lnSpc>
            </a:pPr>
            <a:r>
              <a:rPr lang="en-US" sz="3194" dirty="0">
                <a:solidFill>
                  <a:srgbClr val="41322C"/>
                </a:solidFill>
                <a:latin typeface="Yeseva One"/>
              </a:rPr>
              <a:t>(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фото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 з </a:t>
            </a:r>
            <a:r>
              <a:rPr lang="en-US" sz="3194" dirty="0" err="1">
                <a:solidFill>
                  <a:srgbClr val="41322C"/>
                </a:solidFill>
                <a:latin typeface="Yeseva One"/>
              </a:rPr>
              <a:t>посібника</a:t>
            </a:r>
            <a:r>
              <a:rPr lang="en-US" sz="3194" dirty="0">
                <a:solidFill>
                  <a:srgbClr val="41322C"/>
                </a:solidFill>
                <a:latin typeface="Yeseva One"/>
              </a:rPr>
              <a:t>)</a:t>
            </a:r>
          </a:p>
        </p:txBody>
      </p:sp>
      <p:sp>
        <p:nvSpPr>
          <p:cNvPr id="16" name="Freeform 16"/>
          <p:cNvSpPr/>
          <p:nvPr/>
        </p:nvSpPr>
        <p:spPr>
          <a:xfrm rot="3532719">
            <a:off x="15106222" y="8887891"/>
            <a:ext cx="3502724" cy="4114800"/>
          </a:xfrm>
          <a:custGeom>
            <a:avLst/>
            <a:gdLst/>
            <a:ahLst/>
            <a:cxnLst/>
            <a:rect l="l" t="t" r="r" b="b"/>
            <a:pathLst>
              <a:path w="3502724" h="4114800">
                <a:moveTo>
                  <a:pt x="0" y="0"/>
                </a:moveTo>
                <a:lnTo>
                  <a:pt x="3502723" y="0"/>
                </a:lnTo>
                <a:lnTo>
                  <a:pt x="3502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rot="3532719">
            <a:off x="15258622" y="9040291"/>
            <a:ext cx="3502724" cy="4114800"/>
          </a:xfrm>
          <a:custGeom>
            <a:avLst/>
            <a:gdLst/>
            <a:ahLst/>
            <a:cxnLst/>
            <a:rect l="l" t="t" r="r" b="b"/>
            <a:pathLst>
              <a:path w="3502724" h="4114800">
                <a:moveTo>
                  <a:pt x="0" y="0"/>
                </a:moveTo>
                <a:lnTo>
                  <a:pt x="3502723" y="0"/>
                </a:lnTo>
                <a:lnTo>
                  <a:pt x="3502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929914" y="2740827"/>
            <a:ext cx="8722574" cy="4805345"/>
          </a:xfrm>
          <a:custGeom>
            <a:avLst/>
            <a:gdLst/>
            <a:ahLst/>
            <a:cxnLst/>
            <a:rect l="l" t="t" r="r" b="b"/>
            <a:pathLst>
              <a:path w="8722574" h="4805345">
                <a:moveTo>
                  <a:pt x="0" y="0"/>
                </a:moveTo>
                <a:lnTo>
                  <a:pt x="8722574" y="0"/>
                </a:lnTo>
                <a:lnTo>
                  <a:pt x="8722574" y="4805346"/>
                </a:lnTo>
                <a:lnTo>
                  <a:pt x="0" y="4805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67532" y="2740827"/>
            <a:ext cx="8722574" cy="4805345"/>
          </a:xfrm>
          <a:custGeom>
            <a:avLst/>
            <a:gdLst/>
            <a:ahLst/>
            <a:cxnLst/>
            <a:rect l="l" t="t" r="r" b="b"/>
            <a:pathLst>
              <a:path w="8722574" h="4805345">
                <a:moveTo>
                  <a:pt x="0" y="0"/>
                </a:moveTo>
                <a:lnTo>
                  <a:pt x="8722575" y="0"/>
                </a:lnTo>
                <a:lnTo>
                  <a:pt x="8722575" y="4805346"/>
                </a:lnTo>
                <a:lnTo>
                  <a:pt x="0" y="4805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27103" y="1589810"/>
            <a:ext cx="7416396" cy="3726699"/>
          </a:xfrm>
          <a:custGeom>
            <a:avLst/>
            <a:gdLst/>
            <a:ahLst/>
            <a:cxnLst/>
            <a:rect l="l" t="t" r="r" b="b"/>
            <a:pathLst>
              <a:path w="7416396" h="3726699">
                <a:moveTo>
                  <a:pt x="0" y="0"/>
                </a:moveTo>
                <a:lnTo>
                  <a:pt x="7416395" y="0"/>
                </a:lnTo>
                <a:lnTo>
                  <a:pt x="7416395" y="3726699"/>
                </a:lnTo>
                <a:lnTo>
                  <a:pt x="0" y="3726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40087" y="6111694"/>
            <a:ext cx="5024271" cy="4741655"/>
          </a:xfrm>
          <a:custGeom>
            <a:avLst/>
            <a:gdLst/>
            <a:ahLst/>
            <a:cxnLst/>
            <a:rect l="l" t="t" r="r" b="b"/>
            <a:pathLst>
              <a:path w="5024271" h="4741655">
                <a:moveTo>
                  <a:pt x="0" y="0"/>
                </a:moveTo>
                <a:lnTo>
                  <a:pt x="5024270" y="0"/>
                </a:lnTo>
                <a:lnTo>
                  <a:pt x="5024270" y="4741655"/>
                </a:lnTo>
                <a:lnTo>
                  <a:pt x="0" y="47416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77470" y="1523135"/>
            <a:ext cx="6030730" cy="717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1"/>
              </a:lnSpc>
              <a:spcBef>
                <a:spcPct val="0"/>
              </a:spcBef>
            </a:pPr>
            <a:r>
              <a:rPr lang="en-US" sz="3408">
                <a:solidFill>
                  <a:srgbClr val="383332"/>
                </a:solidFill>
                <a:latin typeface="Yeseva One"/>
              </a:rPr>
              <a:t>Епітафія є своєрідним окремим жанром написання, що має власні правила написання й особливу структуру. Попри те, що епітафія є особистою інформацією про померлу людину, вона має однакову форму й потребує розшифровки за однаковими правилами.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27103" y="5523618"/>
            <a:ext cx="7416396" cy="110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>
                <a:solidFill>
                  <a:srgbClr val="383332"/>
                </a:solidFill>
                <a:latin typeface="Yeseva One"/>
              </a:rPr>
              <a:t>початкова абревіатура </a:t>
            </a:r>
          </a:p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>
                <a:solidFill>
                  <a:srgbClr val="383332"/>
                </a:solidFill>
                <a:latin typeface="Yeseva One"/>
              </a:rPr>
              <a:t>(фото з посібника)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2712" y="4904959"/>
            <a:ext cx="3701576" cy="4846581"/>
          </a:xfrm>
          <a:custGeom>
            <a:avLst/>
            <a:gdLst/>
            <a:ahLst/>
            <a:cxnLst/>
            <a:rect l="l" t="t" r="r" b="b"/>
            <a:pathLst>
              <a:path w="3701576" h="4846581">
                <a:moveTo>
                  <a:pt x="0" y="0"/>
                </a:moveTo>
                <a:lnTo>
                  <a:pt x="3701576" y="0"/>
                </a:lnTo>
                <a:lnTo>
                  <a:pt x="3701576" y="4846581"/>
                </a:lnTo>
                <a:lnTo>
                  <a:pt x="0" y="48465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41849" y="4307347"/>
            <a:ext cx="11910093" cy="4666603"/>
          </a:xfrm>
          <a:custGeom>
            <a:avLst/>
            <a:gdLst/>
            <a:ahLst/>
            <a:cxnLst/>
            <a:rect l="l" t="t" r="r" b="b"/>
            <a:pathLst>
              <a:path w="11910093" h="4666603">
                <a:moveTo>
                  <a:pt x="0" y="0"/>
                </a:moveTo>
                <a:lnTo>
                  <a:pt x="11910093" y="0"/>
                </a:lnTo>
                <a:lnTo>
                  <a:pt x="11910093" y="4666603"/>
                </a:lnTo>
                <a:lnTo>
                  <a:pt x="0" y="4666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39620">
            <a:off x="1303665" y="181359"/>
            <a:ext cx="4602972" cy="4539681"/>
          </a:xfrm>
          <a:custGeom>
            <a:avLst/>
            <a:gdLst/>
            <a:ahLst/>
            <a:cxnLst/>
            <a:rect l="l" t="t" r="r" b="b"/>
            <a:pathLst>
              <a:path w="4602972" h="4539681">
                <a:moveTo>
                  <a:pt x="0" y="0"/>
                </a:moveTo>
                <a:lnTo>
                  <a:pt x="4602973" y="0"/>
                </a:lnTo>
                <a:lnTo>
                  <a:pt x="4602973" y="4539682"/>
                </a:lnTo>
                <a:lnTo>
                  <a:pt x="0" y="4539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003697">
            <a:off x="14457313" y="931662"/>
            <a:ext cx="3024429" cy="2854305"/>
          </a:xfrm>
          <a:custGeom>
            <a:avLst/>
            <a:gdLst/>
            <a:ahLst/>
            <a:cxnLst/>
            <a:rect l="l" t="t" r="r" b="b"/>
            <a:pathLst>
              <a:path w="3024429" h="2854305">
                <a:moveTo>
                  <a:pt x="0" y="0"/>
                </a:moveTo>
                <a:lnTo>
                  <a:pt x="3024429" y="0"/>
                </a:lnTo>
                <a:lnTo>
                  <a:pt x="3024429" y="2854305"/>
                </a:lnTo>
                <a:lnTo>
                  <a:pt x="0" y="28543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75286" y="9002525"/>
            <a:ext cx="11043220" cy="52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7"/>
              </a:lnSpc>
              <a:spcBef>
                <a:spcPct val="0"/>
              </a:spcBef>
            </a:pPr>
            <a:r>
              <a:rPr lang="en-US" sz="3019">
                <a:solidFill>
                  <a:srgbClr val="383332"/>
                </a:solidFill>
                <a:latin typeface="Yeseva One"/>
              </a:rPr>
              <a:t>таблиця розшифровки дат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5897" y="644854"/>
            <a:ext cx="6118510" cy="356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1"/>
              </a:lnSpc>
              <a:spcBef>
                <a:spcPct val="0"/>
              </a:spcBef>
            </a:pPr>
            <a:r>
              <a:rPr lang="en-US" sz="2258">
                <a:solidFill>
                  <a:srgbClr val="383332"/>
                </a:solidFill>
                <a:latin typeface="Yeseva One"/>
              </a:rPr>
              <a:t>Дата може складатись від двох до шести літер. Спочатку позначаються сотні, потім десятки й одиниці. Цифри читаються, як й інші написи епітафії: справа наліво. Тисячі в написанні дат зазвичай випадають,</a:t>
            </a:r>
          </a:p>
          <a:p>
            <a:pPr algn="ctr">
              <a:lnSpc>
                <a:spcPts val="3161"/>
              </a:lnSpc>
              <a:spcBef>
                <a:spcPct val="0"/>
              </a:spcBef>
            </a:pPr>
            <a:r>
              <a:rPr lang="en-US" sz="2258">
                <a:solidFill>
                  <a:srgbClr val="383332"/>
                </a:solidFill>
                <a:latin typeface="Yeseva One"/>
              </a:rPr>
              <a:t>Щоб обчислити дату смерті, потрібно скласти суму усіх літер. Далі до отриманого числа треба додати 1240.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4180" y="1009650"/>
            <a:ext cx="7025432" cy="176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</a:pPr>
            <a:r>
              <a:rPr lang="en-US" sz="5738">
                <a:solidFill>
                  <a:srgbClr val="41322C"/>
                </a:solidFill>
                <a:latin typeface="Yeseva One"/>
              </a:rPr>
              <a:t>Розшифравка дат </a:t>
            </a:r>
          </a:p>
          <a:p>
            <a:pPr algn="ctr">
              <a:lnSpc>
                <a:spcPts val="6943"/>
              </a:lnSpc>
            </a:pPr>
            <a:r>
              <a:rPr lang="en-US" sz="5738">
                <a:solidFill>
                  <a:srgbClr val="41322C"/>
                </a:solidFill>
                <a:latin typeface="Yeseva One"/>
              </a:rPr>
              <a:t>на мацевах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38634" y="2488027"/>
            <a:ext cx="4202215" cy="6161323"/>
          </a:xfrm>
          <a:custGeom>
            <a:avLst/>
            <a:gdLst/>
            <a:ahLst/>
            <a:cxnLst/>
            <a:rect l="l" t="t" r="r" b="b"/>
            <a:pathLst>
              <a:path w="4202215" h="6161323">
                <a:moveTo>
                  <a:pt x="0" y="0"/>
                </a:moveTo>
                <a:lnTo>
                  <a:pt x="4202215" y="0"/>
                </a:lnTo>
                <a:lnTo>
                  <a:pt x="4202215" y="6161323"/>
                </a:lnTo>
                <a:lnTo>
                  <a:pt x="0" y="6161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72794" y="2598864"/>
            <a:ext cx="5102346" cy="6161323"/>
          </a:xfrm>
          <a:custGeom>
            <a:avLst/>
            <a:gdLst/>
            <a:ahLst/>
            <a:cxnLst/>
            <a:rect l="l" t="t" r="r" b="b"/>
            <a:pathLst>
              <a:path w="5102346" h="6161323">
                <a:moveTo>
                  <a:pt x="0" y="0"/>
                </a:moveTo>
                <a:lnTo>
                  <a:pt x="5102346" y="0"/>
                </a:lnTo>
                <a:lnTo>
                  <a:pt x="5102346" y="6161323"/>
                </a:lnTo>
                <a:lnTo>
                  <a:pt x="0" y="6161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4932" y="2488027"/>
            <a:ext cx="3986652" cy="6161323"/>
          </a:xfrm>
          <a:custGeom>
            <a:avLst/>
            <a:gdLst/>
            <a:ahLst/>
            <a:cxnLst/>
            <a:rect l="l" t="t" r="r" b="b"/>
            <a:pathLst>
              <a:path w="3986652" h="6161323">
                <a:moveTo>
                  <a:pt x="0" y="0"/>
                </a:moveTo>
                <a:lnTo>
                  <a:pt x="3986652" y="0"/>
                </a:lnTo>
                <a:lnTo>
                  <a:pt x="3986652" y="6161323"/>
                </a:lnTo>
                <a:lnTo>
                  <a:pt x="0" y="6161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579" r="-2896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65471" y="814527"/>
            <a:ext cx="12557058" cy="15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1"/>
              </a:lnSpc>
              <a:spcBef>
                <a:spcPct val="0"/>
              </a:spcBef>
            </a:pPr>
            <a:r>
              <a:rPr lang="en-US" sz="4408" dirty="0" err="1">
                <a:solidFill>
                  <a:srgbClr val="383332"/>
                </a:solidFill>
                <a:latin typeface="Yeseva One"/>
              </a:rPr>
              <a:t>Мацеви</a:t>
            </a:r>
            <a:r>
              <a:rPr lang="en-US" sz="4408" dirty="0">
                <a:solidFill>
                  <a:srgbClr val="383332"/>
                </a:solidFill>
                <a:latin typeface="Yeseva One"/>
              </a:rPr>
              <a:t> </a:t>
            </a:r>
            <a:r>
              <a:rPr lang="en-US" sz="4408" dirty="0" err="1">
                <a:solidFill>
                  <a:srgbClr val="383332"/>
                </a:solidFill>
                <a:latin typeface="Yeseva One"/>
              </a:rPr>
              <a:t>на</a:t>
            </a:r>
            <a:r>
              <a:rPr lang="en-US" sz="4408" dirty="0">
                <a:solidFill>
                  <a:srgbClr val="383332"/>
                </a:solidFill>
                <a:latin typeface="Yeseva One"/>
              </a:rPr>
              <a:t> </a:t>
            </a:r>
            <a:r>
              <a:rPr lang="en-US" sz="4408" dirty="0" err="1">
                <a:solidFill>
                  <a:srgbClr val="383332"/>
                </a:solidFill>
                <a:latin typeface="Yeseva One"/>
              </a:rPr>
              <a:t>Житомирському</a:t>
            </a:r>
            <a:r>
              <a:rPr lang="en-US" sz="4408" dirty="0">
                <a:solidFill>
                  <a:srgbClr val="383332"/>
                </a:solidFill>
                <a:latin typeface="Yeseva One"/>
              </a:rPr>
              <a:t> </a:t>
            </a:r>
            <a:r>
              <a:rPr lang="en-US" sz="4408" dirty="0" err="1">
                <a:solidFill>
                  <a:srgbClr val="383332"/>
                </a:solidFill>
                <a:latin typeface="Yeseva One"/>
              </a:rPr>
              <a:t>єврейському</a:t>
            </a:r>
            <a:r>
              <a:rPr lang="en-US" sz="4408" dirty="0">
                <a:solidFill>
                  <a:srgbClr val="383332"/>
                </a:solidFill>
                <a:latin typeface="Yeseva One"/>
              </a:rPr>
              <a:t> </a:t>
            </a:r>
            <a:r>
              <a:rPr lang="en-US" sz="4408" dirty="0" err="1">
                <a:solidFill>
                  <a:srgbClr val="383332"/>
                </a:solidFill>
                <a:latin typeface="Yeseva One"/>
              </a:rPr>
              <a:t>кладовищі</a:t>
            </a:r>
            <a:r>
              <a:rPr lang="en-US" sz="4408" dirty="0">
                <a:solidFill>
                  <a:srgbClr val="383332"/>
                </a:solidFill>
                <a:latin typeface="Yeseva One"/>
              </a:rPr>
              <a:t> (</a:t>
            </a:r>
            <a:r>
              <a:rPr lang="en-US" sz="4408" dirty="0" err="1">
                <a:solidFill>
                  <a:srgbClr val="383332"/>
                </a:solidFill>
                <a:latin typeface="Yeseva One"/>
              </a:rPr>
              <a:t>фото</a:t>
            </a:r>
            <a:r>
              <a:rPr lang="en-US" sz="4408" dirty="0">
                <a:solidFill>
                  <a:srgbClr val="383332"/>
                </a:solidFill>
                <a:latin typeface="Yeseva One"/>
              </a:rPr>
              <a:t> </a:t>
            </a:r>
            <a:r>
              <a:rPr lang="en-US" sz="4408" dirty="0" err="1" smtClean="0">
                <a:solidFill>
                  <a:srgbClr val="383332"/>
                </a:solidFill>
                <a:latin typeface="Yeseva One"/>
              </a:rPr>
              <a:t>автор</a:t>
            </a:r>
            <a:r>
              <a:rPr lang="uk-UA" sz="4408" dirty="0" err="1" smtClean="0">
                <a:solidFill>
                  <a:srgbClr val="383332"/>
                </a:solidFill>
                <a:latin typeface="Yeseva One"/>
              </a:rPr>
              <a:t>ів</a:t>
            </a:r>
            <a:r>
              <a:rPr lang="en-US" sz="4408" dirty="0" smtClean="0">
                <a:solidFill>
                  <a:srgbClr val="383332"/>
                </a:solidFill>
                <a:latin typeface="Yeseva One"/>
              </a:rPr>
              <a:t>)</a:t>
            </a:r>
            <a:endParaRPr lang="en-US" sz="4408" dirty="0">
              <a:solidFill>
                <a:srgbClr val="383332"/>
              </a:solidFill>
              <a:latin typeface="Yeseva One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0" y="527941"/>
            <a:ext cx="18288000" cy="0"/>
          </a:xfrm>
          <a:prstGeom prst="line">
            <a:avLst/>
          </a:prstGeom>
          <a:ln w="142875" cap="flat">
            <a:solidFill>
              <a:srgbClr val="7B77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0" y="9636783"/>
            <a:ext cx="18288000" cy="0"/>
          </a:xfrm>
          <a:prstGeom prst="line">
            <a:avLst/>
          </a:prstGeom>
          <a:ln w="142875" cap="flat">
            <a:solidFill>
              <a:srgbClr val="7B77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-4324921" y="4861942"/>
            <a:ext cx="10707241" cy="0"/>
          </a:xfrm>
          <a:prstGeom prst="line">
            <a:avLst/>
          </a:prstGeom>
          <a:ln w="142875" cap="flat">
            <a:solidFill>
              <a:srgbClr val="7B77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11977117" y="5072062"/>
            <a:ext cx="10707241" cy="0"/>
          </a:xfrm>
          <a:prstGeom prst="line">
            <a:avLst/>
          </a:prstGeom>
          <a:ln w="142875" cap="flat">
            <a:solidFill>
              <a:srgbClr val="7B77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-4467796" y="4861942"/>
            <a:ext cx="10707241" cy="0"/>
          </a:xfrm>
          <a:prstGeom prst="line">
            <a:avLst/>
          </a:prstGeom>
          <a:ln w="142875" cap="flat">
            <a:solidFill>
              <a:srgbClr val="ADA6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400000">
            <a:off x="12119992" y="4861942"/>
            <a:ext cx="10707241" cy="0"/>
          </a:xfrm>
          <a:prstGeom prst="line">
            <a:avLst/>
          </a:prstGeom>
          <a:ln w="142875" cap="flat">
            <a:solidFill>
              <a:srgbClr val="ADA6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565547" y="8710799"/>
            <a:ext cx="2365422" cy="54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>
                <a:solidFill>
                  <a:srgbClr val="000000"/>
                </a:solidFill>
                <a:latin typeface="Yeseva One"/>
              </a:rPr>
              <a:t>Мацева №1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28827" y="8710799"/>
            <a:ext cx="2430346" cy="54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>
                <a:solidFill>
                  <a:srgbClr val="000000"/>
                </a:solidFill>
                <a:latin typeface="Yeseva One"/>
              </a:rPr>
              <a:t>Мацева №2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22573" y="8710799"/>
            <a:ext cx="2434338" cy="54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>
                <a:solidFill>
                  <a:srgbClr val="000000"/>
                </a:solidFill>
                <a:latin typeface="Yeseva One"/>
              </a:rPr>
              <a:t>Мацева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22282" y="952500"/>
            <a:ext cx="6302481" cy="1257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  <a:spcBef>
                <a:spcPct val="0"/>
              </a:spcBef>
            </a:pPr>
            <a:r>
              <a:rPr lang="en-US" sz="3617">
                <a:solidFill>
                  <a:srgbClr val="41322C"/>
                </a:solidFill>
                <a:latin typeface="Yeseva One"/>
              </a:rPr>
              <a:t>Наслідки Голокосту </a:t>
            </a:r>
          </a:p>
          <a:p>
            <a:pPr algn="ctr">
              <a:lnSpc>
                <a:spcPts val="5064"/>
              </a:lnSpc>
              <a:spcBef>
                <a:spcPct val="0"/>
              </a:spcBef>
            </a:pPr>
            <a:r>
              <a:rPr lang="en-US" sz="3617">
                <a:solidFill>
                  <a:srgbClr val="41322C"/>
                </a:solidFill>
                <a:latin typeface="Yeseva One"/>
              </a:rPr>
              <a:t>для єврейських кладовищ</a:t>
            </a:r>
          </a:p>
        </p:txBody>
      </p:sp>
      <p:sp>
        <p:nvSpPr>
          <p:cNvPr id="3" name="Freeform 3"/>
          <p:cNvSpPr/>
          <p:nvPr/>
        </p:nvSpPr>
        <p:spPr>
          <a:xfrm rot="9202463">
            <a:off x="9851291" y="1459314"/>
            <a:ext cx="7784067" cy="8472454"/>
          </a:xfrm>
          <a:custGeom>
            <a:avLst/>
            <a:gdLst/>
            <a:ahLst/>
            <a:cxnLst/>
            <a:rect l="l" t="t" r="r" b="b"/>
            <a:pathLst>
              <a:path w="7784067" h="8472454">
                <a:moveTo>
                  <a:pt x="0" y="0"/>
                </a:moveTo>
                <a:lnTo>
                  <a:pt x="7784067" y="0"/>
                </a:lnTo>
                <a:lnTo>
                  <a:pt x="7784067" y="8472454"/>
                </a:lnTo>
                <a:lnTo>
                  <a:pt x="0" y="8472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70011" y="2209828"/>
            <a:ext cx="5286354" cy="7048472"/>
          </a:xfrm>
          <a:custGeom>
            <a:avLst/>
            <a:gdLst/>
            <a:ahLst/>
            <a:cxnLst/>
            <a:rect l="l" t="t" r="r" b="b"/>
            <a:pathLst>
              <a:path w="5286354" h="7048472">
                <a:moveTo>
                  <a:pt x="0" y="0"/>
                </a:moveTo>
                <a:lnTo>
                  <a:pt x="5286354" y="0"/>
                </a:lnTo>
                <a:lnTo>
                  <a:pt x="5286354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757856" y="3084110"/>
            <a:ext cx="6831333" cy="522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9"/>
              </a:lnSpc>
              <a:spcBef>
                <a:spcPct val="0"/>
              </a:spcBef>
            </a:pP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По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сьогоднішній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день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рештки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мацев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чи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цілі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надгробки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знаходять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у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неочікуваних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місцях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: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під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час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роботи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підприємств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з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каналізацією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,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зміною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асфальту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,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електропроводу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під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поверхнею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населених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пунктів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;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рештки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мацев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зі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збереженими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написами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та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символами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у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вигляді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бордюру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міст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, у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стінах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будинків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 </a:t>
            </a:r>
            <a:r>
              <a:rPr lang="en-US" sz="2956" dirty="0" err="1">
                <a:solidFill>
                  <a:srgbClr val="7B6962"/>
                </a:solidFill>
                <a:latin typeface="Yeseva One"/>
              </a:rPr>
              <a:t>тощо</a:t>
            </a:r>
            <a:r>
              <a:rPr lang="en-US" sz="2956" dirty="0">
                <a:solidFill>
                  <a:srgbClr val="7B6962"/>
                </a:solidFill>
                <a:latin typeface="Yeseva One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0011" y="1031029"/>
            <a:ext cx="5286354" cy="110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 dirty="0" err="1">
                <a:solidFill>
                  <a:srgbClr val="000000"/>
                </a:solidFill>
                <a:latin typeface="Yeseva One"/>
              </a:rPr>
              <a:t>Підрахунки</a:t>
            </a:r>
            <a:r>
              <a:rPr lang="en-US" sz="3194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194" dirty="0" err="1">
                <a:solidFill>
                  <a:srgbClr val="000000"/>
                </a:solidFill>
                <a:latin typeface="Yeseva One"/>
              </a:rPr>
              <a:t>надгробків</a:t>
            </a:r>
            <a:r>
              <a:rPr lang="en-US" sz="3194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194" dirty="0" err="1" smtClean="0">
                <a:solidFill>
                  <a:srgbClr val="000000"/>
                </a:solidFill>
                <a:latin typeface="Yeseva One"/>
              </a:rPr>
              <a:t>автор</a:t>
            </a:r>
            <a:r>
              <a:rPr lang="uk-UA" sz="3194" dirty="0" err="1" smtClean="0">
                <a:solidFill>
                  <a:srgbClr val="000000"/>
                </a:solidFill>
                <a:latin typeface="Yeseva One"/>
              </a:rPr>
              <a:t>ами</a:t>
            </a:r>
            <a:endParaRPr lang="en-US" sz="3194" dirty="0">
              <a:solidFill>
                <a:srgbClr val="000000"/>
              </a:solidFill>
              <a:latin typeface="Yeseva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555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Merriweather</vt:lpstr>
      <vt:lpstr>Calibri</vt:lpstr>
      <vt:lpstr>Times New Roman</vt:lpstr>
      <vt:lpstr>Yeseva One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Меморіальні пам'ятки Житомирщини як джерело вивчення історії та культури краю (на прикладі єврейських надгробків)</dc:title>
  <dc:creator>1</dc:creator>
  <cp:lastModifiedBy>1</cp:lastModifiedBy>
  <cp:revision>7</cp:revision>
  <dcterms:created xsi:type="dcterms:W3CDTF">2006-08-16T00:00:00Z</dcterms:created>
  <dcterms:modified xsi:type="dcterms:W3CDTF">2024-04-14T19:58:16Z</dcterms:modified>
  <dc:identifier>DAFXxa1SRQ4</dc:identifier>
</cp:coreProperties>
</file>