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11" r:id="rId2"/>
    <p:sldMasterId id="2147483724" r:id="rId3"/>
    <p:sldMasterId id="2147483802" r:id="rId4"/>
  </p:sldMasterIdLst>
  <p:notesMasterIdLst>
    <p:notesMasterId r:id="rId17"/>
  </p:notesMasterIdLst>
  <p:sldIdLst>
    <p:sldId id="257" r:id="rId5"/>
    <p:sldId id="281" r:id="rId6"/>
    <p:sldId id="258" r:id="rId7"/>
    <p:sldId id="280" r:id="rId8"/>
    <p:sldId id="273" r:id="rId9"/>
    <p:sldId id="274" r:id="rId10"/>
    <p:sldId id="282" r:id="rId11"/>
    <p:sldId id="283" r:id="rId12"/>
    <p:sldId id="284" r:id="rId13"/>
    <p:sldId id="285" r:id="rId14"/>
    <p:sldId id="286"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1253" y="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971FAD-7726-4E04-B7C2-EF43AE37F4DC}" type="datetimeFigureOut">
              <a:rPr lang="uk-UA" smtClean="0"/>
              <a:pPr/>
              <a:t>15.04.2024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9C06C2-959C-4D4E-B4B4-FCCA531F4C38}" type="slidenum">
              <a:rPr lang="uk-UA" smtClean="0"/>
              <a:pPr/>
              <a:t>‹#›</a:t>
            </a:fld>
            <a:endParaRPr lang="uk-UA"/>
          </a:p>
        </p:txBody>
      </p:sp>
    </p:spTree>
    <p:extLst>
      <p:ext uri="{BB962C8B-B14F-4D97-AF65-F5344CB8AC3E}">
        <p14:creationId xmlns:p14="http://schemas.microsoft.com/office/powerpoint/2010/main" val="987374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968205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649225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683832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endParaRPr lang="ru-RU" sz="1800" b="0" strike="noStrike" spc="-1">
              <a:solidFill>
                <a:srgbClr val="FFFFFF"/>
              </a:solidFill>
              <a:uFill>
                <a:solidFill>
                  <a:srgbClr val="FFFFFF"/>
                </a:solidFill>
              </a:uFill>
              <a:latin typeface="Book Antiqua"/>
            </a:endParaRPr>
          </a:p>
        </p:txBody>
      </p:sp>
      <p:sp>
        <p:nvSpPr>
          <p:cNvPr id="45"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ru-RU" sz="32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037366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529420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759871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357348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366834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7207700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1435124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766281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0612191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5650617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8486174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8855040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6227673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endParaRPr lang="ru-RU" sz="1800" b="0" strike="noStrike" spc="-1">
              <a:solidFill>
                <a:srgbClr val="FFFFFF"/>
              </a:solidFill>
              <a:uFill>
                <a:solidFill>
                  <a:srgbClr val="FFFFFF"/>
                </a:solidFill>
              </a:uFill>
              <a:latin typeface="Book Antiqua"/>
            </a:endParaRPr>
          </a:p>
        </p:txBody>
      </p:sp>
      <p:sp>
        <p:nvSpPr>
          <p:cNvPr id="45"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ru-RU" sz="32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6775662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62937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6538122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9519779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4112799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888169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5017075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1863598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1950638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7997272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4554221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5124538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4339917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endParaRPr lang="ru-RU" sz="1800" b="0" strike="noStrike" spc="-1">
              <a:solidFill>
                <a:srgbClr val="FFFFFF"/>
              </a:solidFill>
              <a:uFill>
                <a:solidFill>
                  <a:srgbClr val="FFFFFF"/>
                </a:solidFill>
              </a:uFill>
              <a:latin typeface="Book Antiqua"/>
            </a:endParaRPr>
          </a:p>
        </p:txBody>
      </p:sp>
      <p:sp>
        <p:nvSpPr>
          <p:cNvPr id="45"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ru-RU" sz="32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698467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5016330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9464791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48593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8991967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6182535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7071503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0570141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3404397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0236176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96497730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1301411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5702518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endParaRPr lang="ru-RU" sz="1800" b="0" strike="noStrike" spc="-1">
              <a:solidFill>
                <a:srgbClr val="FFFFFF"/>
              </a:solidFill>
              <a:uFill>
                <a:solidFill>
                  <a:srgbClr val="FFFFFF"/>
                </a:solidFill>
              </a:uFill>
              <a:latin typeface="Book Antiqua"/>
            </a:endParaRPr>
          </a:p>
        </p:txBody>
      </p:sp>
      <p:sp>
        <p:nvSpPr>
          <p:cNvPr id="45"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ru-RU" sz="32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261341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dirty="0">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58821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214448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dirty="0">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4030987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1126738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dirty="0">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453014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7417994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406312797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2998228242"/>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15.04.2024</a:t>
            </a:fld>
            <a:endParaRPr lang="ru-RU" dirty="0">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dirty="0">
              <a:solidFill>
                <a:prstClr val="black">
                  <a:tint val="75000"/>
                </a:prstClr>
              </a:solidFill>
            </a:endParaRPr>
          </a:p>
        </p:txBody>
      </p:sp>
    </p:spTree>
    <p:extLst>
      <p:ext uri="{BB962C8B-B14F-4D97-AF65-F5344CB8AC3E}">
        <p14:creationId xmlns:p14="http://schemas.microsoft.com/office/powerpoint/2010/main" val="3724637632"/>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568952" cy="6001643"/>
          </a:xfrm>
          <a:prstGeom prst="rect">
            <a:avLst/>
          </a:prstGeom>
        </p:spPr>
        <p:txBody>
          <a:bodyPr wrap="square">
            <a:spAutoFit/>
          </a:bodyPr>
          <a:lstStyle/>
          <a:p>
            <a:pPr algn="ctr"/>
            <a:r>
              <a:rPr lang="uk-UA" b="1" dirty="0"/>
              <a:t> </a:t>
            </a:r>
            <a:endParaRPr lang="uk-UA" dirty="0"/>
          </a:p>
          <a:p>
            <a:pPr algn="ctr"/>
            <a:r>
              <a:rPr lang="uk-UA" b="1" dirty="0" smtClean="0">
                <a:latin typeface="Times New Roman" pitchFamily="18" charset="0"/>
                <a:cs typeface="Times New Roman" pitchFamily="18" charset="0"/>
              </a:rPr>
              <a:t>Комунальний заклад «Луцька загальноосвітня </a:t>
            </a:r>
          </a:p>
          <a:p>
            <a:pPr algn="ctr"/>
            <a:r>
              <a:rPr lang="uk-UA" b="1" dirty="0" smtClean="0">
                <a:latin typeface="Times New Roman" pitchFamily="18" charset="0"/>
                <a:cs typeface="Times New Roman" pitchFamily="18" charset="0"/>
              </a:rPr>
              <a:t>школа І-ІІІ ступенів №13 Луцької міської ради»</a:t>
            </a:r>
            <a:endParaRPr lang="ru-RU" b="1" dirty="0" smtClean="0">
              <a:latin typeface="Times New Roman" pitchFamily="18" charset="0"/>
              <a:cs typeface="Times New Roman" pitchFamily="18" charset="0"/>
            </a:endParaRPr>
          </a:p>
          <a:p>
            <a:pPr algn="ctr"/>
            <a:endParaRPr lang="uk-UA" dirty="0"/>
          </a:p>
          <a:p>
            <a:pPr algn="ctr"/>
            <a:r>
              <a:rPr lang="uk-UA" b="1" dirty="0"/>
              <a:t> </a:t>
            </a:r>
            <a:endParaRPr lang="uk-UA" dirty="0"/>
          </a:p>
          <a:p>
            <a:pPr algn="ctr"/>
            <a:endParaRPr lang="uk-UA" b="1" dirty="0" smtClean="0"/>
          </a:p>
          <a:p>
            <a:pPr algn="ctr"/>
            <a:endParaRPr lang="uk-UA" b="1" dirty="0"/>
          </a:p>
          <a:p>
            <a:pPr algn="ctr"/>
            <a:r>
              <a:rPr lang="uk-UA" sz="6000" b="1" dirty="0" smtClean="0">
                <a:latin typeface="Times New Roman" pitchFamily="18" charset="0"/>
                <a:cs typeface="Times New Roman" pitchFamily="18" charset="0"/>
              </a:rPr>
              <a:t>«Цікаві досліди»</a:t>
            </a:r>
            <a:endParaRPr lang="ru-RU" sz="6000" b="1" dirty="0" smtClean="0">
              <a:latin typeface="Times New Roman" pitchFamily="18" charset="0"/>
              <a:cs typeface="Times New Roman" pitchFamily="18" charset="0"/>
            </a:endParaRPr>
          </a:p>
          <a:p>
            <a:r>
              <a:rPr lang="uk-UA" sz="3600" b="1" dirty="0">
                <a:latin typeface="+mj-lt"/>
              </a:rPr>
              <a:t> </a:t>
            </a:r>
            <a:endParaRPr lang="uk-UA" sz="3600" dirty="0">
              <a:latin typeface="+mj-lt"/>
            </a:endParaRPr>
          </a:p>
          <a:p>
            <a:pPr algn="r"/>
            <a:endParaRPr lang="uk-UA" b="1" dirty="0" smtClean="0"/>
          </a:p>
          <a:p>
            <a:pPr algn="r"/>
            <a:endParaRPr lang="uk-UA" b="1" dirty="0" smtClean="0"/>
          </a:p>
          <a:p>
            <a:pPr algn="r"/>
            <a:endParaRPr lang="uk-UA" b="1" dirty="0" smtClean="0"/>
          </a:p>
          <a:p>
            <a:pPr algn="r"/>
            <a:endParaRPr lang="uk-UA" b="1" dirty="0" smtClean="0"/>
          </a:p>
          <a:p>
            <a:r>
              <a:rPr lang="uk-UA" b="1" dirty="0" smtClean="0"/>
              <a:t>				Виконав:  </a:t>
            </a:r>
            <a:r>
              <a:rPr lang="uk-UA" b="1" smtClean="0"/>
              <a:t>учень </a:t>
            </a:r>
            <a:r>
              <a:rPr lang="uk-UA" b="1" smtClean="0"/>
              <a:t>8-А</a:t>
            </a:r>
            <a:r>
              <a:rPr lang="uk-UA" b="1" smtClean="0"/>
              <a:t> </a:t>
            </a:r>
            <a:r>
              <a:rPr lang="uk-UA" b="1" dirty="0" smtClean="0"/>
              <a:t>класу </a:t>
            </a:r>
            <a:r>
              <a:rPr lang="uk-UA" b="1" dirty="0" err="1" smtClean="0"/>
              <a:t>Гесть</a:t>
            </a:r>
            <a:r>
              <a:rPr lang="uk-UA" b="1" dirty="0" smtClean="0"/>
              <a:t> Максим</a:t>
            </a:r>
            <a:r>
              <a:rPr lang="uk-UA" b="1" dirty="0"/>
              <a:t> </a:t>
            </a:r>
            <a:endParaRPr lang="uk-UA" dirty="0"/>
          </a:p>
          <a:p>
            <a:r>
              <a:rPr lang="uk-UA" b="1" dirty="0"/>
              <a:t> </a:t>
            </a:r>
            <a:r>
              <a:rPr lang="uk-UA" b="1" dirty="0" smtClean="0"/>
              <a:t>				Вчитель: </a:t>
            </a:r>
            <a:r>
              <a:rPr lang="uk-UA" b="1" dirty="0" err="1" smtClean="0"/>
              <a:t>Юричко</a:t>
            </a:r>
            <a:r>
              <a:rPr lang="uk-UA" b="1" dirty="0" smtClean="0"/>
              <a:t> Віктор Михайлович</a:t>
            </a:r>
            <a:endParaRPr lang="uk-UA" dirty="0"/>
          </a:p>
          <a:p>
            <a:pPr algn="ctr"/>
            <a:endParaRPr lang="uk-UA" b="1" dirty="0" smtClean="0"/>
          </a:p>
          <a:p>
            <a:pPr algn="ctr"/>
            <a:endParaRPr lang="uk-UA" b="1" dirty="0" smtClean="0"/>
          </a:p>
          <a:p>
            <a:pPr algn="ctr"/>
            <a:r>
              <a:rPr lang="uk-UA" b="1" dirty="0" smtClean="0"/>
              <a:t>2024</a:t>
            </a:r>
            <a:endParaRPr lang="uk-UA" dirty="0"/>
          </a:p>
        </p:txBody>
      </p:sp>
    </p:spTree>
    <p:extLst>
      <p:ext uri="{BB962C8B-B14F-4D97-AF65-F5344CB8AC3E}">
        <p14:creationId xmlns:p14="http://schemas.microsoft.com/office/powerpoint/2010/main" val="6112262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71472" y="642919"/>
            <a:ext cx="8143932" cy="4893647"/>
          </a:xfrm>
          <a:prstGeom prst="rect">
            <a:avLst/>
          </a:prstGeom>
        </p:spPr>
        <p:txBody>
          <a:bodyPr wrap="square">
            <a:spAutoFit/>
          </a:bodyPr>
          <a:lstStyle/>
          <a:p>
            <a:pPr algn="ctr"/>
            <a:r>
              <a:rPr lang="uk-UA" sz="2400" b="1" dirty="0" smtClean="0">
                <a:latin typeface="Times New Roman" panose="02020603050405020304" pitchFamily="18" charset="0"/>
                <a:cs typeface="Times New Roman" panose="02020603050405020304" pitchFamily="18" charset="0"/>
              </a:rPr>
              <a:t>Пояснення</a:t>
            </a:r>
          </a:p>
          <a:p>
            <a:pPr algn="ctr"/>
            <a:endParaRPr lang="uk-UA" sz="2400" b="1" dirty="0" smtClean="0">
              <a:latin typeface="Times New Roman" panose="02020603050405020304" pitchFamily="18" charset="0"/>
              <a:cs typeface="Times New Roman" panose="02020603050405020304" pitchFamily="18" charset="0"/>
            </a:endParaRPr>
          </a:p>
          <a:p>
            <a:pPr algn="just"/>
            <a:r>
              <a:rPr lang="uk-UA" sz="2400" b="1" i="1" dirty="0" smtClean="0">
                <a:latin typeface="Times New Roman" panose="02020603050405020304" pitchFamily="18" charset="0"/>
                <a:cs typeface="Times New Roman" panose="02020603050405020304" pitchFamily="18" charset="0"/>
              </a:rPr>
              <a:t>	Це пояснюється тим, що вода і сажа на поверхні ложки, розділені тонким шаром повітря (сажа не змочується водою), промені світла, які падають на межу цих середовищ, можуть зазнавати повного внутрішнього відбивання. Це явище виникає, коли світло йде з більш оптично густого середовища (вода) в менш густе середовище (повітря) під кутом, більшим за критичний кут, тоді світлові промені повністю відбивається назад у середовище, створюючи ілюзію відбивання від дзеркала. Таке явище і стає причиною того, що сажа ніби перетворюється в сріблясту ложку.</a:t>
            </a:r>
            <a:endParaRPr lang="uk-UA"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0426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57224" y="571480"/>
            <a:ext cx="7572428" cy="4154984"/>
          </a:xfrm>
          <a:prstGeom prst="rect">
            <a:avLst/>
          </a:prstGeom>
        </p:spPr>
        <p:txBody>
          <a:bodyPr wrap="square">
            <a:spAutoFit/>
          </a:bodyPr>
          <a:lstStyle/>
          <a:p>
            <a:pPr algn="ctr"/>
            <a:r>
              <a:rPr lang="uk-UA" sz="2400" b="1" dirty="0" smtClean="0">
                <a:latin typeface="Times New Roman" panose="02020603050405020304" pitchFamily="18" charset="0"/>
                <a:cs typeface="Times New Roman" panose="02020603050405020304" pitchFamily="18" charset="0"/>
              </a:rPr>
              <a:t>Висновок</a:t>
            </a:r>
          </a:p>
          <a:p>
            <a:pPr algn="just"/>
            <a:endParaRPr lang="uk-UA" sz="2400" b="1" i="1" dirty="0" smtClean="0">
              <a:latin typeface="Times New Roman" panose="02020603050405020304" pitchFamily="18" charset="0"/>
              <a:cs typeface="Times New Roman" panose="02020603050405020304" pitchFamily="18" charset="0"/>
            </a:endParaRPr>
          </a:p>
          <a:p>
            <a:pPr algn="just"/>
            <a:r>
              <a:rPr lang="uk-UA" sz="2400" b="1" i="1" dirty="0" smtClean="0">
                <a:latin typeface="Times New Roman" panose="02020603050405020304" pitchFamily="18" charset="0"/>
                <a:cs typeface="Times New Roman" panose="02020603050405020304" pitchFamily="18" charset="0"/>
              </a:rPr>
              <a:t>	У цьому досліді я вам показав, як оптична ілюзія може виникати через унікальну взаємодію між поверхнею закопченої ложки, водою, і тонким шаром повітря, що утворюється між сажею і водою. Таким чином, демонструється як фізичні властивості матеріалів та їх взаємодія зі світлом можуть змінювати наше сприйняття об'єктів, створюючи ефекти, які на перший погляд здаються магічними або незрозумілими.</a:t>
            </a:r>
            <a:endParaRPr lang="en-US"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0426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179512" y="332656"/>
            <a:ext cx="8677472" cy="135740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50000"/>
              </a:lnSpc>
            </a:pPr>
            <a:endParaRPr lang="ru-RU" sz="2000" spc="-1" dirty="0">
              <a:solidFill>
                <a:prstClr val="black"/>
              </a:solidFill>
              <a:uFill>
                <a:solidFill>
                  <a:srgbClr val="FFFFFF"/>
                </a:solidFill>
              </a:uFill>
              <a:latin typeface="Arial"/>
            </a:endParaRPr>
          </a:p>
        </p:txBody>
      </p:sp>
      <p:sp>
        <p:nvSpPr>
          <p:cNvPr id="123" name="CustomShape 2"/>
          <p:cNvSpPr/>
          <p:nvPr/>
        </p:nvSpPr>
        <p:spPr>
          <a:xfrm>
            <a:off x="1259632" y="1844824"/>
            <a:ext cx="6552728" cy="72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uk-UA" sz="4800" b="1" i="1" spc="-1" dirty="0" smtClean="0">
                <a:solidFill>
                  <a:prstClr val="black"/>
                </a:solidFill>
                <a:uFill>
                  <a:solidFill>
                    <a:srgbClr val="FFFFFF"/>
                  </a:solidFill>
                </a:uFill>
                <a:latin typeface="Times New Roman" pitchFamily="18" charset="0"/>
                <a:cs typeface="Times New Roman" pitchFamily="18" charset="0"/>
              </a:rPr>
              <a:t>Дякую за увагу</a:t>
            </a:r>
            <a:endParaRPr lang="ru-RU" sz="4800" b="1" i="1" spc="-1" dirty="0">
              <a:solidFill>
                <a:prstClr val="black"/>
              </a:solidFill>
              <a:uFill>
                <a:solidFill>
                  <a:srgbClr val="FFFFFF"/>
                </a:solidFill>
              </a:uFill>
              <a:latin typeface="Times New Roman" pitchFamily="18" charset="0"/>
              <a:cs typeface="Times New Roman" pitchFamily="18" charset="0"/>
            </a:endParaRPr>
          </a:p>
        </p:txBody>
      </p:sp>
    </p:spTree>
    <p:extLst>
      <p:ext uri="{BB962C8B-B14F-4D97-AF65-F5344CB8AC3E}">
        <p14:creationId xmlns:p14="http://schemas.microsoft.com/office/powerpoint/2010/main" val="22138842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764704"/>
            <a:ext cx="8143932" cy="5016758"/>
          </a:xfrm>
          <a:prstGeom prst="rect">
            <a:avLst/>
          </a:prstGeom>
        </p:spPr>
        <p:txBody>
          <a:bodyPr wrap="square">
            <a:spAutoFit/>
          </a:bodyPr>
          <a:lstStyle/>
          <a:p>
            <a:pPr algn="just"/>
            <a:r>
              <a:rPr lang="uk-UA" sz="4000" dirty="0" smtClean="0">
                <a:latin typeface="Times New Roman" panose="02020603050405020304" pitchFamily="18" charset="0"/>
                <a:cs typeface="Times New Roman" panose="02020603050405020304" pitchFamily="18" charset="0"/>
              </a:rPr>
              <a:t>	Спостереження</a:t>
            </a:r>
            <a:r>
              <a:rPr lang="uk-UA" sz="4000" dirty="0">
                <a:latin typeface="Times New Roman" panose="02020603050405020304" pitchFamily="18" charset="0"/>
                <a:cs typeface="Times New Roman" panose="02020603050405020304" pitchFamily="18" charset="0"/>
              </a:rPr>
              <a:t>, вимірювання і експеримент є основними методами наукового пізнання у фізиці. Внаслідок таких спостережень нагромаджується багато цікавих і, на перший погляд, дивовижних дослідів, які мають цілком наукове пояснення. </a:t>
            </a:r>
          </a:p>
        </p:txBody>
      </p:sp>
    </p:spTree>
    <p:extLst>
      <p:ext uri="{BB962C8B-B14F-4D97-AF65-F5344CB8AC3E}">
        <p14:creationId xmlns:p14="http://schemas.microsoft.com/office/powerpoint/2010/main" val="623388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714348" y="357166"/>
            <a:ext cx="7920360" cy="511262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680" indent="-4320">
              <a:lnSpc>
                <a:spcPct val="180000"/>
              </a:lnSpc>
            </a:pPr>
            <a:r>
              <a:rPr lang="ru-RU" sz="3600" b="1" i="1" strike="noStrike" spc="-1" dirty="0">
                <a:solidFill>
                  <a:srgbClr val="0070C0"/>
                </a:solidFill>
                <a:uFill>
                  <a:solidFill>
                    <a:srgbClr val="FFFFFF"/>
                  </a:solidFill>
                </a:uFill>
                <a:latin typeface="Times New Roman"/>
              </a:rPr>
              <a:t>МЕТА:</a:t>
            </a:r>
            <a:endParaRPr lang="ru-RU" sz="3600" b="0" strike="noStrike" spc="-1" dirty="0">
              <a:solidFill>
                <a:srgbClr val="000000"/>
              </a:solidFill>
              <a:uFill>
                <a:solidFill>
                  <a:srgbClr val="FFFFFF"/>
                </a:solidFill>
              </a:uFill>
              <a:latin typeface="Arial"/>
            </a:endParaRPr>
          </a:p>
          <a:p>
            <a:pPr marL="4680" indent="-4320">
              <a:lnSpc>
                <a:spcPct val="150000"/>
              </a:lnSpc>
            </a:pPr>
            <a:r>
              <a:rPr lang="uk-UA" sz="2800" b="1" i="1" strike="noStrike" spc="-1" dirty="0" smtClean="0">
                <a:uFill>
                  <a:solidFill>
                    <a:srgbClr val="FFFFFF"/>
                  </a:solidFill>
                </a:uFill>
                <a:latin typeface="Times New Roman" panose="02020603050405020304" pitchFamily="18" charset="0"/>
                <a:cs typeface="Times New Roman" panose="02020603050405020304" pitchFamily="18" charset="0"/>
              </a:rPr>
              <a:t>Активізувати пізнавальну діяльність учнів, шляхом демонстрації оригінальних дослідів-фокусів;</a:t>
            </a:r>
            <a:endParaRPr lang="uk-UA" sz="2800" b="0" strike="noStrike" spc="-1" dirty="0" smtClean="0">
              <a:uFill>
                <a:solidFill>
                  <a:srgbClr val="FFFFFF"/>
                </a:solidFill>
              </a:uFill>
              <a:latin typeface="Times New Roman" panose="02020603050405020304" pitchFamily="18" charset="0"/>
              <a:cs typeface="Times New Roman" panose="02020603050405020304" pitchFamily="18" charset="0"/>
            </a:endParaRPr>
          </a:p>
          <a:p>
            <a:pPr marL="4680" indent="-4320">
              <a:lnSpc>
                <a:spcPct val="150000"/>
              </a:lnSpc>
            </a:pPr>
            <a:r>
              <a:rPr lang="uk-UA" sz="2800" b="1" i="1" strike="noStrike" spc="-1" dirty="0" smtClean="0">
                <a:uFill>
                  <a:solidFill>
                    <a:srgbClr val="FFFFFF"/>
                  </a:solidFill>
                </a:uFill>
                <a:latin typeface="Times New Roman" panose="02020603050405020304" pitchFamily="18" charset="0"/>
                <a:cs typeface="Times New Roman" panose="02020603050405020304" pitchFamily="18" charset="0"/>
              </a:rPr>
              <a:t>Зацікавити учнів фізикою, прищепити певні експериментальні вміння та навички.</a:t>
            </a:r>
            <a:endParaRPr lang="uk-UA" sz="2800" b="0" strike="noStrike" spc="-1" dirty="0">
              <a:uFill>
                <a:solidFill>
                  <a:srgbClr val="FFFFFF"/>
                </a:solidFill>
              </a:u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0047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Shape 1"/>
          <p:cNvSpPr txBox="1"/>
          <p:nvPr/>
        </p:nvSpPr>
        <p:spPr>
          <a:xfrm>
            <a:off x="124629" y="345492"/>
            <a:ext cx="8784720" cy="1079640"/>
          </a:xfrm>
          <a:prstGeom prst="rect">
            <a:avLst/>
          </a:prstGeom>
          <a:noFill/>
          <a:ln>
            <a:noFill/>
          </a:ln>
        </p:spPr>
        <p:txBody>
          <a:bodyPr lIns="45720" tIns="0" rIns="45720" bIns="0" anchor="b"/>
          <a:lstStyle/>
          <a:p>
            <a:pPr algn="ctr"/>
            <a:r>
              <a:rPr lang="uk-UA" sz="4800" b="1" i="1" spc="-1" dirty="0" smtClean="0">
                <a:solidFill>
                  <a:srgbClr val="0070C0"/>
                </a:solidFill>
                <a:uFill>
                  <a:solidFill>
                    <a:srgbClr val="FFFFFF"/>
                  </a:solidFill>
                </a:uFill>
                <a:latin typeface="Times New Roman" panose="02020603050405020304" pitchFamily="18" charset="0"/>
                <a:cs typeface="Times New Roman" panose="02020603050405020304" pitchFamily="18" charset="0"/>
              </a:rPr>
              <a:t>Автор</a:t>
            </a:r>
            <a:r>
              <a:rPr lang="ru-RU" sz="4800" b="1" i="1" spc="-1" dirty="0" smtClean="0">
                <a:solidFill>
                  <a:srgbClr val="0070C0"/>
                </a:solidFill>
                <a:uFill>
                  <a:solidFill>
                    <a:srgbClr val="FFFFFF"/>
                  </a:solidFill>
                </a:uFill>
                <a:latin typeface="Times New Roman" panose="02020603050405020304" pitchFamily="18" charset="0"/>
                <a:cs typeface="Times New Roman" panose="02020603050405020304" pitchFamily="18" charset="0"/>
              </a:rPr>
              <a:t> </a:t>
            </a:r>
            <a:r>
              <a:rPr lang="ru-RU" sz="4800" b="1" i="1" spc="-1" dirty="0" err="1" smtClean="0">
                <a:solidFill>
                  <a:srgbClr val="0070C0"/>
                </a:solidFill>
                <a:uFill>
                  <a:solidFill>
                    <a:srgbClr val="FFFFFF"/>
                  </a:solidFill>
                </a:uFill>
                <a:latin typeface="Times New Roman" panose="02020603050405020304" pitchFamily="18" charset="0"/>
                <a:cs typeface="Times New Roman" panose="02020603050405020304" pitchFamily="18" charset="0"/>
              </a:rPr>
              <a:t>проєкту</a:t>
            </a:r>
            <a:endParaRPr lang="ru-RU" sz="4800" b="1" i="1" spc="-1" dirty="0" smtClean="0">
              <a:solidFill>
                <a:srgbClr val="0070C0"/>
              </a:solidFill>
              <a:uFill>
                <a:solidFill>
                  <a:srgbClr val="FFFFFF"/>
                </a:solidFill>
              </a:uFill>
              <a:latin typeface="Times New Roman" panose="02020603050405020304" pitchFamily="18" charset="0"/>
              <a:cs typeface="Times New Roman" panose="02020603050405020304" pitchFamily="18" charset="0"/>
            </a:endParaRPr>
          </a:p>
          <a:p>
            <a:pPr algn="ctr"/>
            <a:endParaRPr lang="ru-RU" i="1" spc="-1" dirty="0">
              <a:solidFill>
                <a:srgbClr val="FFFFFF"/>
              </a:solidFill>
              <a:uFill>
                <a:solidFill>
                  <a:srgbClr val="FFFFFF"/>
                </a:solidFill>
              </a:uFill>
              <a:latin typeface="Times New Roman" panose="02020603050405020304" pitchFamily="18" charset="0"/>
              <a:cs typeface="Times New Roman" panose="02020603050405020304" pitchFamily="18" charset="0"/>
            </a:endParaRPr>
          </a:p>
        </p:txBody>
      </p:sp>
      <p:sp>
        <p:nvSpPr>
          <p:cNvPr id="82" name="TextShape 2"/>
          <p:cNvSpPr txBox="1"/>
          <p:nvPr/>
        </p:nvSpPr>
        <p:spPr>
          <a:xfrm>
            <a:off x="1371600" y="3331800"/>
            <a:ext cx="6400440" cy="1752120"/>
          </a:xfrm>
          <a:prstGeom prst="rect">
            <a:avLst/>
          </a:prstGeom>
          <a:noFill/>
          <a:ln>
            <a:noFill/>
          </a:ln>
        </p:spPr>
        <p:txBody>
          <a:bodyPr lIns="90000" tIns="45000" rIns="90000" bIns="45000"/>
          <a:lstStyle/>
          <a:p>
            <a:pPr algn="ctr"/>
            <a:endParaRPr lang="ru-RU" sz="3200" spc="-1">
              <a:solidFill>
                <a:srgbClr val="000000"/>
              </a:solidFill>
              <a:uFill>
                <a:solidFill>
                  <a:srgbClr val="FFFFFF"/>
                </a:solidFill>
              </a:uFill>
              <a:latin typeface="Arial"/>
            </a:endParaRPr>
          </a:p>
        </p:txBody>
      </p:sp>
      <p:pic>
        <p:nvPicPr>
          <p:cNvPr id="2" name="Picture 2" descr="E:\Школа 13\Технік-Юніор\Фото\017.jpg"/>
          <p:cNvPicPr>
            <a:picLocks noChangeAspect="1" noChangeArrowheads="1"/>
          </p:cNvPicPr>
          <p:nvPr/>
        </p:nvPicPr>
        <p:blipFill>
          <a:blip r:embed="rId2"/>
          <a:srcRect/>
          <a:stretch>
            <a:fillRect/>
          </a:stretch>
        </p:blipFill>
        <p:spPr bwMode="auto">
          <a:xfrm>
            <a:off x="2714612" y="1357298"/>
            <a:ext cx="3786214" cy="5048286"/>
          </a:xfrm>
          <a:prstGeom prst="rect">
            <a:avLst/>
          </a:prstGeom>
          <a:noFill/>
        </p:spPr>
      </p:pic>
    </p:spTree>
    <p:extLst>
      <p:ext uri="{BB962C8B-B14F-4D97-AF65-F5344CB8AC3E}">
        <p14:creationId xmlns:p14="http://schemas.microsoft.com/office/powerpoint/2010/main" val="3198505894"/>
      </p:ext>
    </p:extLst>
  </p:cSld>
  <p:clrMapOvr>
    <a:masterClrMapping/>
  </p:clrMapOvr>
  <p:transition spd="slow">
    <p:wheel spokes="1"/>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428596" y="489497"/>
            <a:ext cx="5364152" cy="1800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endParaRPr lang="ru-RU" sz="2000" b="1" spc="-1" dirty="0">
              <a:solidFill>
                <a:srgbClr val="99FFCC"/>
              </a:solidFill>
              <a:uFill>
                <a:solidFill>
                  <a:srgbClr val="FFFFFF"/>
                </a:solidFill>
              </a:uFill>
              <a:latin typeface="Arial"/>
            </a:endParaRPr>
          </a:p>
          <a:p>
            <a:r>
              <a:rPr lang="ru-RU"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Для </a:t>
            </a:r>
            <a:r>
              <a:rPr lang="uk-UA"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проведення</a:t>
            </a:r>
            <a:r>
              <a:rPr lang="ru-RU"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 </a:t>
            </a:r>
            <a:r>
              <a:rPr lang="uk-UA"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досліду</a:t>
            </a:r>
            <a:r>
              <a:rPr lang="ru-RU"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 вам </a:t>
            </a:r>
            <a:r>
              <a:rPr lang="uk-UA"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будуть</a:t>
            </a:r>
            <a:r>
              <a:rPr lang="ru-RU"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 </a:t>
            </a:r>
            <a:r>
              <a:rPr lang="uk-UA"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потрібні</a:t>
            </a:r>
            <a:r>
              <a:rPr lang="ru-RU"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a:t>
            </a:r>
            <a:endParaRPr lang="ru-RU" sz="2000" b="1" spc="-1" dirty="0" smtClean="0">
              <a:solidFill>
                <a:prstClr val="black"/>
              </a:solidFill>
              <a:uFill>
                <a:solidFill>
                  <a:srgbClr val="FFFFFF"/>
                </a:solidFill>
              </a:uFill>
              <a:latin typeface="Times New Roman" panose="02020603050405020304" pitchFamily="18" charset="0"/>
              <a:cs typeface="Times New Roman" panose="02020603050405020304" pitchFamily="18" charset="0"/>
            </a:endParaRPr>
          </a:p>
          <a:p>
            <a:r>
              <a:rPr lang="ru-RU"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 </a:t>
            </a:r>
            <a:r>
              <a:rPr lang="uk-UA"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дві</a:t>
            </a:r>
            <a:r>
              <a:rPr lang="ru-RU"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 </a:t>
            </a:r>
            <a:r>
              <a:rPr lang="uk-UA"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виделки</a:t>
            </a:r>
            <a:endParaRPr lang="uk-UA" sz="2000" b="1" spc="-1" dirty="0" smtClean="0">
              <a:solidFill>
                <a:prstClr val="black"/>
              </a:solidFill>
              <a:uFill>
                <a:solidFill>
                  <a:srgbClr val="FFFFFF"/>
                </a:solidFill>
              </a:uFill>
              <a:latin typeface="Times New Roman" panose="02020603050405020304" pitchFamily="18" charset="0"/>
              <a:cs typeface="Times New Roman" panose="02020603050405020304" pitchFamily="18" charset="0"/>
            </a:endParaRPr>
          </a:p>
          <a:p>
            <a:r>
              <a:rPr lang="ru-RU"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 </a:t>
            </a:r>
            <a:r>
              <a:rPr lang="uk-UA"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монетка</a:t>
            </a:r>
            <a:endParaRPr lang="uk-UA" sz="2000" b="1" spc="-1" dirty="0" smtClean="0">
              <a:solidFill>
                <a:prstClr val="black"/>
              </a:solidFill>
              <a:uFill>
                <a:solidFill>
                  <a:srgbClr val="FFFFFF"/>
                </a:solidFill>
              </a:uFill>
              <a:latin typeface="Times New Roman" panose="02020603050405020304" pitchFamily="18" charset="0"/>
              <a:cs typeface="Times New Roman" panose="02020603050405020304" pitchFamily="18" charset="0"/>
            </a:endParaRPr>
          </a:p>
          <a:p>
            <a:r>
              <a:rPr lang="ru-RU"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 </a:t>
            </a:r>
            <a:r>
              <a:rPr lang="uk-UA"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rPr>
              <a:t>лінійка</a:t>
            </a:r>
            <a:endParaRPr lang="uk-UA" sz="2000" b="1" spc="-1" dirty="0" smtClean="0">
              <a:solidFill>
                <a:prstClr val="black"/>
              </a:solidFill>
              <a:uFill>
                <a:solidFill>
                  <a:srgbClr val="FFFFFF"/>
                </a:solidFill>
              </a:uFill>
              <a:latin typeface="Times New Roman" panose="02020603050405020304" pitchFamily="18" charset="0"/>
              <a:cs typeface="Times New Roman" panose="02020603050405020304" pitchFamily="18" charset="0"/>
            </a:endParaRPr>
          </a:p>
          <a:p>
            <a:endParaRPr lang="uk-UA" sz="2000" b="1" spc="-1" dirty="0" smtClean="0">
              <a:solidFill>
                <a:prstClr val="black"/>
              </a:solidFill>
              <a:uFill>
                <a:solidFill>
                  <a:srgbClr val="FFFFFF"/>
                </a:solidFill>
              </a:uFill>
              <a:latin typeface="Times New Roman" panose="02020603050405020304" pitchFamily="18" charset="0"/>
              <a:ea typeface="Times New Roman"/>
              <a:cs typeface="Times New Roman" panose="02020603050405020304" pitchFamily="18" charset="0"/>
            </a:endParaRPr>
          </a:p>
          <a:p>
            <a:endParaRPr lang="ru-RU" sz="2000" b="1" spc="-1" dirty="0">
              <a:solidFill>
                <a:prstClr val="black"/>
              </a:solidFill>
              <a:uFill>
                <a:solidFill>
                  <a:srgbClr val="FFFFFF"/>
                </a:solidFill>
              </a:uFill>
              <a:latin typeface="Times New Roman" panose="02020603050405020304" pitchFamily="18" charset="0"/>
              <a:cs typeface="Times New Roman" panose="02020603050405020304" pitchFamily="18" charset="0"/>
            </a:endParaRPr>
          </a:p>
          <a:p>
            <a:endParaRPr lang="ru-RU" sz="2000" b="1" spc="-1" dirty="0">
              <a:solidFill>
                <a:prstClr val="black"/>
              </a:solidFill>
              <a:uFill>
                <a:solidFill>
                  <a:srgbClr val="FFFFFF"/>
                </a:solidFill>
              </a:uFill>
              <a:latin typeface="Times New Roman" panose="02020603050405020304" pitchFamily="18" charset="0"/>
              <a:cs typeface="Times New Roman" panose="02020603050405020304" pitchFamily="18" charset="0"/>
            </a:endParaRPr>
          </a:p>
        </p:txBody>
      </p:sp>
      <p:sp>
        <p:nvSpPr>
          <p:cNvPr id="88" name="CustomShape 2"/>
          <p:cNvSpPr/>
          <p:nvPr/>
        </p:nvSpPr>
        <p:spPr>
          <a:xfrm>
            <a:off x="4283968" y="4293096"/>
            <a:ext cx="4441636" cy="192074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15000"/>
              </a:lnSpc>
            </a:pPr>
            <a:endParaRPr lang="ru-RU" sz="2000" spc="-1" dirty="0">
              <a:solidFill>
                <a:prstClr val="black"/>
              </a:solidFill>
              <a:uFill>
                <a:solidFill>
                  <a:srgbClr val="FFFFFF"/>
                </a:solidFill>
              </a:uFill>
              <a:latin typeface="Arial"/>
            </a:endParaRPr>
          </a:p>
        </p:txBody>
      </p:sp>
      <p:sp>
        <p:nvSpPr>
          <p:cNvPr id="89" name="TextShape 3"/>
          <p:cNvSpPr txBox="1"/>
          <p:nvPr/>
        </p:nvSpPr>
        <p:spPr>
          <a:xfrm>
            <a:off x="827584" y="301680"/>
            <a:ext cx="7776864" cy="432000"/>
          </a:xfrm>
          <a:prstGeom prst="rect">
            <a:avLst/>
          </a:prstGeom>
          <a:noFill/>
          <a:ln>
            <a:noFill/>
          </a:ln>
        </p:spPr>
        <p:txBody>
          <a:bodyPr lIns="90000" tIns="45000" rIns="90000" bIns="45000"/>
          <a:lstStyle/>
          <a:p>
            <a:pPr algn="ctr">
              <a:lnSpc>
                <a:spcPct val="115000"/>
              </a:lnSpc>
            </a:pPr>
            <a:r>
              <a:rPr lang="uk-UA" sz="2800" b="1" i="1" spc="-1" dirty="0" smtClean="0">
                <a:uFill>
                  <a:solidFill>
                    <a:srgbClr val="FFFFFF"/>
                  </a:solidFill>
                </a:uFill>
                <a:latin typeface="Times New Roman"/>
              </a:rPr>
              <a:t> Дослід 1. Парадоксальна рівновага </a:t>
            </a:r>
            <a:endParaRPr lang="ru-RU" sz="2800" spc="-1" dirty="0">
              <a:uFill>
                <a:solidFill>
                  <a:srgbClr val="FFFFFF"/>
                </a:solidFill>
              </a:uFill>
              <a:latin typeface="Arial"/>
            </a:endParaRPr>
          </a:p>
        </p:txBody>
      </p:sp>
      <p:sp>
        <p:nvSpPr>
          <p:cNvPr id="15" name="TextBox 14"/>
          <p:cNvSpPr txBox="1"/>
          <p:nvPr/>
        </p:nvSpPr>
        <p:spPr>
          <a:xfrm>
            <a:off x="214283" y="2214554"/>
            <a:ext cx="4929221" cy="4154984"/>
          </a:xfrm>
          <a:prstGeom prst="rect">
            <a:avLst/>
          </a:prstGeom>
          <a:noFill/>
        </p:spPr>
        <p:txBody>
          <a:bodyPr wrap="square" rtlCol="0">
            <a:spAutoFit/>
          </a:bodyPr>
          <a:lstStyle/>
          <a:p>
            <a:pPr algn="just"/>
            <a:r>
              <a:rPr lang="uk-UA" dirty="0" smtClean="0">
                <a:solidFill>
                  <a:prstClr val="black"/>
                </a:solidFill>
                <a:latin typeface="Times New Roman" pitchFamily="18" charset="0"/>
                <a:cs typeface="Times New Roman" pitchFamily="18" charset="0"/>
              </a:rPr>
              <a:t>	</a:t>
            </a:r>
            <a:r>
              <a:rPr lang="uk-UA" sz="2400" i="1" dirty="0" smtClean="0">
                <a:solidFill>
                  <a:prstClr val="black"/>
                </a:solidFill>
                <a:latin typeface="Times New Roman" pitchFamily="18" charset="0"/>
                <a:cs typeface="Times New Roman" pitchFamily="18" charset="0"/>
              </a:rPr>
              <a:t>Складаємо виделки таким чином, щоб зубці однієї лягли на зубці іншої. У проріз між середніми зубцями ребром вставимо потрібну за розміром монету - виделки повинні добре на ній закріпитися. Потім урівноважуємо отримане «коромисло», встановивши ребро монети на кришку пляшки або на вістрі ножа.  Конструкція тримається! Чому?</a:t>
            </a:r>
            <a:endParaRPr lang="ru-RU" sz="2400" i="1" dirty="0">
              <a:solidFill>
                <a:prstClr val="black"/>
              </a:solidFill>
              <a:latin typeface="Times New Roman" pitchFamily="18" charset="0"/>
              <a:cs typeface="Times New Roman" pitchFamily="18" charset="0"/>
            </a:endParaRPr>
          </a:p>
        </p:txBody>
      </p:sp>
      <p:pic>
        <p:nvPicPr>
          <p:cNvPr id="3074" name="Picture 2" descr="E:\Школа 13\Технік-Юніор\Фото\008.jpg"/>
          <p:cNvPicPr>
            <a:picLocks noChangeAspect="1" noChangeArrowheads="1"/>
          </p:cNvPicPr>
          <p:nvPr/>
        </p:nvPicPr>
        <p:blipFill>
          <a:blip r:embed="rId2"/>
          <a:srcRect/>
          <a:stretch>
            <a:fillRect/>
          </a:stretch>
        </p:blipFill>
        <p:spPr bwMode="auto">
          <a:xfrm>
            <a:off x="5643570" y="2071678"/>
            <a:ext cx="3146402" cy="4195203"/>
          </a:xfrm>
          <a:prstGeom prst="rect">
            <a:avLst/>
          </a:prstGeom>
          <a:noFill/>
        </p:spPr>
      </p:pic>
    </p:spTree>
    <p:extLst>
      <p:ext uri="{BB962C8B-B14F-4D97-AF65-F5344CB8AC3E}">
        <p14:creationId xmlns:p14="http://schemas.microsoft.com/office/powerpoint/2010/main" val="4031434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85720" y="285728"/>
            <a:ext cx="8501122" cy="590931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algn="just" fontAlgn="base">
              <a:spcBef>
                <a:spcPct val="0"/>
              </a:spcBef>
              <a:spcAft>
                <a:spcPct val="0"/>
              </a:spcAft>
            </a:pPr>
            <a:r>
              <a:rPr lang="uk-UA" sz="3200" b="1" i="1" dirty="0" smtClean="0">
                <a:solidFill>
                  <a:srgbClr val="212121"/>
                </a:solidFill>
                <a:latin typeface="Times New Roman" pitchFamily="18" charset="0"/>
                <a:cs typeface="Times New Roman" pitchFamily="18" charset="0"/>
              </a:rPr>
              <a:t>Пояснення:</a:t>
            </a:r>
            <a:r>
              <a:rPr lang="uk-UA" sz="3200" i="1" dirty="0" smtClean="0">
                <a:solidFill>
                  <a:srgbClr val="212121"/>
                </a:solidFill>
                <a:latin typeface="Times New Roman" pitchFamily="18" charset="0"/>
                <a:cs typeface="Times New Roman" pitchFamily="18" charset="0"/>
              </a:rPr>
              <a:t> </a:t>
            </a:r>
          </a:p>
          <a:p>
            <a:pPr algn="just" fontAlgn="base">
              <a:spcBef>
                <a:spcPct val="0"/>
              </a:spcBef>
              <a:spcAft>
                <a:spcPct val="0"/>
              </a:spcAft>
            </a:pPr>
            <a:r>
              <a:rPr lang="uk-UA" sz="3200" i="1" dirty="0" smtClean="0">
                <a:solidFill>
                  <a:srgbClr val="212121"/>
                </a:solidFill>
                <a:latin typeface="Times New Roman" pitchFamily="18" charset="0"/>
                <a:cs typeface="Times New Roman" pitchFamily="18" charset="0"/>
              </a:rPr>
              <a:t>Тіло тим стійкіше, чим нижче розташовано центр його ваги відносно опори. Канатохідці тримають </a:t>
            </a:r>
            <a:r>
              <a:rPr lang="uk-UA" sz="3200" i="1" dirty="0" err="1" smtClean="0">
                <a:solidFill>
                  <a:srgbClr val="212121"/>
                </a:solidFill>
                <a:latin typeface="Times New Roman" pitchFamily="18" charset="0"/>
                <a:cs typeface="Times New Roman" pitchFamily="18" charset="0"/>
              </a:rPr>
              <a:t>шест</a:t>
            </a:r>
            <a:r>
              <a:rPr lang="uk-UA" sz="3200" i="1" dirty="0" smtClean="0">
                <a:solidFill>
                  <a:srgbClr val="212121"/>
                </a:solidFill>
                <a:latin typeface="Times New Roman" pitchFamily="18" charset="0"/>
                <a:cs typeface="Times New Roman" pitchFamily="18" charset="0"/>
              </a:rPr>
              <a:t> в руках, витягнутих настільки низько, наскільки це можливо. В даному досліді основна маса конструкції з вилок і монети припадає на ручки виделок </a:t>
            </a:r>
            <a:r>
              <a:rPr lang="uk-UA" sz="3200" b="1" dirty="0" smtClean="0"/>
              <a:t>–</a:t>
            </a:r>
            <a:r>
              <a:rPr lang="uk-UA" sz="3200" i="1" dirty="0" smtClean="0">
                <a:solidFill>
                  <a:srgbClr val="212121"/>
                </a:solidFill>
                <a:latin typeface="Times New Roman" pitchFamily="18" charset="0"/>
                <a:cs typeface="Times New Roman" pitchFamily="18" charset="0"/>
              </a:rPr>
              <a:t> через їх форми центр ваги зміщений нижче точки опори (краю монети). Внаслідок цього конструкція знаходиться в стійкій рівновазі. Саме тому, чим масивніше і важче ручки виделок, тим легше врівноважити конструкцію.</a:t>
            </a:r>
            <a:r>
              <a:rPr lang="uk-UA" sz="3200" i="1" dirty="0" smtClean="0">
                <a:solidFill>
                  <a:prstClr val="black"/>
                </a:solidFill>
                <a:latin typeface="Times New Roman" pitchFamily="18" charset="0"/>
                <a:cs typeface="Times New Roman" pitchFamily="18" charset="0"/>
              </a:rPr>
              <a:t> </a:t>
            </a:r>
          </a:p>
        </p:txBody>
      </p:sp>
    </p:spTree>
    <p:extLst>
      <p:ext uri="{BB962C8B-B14F-4D97-AF65-F5344CB8AC3E}">
        <p14:creationId xmlns:p14="http://schemas.microsoft.com/office/powerpoint/2010/main" val="440426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28728" y="285728"/>
            <a:ext cx="6572296" cy="461665"/>
          </a:xfrm>
          <a:prstGeom prst="rect">
            <a:avLst/>
          </a:prstGeom>
        </p:spPr>
        <p:txBody>
          <a:bodyPr wrap="square">
            <a:spAutoFit/>
          </a:bodyPr>
          <a:lstStyle/>
          <a:p>
            <a:pPr algn="ctr"/>
            <a:r>
              <a:rPr lang="uk-UA" sz="2400" b="1" i="1" dirty="0" smtClean="0">
                <a:latin typeface="Times New Roman" panose="02020603050405020304" pitchFamily="18" charset="0"/>
                <a:cs typeface="Times New Roman" panose="02020603050405020304" pitchFamily="18" charset="0"/>
              </a:rPr>
              <a:t>Дослід 2. Як чорне стає блискучим</a:t>
            </a:r>
            <a:endParaRPr lang="ru-RU" sz="2400" b="1" i="1" dirty="0"/>
          </a:p>
        </p:txBody>
      </p:sp>
      <p:sp>
        <p:nvSpPr>
          <p:cNvPr id="4" name="Прямоугольник 3"/>
          <p:cNvSpPr/>
          <p:nvPr/>
        </p:nvSpPr>
        <p:spPr>
          <a:xfrm>
            <a:off x="785786" y="1142984"/>
            <a:ext cx="7572427" cy="3416320"/>
          </a:xfrm>
          <a:prstGeom prst="rect">
            <a:avLst/>
          </a:prstGeom>
        </p:spPr>
        <p:txBody>
          <a:bodyPr wrap="square">
            <a:spAutoFit/>
          </a:bodyPr>
          <a:lstStyle/>
          <a:p>
            <a:r>
              <a:rPr lang="uk-UA" sz="2400" b="1" dirty="0" smtClean="0">
                <a:latin typeface="Times New Roman" panose="02020603050405020304" pitchFamily="18" charset="0"/>
                <a:cs typeface="Times New Roman" panose="02020603050405020304" pitchFamily="18" charset="0"/>
              </a:rPr>
              <a:t>Мета </a:t>
            </a:r>
            <a:r>
              <a:rPr lang="uk-UA" sz="2400" b="1" dirty="0" err="1" smtClean="0">
                <a:latin typeface="Times New Roman" panose="02020603050405020304" pitchFamily="18" charset="0"/>
                <a:cs typeface="Times New Roman" panose="02020603050405020304" pitchFamily="18" charset="0"/>
              </a:rPr>
              <a:t>проєкту</a:t>
            </a:r>
            <a:r>
              <a:rPr lang="uk-UA" sz="2400" b="1" dirty="0" smtClean="0">
                <a:latin typeface="Times New Roman" panose="02020603050405020304" pitchFamily="18" charset="0"/>
                <a:cs typeface="Times New Roman" panose="02020603050405020304" pitchFamily="18" charset="0"/>
              </a:rPr>
              <a:t>: </a:t>
            </a:r>
          </a:p>
          <a:p>
            <a:r>
              <a:rPr lang="uk-UA" sz="2400" b="1" i="1" dirty="0" smtClean="0">
                <a:latin typeface="Times New Roman" panose="02020603050405020304" pitchFamily="18" charset="0"/>
                <a:cs typeface="Times New Roman" panose="02020603050405020304" pitchFamily="18" charset="0"/>
              </a:rPr>
              <a:t>Виконати дослід-фокус на основі оптичних явищ</a:t>
            </a:r>
          </a:p>
          <a:p>
            <a:endParaRPr lang="uk-UA" sz="2400" dirty="0" smtClean="0">
              <a:latin typeface="Times New Roman" panose="02020603050405020304" pitchFamily="18" charset="0"/>
              <a:cs typeface="Times New Roman" panose="02020603050405020304" pitchFamily="18" charset="0"/>
            </a:endParaRPr>
          </a:p>
          <a:p>
            <a:r>
              <a:rPr lang="uk-UA" sz="2400" b="1" dirty="0" smtClean="0">
                <a:latin typeface="Times New Roman" panose="02020603050405020304" pitchFamily="18" charset="0"/>
                <a:cs typeface="Times New Roman" panose="02020603050405020304" pitchFamily="18" charset="0"/>
              </a:rPr>
              <a:t>Завдання</a:t>
            </a:r>
            <a:r>
              <a:rPr lang="en-US" sz="2400" b="1" dirty="0" smtClean="0">
                <a:latin typeface="Times New Roman" panose="02020603050405020304" pitchFamily="18" charset="0"/>
                <a:cs typeface="Times New Roman" panose="02020603050405020304" pitchFamily="18" charset="0"/>
              </a:rPr>
              <a:t>:</a:t>
            </a:r>
            <a:endParaRPr lang="uk-UA" sz="2400" b="1" dirty="0" smtClean="0">
              <a:latin typeface="Times New Roman" panose="02020603050405020304" pitchFamily="18" charset="0"/>
              <a:cs typeface="Times New Roman" panose="02020603050405020304" pitchFamily="18" charset="0"/>
            </a:endParaRPr>
          </a:p>
          <a:p>
            <a:r>
              <a:rPr lang="uk-UA" sz="2400" b="1" i="1" dirty="0" smtClean="0">
                <a:latin typeface="Times New Roman" panose="02020603050405020304" pitchFamily="18" charset="0"/>
                <a:cs typeface="Times New Roman" panose="02020603050405020304" pitchFamily="18" charset="0"/>
              </a:rPr>
              <a:t>1. Продемонструвати, як чорна сажа може стати сріблястою у воді </a:t>
            </a:r>
          </a:p>
          <a:p>
            <a:r>
              <a:rPr lang="uk-UA" sz="2400" b="1" i="1" dirty="0" smtClean="0">
                <a:latin typeface="Times New Roman" panose="02020603050405020304" pitchFamily="18" charset="0"/>
                <a:cs typeface="Times New Roman" panose="02020603050405020304" pitchFamily="18" charset="0"/>
              </a:rPr>
              <a:t>2. Дослідити і пояснити таку оптичну ілюзію</a:t>
            </a:r>
          </a:p>
          <a:p>
            <a:endParaRPr lang="uk-UA" sz="2400" dirty="0" smtClean="0">
              <a:latin typeface="Times New Roman" panose="02020603050405020304" pitchFamily="18" charset="0"/>
              <a:cs typeface="Times New Roman" panose="02020603050405020304" pitchFamily="18" charset="0"/>
            </a:endParaRPr>
          </a:p>
          <a:p>
            <a:r>
              <a:rPr lang="uk-UA" sz="2400" dirty="0" smtClean="0">
                <a:latin typeface="Times New Roman" panose="02020603050405020304" pitchFamily="18" charset="0"/>
                <a:cs typeface="Times New Roman" panose="02020603050405020304" pitchFamily="18" charset="0"/>
              </a:rPr>
              <a:t> </a:t>
            </a:r>
            <a:endParaRPr lang="ru-RU" sz="2400" dirty="0"/>
          </a:p>
        </p:txBody>
      </p:sp>
    </p:spTree>
    <p:extLst>
      <p:ext uri="{BB962C8B-B14F-4D97-AF65-F5344CB8AC3E}">
        <p14:creationId xmlns:p14="http://schemas.microsoft.com/office/powerpoint/2010/main" val="440426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642910" y="500042"/>
            <a:ext cx="6572296" cy="2308324"/>
          </a:xfrm>
          <a:prstGeom prst="rect">
            <a:avLst/>
          </a:prstGeom>
        </p:spPr>
        <p:txBody>
          <a:bodyPr wrap="square">
            <a:spAutoFit/>
          </a:bodyPr>
          <a:lstStyle/>
          <a:p>
            <a:r>
              <a:rPr lang="uk-UA" sz="2400" b="1" dirty="0" smtClean="0">
                <a:latin typeface="Times New Roman" panose="02020603050405020304" pitchFamily="18" charset="0"/>
                <a:cs typeface="Times New Roman" panose="02020603050405020304" pitchFamily="18" charset="0"/>
              </a:rPr>
              <a:t>Матеріали та обладнання:</a:t>
            </a:r>
          </a:p>
          <a:p>
            <a:endParaRPr lang="uk-UA" sz="2400" b="1" dirty="0" smtClean="0">
              <a:latin typeface="Times New Roman" panose="02020603050405020304" pitchFamily="18" charset="0"/>
              <a:cs typeface="Times New Roman" panose="02020603050405020304" pitchFamily="18" charset="0"/>
            </a:endParaRPr>
          </a:p>
          <a:p>
            <a:r>
              <a:rPr lang="uk-UA" sz="2400" b="1" i="1" dirty="0" smtClean="0">
                <a:latin typeface="Times New Roman" panose="02020603050405020304" pitchFamily="18" charset="0"/>
                <a:cs typeface="Times New Roman" panose="02020603050405020304" pitchFamily="18" charset="0"/>
              </a:rPr>
              <a:t>1. Закопчена столова ложка</a:t>
            </a:r>
            <a:r>
              <a:rPr lang="en-US" sz="2400" b="1" i="1" dirty="0" smtClean="0">
                <a:latin typeface="Times New Roman" panose="02020603050405020304" pitchFamily="18" charset="0"/>
                <a:cs typeface="Times New Roman" panose="02020603050405020304" pitchFamily="18" charset="0"/>
              </a:rPr>
              <a:t>;</a:t>
            </a:r>
            <a:endParaRPr lang="uk-UA" sz="2400" b="1" i="1" dirty="0" smtClean="0">
              <a:latin typeface="Times New Roman" panose="02020603050405020304" pitchFamily="18" charset="0"/>
              <a:cs typeface="Times New Roman" panose="02020603050405020304" pitchFamily="18" charset="0"/>
            </a:endParaRPr>
          </a:p>
          <a:p>
            <a:r>
              <a:rPr lang="uk-UA" sz="2400" b="1" i="1" dirty="0" smtClean="0">
                <a:latin typeface="Times New Roman" panose="02020603050405020304" pitchFamily="18" charset="0"/>
                <a:cs typeface="Times New Roman" panose="02020603050405020304" pitchFamily="18" charset="0"/>
              </a:rPr>
              <a:t>2. Друга столова ложка для порівняння</a:t>
            </a:r>
            <a:r>
              <a:rPr lang="en-US" sz="2400" b="1" i="1" dirty="0" smtClean="0">
                <a:latin typeface="Times New Roman" panose="02020603050405020304" pitchFamily="18" charset="0"/>
                <a:cs typeface="Times New Roman" panose="02020603050405020304" pitchFamily="18" charset="0"/>
              </a:rPr>
              <a:t>;</a:t>
            </a:r>
            <a:endParaRPr lang="uk-UA" sz="2400" b="1" i="1" dirty="0" smtClean="0">
              <a:latin typeface="Times New Roman" panose="02020603050405020304" pitchFamily="18" charset="0"/>
              <a:cs typeface="Times New Roman" panose="02020603050405020304" pitchFamily="18" charset="0"/>
            </a:endParaRPr>
          </a:p>
          <a:p>
            <a:r>
              <a:rPr lang="uk-UA" sz="2400" b="1" i="1" dirty="0" smtClean="0">
                <a:latin typeface="Times New Roman" panose="02020603050405020304" pitchFamily="18" charset="0"/>
                <a:cs typeface="Times New Roman" panose="02020603050405020304" pitchFamily="18" charset="0"/>
              </a:rPr>
              <a:t>3. Посудина з водою.</a:t>
            </a:r>
            <a:endParaRPr lang="en-US" sz="2400" b="1" i="1"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t>
            </a:r>
            <a:endParaRPr lang="ru-RU" sz="2400" dirty="0"/>
          </a:p>
        </p:txBody>
      </p:sp>
      <p:pic>
        <p:nvPicPr>
          <p:cNvPr id="1026" name="Picture 2" descr="E:\Школа 13\Технік-Юніор\Фото\007.jpg"/>
          <p:cNvPicPr>
            <a:picLocks noChangeAspect="1" noChangeArrowheads="1"/>
          </p:cNvPicPr>
          <p:nvPr/>
        </p:nvPicPr>
        <p:blipFill>
          <a:blip r:embed="rId2"/>
          <a:srcRect b="19866"/>
          <a:stretch>
            <a:fillRect/>
          </a:stretch>
        </p:blipFill>
        <p:spPr bwMode="auto">
          <a:xfrm>
            <a:off x="2714612" y="2500306"/>
            <a:ext cx="3610490" cy="3857652"/>
          </a:xfrm>
          <a:prstGeom prst="rect">
            <a:avLst/>
          </a:prstGeom>
          <a:noFill/>
        </p:spPr>
      </p:pic>
    </p:spTree>
    <p:extLst>
      <p:ext uri="{BB962C8B-B14F-4D97-AF65-F5344CB8AC3E}">
        <p14:creationId xmlns:p14="http://schemas.microsoft.com/office/powerpoint/2010/main" val="440426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571480"/>
            <a:ext cx="8072494" cy="4893647"/>
          </a:xfrm>
          <a:prstGeom prst="rect">
            <a:avLst/>
          </a:prstGeom>
        </p:spPr>
        <p:txBody>
          <a:bodyPr wrap="square">
            <a:spAutoFit/>
          </a:bodyPr>
          <a:lstStyle/>
          <a:p>
            <a:pPr algn="ctr"/>
            <a:r>
              <a:rPr lang="uk-UA" sz="2400" b="1" dirty="0" smtClean="0">
                <a:latin typeface="Times New Roman" panose="02020603050405020304" pitchFamily="18" charset="0"/>
                <a:cs typeface="Times New Roman" panose="02020603050405020304" pitchFamily="18" charset="0"/>
              </a:rPr>
              <a:t>Результат</a:t>
            </a:r>
          </a:p>
          <a:p>
            <a:pPr algn="ctr"/>
            <a:endParaRPr lang="uk-UA" sz="2400" b="1" dirty="0" smtClean="0">
              <a:latin typeface="Times New Roman" panose="02020603050405020304" pitchFamily="18" charset="0"/>
              <a:cs typeface="Times New Roman" panose="02020603050405020304" pitchFamily="18" charset="0"/>
            </a:endParaRPr>
          </a:p>
          <a:p>
            <a:pPr algn="just"/>
            <a:r>
              <a:rPr lang="uk-UA" sz="2400" b="1" i="1" dirty="0" smtClean="0">
                <a:latin typeface="Times New Roman" panose="02020603050405020304" pitchFamily="18" charset="0"/>
                <a:cs typeface="Times New Roman" panose="02020603050405020304" pitchFamily="18" charset="0"/>
              </a:rPr>
              <a:t>	Коли закопчену ложку занурили у воду, ми побачили вражаючий результат: сажа, раніше явно видима на поверхні ложки, стала непомітною. Цей ефект виникає не через фізичне видалення сажі, а через зміну умов взаємодії світла з різними середовищами. Занурення в воду створює унікальні умови для променів світла, які, проходячи через воду та зустрічаючись з поверхнею навколо сажі, відбиваються або переломлюються таким чином, що сажа стає «невидимою» для спостерігача. </a:t>
            </a:r>
            <a:endParaRPr lang="en-US" sz="2400" b="1" i="1" dirty="0" smtClean="0">
              <a:latin typeface="Times New Roman" panose="02020603050405020304" pitchFamily="18" charset="0"/>
              <a:cs typeface="Times New Roman" panose="02020603050405020304" pitchFamily="18" charset="0"/>
            </a:endParaRPr>
          </a:p>
          <a:p>
            <a:endParaRPr lang="ru-RU" sz="2400" dirty="0"/>
          </a:p>
        </p:txBody>
      </p:sp>
    </p:spTree>
    <p:extLst>
      <p:ext uri="{BB962C8B-B14F-4D97-AF65-F5344CB8AC3E}">
        <p14:creationId xmlns:p14="http://schemas.microsoft.com/office/powerpoint/2010/main" val="440426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195</Words>
  <Application>Microsoft Office PowerPoint</Application>
  <PresentationFormat>Экран (4:3)</PresentationFormat>
  <Paragraphs>58</Paragraphs>
  <Slides>12</Slides>
  <Notes>0</Notes>
  <HiddenSlides>0</HiddenSlides>
  <MMClips>0</MMClips>
  <ScaleCrop>false</ScaleCrop>
  <HeadingPairs>
    <vt:vector size="4" baseType="variant">
      <vt:variant>
        <vt:lpstr>Тема</vt:lpstr>
      </vt:variant>
      <vt:variant>
        <vt:i4>4</vt:i4>
      </vt:variant>
      <vt:variant>
        <vt:lpstr>Заголовки слайдов</vt:lpstr>
      </vt:variant>
      <vt:variant>
        <vt:i4>12</vt:i4>
      </vt:variant>
    </vt:vector>
  </HeadingPairs>
  <TitlesOfParts>
    <vt:vector size="16" baseType="lpstr">
      <vt:lpstr>1_Тема Office</vt:lpstr>
      <vt:lpstr>4_Тема Office</vt:lpstr>
      <vt:lpstr>5_Тема Office</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Лена</dc:creator>
  <cp:lastModifiedBy>user</cp:lastModifiedBy>
  <cp:revision>22</cp:revision>
  <dcterms:created xsi:type="dcterms:W3CDTF">2020-02-12T21:15:52Z</dcterms:created>
  <dcterms:modified xsi:type="dcterms:W3CDTF">2024-04-15T04:47:31Z</dcterms:modified>
</cp:coreProperties>
</file>