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17"/>
  </p:notesMasterIdLst>
  <p:sldIdLst>
    <p:sldId id="263" r:id="rId2"/>
    <p:sldId id="274" r:id="rId3"/>
    <p:sldId id="304" r:id="rId4"/>
    <p:sldId id="288" r:id="rId5"/>
    <p:sldId id="277" r:id="rId6"/>
    <p:sldId id="286" r:id="rId7"/>
    <p:sldId id="291" r:id="rId8"/>
    <p:sldId id="298" r:id="rId9"/>
    <p:sldId id="292" r:id="rId10"/>
    <p:sldId id="299" r:id="rId11"/>
    <p:sldId id="293" r:id="rId12"/>
    <p:sldId id="294" r:id="rId13"/>
    <p:sldId id="306" r:id="rId14"/>
    <p:sldId id="305" r:id="rId15"/>
    <p:sldId id="30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600"/>
    <a:srgbClr val="492207"/>
    <a:srgbClr val="FFF7E1"/>
    <a:srgbClr val="063D74"/>
    <a:srgbClr val="00589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91" d="100"/>
          <a:sy n="91" d="100"/>
        </p:scale>
        <p:origin x="-341" y="1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E75FC-FDEC-4004-8A96-C009BD7CC627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1D3EF-29B9-486B-B1D9-482DE3A2AE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73761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1D3EF-29B9-486B-B1D9-482DE3A2AE6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AFD2-9B6E-444F-97E8-D51D6158DD8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7A39-5515-4881-851E-4F2C92EC2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9905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AFD2-9B6E-444F-97E8-D51D6158DD8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7A39-5515-4881-851E-4F2C92EC2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699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AFD2-9B6E-444F-97E8-D51D6158DD8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7A39-5515-4881-851E-4F2C92EC2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4849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AFD2-9B6E-444F-97E8-D51D6158DD8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7A39-5515-4881-851E-4F2C92EC2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9629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AFD2-9B6E-444F-97E8-D51D6158DD8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7A39-5515-4881-851E-4F2C92EC2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418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AFD2-9B6E-444F-97E8-D51D6158DD8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7A39-5515-4881-851E-4F2C92EC2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5450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AFD2-9B6E-444F-97E8-D51D6158DD8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7A39-5515-4881-851E-4F2C92EC2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464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AFD2-9B6E-444F-97E8-D51D6158DD8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7A39-5515-4881-851E-4F2C92EC2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2615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AFD2-9B6E-444F-97E8-D51D6158DD8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7A39-5515-4881-851E-4F2C92EC2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085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AFD2-9B6E-444F-97E8-D51D6158DD8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7A39-5515-4881-851E-4F2C92EC2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007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9AFD2-9B6E-444F-97E8-D51D6158DD8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7A39-5515-4881-851E-4F2C92EC2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187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9AFD2-9B6E-444F-97E8-D51D6158DD86}" type="datetimeFigureOut">
              <a:rPr lang="ru-RU" smtClean="0"/>
              <a:pPr/>
              <a:t>07.04.2024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07A39-5515-4881-851E-4F2C92EC2A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467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carpaty.net/?p=29350" TargetMode="External"/><Relationship Id="rId3" Type="http://schemas.openxmlformats.org/officeDocument/2006/relationships/hyperlink" Target="http://dspace.nbuv.gov.ua/bitstream/handle/123456789/13908/07-Klapchuk.pdf?sequence=1" TargetMode="External"/><Relationship Id="rId7" Type="http://schemas.openxmlformats.org/officeDocument/2006/relationships/hyperlink" Target="http://carpaty.net/?p=29349&amp;lang=uk" TargetMode="External"/><Relationship Id="rId12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rpaty.net/?p=29346&amp;lang=uk" TargetMode="External"/><Relationship Id="rId11" Type="http://schemas.openxmlformats.org/officeDocument/2006/relationships/hyperlink" Target="https://www.likeme.pp.ua/kulinarna-podorozh-selo-v-karpatakh-de-nejmovirno-smachno-hotuiut-zhab-iachi-lapky/" TargetMode="External"/><Relationship Id="rId5" Type="http://schemas.openxmlformats.org/officeDocument/2006/relationships/hyperlink" Target="https://goloskarpat.info/society/618c0b0cf3050/" TargetMode="External"/><Relationship Id="rId10" Type="http://schemas.openxmlformats.org/officeDocument/2006/relationships/hyperlink" Target="https://goloskarpat.info/society/615ad47b2a8f2/" TargetMode="External"/><Relationship Id="rId4" Type="http://schemas.openxmlformats.org/officeDocument/2006/relationships/hyperlink" Target="https://tourinform.org.ua/turja-remeta/" TargetMode="External"/><Relationship Id="rId9" Type="http://schemas.openxmlformats.org/officeDocument/2006/relationships/hyperlink" Target="https://ua-reporter.com/uk/news/gory-zakarpattya-pryhovuyut-unikalnu-pamyatku-pryrody-z-glybokymy-pidzemnymy-tunelyamy-fot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B-PRO\Desktop\555.jpg"/>
          <p:cNvPicPr>
            <a:picLocks noChangeAspect="1" noChangeArrowheads="1"/>
          </p:cNvPicPr>
          <p:nvPr/>
        </p:nvPicPr>
        <p:blipFill>
          <a:blip r:embed="rId2"/>
          <a:srcRect l="2795" r="1572" b="3948"/>
          <a:stretch>
            <a:fillRect/>
          </a:stretch>
        </p:blipFill>
        <p:spPr bwMode="auto">
          <a:xfrm>
            <a:off x="0" y="0"/>
            <a:ext cx="12361333" cy="716844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967890" y="2257386"/>
            <a:ext cx="441333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Роботу виконав</a:t>
            </a:r>
          </a:p>
          <a:p>
            <a:pPr algn="ctr"/>
            <a:r>
              <a:rPr lang="uk-UA" sz="2400" b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Ганич Антон Борисович,</a:t>
            </a:r>
          </a:p>
          <a:p>
            <a:pPr algn="ctr"/>
            <a:r>
              <a:rPr lang="uk-UA" sz="2000" b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учень 7-Б класу</a:t>
            </a:r>
            <a:endParaRPr lang="ru-RU" sz="2000" b="1" dirty="0">
              <a:solidFill>
                <a:srgbClr val="4922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err="1" smtClean="0">
                <a:solidFill>
                  <a:srgbClr val="4922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Тур'є-Реметівського</a:t>
            </a:r>
            <a:r>
              <a:rPr lang="uk-UA" sz="2000" b="1" dirty="0" smtClean="0">
                <a:solidFill>
                  <a:srgbClr val="4922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ЗЗСО</a:t>
            </a:r>
            <a:endParaRPr lang="ru-RU" sz="2000" b="1" dirty="0">
              <a:solidFill>
                <a:srgbClr val="4922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000" b="1" dirty="0" smtClean="0">
              <a:solidFill>
                <a:srgbClr val="4922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smtClean="0">
                <a:solidFill>
                  <a:srgbClr val="4922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</a:t>
            </a:r>
            <a:endParaRPr lang="ru-RU" sz="2000" b="1" dirty="0">
              <a:solidFill>
                <a:srgbClr val="4922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err="1" smtClean="0">
                <a:solidFill>
                  <a:srgbClr val="4922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Воронич</a:t>
            </a:r>
            <a:r>
              <a:rPr lang="uk-UA" sz="2000" b="1" dirty="0" smtClean="0">
                <a:solidFill>
                  <a:srgbClr val="4922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Михайлівна</a:t>
            </a:r>
          </a:p>
          <a:p>
            <a:pPr algn="ctr"/>
            <a:r>
              <a:rPr lang="uk-UA" sz="2000" b="1" dirty="0" smtClean="0">
                <a:solidFill>
                  <a:srgbClr val="4922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фізики</a:t>
            </a:r>
          </a:p>
          <a:p>
            <a:pPr algn="ctr"/>
            <a:r>
              <a:rPr lang="uk-UA" sz="2000" b="1" dirty="0" smtClean="0">
                <a:solidFill>
                  <a:srgbClr val="4922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</a:t>
            </a:r>
            <a:r>
              <a:rPr lang="en-US" sz="2000" b="1" dirty="0" smtClean="0">
                <a:solidFill>
                  <a:srgbClr val="4922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000" b="1" dirty="0" smtClean="0">
                <a:solidFill>
                  <a:srgbClr val="4922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є- </a:t>
            </a:r>
            <a:r>
              <a:rPr lang="uk-UA" sz="2000" b="1" dirty="0" err="1" smtClean="0">
                <a:solidFill>
                  <a:srgbClr val="4922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Реметівського</a:t>
            </a:r>
            <a:r>
              <a:rPr lang="uk-UA" sz="2000" b="1" dirty="0" smtClean="0">
                <a:solidFill>
                  <a:srgbClr val="4922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ЗЗСО</a:t>
            </a:r>
          </a:p>
          <a:p>
            <a:pPr algn="ctr"/>
            <a:endParaRPr lang="ru-RU" sz="2400" b="1" dirty="0">
              <a:solidFill>
                <a:srgbClr val="4922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C:\Users\B-PRO\Desktop\433270833_800323555285109_7204865776953439816_n.jpg"/>
          <p:cNvPicPr>
            <a:picLocks noChangeAspect="1" noChangeArrowheads="1"/>
          </p:cNvPicPr>
          <p:nvPr/>
        </p:nvPicPr>
        <p:blipFill>
          <a:blip r:embed="rId3"/>
          <a:srcRect t="17896" r="4762" b="22854"/>
          <a:stretch>
            <a:fillRect/>
          </a:stretch>
        </p:blipFill>
        <p:spPr bwMode="auto">
          <a:xfrm flipH="1">
            <a:off x="722485" y="16072"/>
            <a:ext cx="4955825" cy="684192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" name="Picture 2" descr="Logo_Maker_com"/>
          <p:cNvPicPr>
            <a:picLocks noChangeAspect="1" noChangeArrowheads="1"/>
          </p:cNvPicPr>
          <p:nvPr/>
        </p:nvPicPr>
        <p:blipFill>
          <a:blip r:embed="rId4" cstate="print"/>
          <a:srcRect t="11710" b="27165"/>
          <a:stretch>
            <a:fillRect/>
          </a:stretch>
        </p:blipFill>
        <p:spPr bwMode="auto">
          <a:xfrm>
            <a:off x="5215467" y="397411"/>
            <a:ext cx="2077156" cy="1270241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  <a:effectLst>
            <a:outerShdw dist="139700" dir="2700000" algn="ctr" rotWithShape="0">
              <a:srgbClr val="000000">
                <a:alpha val="64999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164145" y="1899110"/>
            <a:ext cx="4172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i="1" dirty="0" smtClean="0">
                <a:solidFill>
                  <a:srgbClr val="492207"/>
                </a:solidFill>
                <a:latin typeface="Monotype Corsiva" pitchFamily="66" charset="0"/>
                <a:cs typeface="Arial" pitchFamily="34" charset="0"/>
              </a:rPr>
              <a:t>Музей просто неба</a:t>
            </a:r>
            <a:endParaRPr lang="uk-UA" sz="4000" dirty="0"/>
          </a:p>
        </p:txBody>
      </p:sp>
      <p:pic>
        <p:nvPicPr>
          <p:cNvPr id="17409" name="Picture 1" descr="C:\Users\B-PRO\Desktop\220351638_860871441520801_3587647118286007859_n.png"/>
          <p:cNvPicPr>
            <a:picLocks noChangeAspect="1" noChangeArrowheads="1"/>
          </p:cNvPicPr>
          <p:nvPr/>
        </p:nvPicPr>
        <p:blipFill>
          <a:blip r:embed="rId5"/>
          <a:srcRect l="6371" t="9753" r="8710" b="12446"/>
          <a:stretch>
            <a:fillRect/>
          </a:stretch>
        </p:blipFill>
        <p:spPr bwMode="auto">
          <a:xfrm>
            <a:off x="7359268" y="196328"/>
            <a:ext cx="1415096" cy="13697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11" name="Picture 3" descr="C:\Users\B-PRO\AppData\Local\Packages\Microsoft.Windows.Photos_8wekyb3d8bbwe\TempState\ShareServiceTempFolder\237306587_4399506723462652_8646781942121128490_n.jpeg"/>
          <p:cNvPicPr>
            <a:picLocks noChangeAspect="1" noChangeArrowheads="1"/>
          </p:cNvPicPr>
          <p:nvPr/>
        </p:nvPicPr>
        <p:blipFill>
          <a:blip r:embed="rId6"/>
          <a:srcRect l="7972" t="9948" r="2921" b="4332"/>
          <a:stretch>
            <a:fillRect/>
          </a:stretch>
        </p:blipFill>
        <p:spPr bwMode="auto">
          <a:xfrm>
            <a:off x="135467" y="178298"/>
            <a:ext cx="1524000" cy="1548902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68865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ЛМ\ВороничЛМ_МАН\1\15.jpg"/>
          <p:cNvPicPr>
            <a:picLocks noChangeAspect="1" noChangeArrowheads="1"/>
          </p:cNvPicPr>
          <p:nvPr/>
        </p:nvPicPr>
        <p:blipFill>
          <a:blip r:embed="rId2"/>
          <a:srcRect l="2912"/>
          <a:stretch>
            <a:fillRect/>
          </a:stretch>
        </p:blipFill>
        <p:spPr bwMode="auto">
          <a:xfrm>
            <a:off x="8052318" y="395156"/>
            <a:ext cx="4139682" cy="603128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" name="Picture 4" descr="D:\ЛМ\ВороничЛМ_МАН\1\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1597"/>
            <a:ext cx="4383947" cy="620116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75920" y="6488668"/>
            <a:ext cx="3068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 smtClean="0"/>
              <a:t>1915рік  Відкриття вузькоколійки</a:t>
            </a:r>
            <a:endParaRPr lang="uk-UA" sz="1600" dirty="0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313816" y="432702"/>
            <a:ext cx="3815288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492207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49220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узькоколійка – це тільки історична спадщина краю, яка розповідає про якийсь певний етап його розвитку. Уже давно у країнах Європи відроджені вузькоколійки стали таким собі атракціоном для туристів, дають їм змогу  мандрувати у екзотичні місця, або просто покататися на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49220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ретропотягах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49220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А тепер уявіть собі мандрівку на ось такому потязі по</a:t>
            </a:r>
            <a:r>
              <a:rPr kumimoji="0" lang="uk-UA" sz="1600" b="1" i="0" u="none" strike="noStrike" cap="none" normalizeH="0" dirty="0" smtClean="0">
                <a:ln>
                  <a:noFill/>
                </a:ln>
                <a:solidFill>
                  <a:srgbClr val="49220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тур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49220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`</a:t>
            </a:r>
            <a:r>
              <a:rPr kumimoji="0" lang="uk-UA" sz="1600" b="1" i="0" u="none" strike="noStrike" cap="none" normalizeH="0" dirty="0" err="1" smtClean="0">
                <a:ln>
                  <a:noFill/>
                </a:ln>
                <a:solidFill>
                  <a:srgbClr val="49220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янській</a:t>
            </a:r>
            <a:r>
              <a:rPr kumimoji="0" lang="uk-UA" sz="1600" b="1" i="0" u="none" strike="noStrike" cap="none" normalizeH="0" dirty="0" smtClean="0">
                <a:ln>
                  <a:noFill/>
                </a:ln>
                <a:solidFill>
                  <a:srgbClr val="49220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долині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492207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це незабутні враження, краєвиди, емоції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49220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uk-UA" sz="1600" dirty="0" smtClean="0">
                <a:solidFill>
                  <a:srgbClr val="492207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Є надія, що створення оригінальних краєзнавчих маршрутів стане якісним туристичним продуктом, що підвищить інтерес до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b="1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Тур’янської</a:t>
            </a:r>
            <a:r>
              <a:rPr lang="uk-UA" sz="1600" b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долини,  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 descr="C:\Users\B-PRO\Desktop\робочий стіл\зображення\jrcfyf\Background.png"/>
          <p:cNvPicPr>
            <a:picLocks noChangeAspect="1" noChangeArrowheads="1"/>
          </p:cNvPicPr>
          <p:nvPr/>
        </p:nvPicPr>
        <p:blipFill>
          <a:blip r:embed="rId4"/>
          <a:srcRect l="9262" r="7424" b="18219"/>
          <a:stretch>
            <a:fillRect/>
          </a:stretch>
        </p:blipFill>
        <p:spPr bwMode="auto">
          <a:xfrm>
            <a:off x="4265729" y="4206153"/>
            <a:ext cx="3849511" cy="2179005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4" name="Picture 2" descr="Logo_Maker_com"/>
          <p:cNvPicPr>
            <a:picLocks noChangeAspect="1" noChangeArrowheads="1"/>
          </p:cNvPicPr>
          <p:nvPr/>
        </p:nvPicPr>
        <p:blipFill>
          <a:blip r:embed="rId5" cstate="print"/>
          <a:srcRect t="11710" b="27165"/>
          <a:stretch>
            <a:fillRect/>
          </a:stretch>
        </p:blipFill>
        <p:spPr bwMode="auto">
          <a:xfrm>
            <a:off x="5390327" y="4673559"/>
            <a:ext cx="1527050" cy="933835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  <a:effectLst>
            <a:outerShdw dist="139700" dir="2700000" algn="ctr" rotWithShape="0">
              <a:srgbClr val="000000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ЛМ\ВороничЛМ_МАН\1\12.jpg"/>
          <p:cNvPicPr>
            <a:picLocks noChangeAspect="1" noChangeArrowheads="1"/>
          </p:cNvPicPr>
          <p:nvPr/>
        </p:nvPicPr>
        <p:blipFill>
          <a:blip r:embed="rId2"/>
          <a:srcRect b="2816"/>
          <a:stretch>
            <a:fillRect/>
          </a:stretch>
        </p:blipFill>
        <p:spPr bwMode="auto">
          <a:xfrm>
            <a:off x="7305869" y="209973"/>
            <a:ext cx="4629308" cy="636384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r="29736"/>
          <a:stretch/>
        </p:blipFill>
        <p:spPr>
          <a:xfrm>
            <a:off x="0" y="676808"/>
            <a:ext cx="1844146" cy="7278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8993"/>
          <a:stretch>
            <a:fillRect/>
          </a:stretch>
        </p:blipFill>
        <p:spPr>
          <a:xfrm>
            <a:off x="5055486" y="387295"/>
            <a:ext cx="2190201" cy="54566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4" descr="D:\ЛМ\ВороничЛМ_МАН\1\13.jpg"/>
          <p:cNvPicPr>
            <a:picLocks noChangeAspect="1" noChangeArrowheads="1"/>
          </p:cNvPicPr>
          <p:nvPr/>
        </p:nvPicPr>
        <p:blipFill>
          <a:blip r:embed="rId5" cstate="print"/>
          <a:srcRect t="3569" r="-142" b="2391"/>
          <a:stretch>
            <a:fillRect/>
          </a:stretch>
        </p:blipFill>
        <p:spPr bwMode="auto">
          <a:xfrm>
            <a:off x="277988" y="233265"/>
            <a:ext cx="4783319" cy="635380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9" name="Picture 3" descr="C:\Users\B-PRO\Desktop\робочий стіл\зображення\jrcfyf\Background.png"/>
          <p:cNvPicPr>
            <a:picLocks noChangeAspect="1" noChangeArrowheads="1"/>
          </p:cNvPicPr>
          <p:nvPr/>
        </p:nvPicPr>
        <p:blipFill>
          <a:blip r:embed="rId6" cstate="print"/>
          <a:srcRect l="9262" r="7424" b="18219"/>
          <a:stretch>
            <a:fillRect/>
          </a:stretch>
        </p:blipFill>
        <p:spPr bwMode="auto">
          <a:xfrm>
            <a:off x="4854222" y="5095821"/>
            <a:ext cx="2494845" cy="1458343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ЛМ\ВороничЛМ_МАН\1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391" y="221064"/>
            <a:ext cx="4213719" cy="596037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" name="Picture 6" descr="D:\ЛМ\ВороничЛМ_МАН\1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2515" y="277586"/>
            <a:ext cx="3791166" cy="5362665"/>
          </a:xfrm>
          <a:prstGeom prst="rect">
            <a:avLst/>
          </a:prstGeom>
          <a:noFill/>
        </p:spPr>
      </p:pic>
      <p:pic>
        <p:nvPicPr>
          <p:cNvPr id="12" name="Picture 3" descr="C:\Users\B-PRO\Desktop\робочий стіл\зображення\jrcfyf\Background.png"/>
          <p:cNvPicPr>
            <a:picLocks noChangeAspect="1" noChangeArrowheads="1"/>
          </p:cNvPicPr>
          <p:nvPr/>
        </p:nvPicPr>
        <p:blipFill>
          <a:blip r:embed="rId4"/>
          <a:srcRect l="9262" r="7424" b="18219"/>
          <a:stretch>
            <a:fillRect/>
          </a:stretch>
        </p:blipFill>
        <p:spPr bwMode="auto">
          <a:xfrm>
            <a:off x="8174429" y="4059505"/>
            <a:ext cx="3757988" cy="2127198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" name="Picture 6" descr="D:\ЛМ\ВороничЛМ_МАН\1\14.jpg"/>
          <p:cNvPicPr>
            <a:picLocks noChangeAspect="1" noChangeArrowheads="1"/>
          </p:cNvPicPr>
          <p:nvPr/>
        </p:nvPicPr>
        <p:blipFill>
          <a:blip r:embed="rId5"/>
          <a:srcRect l="5644" r="1853"/>
          <a:stretch>
            <a:fillRect/>
          </a:stretch>
        </p:blipFill>
        <p:spPr bwMode="auto">
          <a:xfrm>
            <a:off x="4250453" y="261257"/>
            <a:ext cx="3928905" cy="6007906"/>
          </a:xfrm>
          <a:prstGeom prst="rect">
            <a:avLst/>
          </a:prstGeom>
          <a:noFill/>
          <a:effectLst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5928528"/>
            <a:ext cx="44916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Від початку війни в нашому селі </a:t>
            </a:r>
            <a:r>
              <a:rPr lang="uk-UA" sz="1200" b="1" dirty="0" err="1" smtClean="0">
                <a:latin typeface="Times New Roman" pitchFamily="18" charset="0"/>
                <a:cs typeface="Times New Roman" pitchFamily="18" charset="0"/>
              </a:rPr>
              <a:t>віряни</a:t>
            </a:r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 усіх конфесій</a:t>
            </a:r>
          </a:p>
          <a:p>
            <a:pPr algn="ctr"/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 щонеділі приходять на спільну молитва Україну,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 мир.</a:t>
            </a:r>
            <a:endParaRPr lang="uk-UA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B-PRO\Desktop\555.jpg"/>
          <p:cNvPicPr>
            <a:picLocks noChangeAspect="1" noChangeArrowheads="1"/>
          </p:cNvPicPr>
          <p:nvPr/>
        </p:nvPicPr>
        <p:blipFill>
          <a:blip r:embed="rId2"/>
          <a:srcRect l="2795" r="1572" b="469"/>
          <a:stretch>
            <a:fillRect/>
          </a:stretch>
        </p:blipFill>
        <p:spPr bwMode="auto">
          <a:xfrm>
            <a:off x="0" y="-1"/>
            <a:ext cx="12361333" cy="7292623"/>
          </a:xfrm>
          <a:prstGeom prst="rect">
            <a:avLst/>
          </a:prstGeom>
          <a:noFill/>
        </p:spPr>
      </p:pic>
      <p:pic>
        <p:nvPicPr>
          <p:cNvPr id="7" name="Picture 4" descr="C:\Users\B-PRO\Desktop\88.jpg"/>
          <p:cNvPicPr>
            <a:picLocks noChangeAspect="1" noChangeArrowheads="1"/>
          </p:cNvPicPr>
          <p:nvPr/>
        </p:nvPicPr>
        <p:blipFill>
          <a:blip r:embed="rId3"/>
          <a:srcRect l="64599" t="10086" r="1867" b="4200"/>
          <a:stretch>
            <a:fillRect/>
          </a:stretch>
        </p:blipFill>
        <p:spPr bwMode="auto">
          <a:xfrm>
            <a:off x="7826744" y="1761813"/>
            <a:ext cx="2660634" cy="409694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29459" y="396524"/>
            <a:ext cx="593249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ВИСНОВКИ</a:t>
            </a:r>
          </a:p>
          <a:p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       Автентичні пам'ятки </a:t>
            </a: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Тур'янської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долини роблять її привабливою для туристів, які цінують історію, культуру та традиції регіону.</a:t>
            </a:r>
          </a:p>
          <a:p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      Запропонований нами екскурсійний маршрут дозволить відкрити таємниці пам'яток і знайомити відвідувачів з долею людей, їхніми звичаями, традиціями села.</a:t>
            </a:r>
          </a:p>
          <a:p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       Створення туристично-краєзнавчого путівника «</a:t>
            </a:r>
            <a:r>
              <a:rPr lang="uk-UA" sz="2400" b="1" i="1" dirty="0" smtClean="0">
                <a:solidFill>
                  <a:srgbClr val="492207"/>
                </a:solidFill>
                <a:latin typeface="Monotype Corsiva" pitchFamily="66" charset="0"/>
                <a:cs typeface="Arial" pitchFamily="34" charset="0"/>
              </a:rPr>
              <a:t>Музей просто неба</a:t>
            </a:r>
            <a:r>
              <a:rPr lang="en-US" sz="2000" b="1" i="1" dirty="0" smtClean="0">
                <a:solidFill>
                  <a:srgbClr val="492207"/>
                </a:solidFill>
                <a:latin typeface="Monotype Corsiva" pitchFamily="66" charset="0"/>
                <a:cs typeface="Arial" pitchFamily="34" charset="0"/>
              </a:rPr>
              <a:t>»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допоможе привернути увагу туристів та зробить подорож ще цікавішою та пізнавальною.</a:t>
            </a:r>
          </a:p>
          <a:p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       За допомогою цього </a:t>
            </a: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проєкту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село має всі шанси стати улюбленим туристичним краєм, привабливим для подорожуючих з усього світу</a:t>
            </a:r>
            <a:endParaRPr lang="uk-UA" sz="2000" dirty="0"/>
          </a:p>
        </p:txBody>
      </p:sp>
      <p:pic>
        <p:nvPicPr>
          <p:cNvPr id="31749" name="Picture 5" descr="C:\Users\B-PRO\Desktop\238772499_303480998199908_2886512773507862637_n.png"/>
          <p:cNvPicPr>
            <a:picLocks noChangeAspect="1" noChangeArrowheads="1"/>
          </p:cNvPicPr>
          <p:nvPr/>
        </p:nvPicPr>
        <p:blipFill>
          <a:blip r:embed="rId4"/>
          <a:srcRect l="6963" t="8618" r="4661" b="5198"/>
          <a:stretch>
            <a:fillRect/>
          </a:stretch>
        </p:blipFill>
        <p:spPr bwMode="auto">
          <a:xfrm rot="633024" flipH="1">
            <a:off x="7360356" y="146755"/>
            <a:ext cx="1862667" cy="191911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B-PRO\Desktop\555.jpg"/>
          <p:cNvPicPr>
            <a:picLocks noChangeAspect="1" noChangeArrowheads="1"/>
          </p:cNvPicPr>
          <p:nvPr/>
        </p:nvPicPr>
        <p:blipFill>
          <a:blip r:embed="rId2"/>
          <a:srcRect l="2795" r="1572" b="469"/>
          <a:stretch>
            <a:fillRect/>
          </a:stretch>
        </p:blipFill>
        <p:spPr bwMode="auto">
          <a:xfrm>
            <a:off x="0" y="-1"/>
            <a:ext cx="12361333" cy="7191023"/>
          </a:xfrm>
          <a:prstGeom prst="rect">
            <a:avLst/>
          </a:prstGeom>
          <a:noFill/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 rot="10800000" flipV="1">
            <a:off x="1471452" y="564619"/>
            <a:ext cx="7238197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СПИСОК ВИКОРИСТАНИХ ДЖЕРЕЛ ТА ЛІТЕРАТУРИ</a:t>
            </a:r>
            <a:endParaRPr kumimoji="0" lang="uk-UA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1.В.М.Клапчук.ВузькоколійкиУкраїнськихКарпатах.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http://dspace.nbuv.gov.ua/bitstream/handle/123456789/13908/07-Klapchuk.pdf?sequence=1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Тур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Ремета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що побачити та, що треба знати.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https://tourinform.org.ua/turja-remeta/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3.Різні легенди та твердження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таємниця села на Закарпатті, назву якого пов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язують із могутнім биком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туром.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https://goloskarpat.info/society/618c0b0cf3050/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Юлій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Історико-краєзнавчий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нарис.Тур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я-ремета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Світовий рекорд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“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посла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”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гуні.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http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://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carpaty.net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/?p=29346&amp;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lang=uk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Матеріали із  приватного архіву Михайла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Бігана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сільського голови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с.Тур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Ремети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Юлій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Історико-краєзнавчий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нарис.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http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://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carpaty.net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/?p=29349&amp;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lang=uk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7.Юлій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Історико-краєзнавчий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нарис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Тур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я-Ремета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Ворожба краси.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8"/>
              </a:rPr>
              <a:t>http://carpaty.net/?p=29350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Гори Закарпаття приховують унікальну пам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ятку природи з глибокими підземними тунелями.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https://ua-reporter.com/uk/news/gory-zakarpattya-pryhovuyut-unikalnu-pamyatku-pryrody-z-glybokymy-pidzemnymy-tunelyamy-foto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9.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Пили із нього воду й ловили царську рибу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чим запам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яталась одна із потужних водойм у селі на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Перечинщині.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0"/>
              </a:rPr>
              <a:t>https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0"/>
              </a:rPr>
              <a:t>://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0"/>
              </a:rPr>
              <a:t>goloskarpat.info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0"/>
              </a:rPr>
              <a:t>/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0"/>
              </a:rPr>
              <a:t>society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0"/>
              </a:rPr>
              <a:t>/615ad47b2a8f2/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10.Кулінарна Подорож: Село В Карпатах, Де Неймовірно Смачно Готують Жаб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ячі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Лапки.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1"/>
              </a:rPr>
              <a:t>https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1"/>
              </a:rPr>
              <a:t>://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1"/>
              </a:rPr>
              <a:t>www.likeme.pp.ua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1"/>
              </a:rPr>
              <a:t>/kulinarna-podorozh-selo-v-karpatakh-de-nejmovirno-smachno-hotuiut-zhab-iachi-lapky/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Фото та та ілюстрації до інформаційного довідника використані із перелічених джерел.</a:t>
            </a: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C:\Users\B-PRO\AppData\Local\Packages\Microsoft.Windows.Photos_8wekyb3d8bbwe\TempState\ShareServiceTempFolder\237306587_4399506723462652_8646781942121128490_n.jpe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451145" y="1727733"/>
            <a:ext cx="3255434" cy="343940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B-PRO\Desktop\5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08054" y="3272662"/>
            <a:ext cx="6126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 smtClean="0">
                <a:latin typeface="Monotype Corsiva" pitchFamily="66" charset="0"/>
                <a:cs typeface="Times New Roman" pitchFamily="18" charset="0"/>
              </a:rPr>
              <a:t>Дякую за увагу</a:t>
            </a:r>
            <a:endParaRPr lang="uk-UA" sz="8000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074" name="Picture 2" descr="C:\Users\B-PRO\Desktop\220351638_860871441520801_3587647118286007859_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5442" y="0"/>
            <a:ext cx="2999492" cy="316899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2" descr="Logo_Maker_com"/>
          <p:cNvPicPr>
            <a:picLocks noChangeAspect="1" noChangeArrowheads="1"/>
          </p:cNvPicPr>
          <p:nvPr/>
        </p:nvPicPr>
        <p:blipFill>
          <a:blip r:embed="rId4" cstate="print"/>
          <a:srcRect t="11710" b="27165"/>
          <a:stretch>
            <a:fillRect/>
          </a:stretch>
        </p:blipFill>
        <p:spPr bwMode="auto">
          <a:xfrm>
            <a:off x="2342327" y="203170"/>
            <a:ext cx="3539184" cy="2164313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  <a:effectLst>
            <a:outerShdw dist="139700" dir="2700000" algn="ctr" rotWithShape="0">
              <a:srgbClr val="000000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C:\Users\B-PRO\Desktop\555.jpg"/>
          <p:cNvPicPr>
            <a:picLocks noChangeAspect="1" noChangeArrowheads="1"/>
          </p:cNvPicPr>
          <p:nvPr/>
        </p:nvPicPr>
        <p:blipFill>
          <a:blip r:embed="rId2"/>
          <a:srcRect l="4337" b="3632"/>
          <a:stretch>
            <a:fillRect/>
          </a:stretch>
        </p:blipFill>
        <p:spPr bwMode="auto">
          <a:xfrm rot="16200000" flipH="1" flipV="1">
            <a:off x="4585358" y="989847"/>
            <a:ext cx="6645018" cy="5091288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969" t="-4236" r="10030" b="3689"/>
          <a:stretch/>
        </p:blipFill>
        <p:spPr>
          <a:xfrm>
            <a:off x="6465457" y="790223"/>
            <a:ext cx="5407903" cy="4809067"/>
          </a:xfrm>
          <a:prstGeom prst="rect">
            <a:avLst/>
          </a:prstGeom>
          <a:effectLst/>
        </p:spPr>
      </p:pic>
      <p:sp>
        <p:nvSpPr>
          <p:cNvPr id="4" name="Прямоугольник 3"/>
          <p:cNvSpPr/>
          <p:nvPr/>
        </p:nvSpPr>
        <p:spPr>
          <a:xfrm>
            <a:off x="318526" y="275631"/>
            <a:ext cx="5087257" cy="625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Актуальність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наявність автентичних пам'яток, робить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Тур'янську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долину привабливою для туристів та сприятиме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туристичної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галузі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регіоні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Мета: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створити екскурсійний маршрут  музею під відкритим небом, відкрити таємниці автентичних пам'яток, з якими пов’язані долі людей, звичаї, побут та традиції мальовничого гірського села.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розкрити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історичну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ретроспективу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туристично-краєзнавчого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маршруту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мотивувати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молодь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вивчати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історію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Тур'янської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долин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створити інформаційний довідник: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“Музей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просто </a:t>
            </a: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неба”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Об’єктом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автентичні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пам’ятки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Предмет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розкриття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історичного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значення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туристично-краєзнавчого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маршруту, в межах села, як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важливої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складової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туристичної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сфери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регіону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Logo_Maker_com"/>
          <p:cNvPicPr>
            <a:picLocks noChangeAspect="1" noChangeArrowheads="1"/>
          </p:cNvPicPr>
          <p:nvPr/>
        </p:nvPicPr>
        <p:blipFill>
          <a:blip r:embed="rId4" cstate="print"/>
          <a:srcRect t="11710" b="27165"/>
          <a:stretch>
            <a:fillRect/>
          </a:stretch>
        </p:blipFill>
        <p:spPr bwMode="auto">
          <a:xfrm>
            <a:off x="9403644" y="-105839"/>
            <a:ext cx="2540000" cy="1553285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  <a:effectLst>
            <a:outerShdw dist="139700" dir="2700000" algn="ctr" rotWithShape="0">
              <a:srgbClr val="000000">
                <a:alpha val="64999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266399" y="5571454"/>
            <a:ext cx="2609432" cy="399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“Музей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просто </a:t>
            </a: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неба”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 descr="C:\Users\B-PRO\Desktop\238772499_303480998199908_2886512773507862637_n.png"/>
          <p:cNvPicPr>
            <a:picLocks noChangeAspect="1" noChangeArrowheads="1"/>
          </p:cNvPicPr>
          <p:nvPr/>
        </p:nvPicPr>
        <p:blipFill>
          <a:blip r:embed="rId5"/>
          <a:srcRect l="6902" t="9552" r="3408" b="5280"/>
          <a:stretch>
            <a:fillRect/>
          </a:stretch>
        </p:blipFill>
        <p:spPr bwMode="auto">
          <a:xfrm flipH="1">
            <a:off x="10250312" y="5249773"/>
            <a:ext cx="1603023" cy="1608227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290966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B-PRO\Desktop\555.jpg"/>
          <p:cNvPicPr>
            <a:picLocks noChangeAspect="1" noChangeArrowheads="1"/>
          </p:cNvPicPr>
          <p:nvPr/>
        </p:nvPicPr>
        <p:blipFill>
          <a:blip r:embed="rId2"/>
          <a:srcRect l="4337"/>
          <a:stretch>
            <a:fillRect/>
          </a:stretch>
        </p:blipFill>
        <p:spPr bwMode="auto">
          <a:xfrm rot="16200000" flipH="1" flipV="1">
            <a:off x="5121579" y="893891"/>
            <a:ext cx="6645018" cy="528319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3528" y="304675"/>
            <a:ext cx="5145004" cy="6176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Матеріали дослідження: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Архівні документи з історії села та його пам'яток.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Інтерв'ю з місцевими мешканцями, які зберігають традиції та легенди про пам'ятки.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Фотографії та відеоматеріали пам'яток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Етнографічні дослідження</a:t>
            </a:r>
          </a:p>
          <a:p>
            <a:pPr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Методи дослідження: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Аналіз архівних документів та літературних джерел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Огляд пам'яток, визначення їх  історичної цінності.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Організація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фото-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відеофіксації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пам'яток для подальшого використання в екскурсійному маршруті.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Аналіз результатів досліджень</a:t>
            </a:r>
          </a:p>
          <a:p>
            <a:endParaRPr lang="uk-UA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920089" y="1211202"/>
            <a:ext cx="46523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/>
            <a:r>
              <a:rPr lang="uk-UA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Село славиться своєю історією:</a:t>
            </a:r>
          </a:p>
          <a:p>
            <a:pPr indent="449580" algn="ctr">
              <a:spcAft>
                <a:spcPts val="0"/>
              </a:spcAft>
            </a:pPr>
            <a:r>
              <a:rPr lang="uk-UA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єдина у світі пам’ятка листоноші, гордість села-коні, зелені </a:t>
            </a:r>
            <a:r>
              <a:rPr lang="uk-UA" dirty="0" err="1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велетні-дугласки</a:t>
            </a:r>
            <a:r>
              <a:rPr lang="uk-UA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французький делікатес-жаб’ячі лапки…</a:t>
            </a:r>
          </a:p>
          <a:p>
            <a:pPr indent="449580" algn="ctr">
              <a:spcAft>
                <a:spcPts val="0"/>
              </a:spcAft>
            </a:pPr>
            <a:r>
              <a:rPr lang="uk-UA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Але сьогодні ми поговоримо про те, </a:t>
            </a:r>
          </a:p>
          <a:p>
            <a:pPr indent="449580" algn="ctr">
              <a:spcAft>
                <a:spcPts val="0"/>
              </a:spcAft>
            </a:pPr>
            <a:r>
              <a:rPr lang="uk-UA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 Тур</a:t>
            </a:r>
            <a:r>
              <a:rPr lang="en-US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dirty="0" err="1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янська</a:t>
            </a:r>
            <a:r>
              <a:rPr lang="uk-UA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долина  може</a:t>
            </a:r>
          </a:p>
          <a:p>
            <a:pPr indent="449580" algn="ctr">
              <a:spcAft>
                <a:spcPts val="0"/>
              </a:spcAft>
            </a:pPr>
            <a:r>
              <a:rPr lang="uk-UA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стати вашим улюбленим</a:t>
            </a:r>
          </a:p>
          <a:p>
            <a:pPr indent="449580" algn="ctr">
              <a:spcAft>
                <a:spcPts val="0"/>
              </a:spcAft>
            </a:pPr>
            <a:r>
              <a:rPr lang="uk-UA" dirty="0" smtClean="0">
                <a:ln w="1270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туристичним  краєм.</a:t>
            </a:r>
            <a:endParaRPr lang="uk-UA" dirty="0" smtClean="0">
              <a:ln w="12700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8" name="Picture 2" descr="C:\Users\B-PRO\Desktop\431402659_447981707564566_9132985311777761363_n.jpg"/>
          <p:cNvPicPr>
            <a:picLocks noChangeAspect="1" noChangeArrowheads="1"/>
          </p:cNvPicPr>
          <p:nvPr/>
        </p:nvPicPr>
        <p:blipFill>
          <a:blip r:embed="rId3"/>
          <a:srcRect l="18869" r="20417" b="18494"/>
          <a:stretch>
            <a:fillRect/>
          </a:stretch>
        </p:blipFill>
        <p:spPr bwMode="auto">
          <a:xfrm>
            <a:off x="6547556" y="3244227"/>
            <a:ext cx="5486400" cy="3387995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5362" name="Picture 2" descr="C:\Users\B-PRO\Desktop\239020596_1016278468911817_1632389013792510562_n.png"/>
          <p:cNvPicPr>
            <a:picLocks noChangeAspect="1" noChangeArrowheads="1"/>
          </p:cNvPicPr>
          <p:nvPr/>
        </p:nvPicPr>
        <p:blipFill>
          <a:blip r:embed="rId4"/>
          <a:srcRect l="7983" t="7056" r="7117" b="7293"/>
          <a:stretch>
            <a:fillRect/>
          </a:stretch>
        </p:blipFill>
        <p:spPr bwMode="auto">
          <a:xfrm rot="710711">
            <a:off x="10059261" y="87583"/>
            <a:ext cx="952664" cy="101541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" name="Picture 4" descr="C:\Users\B-PRO\Desktop\238772499_303480998199908_2886512773507862637_n.png"/>
          <p:cNvPicPr>
            <a:picLocks noChangeAspect="1" noChangeArrowheads="1"/>
          </p:cNvPicPr>
          <p:nvPr/>
        </p:nvPicPr>
        <p:blipFill>
          <a:blip r:embed="rId5"/>
          <a:srcRect l="6902" t="9552" r="3408" b="5280"/>
          <a:stretch>
            <a:fillRect/>
          </a:stretch>
        </p:blipFill>
        <p:spPr bwMode="auto">
          <a:xfrm flipH="1">
            <a:off x="4730045" y="5384799"/>
            <a:ext cx="1007086" cy="101035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750" t="29188" r="41554" b="30630"/>
          <a:stretch/>
        </p:blipFill>
        <p:spPr>
          <a:xfrm>
            <a:off x="3911600" y="1014142"/>
            <a:ext cx="8280400" cy="58438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9645" y="259645"/>
            <a:ext cx="11582400" cy="646331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      Наш маршрут починається з огляду унікальних експозицій просто неба, які поєднують захоплюючі</a:t>
            </a: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офлайн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онлайн-подорожі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. На сьогодні у музеї 13 експонатів, а 27-чекають на свої історії. </a:t>
            </a:r>
          </a:p>
        </p:txBody>
      </p:sp>
      <p:pic>
        <p:nvPicPr>
          <p:cNvPr id="17" name="Picture 2" descr="C:\Users\B-PRO\Desktop\88.jpg"/>
          <p:cNvPicPr>
            <a:picLocks noChangeAspect="1" noChangeArrowheads="1"/>
          </p:cNvPicPr>
          <p:nvPr/>
        </p:nvPicPr>
        <p:blipFill>
          <a:blip r:embed="rId3"/>
          <a:srcRect l="4364" t="9939" r="62773" b="6667"/>
          <a:stretch>
            <a:fillRect/>
          </a:stretch>
        </p:blipFill>
        <p:spPr bwMode="auto">
          <a:xfrm>
            <a:off x="365760" y="872835"/>
            <a:ext cx="4006734" cy="57191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8606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 l="6436"/>
          <a:stretch>
            <a:fillRect/>
          </a:stretch>
        </p:blipFill>
        <p:spPr>
          <a:xfrm>
            <a:off x="228426" y="250521"/>
            <a:ext cx="2857500" cy="64030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r="67594"/>
          <a:stretch>
            <a:fillRect/>
          </a:stretch>
        </p:blipFill>
        <p:spPr>
          <a:xfrm>
            <a:off x="9375696" y="311853"/>
            <a:ext cx="2816304" cy="61422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68938"/>
          <a:stretch>
            <a:fillRect/>
          </a:stretch>
        </p:blipFill>
        <p:spPr>
          <a:xfrm>
            <a:off x="6702703" y="215900"/>
            <a:ext cx="2822298" cy="64216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3044652" y="291403"/>
            <a:ext cx="377818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створення </a:t>
            </a:r>
            <a:r>
              <a:rPr lang="uk-UA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проєкту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uk-UA" sz="2800" b="1" i="1" dirty="0" smtClean="0">
                <a:solidFill>
                  <a:srgbClr val="492207"/>
                </a:solidFill>
                <a:latin typeface="Monotype Corsiva" pitchFamily="66" charset="0"/>
                <a:cs typeface="Arial" pitchFamily="34" charset="0"/>
              </a:rPr>
              <a:t>Музей просто </a:t>
            </a:r>
            <a:r>
              <a:rPr lang="uk-UA" sz="2800" b="1" i="1" dirty="0" err="1" smtClean="0">
                <a:solidFill>
                  <a:srgbClr val="492207"/>
                </a:solidFill>
                <a:latin typeface="Monotype Corsiva" pitchFamily="66" charset="0"/>
                <a:cs typeface="Arial" pitchFamily="34" charset="0"/>
              </a:rPr>
              <a:t>неба”</a:t>
            </a: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/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тісно пов’язана з партнерським </a:t>
            </a:r>
            <a:r>
              <a:rPr lang="uk-UA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проєктом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соціальної дії «</a:t>
            </a:r>
            <a:r>
              <a:rPr lang="uk-UA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Штрека-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200 безпечних та пізнавальних кроків» в рамках програми «Активні громадяни» за підтримки Британської Ради та Міністерства освіти і науки України. </a:t>
            </a:r>
            <a:r>
              <a:rPr lang="uk-UA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Штрека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місцева назва залізничної колії. На даний час втратила свої призначення і </a:t>
            </a:r>
            <a:r>
              <a:rPr lang="uk-UA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фінкціонує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як дорога громадського руху. Однією із цілей </a:t>
            </a:r>
            <a:r>
              <a:rPr lang="uk-UA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проєкту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було будівництво декоративної огорожі, на якій  були встановлені автентичні експонати, виготовлені з металу.</a:t>
            </a:r>
            <a:endParaRPr lang="uk-UA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Logo_Maker_com"/>
          <p:cNvPicPr>
            <a:picLocks noChangeAspect="1" noChangeArrowheads="1"/>
          </p:cNvPicPr>
          <p:nvPr/>
        </p:nvPicPr>
        <p:blipFill>
          <a:blip r:embed="rId4" cstate="print"/>
          <a:srcRect t="11710" b="27165"/>
          <a:stretch>
            <a:fillRect/>
          </a:stretch>
        </p:blipFill>
        <p:spPr bwMode="auto">
          <a:xfrm>
            <a:off x="1349153" y="429003"/>
            <a:ext cx="1731684" cy="1058975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  <a:effectLst>
            <a:outerShdw dist="139700" dir="2700000" algn="ctr" rotWithShape="0">
              <a:srgbClr val="000000">
                <a:alpha val="64999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2204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ЛМ\ВороничЛМ_МАН\1\2.jpg"/>
          <p:cNvPicPr>
            <a:picLocks noChangeAspect="1" noChangeArrowheads="1"/>
          </p:cNvPicPr>
          <p:nvPr/>
        </p:nvPicPr>
        <p:blipFill>
          <a:blip r:embed="rId3"/>
          <a:srcRect l="3094" b="3750"/>
          <a:stretch>
            <a:fillRect/>
          </a:stretch>
        </p:blipFill>
        <p:spPr bwMode="auto">
          <a:xfrm>
            <a:off x="458152" y="457735"/>
            <a:ext cx="4283809" cy="601851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10499" y="161848"/>
            <a:ext cx="3128211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Ласкаво просимо </a:t>
            </a:r>
          </a:p>
          <a:p>
            <a:pPr algn="ctr"/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uk-UA" sz="1600" b="1" i="1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Тур'їх</a:t>
            </a:r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i="1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Ремет</a:t>
            </a:r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незвичайного села, розташованого у мальовничій </a:t>
            </a:r>
            <a:r>
              <a:rPr lang="uk-UA" sz="1600" b="1" i="1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Березне-Ліпшанській</a:t>
            </a:r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долині,  оточеного гірськими </a:t>
            </a:r>
          </a:p>
          <a:p>
            <a:pPr algn="ctr"/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хребтами </a:t>
            </a:r>
            <a:r>
              <a:rPr lang="uk-UA" sz="1600" b="1" i="1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Синаторія</a:t>
            </a:r>
            <a:endParaRPr lang="uk-UA" sz="1600" b="1" i="1" dirty="0" smtClean="0">
              <a:solidFill>
                <a:srgbClr val="4922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і Липова Скеля. </a:t>
            </a:r>
          </a:p>
          <a:p>
            <a:pPr algn="ctr"/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Географічні координати: 48°42′51″ </a:t>
            </a:r>
            <a:r>
              <a:rPr lang="uk-UA" sz="1600" b="1" i="1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пн.ш</a:t>
            </a:r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. - 22°35′38″ </a:t>
            </a:r>
            <a:r>
              <a:rPr lang="uk-UA" sz="1600" b="1" i="1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сх.д</a:t>
            </a:r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. Територія – 4886 га,</a:t>
            </a:r>
          </a:p>
          <a:p>
            <a:pPr algn="ctr"/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населення – 3200 осіб. </a:t>
            </a:r>
          </a:p>
          <a:p>
            <a:pPr algn="ctr"/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Відстань до найближчого міста – </a:t>
            </a:r>
            <a:r>
              <a:rPr lang="uk-UA" sz="1600" b="1" i="1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Перечина</a:t>
            </a:r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– 9 км,</a:t>
            </a:r>
          </a:p>
          <a:p>
            <a:pPr algn="ctr"/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  до обласного </a:t>
            </a:r>
            <a:r>
              <a:rPr lang="uk-UA" sz="1600" b="1" i="1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цетра</a:t>
            </a:r>
            <a:endParaRPr lang="uk-UA" sz="1600" b="1" i="1" dirty="0" smtClean="0">
              <a:solidFill>
                <a:srgbClr val="4922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Ужгорода – 32 км. </a:t>
            </a:r>
          </a:p>
          <a:p>
            <a:pPr algn="ctr"/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З 12 червня 2020 року </a:t>
            </a:r>
          </a:p>
          <a:p>
            <a:pPr algn="ctr"/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uk-UA" sz="1600" b="1" i="1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Тур'ї</a:t>
            </a:r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i="1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Ремети</a:t>
            </a:r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- адміністративний центр </a:t>
            </a:r>
            <a:r>
              <a:rPr lang="uk-UA" sz="1600" b="1" i="1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Тур'янської</a:t>
            </a:r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долини,</a:t>
            </a:r>
          </a:p>
          <a:p>
            <a:pPr algn="ctr"/>
            <a:r>
              <a:rPr lang="uk-UA" sz="1600" b="1" i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що підкреслює свою важливість та значення у цьому регіоні. </a:t>
            </a:r>
            <a:endParaRPr lang="uk-UA" sz="1600" b="1" i="1" dirty="0">
              <a:solidFill>
                <a:srgbClr val="4922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B-PRO\Desktop\робочий стіл\зображення\jrcfyf\Background.png"/>
          <p:cNvPicPr>
            <a:picLocks noChangeAspect="1" noChangeArrowheads="1"/>
          </p:cNvPicPr>
          <p:nvPr/>
        </p:nvPicPr>
        <p:blipFill>
          <a:blip r:embed="rId4" cstate="print"/>
          <a:srcRect l="9262" r="7424" b="18219"/>
          <a:stretch>
            <a:fillRect/>
          </a:stretch>
        </p:blipFill>
        <p:spPr bwMode="auto">
          <a:xfrm>
            <a:off x="4908290" y="4974781"/>
            <a:ext cx="2643977" cy="154551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" name="Picture 7" descr="D:\ЛМ\ВороничЛМ_МАН\1\4.jpg"/>
          <p:cNvPicPr>
            <a:picLocks noChangeAspect="1" noChangeArrowheads="1"/>
          </p:cNvPicPr>
          <p:nvPr/>
        </p:nvPicPr>
        <p:blipFill>
          <a:blip r:embed="rId5"/>
          <a:srcRect t="-2055" r="-119"/>
          <a:stretch>
            <a:fillRect/>
          </a:stretch>
        </p:blipFill>
        <p:spPr bwMode="auto">
          <a:xfrm>
            <a:off x="7717015" y="214810"/>
            <a:ext cx="4330966" cy="6244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2" descr="Logo_Maker_com"/>
          <p:cNvPicPr>
            <a:picLocks noChangeAspect="1" noChangeArrowheads="1"/>
          </p:cNvPicPr>
          <p:nvPr/>
        </p:nvPicPr>
        <p:blipFill>
          <a:blip r:embed="rId6" cstate="print"/>
          <a:srcRect t="11710" b="27165"/>
          <a:stretch>
            <a:fillRect/>
          </a:stretch>
        </p:blipFill>
        <p:spPr bwMode="auto">
          <a:xfrm>
            <a:off x="488574" y="150725"/>
            <a:ext cx="1731684" cy="1058975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  <a:effectLst>
            <a:outerShdw dist="139700" dir="2700000" algn="ctr" rotWithShape="0">
              <a:srgbClr val="000000">
                <a:alpha val="64999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8606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7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380724" y="907256"/>
            <a:ext cx="819927" cy="603015"/>
          </a:xfrm>
          <a:prstGeom prst="rect">
            <a:avLst/>
          </a:prstGeom>
          <a:ln/>
          <a:effectLst>
            <a:softEdge rad="127000"/>
          </a:effectLst>
        </p:spPr>
      </p:pic>
      <p:sp>
        <p:nvSpPr>
          <p:cNvPr id="20" name="TextBox 19"/>
          <p:cNvSpPr txBox="1"/>
          <p:nvPr/>
        </p:nvSpPr>
        <p:spPr>
          <a:xfrm rot="10800000" flipV="1">
            <a:off x="4459111" y="213608"/>
            <a:ext cx="73716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Тур став не лише символом села, але і його живою душею.</a:t>
            </a:r>
          </a:p>
          <a:p>
            <a:pPr algn="ctr"/>
            <a:r>
              <a:rPr lang="uk-UA" sz="2000" b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Окрасою є тут танцювальний колектив "</a:t>
            </a:r>
            <a:r>
              <a:rPr lang="uk-UA" sz="2000" b="1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Тур’янська</a:t>
            </a:r>
            <a:r>
              <a:rPr lang="uk-UA" sz="2000" b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долина, "</a:t>
            </a:r>
            <a:r>
              <a:rPr lang="uk-UA" sz="2000" b="1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Тур’янськиймед”</a:t>
            </a:r>
            <a:r>
              <a:rPr lang="uk-UA" sz="2000" b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, "</a:t>
            </a:r>
            <a:r>
              <a:rPr lang="uk-UA" sz="2000" b="1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Тур'янський</a:t>
            </a:r>
            <a:r>
              <a:rPr lang="uk-UA" sz="2000" b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часник,</a:t>
            </a:r>
          </a:p>
          <a:p>
            <a:pPr algn="ctr"/>
            <a:r>
              <a:rPr lang="uk-UA" sz="2000" b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колоритна корчма "Золотий Тур", гурт </a:t>
            </a:r>
            <a:r>
              <a:rPr lang="uk-UA" sz="2000" b="1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“Тур</a:t>
            </a:r>
            <a:r>
              <a:rPr lang="en-US" sz="2000" b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sz="2000" b="1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яни”</a:t>
            </a:r>
            <a:r>
              <a:rPr lang="uk-UA" sz="2000" b="1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uk-UA" sz="2000" b="1" dirty="0">
              <a:solidFill>
                <a:srgbClr val="4922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8" name="Picture 6" descr="D:\ЛМ\ВороничЛМ_МАН\1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158" y="297952"/>
            <a:ext cx="4392149" cy="621276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" name="Picture 3240"/>
          <p:cNvPicPr/>
          <p:nvPr/>
        </p:nvPicPr>
        <p:blipFill>
          <a:blip r:embed="rId4"/>
          <a:srcRect t="13537" r="4395" b="15672"/>
          <a:stretch>
            <a:fillRect/>
          </a:stretch>
        </p:blipFill>
        <p:spPr>
          <a:xfrm>
            <a:off x="8959785" y="5045540"/>
            <a:ext cx="2792661" cy="1405287"/>
          </a:xfrm>
          <a:prstGeom prst="rect">
            <a:avLst/>
          </a:prstGeom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 rot="10800000" flipV="1">
            <a:off x="7191022" y="4997908"/>
            <a:ext cx="171234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У 2023 році, завдяки підтримці меценатів, було доставлено прототип турів на околиці села</a:t>
            </a: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rgbClr val="492207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10.jp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4584885" y="3509350"/>
            <a:ext cx="2170437" cy="1364679"/>
          </a:xfrm>
          <a:prstGeom prst="rect">
            <a:avLst/>
          </a:prstGeom>
          <a:ln/>
        </p:spPr>
      </p:pic>
      <p:pic>
        <p:nvPicPr>
          <p:cNvPr id="11" name="image13.jpg"/>
          <p:cNvPicPr/>
          <p:nvPr/>
        </p:nvPicPr>
        <p:blipFill>
          <a:blip r:embed="rId6" cstate="print"/>
          <a:srcRect l="1967" t="6663" r="1967" b="14494"/>
          <a:stretch>
            <a:fillRect/>
          </a:stretch>
        </p:blipFill>
        <p:spPr>
          <a:xfrm>
            <a:off x="8928917" y="3609710"/>
            <a:ext cx="2820202" cy="1366788"/>
          </a:xfrm>
          <a:prstGeom prst="rect">
            <a:avLst/>
          </a:prstGeom>
          <a:ln/>
        </p:spPr>
      </p:pic>
      <p:pic>
        <p:nvPicPr>
          <p:cNvPr id="12" name="image15.jpg"/>
          <p:cNvPicPr/>
          <p:nvPr/>
        </p:nvPicPr>
        <p:blipFill>
          <a:blip r:embed="rId7" cstate="print"/>
          <a:srcRect b="6560"/>
          <a:stretch>
            <a:fillRect/>
          </a:stretch>
        </p:blipFill>
        <p:spPr>
          <a:xfrm>
            <a:off x="8929398" y="1772951"/>
            <a:ext cx="2797143" cy="1771048"/>
          </a:xfrm>
          <a:prstGeom prst="rect">
            <a:avLst/>
          </a:prstGeom>
          <a:ln/>
        </p:spPr>
      </p:pic>
      <p:sp>
        <p:nvSpPr>
          <p:cNvPr id="14" name="Прямоугольник 13"/>
          <p:cNvSpPr/>
          <p:nvPr/>
        </p:nvSpPr>
        <p:spPr>
          <a:xfrm>
            <a:off x="10463095" y="3647169"/>
            <a:ext cx="11849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“ВелоТУР”</a:t>
            </a:r>
            <a:endParaRPr lang="uk-UA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552692" y="2070052"/>
            <a:ext cx="1269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“Тур’яни”</a:t>
            </a:r>
            <a:endParaRPr lang="uk-UA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8918224" y="5077742"/>
            <a:ext cx="26921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587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 Корчма </a:t>
            </a:r>
            <a:r>
              <a:rPr kumimoji="0" lang="uk-UA" sz="1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“Золотий</a:t>
            </a:r>
            <a:r>
              <a:rPr kumimoji="0" lang="uk-UA" sz="1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14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Тур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6.jp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0692480" y="711200"/>
            <a:ext cx="1119883" cy="1022223"/>
          </a:xfrm>
          <a:prstGeom prst="rect">
            <a:avLst/>
          </a:prstGeom>
          <a:ln/>
          <a:effectLst>
            <a:softEdge rad="127000"/>
          </a:effectLst>
        </p:spPr>
      </p:pic>
      <p:sp>
        <p:nvSpPr>
          <p:cNvPr id="12290" name="AutoShape 2" descr="Турянська долина» 2024 | ВКонтакт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292" name="AutoShape 4" descr="Турянська долина» 2024 | ВКонтакт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294" name="AutoShape 6" descr="data:image/jpeg;base64,/9j/4AAQSkZJRgABAQAAAQABAAD/2wBDABQODxIPDRQSEBIXFRQYHjIhHhwcHj0sLiQySUBMS0dARkVQWnNiUFVtVkVGZIhlbXd7gYKBTmCNl4x9lnN+gXz/2wBDARUXFx4aHjshITt8U0ZTfHx8fHx8fHx8fHx8fHx8fHx8fHx8fHx8fHx8fHx8fHx8fHx8fHx8fHx8fHx8fHx8fHz/wAARCAC+AQkDASIAAhEBAxEB/8QAGgAAAgMBAQAAAAAAAAAAAAAAAwQAAgUBBv/EAEQQAAIBAwIEAwMJBQcDBAMAAAECAwAEERIhBRMxQSJRYXGBkRQjMlSSobLR8EJScrHBJDNidKLh8RVjggY1ZHNEU8L/xAAZAQEBAQEBAQAAAAAAAAAAAAAAAQIDBAX/xAAlEQACAgIDAAEFAAMAAAAAAAAAAQIREhMDITEEFCJBUWEyQlL/2gAMAwEAAhEDEQA/APO4LyEKCSScADJNcaN0GXRlB6ErirwzSW9yJoDiRSdJxkg09xmd3mWFWBgCRsMdA2hQd/d91DznouCyaOEWo/wn8TU/ztXSsSwk0cOtB/2j+JqYYm4jaPJ+cBUY6/rt76+Hy8GfKz1QldI0xKT0B+FQynpg79NqxY5zK1g2cvqYEeoAHx2z76orYtl3+b+Unm46acj7v9qv0S/Z6cP6bvNPl91TmnrjYddqzZFMsBiAUc0EDQRuf1ge+l2kMtnBdISZoRqZe5AwG/P31F8NMzGNm2JSegJ91c5hHUH4VjTbTXmonJgyQTkjb/ir21wiaFwigJGWlHQk7aTgbHfvVfwlRXFpemvzG/dPwrhmx129tYrAJPMAAuLI5GMYNWt7giONNiFiVtanoemD61JfDSVokotKzX5/sqc/2Vmc/wBanP8AWvPoZ59pp8/2VOf7KzOf61Of600MbTT5/sqc/wBlZnP9anP9aaGNpp8/2VOf7KzOf61Of600MbTT5/sqc/2Vmc/1qc/1poY2mnzqtzG/dPwrLFwQQc9DmhxBBeSaUQaUjIGNl9fSusPjKXp0hLKzX5p2269NutQSHpg7ddqyA+i5nDHwzw611HyGMfD+VWtyYLlbZ8ugYtGx66cMCD7M/raui+Ev2dcf6aplI6ggeZFQSsf2GG+N1rFs2P8A0nMRTnmNtJX6ZGr9Y91GgEUlsFCry2QKzAgEZxn35++tfSRXRJKjUEhPQH4VOaR1H3Vjwt1tZwX0qQjY3KEqPiOnu9KltKVgXUQTGTEGHcA/8fCsS+IkvTMlirs1J5dcEo842/Ca8Ais+ygk4zgDO1ewE2Q480b8JrytlNJBMDEcF10McZ8J617fhRxgzy8jUgTIyfSVl/iGK5T/ABqd5eITIWDRxyvyyPInPv3pCvecmXjMYuV54Jh1jXjY6c705xOyjsNEQyZtT6mzkFc+E+8Umis9yqqoZmcBVPQnPSj38dyJBJdjqzIratQ8J3HuNQq8NKOXRZ2g/wCzn/W1HiuAIHIY6ly2jJAI28v10rPkOLaz/wDo/wD7apDMsevUpYOunZsEfdXFwTdmIzx5O/DXkmZBI0bO/KHiXWwA39vln7qiOeeiOXbwswfWc4z1+G9If9RTxYt/pE6vHnOevaol+iMh5DHQukZk6jOR+z6D4VMD1x5eL8j0c+tLZnD/ADuosOY22P8AipzzywSW1c4JnW2AM4z19KQW+jRYVEDfNZxmTrnz8NX+WRchcI5fm68a8EY364wRvTA3t4Bo3GFk0lyEZlXxkEhcZ9nXbbtQZLl0kxznOMFTqOcHegG8Uq+YN3JJw+Bk9e2d8DO/wpZ3aRyx6k522FNZ5uflg19g8LyQbCRx7GNca6Z/pux9rZpDJqZNNR5Nkh3n+tTn+tJZNTJpqRMpDvP9anP9aSyam9TUhnId5/rU5/rSeDUwaakMpDnP9anP9aTwamDTUhlIc5/rU5/rSe9cyaupFzkO8/1q/wAsk6cx8DoNRrPyamfWmpIKcjUiumwzs8hVWAbDHABzvt7PvpgyIDCY2LLIw1MrsAc5+/bvWZa3fydXGlmDkZ0tpO2fzrvy4a/7vCBtYUNghvbjHfGMUwPbxcvGo/d6aBkzbRMdTa3VTqckDI61wyP4GLP4peWo1HB3xnzHs60keIKVVeQQqMrKFfBBHu3/ANqqb7f6HhLmQjVltfnnH9KYHRcvDj36PCYESFNWFTmKusgEdfjnaqTTZTVqJAC4OokZPVd+4pT5cmWxAQrLpID7gYx5eXpXJrtJUIEJUlVGdeRkbZ6dcUw/BmfLxODS9GbabM2PNW/Cax+GwR3Nxypc4MbsuDg5Ckj+VO2LZuh/C/4TSFgs73kC2n9+W8Hln310hHFHmhbXZa8gjgjtDHnMsAkbJzuWYf0pajXfNEqiYaSI1CqOgTHh+6g10NP0NbOsV7DI+ypKrMcZ2BzRuJ3S3Vy3KYm3DuyArjGpiSf16UCCJpryOKMKWeQKoboST39Kd4usXJtHijVNYkzhcZw7ChV4XjwX4aG04MQzqAIxzG89q1NK4k+YsiR9DAiwfbttWHcn5mz/AMuPxvSxrNGfD02iMcvMVkQfp4WLK+zbeuaBpc8mxyD4QRF4h8Nq81mpmqLPTBYy8Y5NmFI8ZKxbH023rmFCPiCzLA+DAiwR8Nq81mpmgs9PhA6AxWTKR4ioiBB+G9WUIUcmOyDA+FSI/EPhtXls1M1SWes5SF0HJtAhGWYrHkH02qojGhv7Paa8+EBY8EfCvLiVgMBiB5A1Oa/7zfGgs9VyY9afM2hUjxELHkH4VXljlseRZagfCuI9x8K8uZWfqxPvrmaCz1YjjMijl2gTGWYrFkH4VzlDQfmLTXqwBpjwR8K8sGwcjY05b3Knwy4Hk3ags3+SnNAMNqUxuQseQfhXOUOWTyLPXnZcR4I+FZ2gVNFShZpclOZgQ2oTT9IrHnPwrnKHL/uLTXqxjEeMfCs7RXG0oMsQPbtShZqcmPmgcu1KadyFjyD8KG0YEOowWQfP0MR9PbisF7xtZ0409sjfFLs5caick1LKel0xmYgR2gh0/TKxZJ9mKHpHLHzFlzNWCMRaceecV50f0qxwAKlg9EUjExHLszHpyGAizn2EVXQOSG5NjzNW6YiwB7cV5zIx7965nx1QemKR8xgIbMIF8LMsWSfZiqYHLX+z2WvUdQxFpA9uK82zd6hBAyR1oLPTlYuYw5dmU0+FgsWSfhVSnzaHkWOonxLiLCj4b15jrRWYGMnyxUbotms2kcXIjCBdDYCBQPoH93aszhNxHacRtriYkRxtliBk4xROFHN0v8L/AIGoHDnjjvrZplVohIocOMjSTg1UEdu3hk+TtESX5KiYkYy/f7sUvTvGIkt7828aqBDGiNpH0mCjJ9uaSrRJehrZGlvYY1cozyqquOqktjNMcRtJLZIDLcGbW0qgE7LpfB79+tLQSmC8jmC6jHKGC5xkg5xR+IXb3CQpJAYSjSOMnqHfV5dulDa8OXX93Z/5cfjel9VGvD81Zf5cfjelaqQotmpmuVKUSjuamarmpVoUWzUzXKlKFHc1M1XNdoSjua7Va6M9u1BR3NdFQAnrsah2x6mpYxD291LAdjlf3TuK04b63k+k3LP+LpWKrdc9K7GA6luw6D1rLlRrE2Wv7UY8RORnZelZczvcOWJ/IChv4Av8O9XfwJp/Way5WXEGSOh65rpcDAoDEl8AZJ7DzqurIzVolDQ3xjvkV1hkDtuB60JJAAGONq4speQE5PXaoWgx0ojL329tVRVyncHO/nVJSS+kftYFGZcFAO1ZuhQNtOQOm/nRpFzH60qTmYA9NWaZdteVGx8gd6PoUAG2PPpRTtGqDqdj7arOBtp7dMVWFxsxzkDA8jT3sUOWEYF7ER+63v8AA1IR7lQM5JAGkZOad4dJm/i330v+BqFw2Y295HKsBnKg4jGxOVI7Dt191aXhGW4jbtbTx8yZpWmiWUs3Xft1OelK0zfTvcNbGSEw6IEjX/EB+0PQ0tWzLDW0pt72KYKGMcoYKxxkg569qNxFbeMQx20ryAFmwz5VATkL6HzoNuiy3kMbjKvKqsOmxbFE4ja/JLqQRj5kyOsZ/hbGPaKFXhy8Hzdmf/jj8b0tTV5/dWf+XH43oGDgdhg49a0jaKVyrnHiA86rVBypUqUoUSpXcbZq6xk49d6l0KKhCRnHfHvqaGyB50aXAjUemPfVF9uNht0zWMi0cWJi4U9/uFGYINSoNwR76luTryTnJx6gVNLGbIACkk+gNYcnZUgD5Gn/AIqrhvCo6nt60dI9sy5Hh27ZokSKBq8h8KmQoUdCNiemPfTIh0QY89ztilpnIcezNMNPrTOrJVetHbByfGfQYGfKpKC7jA2IGPWqMBIm2+WAON6I8mgPkZ8Jwe4NQFYowiuc+IrgeWKHySUC92YEnyqyNr0sc75X3V0nM2g+rVewVmU8nZcDVhd9zXE0I4DegOehFR25p0k9M59lVjXm4BByDqbtt0q/gg4YUjdHCjONxnO9CmfG5JwelWlkYImFOCNjg4zStxqzt7SO4rEU2+zRV/pgkZGe9FEvjzjJ22FCSJpJEXPhbLZ9M1WYjcepx5iujVkoPM5ODnY7eyq6fADnqNs0AKSqIOrHyph48oo3BCk9MdKUkA3CjniMf8L/AIGo/A5Ei4tA8rqiLq1MxwB4WFA4MP7ajfxAfYahQmMSxmYMYtQ1hTuVzvWjMuhzijo7WYidXCWkakqc4Izt6H0pGmb63NtOFxHoZA0bITpdT0bc593pS1U5y9DW4dr2IQkCQyqEJ6as7ffTHEvlgEaXpXd5HVQMHUW8R95G1L2siwXsEz/RjmVmxucBs0biM9tc6Hi1c3VIXJGMqXyn3H+VDS8JdRkw2bdhAPxvS7lth00jFOyt8xaDOwtwf9b0J2Gw6g9fWl0bSFtO2R3NUx2plimNts0Kdo4gDgncjGdzVTFFNP3VdI8jUxwMirRYePGCrMMkMpG1ddwBp6dqjkWjrMMjHcmuT4TSB5DNUGDIB2yOlduiRJ126GsP0ApG+41aNTIO+Bk0IjJ9ScU8Ym5McEY8cjAY6ZNJOugViVRIqnBxljt1q3MZwx9SF+NdiQAJgks7FATtnG5P8q7LZmO8jhhlDiQAr558v12rFWaqlYC4fQ4HYAAeooaSvIrAbDfO3WtKGCxnmfnIwRTguzEH7jgUhJCIJ5oIsvpbCkDdh2rVUqJ/ShiDlPF7RRtKxxkDfqScda7a22u6McjlDH9LvpNVnjNvJIjNnGRkbg+X86jFUUeUIgKbLqxUYYgBY7vv7qFKcx6Rv0HvozI086RruqrlseQq0RdlEaNCAO3bqaqXHPZiQdsCnljKWsiQK7HltkKoJINA4dw35YQ8k6IpBIQbs2PuqpGmqBo6oTpQb7HbJxXU0REjJyxBweoFaVnw+aeeS2iRcps7n6Kij3PA1jSbUh+U9UcMSHHfG3t2pQaMlZ/GCRkZ3GetS8aL5SwUYVhtvnAPSjpaxD6e5A9uay52HObltldR07Y2p6VpoZSUI8Yz9EYNd5gToN++Klvw67ljFwsLiAnBkOwx39tXaxcft79870qjKVgSQZFK5AyMgDYCrySkll6eE4NC0tzOWPEe+NsUZrZkgZ5SAUUlRjvSuxTL8HYfLY1/jx9hq5w+OeW8iS1Kic506hkdDnr6UPgxzxGMf4X2/wDBqPwm4js+IQ3EudCas4GTupH9a0Yl6Uu0mjeNbjAPKUqg/YU7genX76BR7uSGRoWhzq5KrKSMZcbE/wAqBVObCRxNPcpCmNUjhVz0yTitHjMfLtbJerAzKzbEth8ZOP0Ky8kOSCQQ2QRsQajOz/TZj1O5zvQqYxeviGyA/wD0A/63pcy5AAGMDr3NHvlYxWRAz8wB79b0Ozt/lN1DGxKo7BSw6gVVTOhE1SFEiUu52AAySaafh7RqJZ9JkU7Jvgjvg9CR5CtHmxWfPENugEDYG2DpPQ56/HyreijARRpBQqDpIyMUoq6Z50WzT2YQD59SSi43x5H3fypK20CZ3kdIwuAHfGB+sV6mC2aC5IwDHpChlHb+lef4twZ7e5+ZHMAYsq+anFYxo1dsTnTlSMZELl2BhK9CN+/Q9qNJZkhWcjS+c6dypAzig8ue5eO2KlTqyCRnBrSsYZoo7hZyAAQo0tnJz/vVxZW0Z9rapcgyRty1BGkytjUf6UbnpaTlmUmTSUTtpJ2z8M/GrWnDyLSKe2dy7qCVbcA96f5XytFt7vSNIJ1Y8Q9/fFTBt2HRnyRvJ8nFsOYUONhnGf8AitAWRNsk2t1ukYoiEbeLr16bZrtjZz215kNzF07HB2FaV1LzISiqrTLkgZ/XnitqP7E3apGRfWbWR1IfBpHiWkjA6cTRnOrWyygkb6R/xit9MpZsr/TCnSD09lIpcLJaxqFwwjCEn6RHb86uKbMTbURadGgvJSQMMxZTjqDv+dZ3GonjuVaRSFdRobswxXqpXTnQLyw+cYfTkAY86Q45biXh3KjQtIjF1xv239m2fgKzhRcm6PKx+KRFAzlgMedenlREtfkyxiO4gOplO+s43Oe4IzvWLwWza74la6lYx6i2fPSM/wBK9XxGFRCJCoLLlckbhT/vilWPDItduc9spAU4iTVhi2BjJzWt8jU8PhgkJ5iFWEiDfV3+O/xrNsGWKFriRSU0qdWMgHoT7vOt2xhkR2klmZ98qpAAUdhtVSojYQcPUY+dkjXclI2xqPmT1rMvtNrM6o7lDCZTrYsUK9G3/W1bbtnYeX3Vg8UeM3vLIGWC62PdBv8ADt76MIC9kktoz6RHJJGO5OGIztQrBYeFOhaxIEjaedK2X9NsbA/lWhZJNIxkudOVYhFTpjsanGU1WvIjwZZHUjJ2GCD/ACFSqRbbKB1EjW8Zxb3IYKpOQr98e3c+0eppaHh8YCyS5do3IdScq2+K4uZb1EXcW41M3TxHYf1+FPWAAj5b7MpJJz13zRKy3QrxC0iKtPhEVYdK4GNJUk/1rBv+fFBjSQjMUZwdsjYqfLpXsdPzLbA6WB33FZ3/AKjtC/D5poiqg4Zwe5BH6/5o12MjzHBf/cY/4X/A1F4fbNd3kMEbaWYk6vIAZP8AKucIiZOJR5GPC/f/AANQUZkIZGKkdCDg1DlJmjxnHOtGChdVrGxwc5Jz37+2s6oWJxkk4GBk5wKlUw+yN9M+01eSCWIKZY2QNnSWGAavAiS3SJK+iNpAHbOMLnc7+lNcSliks7RYGQiEyqVU9AXJX16d6FSGVtOda2TfKoIdcOhVkbDHDt+dWbh6Wxi5nEbZNLahg5yR+v50L5TLBa2ixyyKOTnCtgfTam7C6u7icKJpCi7tk5GK5XLLo6pqjnE7eRzzYRmQDSy5+kv+3505YQX1tADJdJPnfls2Ao8hmiyIroHPxoNzxJ7TlqMYKnbTnfNb5XKKtBNfkIeJSFyojaNhtpzkCsXjF3dLcLK/92MFCGwSB1++tBuJpORzEORtlVGcVg3d1JLc6nIOOi9gKQk5q2X89B4ZGu7VmWQhg23UkU49y7o7Ro27Bj4ckkb1kWcvyedt/Axw2Oxragk3INbthrsctBa2dhCzMXLKMDyJ7e6ok1uXMjmVyBspOAvw/rWdZovPkVv2eme29Pxogc49aWy0Es+KRhCk0ZUsx8LeVAk4msV0cIAHICkZAx7qFNCPlgJ8xV+JInzOcBQTmltk8HLsmQho8hSviHn5+tIpxKKQCGFUXTGVVnXHQbCm2mBGB3+AFZd8iwtHIMD5wZPTOdqltGvQyTM4C6muSSPCjaVB9h6/dT0d7cWRQzW4WHIyMZOPbn+dZ1tbh45FI2II9xpOyuBGXtZj83KSrEbEOOn8v5VpTb9JriaIaPh3GUUNpgHhVh0CsNj5d61uIhnsp+W5dtOrbrkdtqyraI8QS1imhZmt2K/SwABg1pBxhvbtv2rEK7I1QHgpaO15MwBVVC7jIO2CPurVsoBaWwhRmZRnTqOSF7D3Ujbb2uorp5hLBT5U/FNlMkYG1dDJcyFB9DUSfPBrzSvFfcQui+GDNo6nwhe4/wDLf3Ct251yoyxOUdlID4zpPsrC4Zw35NdaXmcFcrpUYBxWWaRuxaY01dAOlZN/cqJGml2RVwo8/X7vupi/nuNGqCENHG3iQbsy+ns8qHFaPduk1yuiMMDHGwx7z/QfH0O2F0Vt42s7BppE+fcmRl/xH6K/yFY44xxK0kIlijXTlWdoyR9xrem4ZHzxPzJtOoPy9Z0Ejfp7aBxK0+WWzRAgas4J89sUArwbilxezSGRsKuPCO/X8q9BxCBLnh80JOzKM4O+29eV4LBLw+/lSdTsoOQMgj0r2IKyRsux2IPpUl/i6IedteHW9s5dFLOEbDMc48Jrz0UbzuscSM7t0VRkmvX6CNWcg6Hzn+E15vgcscHFrWSZ1RFJ1MxwB4TXm+O249k5EuhN0aNysilWHUEYIrlN37Qn5NymDSCBRMy7gv8A1OMUpXpOT6DWyxyXkSTtoiaUK7dMLnemL+y+SW9u7ry5maSORMkjKnqM+2kycSE7HDZwRkUzerPybWaeRXjkUiHTsAoOOmBihV4WuH0R2ZILAW4JUHBI5j1s200ctsBajSnkNgD6+tYF8xCWX+XH43oEVzLAzGJ2TUMNjuKynizp+D1cc5eMiIh9Lac9N/0az+Lh0NuWIwykADzB3/mKU4bxSK0tmSVZCS2oFRnbaucR4pHdxxokTKUYtrY9iOmP10qyeUQUjKljrZk8Jwy9Qe1JSYAZ5JMsSCBnJz510ynG2/tqu7pqALMOqisR6VGkUhBk2ClsbeHbb1riGYdJnUZxsxoqYj1ZXwg7EdjVFBx696tlsIJ7qCQhZyTuC3XNdHFL1GOJxtnfQPyrgclQHXJGACdiBS5jkznbrmqmLGvl1/I+TLvtuVUf0qsnELyfwyylgM9VX8q5nuAfec0HSxGHOFyTgUTIOrc3jx7zv9EbKuNqXlBlLMS5ZNjrbOfjRJJWih+bY+JenpQYFdjr05wc4zinpoPbcUuLZOXHpZB01Lviu3Lo4WYL4pidSd/bSoAjl1AZ0sdj0O9GldZUH0QoBAA2I3qixu14i1ugikdsjG2Mj9b1pHmcQMEYhkCmQFnO23Q1kcPaC31SSHDE4VSMkD9fyrd4Uz3Mz3cYPJiARFPc9z+vOol+iNm2USMZODgdOwFKwTieSSM4z9JfZVbm5Bj3OkdWY7AUlaygTrIP3unXIrr/AAwbMce+cnPrvSd+gSdH6ah8SKcaf9xXJ9FxSfEGJEbOuADt7aNFQxZgGPI/ePxoz7At2BFLWziP6b4z1UDJos8yPHpH0Tjc7VPAEI5kLAfSAyNsb0rggAHt3qLK0e0Z+6uXNxFBGWdgQBRukCswycal07DHcV2LVEQdeMY2z1FZY4jEd8irrxCLuwr5e3kTZ06HFTGsgjGh9gO2k15jh8K3N0kDEDWGC5OAX0nSPecCvQw3cUpKq25R9vPwmvOWUUlxcxRQ6OY7aV1jK5rv8a8XZz5GrQXiFulv8mZVKc2FZGQ/stkg9d+1KUSeaW4mLzOXfpk+Qodes4sJEUS6jaYFoxICyjuudx8Ka4hex3cNukeomJpSSwxszZX7qDYb8TtR5zoMemoU/wAcQJBaYCjMk/0f/soaXgjerlLP/Lj8b0tyqeuP7i08IP8AZx1GceN6HtjGkb+85rjJuzWQryqmjajtgE5GfU1XK7bflWexkC0+lT170TFTp299UZAjvud/bUzRfdiq4ydunrQZFc1MnFE0e33V3T7aDIFn0rhounHnUwP0KDIGD4NJ6dvMGuggA4G+Qyjpg0TC7e/HrU5Y74q3QyQuFA6mpgUwVUdvfXMDtjFSxkL+yvS2XErG2tUhibwICdLHxE9fjWDpT091c0qf2WFbUqGRrXnF7e8jkh8SF1KhyMqCay+FRTNxKBIixCuGbS2BpB3PsqnKB/3rsTvbzCSByjjoy1pTsuSPcqwzvp2OcZql0BPD2OD0BzXkhxW92+cU4XTuvXbGfbTljxWQjTcylSD2XZvgK6ZIWjWEEsY6My56ht67J0AjJDdWLUtccajgh+abmORlQKUi4tG+ObkHBLEDvUtC0azqyRhtQDNgdNq8/wAVvuY/yeMgqh8TDu1H4lxQzoi2xK7HUe4/W9ZAirnKSJkQMauGNQRVYRmuToZIa4a39tTf9l/wNQeGXCWnEILiQMUjYMwUb0fhyYvEP+F/wNSMH99F/EK6Q8Mtl5zAXT5Nr06BqL9S3f3UKnOMADi92AMAStgUnXQyw1vHz72KEkrzJlXUOoy2KY4lZLZxwEStJzGlXfoNL6aVilMF0kwAJjkDgHoSDmmuIT3EsNv8ogEahpGRgchtTaj8DtQ0vC8qa4LQ/wDx8f63qW1lJdzaIiobSW8RwDinIotdlaNpLYh6DYnxtXDGD1tZj/5L+deZz7M07Kf9GnwG1wYOkjxE/SOB286q3B5xAZy8WgLq+k2cezFE5S/VZ/tJU5a/VJ/tJTNAWayMdzypJE+kVLb6QQSD1HmKJZcNF31k5eHC5K5BGkn+n30blj6rN9pfzrnLX6rP9pKmxWCsHC1niVzOFBlMZAXJGx36+ns3zmq/9LAnij+UArJFzCyrnHXbrj3kjrReWPqs/wBpfzqcsfVZ/tL+dXYig7nhgt4WfnhyFUgBcA5ODv8Af76rcWPKh1hyTlBpKYILKT59sYovLH1Wb7S/nXeWv1Wb7S/nUzRAdxw9IIC4n1EMo0FMHdc+f3Unyq0NA7Ws32lqaB9Wn+0v51HOyNGfysdBU5daGgfVpvtL+dTQPqs32l/OmYoz+V6VOX2wK0NA+qz/AGl/OpoH1Wf7a/nTMUZ4hHlUMJHetDQPq0/2l/OpoH1af7S/nTMUzO5B8zRILJp3KqUGFLEscDA69Kd0D6tP9tfzqaB9Vm+0v51cxTAxcHmnh5ivDgkLjVk5Jx2BH31254S1pa6y6s4JDKoyNmx1/OiGNT/+LP8AaSpy1+qz/aSrsRTg4DcbeKDfGPER1OPKuw8Dd3USTxhWA0kbnJ0n3fSrrIHOXtpyT1JZST99c5a/VJ/tJV2IFTwWQQLJI8aliuRk7Kfb69q4nB5ZUZ4ZISoYruxyTjPYVflL9Vn+0lTlr9Vn+0lTYinJODzRiMa1MjyBCBuoyWGc+W3l3oE1k9uImdoysilkKZ6bHuB50xyl+qz/AGkrvLH1Wf7SfnRzRAFiuLxdj9F/wNSfDLYXt7FbsxQPnxL1GFJ/pWzbQ/OatDJhX2cgkeE+VYlhctZ3UVxGodkzhTsCSMf1rpxu0EWvbcW/yY6mYzQJMxPYt2pam+IPM724uYhGyQqigDGpRnBpSupZehIlSS6jWZtEbSAO3kM7n4U9xWaGS2tI7d1YRNKuF2wC/h+6kmgbJ3HU1zkN5igTPT8Oj18MtD/2z+JqLLEwhcxjxgZUBdWT5dO/T30XgqA8JtSeoUj/AFNTmgV8Lm5cOVndQtGVMZIkdmg2SMsX7ZwTjb+fp51bEmtRyGOScnQQMeLB9Og2Pn8NTlLXNArX1a/5NazM+d1nNuwXTnIUn9zt/wCT/Zq8cbPGrSLpYqCy+RrQ0CpoFc5/Iy6SomsR5NTk09oFTQK47WXWhDk+ld5NPaBU0CrtY1oR5Nc5NP6BU0Cm1jWhDk+lTk+lP6BU0Cm1jWhDk+lTk+lP6BU0Cm1jWhDk+ld5NPaBU0Cm1jWhHk1OTT2gVNAptY1oR5Nc5PpT+gVNAqbWNaEeTVJImEZ5Yy23txnf34zWjoFTQK0uZxdsa0ZYEpnX5ljEzMG8GnSMpg9M92+89qg5mI8wEFl1P4CApwf5EDr51qaBU5a+X3V6PrE/9SazLxKSMQeEkHOknb5vy/ib7NXRGdnzGVAICkqQSP15Vo6BU0Csz+SpKlEaxHlYRz5Rt+E15ThyQSXcK3ThIdyzE4GwyB7zge+vbyoBBMf+234TXgxA3mK93wpZQZz5FiN8VnS4e0aNw+m2jViBjDDORjtSNE5D+YqvLb0r3nJ9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2296" name="Picture 8" descr="C:\Users\B-PRO\Desktop\курси\190892188_1295172584273701_2045963328107042122_n.jpg"/>
          <p:cNvPicPr>
            <a:picLocks noChangeAspect="1" noChangeArrowheads="1"/>
          </p:cNvPicPr>
          <p:nvPr/>
        </p:nvPicPr>
        <p:blipFill>
          <a:blip r:embed="rId9"/>
          <a:srcRect l="4805" t="13958" r="4266" b="12917"/>
          <a:stretch>
            <a:fillRect/>
          </a:stretch>
        </p:blipFill>
        <p:spPr bwMode="auto">
          <a:xfrm>
            <a:off x="4519462" y="1791873"/>
            <a:ext cx="4365197" cy="157997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597319" y="1871067"/>
            <a:ext cx="237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Туря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янська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Долина”</a:t>
            </a: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B-PRO\Desktop\433331546_426508253242707_4918529560776635187_n.jpg"/>
          <p:cNvPicPr>
            <a:picLocks noChangeAspect="1" noChangeArrowheads="1"/>
          </p:cNvPicPr>
          <p:nvPr/>
        </p:nvPicPr>
        <p:blipFill>
          <a:blip r:embed="rId10" cstate="print"/>
          <a:srcRect t="25190" r="547" b="35203"/>
          <a:stretch>
            <a:fillRect/>
          </a:stretch>
        </p:blipFill>
        <p:spPr bwMode="auto">
          <a:xfrm>
            <a:off x="7032978" y="3386667"/>
            <a:ext cx="1670755" cy="1478628"/>
          </a:xfrm>
          <a:prstGeom prst="rect">
            <a:avLst/>
          </a:prstGeom>
          <a:noFill/>
          <a:effectLst/>
        </p:spPr>
      </p:pic>
      <p:pic>
        <p:nvPicPr>
          <p:cNvPr id="21" name="Picture 3" descr="C:\Users\B-PRO\Desktop\робочий стіл\зображення\jrcfyf\Background.png"/>
          <p:cNvPicPr>
            <a:picLocks noChangeAspect="1" noChangeArrowheads="1"/>
          </p:cNvPicPr>
          <p:nvPr/>
        </p:nvPicPr>
        <p:blipFill>
          <a:blip r:embed="rId11" cstate="print"/>
          <a:srcRect l="9262" r="7424" b="18219"/>
          <a:stretch>
            <a:fillRect/>
          </a:stretch>
        </p:blipFill>
        <p:spPr bwMode="auto">
          <a:xfrm>
            <a:off x="4594577" y="4866688"/>
            <a:ext cx="2566530" cy="150024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2" name="Picture 2" descr="Logo_Maker_com"/>
          <p:cNvPicPr>
            <a:picLocks noChangeAspect="1" noChangeArrowheads="1"/>
          </p:cNvPicPr>
          <p:nvPr/>
        </p:nvPicPr>
        <p:blipFill>
          <a:blip r:embed="rId12" cstate="print"/>
          <a:srcRect t="11710" b="27165"/>
          <a:stretch>
            <a:fillRect/>
          </a:stretch>
        </p:blipFill>
        <p:spPr bwMode="auto">
          <a:xfrm>
            <a:off x="5023378" y="4781895"/>
            <a:ext cx="1731684" cy="1058975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  <a:effectLst>
            <a:outerShdw dist="139700" dir="2700000" algn="ctr" rotWithShape="0">
              <a:srgbClr val="000000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r="29736"/>
          <a:stretch/>
        </p:blipFill>
        <p:spPr>
          <a:xfrm>
            <a:off x="9788901" y="226494"/>
            <a:ext cx="1844146" cy="727828"/>
          </a:xfrm>
          <a:prstGeom prst="rect">
            <a:avLst/>
          </a:prstGeom>
        </p:spPr>
      </p:pic>
      <p:pic>
        <p:nvPicPr>
          <p:cNvPr id="7" name="Picture 9" descr="D:\ЛМ\ВороничЛМ_МАН\1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28" y="328773"/>
            <a:ext cx="4336232" cy="613367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4302942" y="5004261"/>
            <a:ext cx="7889058" cy="2062103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ru-RU" sz="1600" dirty="0" smtClean="0">
              <a:solidFill>
                <a:srgbClr val="4922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600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нашому</a:t>
            </a:r>
            <a:r>
              <a:rPr lang="ru-RU" sz="1600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краї</a:t>
            </a:r>
            <a:r>
              <a:rPr lang="ru-RU" sz="1600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sz="1600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1600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, яка б не </a:t>
            </a:r>
            <a:r>
              <a:rPr lang="ru-RU" sz="1600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чула</a:t>
            </a:r>
            <a:r>
              <a:rPr lang="ru-RU" sz="1600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про Антона  Борисовича.</a:t>
            </a:r>
            <a:r>
              <a:rPr lang="uk-UA" sz="1600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Його життя стало  сторінками славної історії </a:t>
            </a:r>
            <a:r>
              <a:rPr lang="uk-UA" sz="1600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Тур’янської</a:t>
            </a:r>
            <a:r>
              <a:rPr lang="uk-UA" sz="1600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долини. Усвідомлення, що моє ім’я й по-батькові повністю співпадає з ім’ям мого </a:t>
            </a:r>
            <a:r>
              <a:rPr lang="uk-UA" sz="1600" dirty="0" err="1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прадідуся</a:t>
            </a:r>
            <a:r>
              <a:rPr lang="uk-UA" sz="1600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 Антона Борисовича Петера,  спонукало мене більше дізнатися про нього</a:t>
            </a:r>
            <a:r>
              <a:rPr lang="uk-UA" sz="1600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. Про </a:t>
            </a:r>
            <a:r>
              <a:rPr lang="uk-UA" sz="1600" dirty="0" smtClean="0">
                <a:solidFill>
                  <a:srgbClr val="492207"/>
                </a:solidFill>
                <a:latin typeface="Times New Roman" pitchFamily="18" charset="0"/>
                <a:cs typeface="Times New Roman" pitchFamily="18" charset="0"/>
              </a:rPr>
              <a:t>нас говоритимуть так, як ми зуміємо зберегти духовну спадщину краю, краса якого визнана в Європі. </a:t>
            </a:r>
          </a:p>
          <a:p>
            <a:pPr algn="ctr"/>
            <a:endParaRPr lang="uk-UA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B-PRO\Desktop\1.jpg"/>
          <p:cNvPicPr>
            <a:picLocks noChangeAspect="1" noChangeArrowheads="1"/>
          </p:cNvPicPr>
          <p:nvPr/>
        </p:nvPicPr>
        <p:blipFill>
          <a:blip r:embed="rId4"/>
          <a:srcRect t="4571" r="2393" b="7908"/>
          <a:stretch>
            <a:fillRect/>
          </a:stretch>
        </p:blipFill>
        <p:spPr bwMode="auto">
          <a:xfrm>
            <a:off x="4736386" y="431515"/>
            <a:ext cx="7108198" cy="4780294"/>
          </a:xfrm>
          <a:prstGeom prst="rect">
            <a:avLst/>
          </a:prstGeom>
          <a:noFill/>
        </p:spPr>
      </p:pic>
      <p:pic>
        <p:nvPicPr>
          <p:cNvPr id="10" name="Picture 2" descr="Logo_Maker_com"/>
          <p:cNvPicPr>
            <a:picLocks noChangeAspect="1" noChangeArrowheads="1"/>
          </p:cNvPicPr>
          <p:nvPr/>
        </p:nvPicPr>
        <p:blipFill>
          <a:blip r:embed="rId5" cstate="print"/>
          <a:srcRect t="11710" b="27165"/>
          <a:stretch>
            <a:fillRect/>
          </a:stretch>
        </p:blipFill>
        <p:spPr bwMode="auto">
          <a:xfrm>
            <a:off x="5106505" y="2055321"/>
            <a:ext cx="1731684" cy="1058975"/>
          </a:xfrm>
          <a:prstGeom prst="rect">
            <a:avLst/>
          </a:prstGeom>
          <a:noFill/>
          <a:ln w="25400" algn="ctr">
            <a:noFill/>
            <a:round/>
            <a:headEnd/>
            <a:tailEnd/>
          </a:ln>
          <a:effectLst>
            <a:outerShdw dist="139700" dir="2700000" algn="ctr" rotWithShape="0">
              <a:srgbClr val="000000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ЛМ\ВороничЛМ_МАН\1\9.jpg"/>
          <p:cNvPicPr>
            <a:picLocks noChangeAspect="1" noChangeArrowheads="1"/>
          </p:cNvPicPr>
          <p:nvPr/>
        </p:nvPicPr>
        <p:blipFill>
          <a:blip r:embed="rId2"/>
          <a:srcRect l="3446"/>
          <a:stretch>
            <a:fillRect/>
          </a:stretch>
        </p:blipFill>
        <p:spPr bwMode="auto">
          <a:xfrm>
            <a:off x="0" y="381837"/>
            <a:ext cx="4223534" cy="6187459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199467" y="431648"/>
            <a:ext cx="374791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Іноді, щоби зрозуміти цілу епоху, варто лише подивитися на постать, яка стала її символом.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Поет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Іван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Козак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романі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Покута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” писав: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ніде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так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руд наш не славили,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й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менням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Фекети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з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натними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стали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ми».</a:t>
            </a: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Про те, як Федір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Фекета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став листоношею, існує багато легенд... Розповідають, як за одне зрубане дерево він лишився руки. Щоб вижити,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Федор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вирішив стати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листоношою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 честь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Фекети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школі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мистецтв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створено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пісенний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гурт "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Поштарі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Пам'ять про Федора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Фекету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продовжується й у філателії. Йому присвячувалися емісії маркованих конвертів: чотири радянські - в 1979, 1984, 1985 і 1989 роках, українська в 2003-му, марка Укрпошти з серії «Давні поштові маршрути», що                           взяла срібло на конкурсі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Post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Europ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               на кращу марку</a:t>
            </a:r>
          </a:p>
          <a:p>
            <a:pPr algn="just"/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                 Європи-2020.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76473" y="244224"/>
            <a:ext cx="39299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Йменням</a:t>
            </a:r>
            <a:r>
              <a:rPr lang="ru-RU" sz="1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Фекети</a:t>
            </a:r>
            <a:r>
              <a:rPr lang="ru-RU" sz="1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знатними</a:t>
            </a:r>
            <a:r>
              <a:rPr lang="ru-RU" sz="1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стали ми…</a:t>
            </a:r>
            <a:endParaRPr lang="uk-UA" sz="1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883237" y="357206"/>
            <a:ext cx="4308763" cy="6331527"/>
            <a:chOff x="8150087" y="55803"/>
            <a:chExt cx="4053913" cy="6801841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50068" y="55803"/>
              <a:ext cx="1753932" cy="264779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85844" y="1284846"/>
              <a:ext cx="1925637" cy="557279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47845" y="3952443"/>
              <a:ext cx="1843900" cy="72720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50087" y="4263886"/>
              <a:ext cx="3846443" cy="2439010"/>
            </a:xfrm>
            <a:prstGeom prst="rect">
              <a:avLst/>
            </a:prstGeom>
          </p:spPr>
        </p:pic>
      </p:grpSp>
      <p:grpSp>
        <p:nvGrpSpPr>
          <p:cNvPr id="15" name="object 7"/>
          <p:cNvGrpSpPr/>
          <p:nvPr/>
        </p:nvGrpSpPr>
        <p:grpSpPr>
          <a:xfrm flipH="1">
            <a:off x="10645001" y="2474561"/>
            <a:ext cx="1351056" cy="1830117"/>
            <a:chOff x="651598" y="1417675"/>
            <a:chExt cx="4576686" cy="5020564"/>
          </a:xfrm>
        </p:grpSpPr>
        <p:pic>
          <p:nvPicPr>
            <p:cNvPr id="16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50961" y="3861371"/>
              <a:ext cx="3097441" cy="835913"/>
            </a:xfrm>
            <a:prstGeom prst="rect">
              <a:avLst/>
            </a:prstGeom>
          </p:spPr>
        </p:pic>
        <p:pic>
          <p:nvPicPr>
            <p:cNvPr id="19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1598" y="3755517"/>
              <a:ext cx="4576686" cy="1239481"/>
            </a:xfrm>
            <a:prstGeom prst="rect">
              <a:avLst/>
            </a:prstGeom>
          </p:spPr>
        </p:pic>
        <p:pic>
          <p:nvPicPr>
            <p:cNvPr id="21" name="object 13"/>
            <p:cNvPicPr/>
            <p:nvPr/>
          </p:nvPicPr>
          <p:blipFill>
            <a:blip r:embed="rId9" cstate="print"/>
            <a:srcRect l="11510" r="15024"/>
            <a:stretch>
              <a:fillRect/>
            </a:stretch>
          </p:blipFill>
          <p:spPr>
            <a:xfrm>
              <a:off x="1525883" y="1417675"/>
              <a:ext cx="3101008" cy="5020564"/>
            </a:xfrm>
            <a:prstGeom prst="rect">
              <a:avLst/>
            </a:prstGeom>
          </p:spPr>
        </p:pic>
      </p:grpSp>
      <p:pic>
        <p:nvPicPr>
          <p:cNvPr id="32" name="object 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528313" y="2968487"/>
            <a:ext cx="967410" cy="1430536"/>
          </a:xfrm>
          <a:prstGeom prst="rect">
            <a:avLst/>
          </a:prstGeom>
        </p:spPr>
      </p:pic>
      <p:pic>
        <p:nvPicPr>
          <p:cNvPr id="10241" name="Picture 1" descr="C:\Users\B-PRO\Desktop\432169818_686484986801391_736523884825089048_n.jpg"/>
          <p:cNvPicPr>
            <a:picLocks noChangeAspect="1" noChangeArrowheads="1"/>
          </p:cNvPicPr>
          <p:nvPr/>
        </p:nvPicPr>
        <p:blipFill>
          <a:blip r:embed="rId11"/>
          <a:srcRect l="9956" t="29946" r="31206" b="26643"/>
          <a:stretch>
            <a:fillRect/>
          </a:stretch>
        </p:blipFill>
        <p:spPr bwMode="auto">
          <a:xfrm>
            <a:off x="8110331" y="659073"/>
            <a:ext cx="2305878" cy="226835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4" name="Рисунок 23" descr="C:\Users\Fujitsu\Desktop\1575237590.jpg"/>
          <p:cNvPicPr/>
          <p:nvPr/>
        </p:nvPicPr>
        <p:blipFill>
          <a:blip r:embed="rId1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216349" y="2981739"/>
            <a:ext cx="1139686" cy="1448421"/>
          </a:xfrm>
          <a:prstGeom prst="rect">
            <a:avLst/>
          </a:prstGeom>
          <a:noFill/>
          <a:ln>
            <a:noFill/>
          </a:ln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8155352" y="4116350"/>
            <a:ext cx="153883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Міст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ім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Ф.</a:t>
            </a:r>
            <a:r>
              <a:rPr kumimoji="0" lang="uk-UA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Фекети</a:t>
            </a:r>
            <a:r>
              <a:rPr kumimoji="0" lang="uk-UA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207991" y="6375841"/>
            <a:ext cx="23090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Пісенний гурт "Поштарі"</a:t>
            </a:r>
            <a:endParaRPr lang="uk-UA" sz="1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3" descr="C:\Users\B-PRO\Desktop\робочий стіл\зображення\jrcfyf\Background.png"/>
          <p:cNvPicPr>
            <a:picLocks noChangeAspect="1" noChangeArrowheads="1"/>
          </p:cNvPicPr>
          <p:nvPr/>
        </p:nvPicPr>
        <p:blipFill>
          <a:blip r:embed="rId13"/>
          <a:srcRect l="9262" r="7424" b="18219"/>
          <a:stretch>
            <a:fillRect/>
          </a:stretch>
        </p:blipFill>
        <p:spPr bwMode="auto">
          <a:xfrm>
            <a:off x="4312356" y="4579915"/>
            <a:ext cx="3668889" cy="1995862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8228</TotalTime>
  <Words>1118</Words>
  <Application>Microsoft Office PowerPoint</Application>
  <PresentationFormat>Произвольный</PresentationFormat>
  <Paragraphs>97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Fujitsu</dc:creator>
  <cp:lastModifiedBy>Lenovo</cp:lastModifiedBy>
  <cp:revision>106</cp:revision>
  <dcterms:created xsi:type="dcterms:W3CDTF">2022-01-11T21:40:25Z</dcterms:created>
  <dcterms:modified xsi:type="dcterms:W3CDTF">2024-04-07T15:00:58Z</dcterms:modified>
</cp:coreProperties>
</file>