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9" r:id="rId4"/>
    <p:sldId id="258" r:id="rId5"/>
    <p:sldId id="260" r:id="rId6"/>
    <p:sldId id="263" r:id="rId7"/>
    <p:sldId id="264" r:id="rId8"/>
    <p:sldId id="261" r:id="rId9"/>
    <p:sldId id="265" r:id="rId10"/>
    <p:sldId id="262" r:id="rId11"/>
    <p:sldId id="267" r:id="rId12"/>
    <p:sldId id="268" r:id="rId13"/>
    <p:sldId id="269" r:id="rId14"/>
    <p:sldId id="266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16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208145-CFA0-4591-9820-91147A62FB6C}" type="datetimeFigureOut">
              <a:rPr lang="ru-RU" smtClean="0"/>
              <a:t>12.04.2024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22B367-6E9E-491B-8D12-F3BF15114726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180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8F772-12C0-47AC-BEE2-DE13198A8D4A}" type="datetimeFigureOut">
              <a:rPr lang="ru-RU" smtClean="0"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2C3D8-57F1-4742-A410-94E330A3D85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445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8F772-12C0-47AC-BEE2-DE13198A8D4A}" type="datetimeFigureOut">
              <a:rPr lang="ru-RU" smtClean="0"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2C3D8-57F1-4742-A410-94E330A3D85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649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8F772-12C0-47AC-BEE2-DE13198A8D4A}" type="datetimeFigureOut">
              <a:rPr lang="ru-RU" smtClean="0"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2C3D8-57F1-4742-A410-94E330A3D85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863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8F772-12C0-47AC-BEE2-DE13198A8D4A}" type="datetimeFigureOut">
              <a:rPr lang="ru-RU" smtClean="0"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2C3D8-57F1-4742-A410-94E330A3D85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735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8F772-12C0-47AC-BEE2-DE13198A8D4A}" type="datetimeFigureOut">
              <a:rPr lang="ru-RU" smtClean="0"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2C3D8-57F1-4742-A410-94E330A3D85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714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8F772-12C0-47AC-BEE2-DE13198A8D4A}" type="datetimeFigureOut">
              <a:rPr lang="ru-RU" smtClean="0"/>
              <a:t>12.04.2024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2C3D8-57F1-4742-A410-94E330A3D85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894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8F772-12C0-47AC-BEE2-DE13198A8D4A}" type="datetimeFigureOut">
              <a:rPr lang="ru-RU" smtClean="0"/>
              <a:t>12.04.2024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2C3D8-57F1-4742-A410-94E330A3D85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214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8F772-12C0-47AC-BEE2-DE13198A8D4A}" type="datetimeFigureOut">
              <a:rPr lang="ru-RU" smtClean="0"/>
              <a:t>12.04.2024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2C3D8-57F1-4742-A410-94E330A3D85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489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8F772-12C0-47AC-BEE2-DE13198A8D4A}" type="datetimeFigureOut">
              <a:rPr lang="ru-RU" smtClean="0"/>
              <a:t>12.04.2024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2C3D8-57F1-4742-A410-94E330A3D85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082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8F772-12C0-47AC-BEE2-DE13198A8D4A}" type="datetimeFigureOut">
              <a:rPr lang="ru-RU" smtClean="0"/>
              <a:t>12.04.2024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2C3D8-57F1-4742-A410-94E330A3D85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19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8F772-12C0-47AC-BEE2-DE13198A8D4A}" type="datetimeFigureOut">
              <a:rPr lang="ru-RU" smtClean="0"/>
              <a:t>12.04.2024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2C3D8-57F1-4742-A410-94E330A3D85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948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chemeClr val="accent2">
                <a:lumMod val="60000"/>
                <a:lumOff val="40000"/>
              </a:schemeClr>
            </a:gs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8F772-12C0-47AC-BEE2-DE13198A8D4A}" type="datetimeFigureOut">
              <a:rPr lang="ru-RU" smtClean="0"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2C3D8-57F1-4742-A410-94E330A3D85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001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4717" y="2347274"/>
            <a:ext cx="6456217" cy="1197284"/>
          </a:xfrm>
        </p:spPr>
        <p:txBody>
          <a:bodyPr>
            <a:noAutofit/>
          </a:bodyPr>
          <a:lstStyle/>
          <a:p>
            <a:r>
              <a:rPr lang="uk-UA" sz="4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проекту</a:t>
            </a:r>
            <a:r>
              <a:rPr 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uk-UA" sz="4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«Мій рідний Авангард»</a:t>
            </a:r>
            <a:endParaRPr lang="ru-RU" sz="4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696" y="152417"/>
            <a:ext cx="5805055" cy="20250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02DDA3-0D98-C2F9-63F3-8F0635170B05}"/>
              </a:ext>
            </a:extLst>
          </p:cNvPr>
          <p:cNvSpPr txBox="1"/>
          <p:nvPr/>
        </p:nvSpPr>
        <p:spPr>
          <a:xfrm>
            <a:off x="5029200" y="3947725"/>
            <a:ext cx="6853871" cy="2614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</a:pPr>
            <a:r>
              <a:rPr lang="ru-RU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Гайдулян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Дарія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Іванівна</a:t>
            </a:r>
            <a:endParaRPr lang="ru-RU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</a:pPr>
            <a:r>
              <a:rPr lang="ru-RU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Учениця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9-А </a:t>
            </a:r>
            <a:r>
              <a:rPr lang="ru-RU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класу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uk-UA" sz="18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r">
              <a:lnSpc>
                <a:spcPct val="115000"/>
              </a:lnSpc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Заклад </a:t>
            </a:r>
            <a:r>
              <a:rPr lang="ru-RU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загальної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середньої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освіти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ru-RU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Авангардівська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гімназія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</a:t>
            </a:r>
            <a:endParaRPr lang="uk-UA" sz="18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r">
              <a:lnSpc>
                <a:spcPct val="115000"/>
              </a:lnSpc>
            </a:pPr>
            <a:r>
              <a:rPr lang="ru-RU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Одеське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територіальне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відділення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Малої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академії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наук </a:t>
            </a:r>
            <a:r>
              <a:rPr lang="ru-RU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України</a:t>
            </a:r>
            <a:endParaRPr lang="uk-UA" sz="18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r">
              <a:lnSpc>
                <a:spcPct val="115000"/>
              </a:lnSpc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</a:t>
            </a:r>
            <a:r>
              <a:rPr lang="ru-RU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Авангардівської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селищної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ради </a:t>
            </a:r>
            <a:r>
              <a:rPr lang="ru-RU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Одеського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району </a:t>
            </a:r>
            <a:r>
              <a:rPr lang="ru-RU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Одеської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області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uk-UA" sz="18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r">
              <a:lnSpc>
                <a:spcPct val="115000"/>
              </a:lnSpc>
            </a:pPr>
            <a:r>
              <a:rPr lang="ru-RU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Шолойко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Тетяна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Олексіївна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uk-UA" sz="18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r">
              <a:lnSpc>
                <a:spcPct val="115000"/>
              </a:lnSpc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вчитель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історії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вищої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категорії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методист </a:t>
            </a:r>
            <a:endParaRPr lang="uk-UA" sz="18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478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chemeClr val="accent2">
                <a:lumMod val="60000"/>
                <a:lumOff val="40000"/>
              </a:schemeClr>
            </a:gs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416" y="94867"/>
            <a:ext cx="5967167" cy="861553"/>
          </a:xfrm>
        </p:spPr>
        <p:txBody>
          <a:bodyPr>
            <a:normAutofit/>
          </a:bodyPr>
          <a:lstStyle/>
          <a:p>
            <a:r>
              <a:rPr lang="ru-RU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Пам'ятки</a:t>
            </a:r>
            <a:r>
              <a:rPr lang="ru-RU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минулого</a:t>
            </a:r>
            <a:endParaRPr lang="ru-RU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56462" y="4817096"/>
            <a:ext cx="6705601" cy="18288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Пам’ятники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загальноісторичним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подіям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відіграють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контексті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краєзнавства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Адже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селища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відбувалися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по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люди були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прямими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учасниками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418" y="385690"/>
            <a:ext cx="5209309" cy="31970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1499" t="12749" r="-1499" b="27091"/>
          <a:stretch/>
        </p:blipFill>
        <p:spPr>
          <a:xfrm>
            <a:off x="157898" y="1030724"/>
            <a:ext cx="3668130" cy="42099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D4D466-0992-9970-BE83-382D47738B3D}"/>
              </a:ext>
            </a:extLst>
          </p:cNvPr>
          <p:cNvSpPr txBox="1"/>
          <p:nvPr/>
        </p:nvSpPr>
        <p:spPr>
          <a:xfrm>
            <a:off x="157898" y="5335136"/>
            <a:ext cx="46026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 з книги «Авангард товариство з обмеженою відповідальністю та селище»</a:t>
            </a:r>
          </a:p>
          <a:p>
            <a:pPr algn="ctr"/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Інтерв’ю з Бондаренко Лідією, яка пережила Голодомор 1932-1933 рр.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CC47FE-4C3E-B55A-534D-00724344EF6B}"/>
              </a:ext>
            </a:extLst>
          </p:cNvPr>
          <p:cNvSpPr txBox="1"/>
          <p:nvPr/>
        </p:nvSpPr>
        <p:spPr>
          <a:xfrm>
            <a:off x="6331974" y="3645939"/>
            <a:ext cx="50287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Пам’ятник воїнам-інтернаціоналістам відкритий 15.02.2022 р., за підтримки </a:t>
            </a:r>
          </a:p>
          <a:p>
            <a:pPr algn="ctr"/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 </a:t>
            </a:r>
            <a:r>
              <a:rPr lang="uk-UA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Підгурського</a:t>
            </a:r>
            <a:endParaRPr lang="uk-UA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55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5052767" cy="744717"/>
          </a:xfrm>
        </p:spPr>
        <p:txBody>
          <a:bodyPr>
            <a:normAutofit/>
          </a:bodyPr>
          <a:lstStyle/>
          <a:p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Світле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майбутнє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26928"/>
            <a:ext cx="4440025" cy="5558714"/>
          </a:xfrm>
        </p:spPr>
        <p:txBody>
          <a:bodyPr>
            <a:no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вважаю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нашу громаду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чекає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світле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розквіту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останні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роки наше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майже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нікому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невідоме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містечко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перетворилось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найкращих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означає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закінчиться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кожним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роком наша громада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ставатиме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краще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сучасніше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даний момент є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декілька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ідей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інфраструктури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деякі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заплановані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чекають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своєї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5891" t="14485" r="10885" b="5647"/>
          <a:stretch/>
        </p:blipFill>
        <p:spPr>
          <a:xfrm>
            <a:off x="8788923" y="2696068"/>
            <a:ext cx="3195686" cy="23001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CBACAA-CE91-77EF-446C-F7F0B23D3EC0}"/>
              </a:ext>
            </a:extLst>
          </p:cNvPr>
          <p:cNvSpPr txBox="1"/>
          <p:nvPr/>
        </p:nvSpPr>
        <p:spPr>
          <a:xfrm>
            <a:off x="9316823" y="213692"/>
            <a:ext cx="28751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пам’ятника-</a:t>
            </a:r>
            <a:r>
              <a:rPr lang="uk-UA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меморіала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запропонований для обговорення в громаді під час нагородження званням «Почесний громадянин Авангарду» 09.04.2024 року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2021C46-6528-035D-A596-D96A2C8066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91" t="7091" r="2099" b="4486"/>
          <a:stretch/>
        </p:blipFill>
        <p:spPr>
          <a:xfrm>
            <a:off x="5225590" y="131974"/>
            <a:ext cx="4091233" cy="28798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E46C4F5-165B-0F87-3DC6-576443A09F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169" b="6151"/>
          <a:stretch/>
        </p:blipFill>
        <p:spPr>
          <a:xfrm>
            <a:off x="5106186" y="3164560"/>
            <a:ext cx="2365751" cy="3561466"/>
          </a:xfrm>
          <a:prstGeom prst="rect">
            <a:avLst/>
          </a:prstGeom>
        </p:spPr>
      </p:pic>
      <p:pic>
        <p:nvPicPr>
          <p:cNvPr id="8" name="AudioCutter_InShot_20240411_123207878 (mp3cut.net)">
            <a:hlinkClick r:id="" action="ppaction://media"/>
            <a:extLst>
              <a:ext uri="{FF2B5EF4-FFF2-40B4-BE49-F238E27FC236}">
                <a16:creationId xmlns:a16="http://schemas.microsoft.com/office/drawing/2014/main" id="{7DCEDB90-3881-BB8C-A243-AF35BB6DBD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79518" y="5575956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1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18CD90-B26B-1598-50BC-BAD1B5672322}"/>
              </a:ext>
            </a:extLst>
          </p:cNvPr>
          <p:cNvSpPr txBox="1"/>
          <p:nvPr/>
        </p:nvSpPr>
        <p:spPr>
          <a:xfrm>
            <a:off x="69324" y="-60397"/>
            <a:ext cx="103080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 екскурсії, який ми здійснили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23E290-531E-87BE-9A4B-EB62205FAB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03" b="2174"/>
          <a:stretch/>
        </p:blipFill>
        <p:spPr>
          <a:xfrm>
            <a:off x="1814661" y="607515"/>
            <a:ext cx="2318994" cy="168133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8A595E-3D48-6FA8-50D3-07A93661CF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5" r="6969" b="3097"/>
          <a:stretch/>
        </p:blipFill>
        <p:spPr>
          <a:xfrm>
            <a:off x="5079896" y="596438"/>
            <a:ext cx="2586087" cy="175160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AAAE02B-9AF3-25EF-531B-51F462BADD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87" r="21325" b="4722"/>
          <a:stretch/>
        </p:blipFill>
        <p:spPr>
          <a:xfrm>
            <a:off x="8779496" y="548441"/>
            <a:ext cx="2318994" cy="172071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184732E-21CB-AE00-49DF-03A199AB96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16" r="15206" b="10780"/>
          <a:stretch/>
        </p:blipFill>
        <p:spPr>
          <a:xfrm>
            <a:off x="8550758" y="2839264"/>
            <a:ext cx="2677213" cy="169052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2015473-49FB-6152-AFCC-E4B1964673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6642"/>
          <a:stretch/>
        </p:blipFill>
        <p:spPr>
          <a:xfrm>
            <a:off x="4903143" y="2839264"/>
            <a:ext cx="2491615" cy="168133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F705BA5-96F0-B510-2A5E-6FCC1967DB5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8423"/>
          <a:stretch/>
        </p:blipFill>
        <p:spPr>
          <a:xfrm>
            <a:off x="1009874" y="2843861"/>
            <a:ext cx="2737269" cy="168133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011373D-A16C-A592-1923-EC917B357D5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7115"/>
          <a:stretch/>
        </p:blipFill>
        <p:spPr>
          <a:xfrm>
            <a:off x="1009874" y="4939645"/>
            <a:ext cx="2389171" cy="162141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A96032E-3168-D289-9859-0FE0FF66AEC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167" r="6346" b="9739"/>
          <a:stretch/>
        </p:blipFill>
        <p:spPr>
          <a:xfrm>
            <a:off x="4534149" y="4939645"/>
            <a:ext cx="2666160" cy="1621410"/>
          </a:xfrm>
          <a:prstGeom prst="rect">
            <a:avLst/>
          </a:prstGeom>
        </p:spPr>
      </p:pic>
      <p:sp>
        <p:nvSpPr>
          <p:cNvPr id="19" name="Стрілка: вправо 18">
            <a:extLst>
              <a:ext uri="{FF2B5EF4-FFF2-40B4-BE49-F238E27FC236}">
                <a16:creationId xmlns:a16="http://schemas.microsoft.com/office/drawing/2014/main" id="{646DDDD1-D580-9B1F-3B35-73B8CEC4AFC0}"/>
              </a:ext>
            </a:extLst>
          </p:cNvPr>
          <p:cNvSpPr/>
          <p:nvPr/>
        </p:nvSpPr>
        <p:spPr>
          <a:xfrm>
            <a:off x="4226772" y="1221311"/>
            <a:ext cx="760007" cy="42980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Стрілка: вправо 22">
            <a:extLst>
              <a:ext uri="{FF2B5EF4-FFF2-40B4-BE49-F238E27FC236}">
                <a16:creationId xmlns:a16="http://schemas.microsoft.com/office/drawing/2014/main" id="{ADAAE72A-8FC2-B334-D266-DF192C43CCA2}"/>
              </a:ext>
            </a:extLst>
          </p:cNvPr>
          <p:cNvSpPr/>
          <p:nvPr/>
        </p:nvSpPr>
        <p:spPr>
          <a:xfrm>
            <a:off x="7759100" y="1221311"/>
            <a:ext cx="853124" cy="42980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Стрілка: вигнута вліво 23">
            <a:extLst>
              <a:ext uri="{FF2B5EF4-FFF2-40B4-BE49-F238E27FC236}">
                <a16:creationId xmlns:a16="http://schemas.microsoft.com/office/drawing/2014/main" id="{F4592547-5171-E990-10F6-3AFAD560D195}"/>
              </a:ext>
            </a:extLst>
          </p:cNvPr>
          <p:cNvSpPr/>
          <p:nvPr/>
        </p:nvSpPr>
        <p:spPr>
          <a:xfrm>
            <a:off x="11265762" y="1739969"/>
            <a:ext cx="731520" cy="1216152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25" name="Стрілка: вліво 24">
            <a:extLst>
              <a:ext uri="{FF2B5EF4-FFF2-40B4-BE49-F238E27FC236}">
                <a16:creationId xmlns:a16="http://schemas.microsoft.com/office/drawing/2014/main" id="{2131C0EA-A935-FDC6-0061-D95E52A0D716}"/>
              </a:ext>
            </a:extLst>
          </p:cNvPr>
          <p:cNvSpPr/>
          <p:nvPr/>
        </p:nvSpPr>
        <p:spPr>
          <a:xfrm>
            <a:off x="7478394" y="3239341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Стрілка: вліво 25">
            <a:extLst>
              <a:ext uri="{FF2B5EF4-FFF2-40B4-BE49-F238E27FC236}">
                <a16:creationId xmlns:a16="http://schemas.microsoft.com/office/drawing/2014/main" id="{6851332B-4CA2-8E97-CAA0-E2C3588C15B5}"/>
              </a:ext>
            </a:extLst>
          </p:cNvPr>
          <p:cNvSpPr/>
          <p:nvPr/>
        </p:nvSpPr>
        <p:spPr>
          <a:xfrm>
            <a:off x="3841099" y="3239341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Стрілка: вигнута вправо 26">
            <a:extLst>
              <a:ext uri="{FF2B5EF4-FFF2-40B4-BE49-F238E27FC236}">
                <a16:creationId xmlns:a16="http://schemas.microsoft.com/office/drawing/2014/main" id="{CDE379F2-A31C-3FDD-D476-2A7186AB7B93}"/>
              </a:ext>
            </a:extLst>
          </p:cNvPr>
          <p:cNvSpPr/>
          <p:nvPr/>
        </p:nvSpPr>
        <p:spPr>
          <a:xfrm>
            <a:off x="121658" y="4091233"/>
            <a:ext cx="731520" cy="1216152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28" name="Стрілка: вправо 27">
            <a:extLst>
              <a:ext uri="{FF2B5EF4-FFF2-40B4-BE49-F238E27FC236}">
                <a16:creationId xmlns:a16="http://schemas.microsoft.com/office/drawing/2014/main" id="{919E24D5-838D-1371-E263-D037E3E1A48E}"/>
              </a:ext>
            </a:extLst>
          </p:cNvPr>
          <p:cNvSpPr/>
          <p:nvPr/>
        </p:nvSpPr>
        <p:spPr>
          <a:xfrm>
            <a:off x="3555741" y="547568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" name="Стрілка: вправо 28">
            <a:extLst>
              <a:ext uri="{FF2B5EF4-FFF2-40B4-BE49-F238E27FC236}">
                <a16:creationId xmlns:a16="http://schemas.microsoft.com/office/drawing/2014/main" id="{3304AD9E-A709-E6C8-3329-2CC1FBD77278}"/>
              </a:ext>
            </a:extLst>
          </p:cNvPr>
          <p:cNvSpPr/>
          <p:nvPr/>
        </p:nvSpPr>
        <p:spPr>
          <a:xfrm>
            <a:off x="7357005" y="541189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98E41C8-7D88-E318-E1F5-E84B6E12987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570" r="4827" b="-867"/>
          <a:stretch/>
        </p:blipFill>
        <p:spPr>
          <a:xfrm>
            <a:off x="8550758" y="4812984"/>
            <a:ext cx="2514167" cy="174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72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E29BB0-EFAE-EB74-B3B9-D142FAB24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765" y="0"/>
            <a:ext cx="98510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12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685880" cy="1046375"/>
          </a:xfrm>
        </p:spPr>
        <p:txBody>
          <a:bodyPr>
            <a:normAutofit/>
          </a:bodyPr>
          <a:lstStyle/>
          <a:p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Висновок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60605"/>
            <a:ext cx="12192000" cy="5697395"/>
          </a:xfrm>
        </p:spPr>
        <p:txBody>
          <a:bodyPr>
            <a:normAutofit/>
          </a:bodyPr>
          <a:lstStyle/>
          <a:p>
            <a:pPr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Незважаючи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незначну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Авангарду 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неймовірною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вражаючою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прогресивною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знаходяться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комплекс, Центр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заклад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Берізки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Будинок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нашій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цінують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нашу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надбання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часу.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Авангарду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розвинути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здібності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здобути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влаштуватись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роботу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просто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провести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вільний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пам'ятаємо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минулому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знати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майбутньому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вірю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жителі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нашої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зможуть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прославляти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надалі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Авангарду стати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модернізованою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успішною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4435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BB5EA-D862-5128-621C-E71DD0D1A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28" y="358219"/>
            <a:ext cx="8569751" cy="690677"/>
          </a:xfrm>
        </p:spPr>
        <p:txBody>
          <a:bodyPr>
            <a:normAutofit fontScale="90000"/>
          </a:bodyPr>
          <a:lstStyle/>
          <a:p>
            <a:r>
              <a:rPr lang="uk-UA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використаної літератури: </a:t>
            </a:r>
            <a:br>
              <a:rPr lang="uk-UA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0DF9143-6874-378E-1C9D-7EEAD2F1E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969" y="1310327"/>
            <a:ext cx="11862062" cy="542041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Авангардівська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ОТГ визнана однією з кращих в національному рейтингу. Газета «Сучасний Авангард».2019. №3. С.1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Аргатюк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С.Авангард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Товариство з обмеженою відповідальністю.- Одесса: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Астропринт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-2008, - 246 с.</a:t>
            </a:r>
          </a:p>
          <a:p>
            <a:pPr marL="342900" indent="-342900">
              <a:buAutoNum type="arabicPeriod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Ірина Вишневська В Авангарді відкрито першу в історії селища школу. Газета «Сучасний Авангард». 2016. №1. С.1-2</a:t>
            </a:r>
          </a:p>
          <a:p>
            <a:pPr marL="342900" indent="-342900">
              <a:buAutoNum type="arabicPeriod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Світлана Дідух Центр Безпеки громадян відкрито «Сучасний Авангард».2019. №7. С.</a:t>
            </a:r>
          </a:p>
          <a:p>
            <a:pPr marL="342900" indent="-342900">
              <a:buAutoNum type="arabicPeriod"/>
            </a:pP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Хрустовський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С.,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Аргатюк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  Я люблю тебе, Авангард.- Одеса, - 2016, -118 с .</a:t>
            </a:r>
          </a:p>
          <a:p>
            <a:pPr marL="0" indent="0">
              <a:buNone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Інтерв’ю:</a:t>
            </a:r>
          </a:p>
          <a:p>
            <a:pPr marL="0" indent="0">
              <a:buNone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1.Марченко Анна Анатоліївна, 08.04.2024р., 16:00</a:t>
            </a:r>
          </a:p>
          <a:p>
            <a:pPr marL="0" indent="0">
              <a:buNone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Хрустовський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Сергій Григорович</a:t>
            </a:r>
            <a:r>
              <a:rPr lang="uk-UA" sz="2000">
                <a:latin typeface="Times New Roman" panose="02020603050405020304" pitchFamily="18" charset="0"/>
                <a:cs typeface="Times New Roman" panose="02020603050405020304" pitchFamily="18" charset="0"/>
              </a:rPr>
              <a:t>, 10.04.2024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2000">
                <a:latin typeface="Times New Roman" panose="02020603050405020304" pitchFamily="18" charset="0"/>
                <a:cs typeface="Times New Roman" panose="02020603050405020304" pitchFamily="18" charset="0"/>
              </a:rPr>
              <a:t>., 08:30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88654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8006" y="-106215"/>
            <a:ext cx="10515600" cy="1325563"/>
          </a:xfrm>
        </p:spPr>
        <p:txBody>
          <a:bodyPr/>
          <a:lstStyle/>
          <a:p>
            <a:r>
              <a:rPr lang="uk-UA" dirty="0"/>
              <a:t> 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 та завдання проекту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4249" y="1005492"/>
            <a:ext cx="10515600" cy="5253905"/>
          </a:xfrm>
        </p:spPr>
        <p:txBody>
          <a:bodyPr>
            <a:noAutofit/>
          </a:bodyPr>
          <a:lstStyle/>
          <a:p>
            <a:pPr indent="180340" algn="just">
              <a:lnSpc>
                <a:spcPct val="150000"/>
              </a:lnSpc>
            </a:pPr>
            <a:r>
              <a:rPr lang="uk-UA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Мета проекту</a:t>
            </a:r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полягає в більш глибокому дослідженні історії появи культурних осередків рідного містечка та поширення інформації серед молоді. </a:t>
            </a:r>
            <a:endParaRPr lang="uk-UA" sz="18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50000"/>
              </a:lnSpc>
            </a:pPr>
            <a:r>
              <a:rPr lang="uk-UA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Завдання проекту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полягає: </a:t>
            </a:r>
            <a:endParaRPr lang="uk-UA" sz="18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SzPts val="1400"/>
              <a:buFont typeface="Times New Roman" panose="02020603050405020304" pitchFamily="18" charset="0"/>
              <a:buChar char="-"/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дослідити різні доступні джерела інформації;</a:t>
            </a:r>
          </a:p>
          <a:p>
            <a:pPr marL="342900" lvl="0" indent="-342900" algn="just">
              <a:lnSpc>
                <a:spcPct val="150000"/>
              </a:lnSpc>
              <a:buSzPts val="1400"/>
              <a:buFont typeface="Times New Roman" panose="02020603050405020304" pitchFamily="18" charset="0"/>
              <a:buChar char="-"/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взяти інтерв’ю у місцевих жителів;</a:t>
            </a:r>
          </a:p>
          <a:p>
            <a:pPr marL="342900" lvl="0" indent="-342900" algn="just">
              <a:lnSpc>
                <a:spcPct val="150000"/>
              </a:lnSpc>
              <a:buSzPts val="1400"/>
              <a:buFont typeface="Times New Roman" panose="02020603050405020304" pitchFamily="18" charset="0"/>
              <a:buChar char="-"/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вибрати основні факти; </a:t>
            </a:r>
          </a:p>
          <a:p>
            <a:pPr marL="342900" lvl="0" indent="-342900" algn="just">
              <a:lnSpc>
                <a:spcPct val="150000"/>
              </a:lnSpc>
              <a:buSzPts val="1400"/>
              <a:buFont typeface="Times New Roman" panose="02020603050405020304" pitchFamily="18" charset="0"/>
              <a:buChar char="-"/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ознайомитись з ключовими культурними осередками Авангарду;</a:t>
            </a:r>
          </a:p>
          <a:p>
            <a:pPr marL="342900" lvl="0" indent="-342900" algn="just">
              <a:lnSpc>
                <a:spcPct val="150000"/>
              </a:lnSpc>
              <a:buSzPts val="1400"/>
              <a:buFont typeface="Times New Roman" panose="02020603050405020304" pitchFamily="18" charset="0"/>
              <a:buChar char="-"/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основі дослідження зробити висновки;</a:t>
            </a:r>
          </a:p>
          <a:p>
            <a:pPr marL="342900" lvl="0" indent="-342900" algn="just">
              <a:lnSpc>
                <a:spcPct val="150000"/>
              </a:lnSpc>
              <a:buSzPts val="1400"/>
              <a:buFont typeface="Times New Roman" panose="02020603050405020304" pitchFamily="18" charset="0"/>
              <a:buChar char="-"/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провести екскурсію для своїх друзів;</a:t>
            </a:r>
          </a:p>
          <a:p>
            <a:pPr marL="342900" lvl="0" indent="-342900" algn="just">
              <a:lnSpc>
                <a:spcPct val="150000"/>
              </a:lnSpc>
              <a:buSzPts val="1400"/>
              <a:buFont typeface="Times New Roman" panose="02020603050405020304" pitchFamily="18" charset="0"/>
              <a:buChar char="-"/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розробити план маршруту до культурних надбань селища.</a:t>
            </a:r>
          </a:p>
        </p:txBody>
      </p:sp>
    </p:spTree>
    <p:extLst>
      <p:ext uri="{BB962C8B-B14F-4D97-AF65-F5344CB8AC3E}">
        <p14:creationId xmlns:p14="http://schemas.microsoft.com/office/powerpoint/2010/main" val="2265670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9726" y="355699"/>
            <a:ext cx="4931004" cy="860360"/>
          </a:xfrm>
        </p:spPr>
        <p:txBody>
          <a:bodyPr>
            <a:normAutofit/>
          </a:bodyPr>
          <a:lstStyle/>
          <a:p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Походження назви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7921" y="1166671"/>
            <a:ext cx="6503351" cy="241249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Авангард (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французька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версія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є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смисловим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поєднанням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двох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понятійних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маркерів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передовий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загін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словом авангард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розуміємо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підрозділ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збройних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виступає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першим,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слідуючи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військ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першим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зустрічається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супротивником.</a:t>
            </a:r>
          </a:p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азву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Авангарду часто перекладають як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«Той, що йде вперед».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93B165-A5B1-E4E9-C61A-9B7A1CC04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011" y="3429000"/>
            <a:ext cx="5254456" cy="327883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45B2D5-56CF-E7B8-4643-E8CD0C7AE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566" y="355699"/>
            <a:ext cx="3105936" cy="41412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291B36-DBE3-43A4-DAF5-E8800F9DB6D7}"/>
              </a:ext>
            </a:extLst>
          </p:cNvPr>
          <p:cNvSpPr txBox="1"/>
          <p:nvPr/>
        </p:nvSpPr>
        <p:spPr>
          <a:xfrm>
            <a:off x="8795208" y="4694548"/>
            <a:ext cx="2188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вірою в перемогу!</a:t>
            </a:r>
          </a:p>
        </p:txBody>
      </p:sp>
    </p:spTree>
    <p:extLst>
      <p:ext uri="{BB962C8B-B14F-4D97-AF65-F5344CB8AC3E}">
        <p14:creationId xmlns:p14="http://schemas.microsoft.com/office/powerpoint/2010/main" val="2666880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4637988" cy="1093509"/>
          </a:xfrm>
        </p:spPr>
        <p:txBody>
          <a:bodyPr>
            <a:normAutofit/>
          </a:bodyPr>
          <a:lstStyle/>
          <a:p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Коротка історія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2749" y="1510579"/>
            <a:ext cx="6096000" cy="4484745"/>
          </a:xfrm>
        </p:spPr>
        <p:txBody>
          <a:bodyPr>
            <a:normAutofit/>
          </a:bodyPr>
          <a:lstStyle/>
          <a:p>
            <a:pPr algn="just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Відлік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існування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Авангарду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починається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з 1928 року -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передмісті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Одеси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базі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МТС Застава-1,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засновано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радгосп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«Авангард».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перші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роки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колгосп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спеціалізувався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землеробстві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вирощуванні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городини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пізніше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радгоспу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«Авангард» почало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займатися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ремеслом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візництвом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Одеса. Треба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зазначити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Авангард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повністю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своїй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назві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завжди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свідчать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соціально-економічного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Авангард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контексті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унікальні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конкурентні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переваги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пов’язані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вигідним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географічним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розташуванням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сформованим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потужним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підприємництвом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секторах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торгівлі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логістики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9BB4CB-F2A3-9A0E-D1F1-87F7BF44D3D5}"/>
              </a:ext>
            </a:extLst>
          </p:cNvPr>
          <p:cNvSpPr txBox="1"/>
          <p:nvPr/>
        </p:nvSpPr>
        <p:spPr>
          <a:xfrm>
            <a:off x="0" y="862676"/>
            <a:ext cx="6575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Зі слів Селищного голови 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Хрустовського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С.Г.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C9BD68-2F27-04B8-EE9B-5C73036B65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7" r="5213"/>
          <a:stretch/>
        </p:blipFill>
        <p:spPr>
          <a:xfrm>
            <a:off x="8851769" y="546754"/>
            <a:ext cx="3082566" cy="22715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0DE547-22AD-8242-B5E9-4D47E1AE4CEF}"/>
              </a:ext>
            </a:extLst>
          </p:cNvPr>
          <p:cNvSpPr txBox="1"/>
          <p:nvPr/>
        </p:nvSpPr>
        <p:spPr>
          <a:xfrm>
            <a:off x="9685584" y="2818309"/>
            <a:ext cx="18947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Селищна рада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ACF1668-8D0B-6370-57A6-7CFE11A91E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946"/>
          <a:stretch/>
        </p:blipFill>
        <p:spPr>
          <a:xfrm>
            <a:off x="8998655" y="3548151"/>
            <a:ext cx="3115065" cy="25106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9FEB51-261B-0CD9-9532-A207C4A91C5A}"/>
              </a:ext>
            </a:extLst>
          </p:cNvPr>
          <p:cNvSpPr txBox="1"/>
          <p:nvPr/>
        </p:nvSpPr>
        <p:spPr>
          <a:xfrm>
            <a:off x="8851769" y="6212264"/>
            <a:ext cx="3261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Пам’ятний знак на  честь 80-річчя радгоспу «Авангард»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2FF78D-BA02-557C-4489-7085C4F087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06" t="25567" r="12204" b="9415"/>
          <a:stretch/>
        </p:blipFill>
        <p:spPr>
          <a:xfrm>
            <a:off x="6474524" y="1324036"/>
            <a:ext cx="2258355" cy="31872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A2873F-7BE1-3D0D-9BD8-860FEB184328}"/>
              </a:ext>
            </a:extLst>
          </p:cNvPr>
          <p:cNvSpPr txBox="1"/>
          <p:nvPr/>
        </p:nvSpPr>
        <p:spPr>
          <a:xfrm>
            <a:off x="6723257" y="4803498"/>
            <a:ext cx="18097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 карти на німецькій аерофотозйомці липень-серпень 1944 р.</a:t>
            </a:r>
          </a:p>
        </p:txBody>
      </p:sp>
    </p:spTree>
    <p:extLst>
      <p:ext uri="{BB962C8B-B14F-4D97-AF65-F5344CB8AC3E}">
        <p14:creationId xmlns:p14="http://schemas.microsoft.com/office/powerpoint/2010/main" val="1053186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6982" y="-327603"/>
            <a:ext cx="11201400" cy="1325563"/>
          </a:xfrm>
        </p:spPr>
        <p:txBody>
          <a:bodyPr>
            <a:normAutofit/>
          </a:bodyPr>
          <a:lstStyle/>
          <a:p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70" y="602262"/>
            <a:ext cx="4428956" cy="3384741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Ганна Марченко: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«12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січня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2016 року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урочисто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Авангардівський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навчально-виховний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комплекс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Загальноосвітня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школа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ступеня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у новому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приміщенні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прибудованому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основного комплексу.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НВК почав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функціонувати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майданчик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спортивними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тренажерами і площадкою для занять футболом. Також тут є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зал для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початкової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вихованців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дитячого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садка»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662" t="17526" r="-662" b="22609"/>
          <a:stretch/>
        </p:blipFill>
        <p:spPr>
          <a:xfrm>
            <a:off x="4518583" y="76791"/>
            <a:ext cx="2560948" cy="248495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293553" y="3102298"/>
            <a:ext cx="7832459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Ганна Марченко: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«Але проблему не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вирішено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5-9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навчалися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другу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в маленьких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кабінетах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Тому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селищний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голова з командою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працювали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над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будівництвом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одного корпусу.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Будівництво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розпочато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межах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«Велике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будівництво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Президента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Володимира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Зеленського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Незважаючи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важке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будівництво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закладу лишалось одним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пріоритетних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керівництва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адже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учням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5-9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доводилось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ділити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корпус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початкової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учнями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молодших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навчатись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другу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зміну</a:t>
            </a:r>
            <a:r>
              <a:rPr lang="ru-RU" sz="2000" dirty="0"/>
              <a:t>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січня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 року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почали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школі</a:t>
            </a:r>
            <a:r>
              <a:rPr lang="ru-RU" sz="2000" dirty="0"/>
              <a:t>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AAC5C9-CEC2-CA4A-E78E-7D399495D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5492" y="74870"/>
            <a:ext cx="4340520" cy="24415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6E5777-F0AA-EEFB-F79B-B686E03DFA4F}"/>
              </a:ext>
            </a:extLst>
          </p:cNvPr>
          <p:cNvSpPr txBox="1"/>
          <p:nvPr/>
        </p:nvSpPr>
        <p:spPr>
          <a:xfrm>
            <a:off x="7673419" y="2637462"/>
            <a:ext cx="4166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Інтерв’ю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директором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Ганною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Марченко </a:t>
            </a:r>
            <a:endParaRPr lang="uk-UA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047A745-A280-7DC4-958E-5EA49D2D7A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160"/>
          <a:stretch/>
        </p:blipFill>
        <p:spPr>
          <a:xfrm rot="16200000">
            <a:off x="860805" y="3017145"/>
            <a:ext cx="2443778" cy="40334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0CB7103-A6D4-83F3-1078-35F56703D6D6}"/>
              </a:ext>
            </a:extLst>
          </p:cNvPr>
          <p:cNvSpPr txBox="1"/>
          <p:nvPr/>
        </p:nvSpPr>
        <p:spPr>
          <a:xfrm>
            <a:off x="-48917" y="6273225"/>
            <a:ext cx="4234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 січня 2016 №1, В Авангарді відкрито першу в історії селища школу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214911-442C-F3CC-441C-74A5A93FE44A}"/>
              </a:ext>
            </a:extLst>
          </p:cNvPr>
          <p:cNvSpPr txBox="1"/>
          <p:nvPr/>
        </p:nvSpPr>
        <p:spPr>
          <a:xfrm>
            <a:off x="4440026" y="2565464"/>
            <a:ext cx="2809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Новий корпус, відкритий </a:t>
            </a:r>
          </a:p>
          <a:p>
            <a:pPr algn="ctr"/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січня 2024 року</a:t>
            </a:r>
          </a:p>
        </p:txBody>
      </p:sp>
    </p:spTree>
    <p:extLst>
      <p:ext uri="{BB962C8B-B14F-4D97-AF65-F5344CB8AC3E}">
        <p14:creationId xmlns:p14="http://schemas.microsoft.com/office/powerpoint/2010/main" val="522282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96748" y="83204"/>
            <a:ext cx="3681144" cy="276085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281018" y="3853672"/>
            <a:ext cx="647747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Авангарді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 2019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збудували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перший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Одеській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Центр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виконує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пов’язаних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рятуванням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охороною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людей.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30" y="1811247"/>
            <a:ext cx="3805085" cy="37122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D514425-117D-119C-6304-12AFE86FE6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" t="5285" r="547" b="11628"/>
          <a:stretch/>
        </p:blipFill>
        <p:spPr>
          <a:xfrm>
            <a:off x="5620383" y="83204"/>
            <a:ext cx="2601723" cy="38640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20F860-D294-ABDB-182F-688860DDE1D3}"/>
              </a:ext>
            </a:extLst>
          </p:cNvPr>
          <p:cNvSpPr txBox="1"/>
          <p:nvPr/>
        </p:nvSpPr>
        <p:spPr>
          <a:xfrm>
            <a:off x="8957187" y="3021047"/>
            <a:ext cx="2601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Відділення Центру Безпеки громадян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276144-5839-9E9E-990A-40AF78D46E99}"/>
              </a:ext>
            </a:extLst>
          </p:cNvPr>
          <p:cNvSpPr txBox="1"/>
          <p:nvPr/>
        </p:nvSpPr>
        <p:spPr>
          <a:xfrm>
            <a:off x="4169236" y="1674674"/>
            <a:ext cx="15605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липня 2019 р. № 7 Центр Безпеки громадян відкрито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4A7A45-2725-E228-4621-4B104051EA16}"/>
              </a:ext>
            </a:extLst>
          </p:cNvPr>
          <p:cNvSpPr txBox="1"/>
          <p:nvPr/>
        </p:nvSpPr>
        <p:spPr>
          <a:xfrm>
            <a:off x="597782" y="1490008"/>
            <a:ext cx="2803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Дитячий садок «Берізки»</a:t>
            </a:r>
          </a:p>
        </p:txBody>
      </p:sp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8DFD5974-4B8A-6157-A6CF-4DBF1EB09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015" y="138070"/>
            <a:ext cx="4350656" cy="1325563"/>
          </a:xfrm>
        </p:spPr>
        <p:txBody>
          <a:bodyPr>
            <a:noAutofit/>
          </a:bodyPr>
          <a:lstStyle/>
          <a:p>
            <a:pPr algn="ctr"/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Культурні осередки селища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E44F42-30EC-E60D-713B-52FF1020E339}"/>
              </a:ext>
            </a:extLst>
          </p:cNvPr>
          <p:cNvSpPr txBox="1"/>
          <p:nvPr/>
        </p:nvSpPr>
        <p:spPr>
          <a:xfrm>
            <a:off x="340401" y="5700494"/>
            <a:ext cx="62677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Авангарді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потужний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наповненням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заклад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Тут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інтерактивне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обладнання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створено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укриття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A24CF9-E47E-C12B-AE02-E4D937B021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19" r="14685"/>
          <a:stretch/>
        </p:blipFill>
        <p:spPr>
          <a:xfrm>
            <a:off x="8711434" y="4850148"/>
            <a:ext cx="3203736" cy="20078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8EF4E61-17A6-4C8F-F0B2-5DD81613C5E3}"/>
              </a:ext>
            </a:extLst>
          </p:cNvPr>
          <p:cNvSpPr txBox="1"/>
          <p:nvPr/>
        </p:nvSpPr>
        <p:spPr>
          <a:xfrm>
            <a:off x="6815579" y="4943758"/>
            <a:ext cx="19976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Інтерв’ю з Вікторією Василівною</a:t>
            </a:r>
          </a:p>
        </p:txBody>
      </p:sp>
    </p:spTree>
    <p:extLst>
      <p:ext uri="{BB962C8B-B14F-4D97-AF65-F5344CB8AC3E}">
        <p14:creationId xmlns:p14="http://schemas.microsoft.com/office/powerpoint/2010/main" val="299255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987538" cy="115589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Культурні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осередки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селища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08412" y="188027"/>
            <a:ext cx="3745584" cy="248181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918" y="1115125"/>
            <a:ext cx="66436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Сохацька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Вікторія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Василівна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Осередком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Авангарді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авангардівський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Будинок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великою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творчих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гуртків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займаються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аудиторію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поділитись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своїми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надбаннями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вистави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організовують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рамках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відзначення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місцевих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свят.»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C3F61B-8884-8A80-E6F3-D4B23975F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674" y="3871588"/>
            <a:ext cx="3607060" cy="27052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270D751-C561-6893-7972-EAEEEDF2C6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19" r="14685"/>
          <a:stretch/>
        </p:blipFill>
        <p:spPr>
          <a:xfrm>
            <a:off x="197530" y="4029164"/>
            <a:ext cx="3203736" cy="23681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74DC21-9A74-3B84-502F-5C6A2D18A09C}"/>
              </a:ext>
            </a:extLst>
          </p:cNvPr>
          <p:cNvSpPr txBox="1"/>
          <p:nvPr/>
        </p:nvSpPr>
        <p:spPr>
          <a:xfrm>
            <a:off x="9505942" y="2746341"/>
            <a:ext cx="1902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культури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4DCE86-8715-D394-44FA-49ABA4F8AFEC}"/>
              </a:ext>
            </a:extLst>
          </p:cNvPr>
          <p:cNvSpPr txBox="1"/>
          <p:nvPr/>
        </p:nvSpPr>
        <p:spPr>
          <a:xfrm>
            <a:off x="3473292" y="3901089"/>
            <a:ext cx="46751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Почесне нагородження сімей воїнів-захисників щорічною грошовою допомогою та званням «Почесний громадянин Авангарду»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ACED97-9A99-B043-81C1-CB817DCADEAE}"/>
              </a:ext>
            </a:extLst>
          </p:cNvPr>
          <p:cNvSpPr txBox="1"/>
          <p:nvPr/>
        </p:nvSpPr>
        <p:spPr>
          <a:xfrm>
            <a:off x="22918" y="6397363"/>
            <a:ext cx="379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Інтерв’ю з Вікторією Василівною</a:t>
            </a:r>
          </a:p>
        </p:txBody>
      </p:sp>
    </p:spTree>
    <p:extLst>
      <p:ext uri="{BB962C8B-B14F-4D97-AF65-F5344CB8AC3E}">
        <p14:creationId xmlns:p14="http://schemas.microsoft.com/office/powerpoint/2010/main" val="718355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50449" y="9427"/>
            <a:ext cx="4958499" cy="96981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Спортивний комплекс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969818"/>
            <a:ext cx="8257880" cy="3179395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старого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селищного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стадіону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комплекс: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футбольне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поле (з системою автоматичного поливу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ігрового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поля)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майданчики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два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поля для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-футболу і поле-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трансформер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(для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волейбол, баскетбол і великий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теніс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Крім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того, з червня 2018 року почали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функціонувати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площадки: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Workout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скейт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-парк.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2018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створена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дитячо-юнацька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спортивна школа за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дзюдо, бокс,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вільна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настільний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теніс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розвивається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стрімко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вихованці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займають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призові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обласних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змаганнях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801" y="0"/>
            <a:ext cx="3787199" cy="21250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E05A79-E48E-6AE6-0C3F-5FB87B169E56}"/>
              </a:ext>
            </a:extLst>
          </p:cNvPr>
          <p:cNvSpPr txBox="1"/>
          <p:nvPr/>
        </p:nvSpPr>
        <p:spPr>
          <a:xfrm>
            <a:off x="8504904" y="2295352"/>
            <a:ext cx="3687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Дружній матч літо 2023 рік між командами </a:t>
            </a:r>
            <a:r>
              <a:rPr lang="uk-UA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Авангардівської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ОТГ, з метою допомоги військовим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D16DEF-DC75-0985-B7E7-C55631D04346}"/>
              </a:ext>
            </a:extLst>
          </p:cNvPr>
          <p:cNvSpPr txBox="1"/>
          <p:nvPr/>
        </p:nvSpPr>
        <p:spPr>
          <a:xfrm>
            <a:off x="147484" y="4149213"/>
            <a:ext cx="789358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Хрустовський</a:t>
            </a:r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Сергій Григорович: 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«1 червня 2018 року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відбулося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відкриття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спортивного комплексу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Авангарді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якому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проведена І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Юнацька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Спартакіада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Одеської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об’єднаних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територіальних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громад,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присвячена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Дню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</a:p>
          <a:p>
            <a:endParaRPr lang="uk-UA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0D8EE5D-B8BA-F320-0687-4EFE775D5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8548" y="3745945"/>
            <a:ext cx="3787199" cy="21302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FBDC0A-3345-84B8-4800-941A3D783DE8}"/>
              </a:ext>
            </a:extLst>
          </p:cNvPr>
          <p:cNvSpPr txBox="1"/>
          <p:nvPr/>
        </p:nvSpPr>
        <p:spPr>
          <a:xfrm>
            <a:off x="8385304" y="6013024"/>
            <a:ext cx="339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Екскурсія для друзів на стадіон</a:t>
            </a:r>
          </a:p>
        </p:txBody>
      </p:sp>
    </p:spTree>
    <p:extLst>
      <p:ext uri="{BB962C8B-B14F-4D97-AF65-F5344CB8AC3E}">
        <p14:creationId xmlns:p14="http://schemas.microsoft.com/office/powerpoint/2010/main" val="2225205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0396603" cy="876822"/>
          </a:xfrm>
        </p:spPr>
        <p:txBody>
          <a:bodyPr/>
          <a:lstStyle/>
          <a:p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Пам'ятки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минулого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76823"/>
            <a:ext cx="4223457" cy="27217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5582" b="10414"/>
          <a:stretch/>
        </p:blipFill>
        <p:spPr>
          <a:xfrm>
            <a:off x="7826477" y="876822"/>
            <a:ext cx="3824749" cy="272178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3771" y="3699647"/>
            <a:ext cx="36774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Пам'ятник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В.Л.Добрянському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035514" y="3523689"/>
            <a:ext cx="34066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Пам'ятник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захисникам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неба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Одеси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2006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162B75-8D48-8081-64E7-2DC12A2E1327}"/>
              </a:ext>
            </a:extLst>
          </p:cNvPr>
          <p:cNvSpPr txBox="1"/>
          <p:nvPr/>
        </p:nvSpPr>
        <p:spPr>
          <a:xfrm>
            <a:off x="7393858" y="4430239"/>
            <a:ext cx="47293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Хрустовський</a:t>
            </a:r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Сергій Григорович: </a:t>
            </a:r>
          </a:p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«Пам’ятник встановлено захисникам Одеси в день 65 річниці військової частини А-1620, 25 червня 2006 року, споруджений за сприяння В. Добрянського, В.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Спренса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К. Горло»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28783C-BBF5-13CF-B0D1-6B592B0DA449}"/>
              </a:ext>
            </a:extLst>
          </p:cNvPr>
          <p:cNvSpPr txBox="1"/>
          <p:nvPr/>
        </p:nvSpPr>
        <p:spPr>
          <a:xfrm>
            <a:off x="245807" y="4170020"/>
            <a:ext cx="466731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Хрустовський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Сергій Григорович: </a:t>
            </a:r>
          </a:p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 2017 році з депутатським корпусом прийняли рішення встановити перший в громаді пам’ятник особистості В. Добрянському, великому будівничому і  моєму вчителю, я багато років в нього працював, багато чому навчився. Завдяки цьому в 2010 році став головою громади.»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7DA7A0-DDB0-804F-BEC6-730ACC0186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169" b="6151"/>
          <a:stretch/>
        </p:blipFill>
        <p:spPr>
          <a:xfrm>
            <a:off x="4913124" y="742689"/>
            <a:ext cx="2365751" cy="35614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B0ED89-E3E4-6DCB-6AC6-989FE804015A}"/>
              </a:ext>
            </a:extLst>
          </p:cNvPr>
          <p:cNvSpPr txBox="1"/>
          <p:nvPr/>
        </p:nvSpPr>
        <p:spPr>
          <a:xfrm>
            <a:off x="5198301" y="4304155"/>
            <a:ext cx="15490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під час</a:t>
            </a:r>
          </a:p>
          <a:p>
            <a:pPr algn="ctr"/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інтерв’ю</a:t>
            </a:r>
          </a:p>
        </p:txBody>
      </p:sp>
    </p:spTree>
    <p:extLst>
      <p:ext uri="{BB962C8B-B14F-4D97-AF65-F5344CB8AC3E}">
        <p14:creationId xmlns:p14="http://schemas.microsoft.com/office/powerpoint/2010/main" val="24718586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1475</TotalTime>
  <Words>1336</Words>
  <Application>Microsoft Office PowerPoint</Application>
  <PresentationFormat>Широкий екран</PresentationFormat>
  <Paragraphs>95</Paragraphs>
  <Slides>15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Тема проекту: «Мій рідний Авангард»</vt:lpstr>
      <vt:lpstr> Мета та завдання проекту</vt:lpstr>
      <vt:lpstr>Походження назви</vt:lpstr>
      <vt:lpstr>Коротка історія</vt:lpstr>
      <vt:lpstr>Школи</vt:lpstr>
      <vt:lpstr>Культурні осередки селища</vt:lpstr>
      <vt:lpstr>Культурні осередки селища</vt:lpstr>
      <vt:lpstr>Спортивний комплекс</vt:lpstr>
      <vt:lpstr>Пам'ятки минулого</vt:lpstr>
      <vt:lpstr>Пам'ятки минулого</vt:lpstr>
      <vt:lpstr>Світле майбутнє</vt:lpstr>
      <vt:lpstr>Презентація PowerPoint</vt:lpstr>
      <vt:lpstr>Презентація PowerPoint</vt:lpstr>
      <vt:lpstr>Висновок</vt:lpstr>
      <vt:lpstr>Список використаної літератури: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Бердянська ЗОШ №20</cp:lastModifiedBy>
  <cp:revision>33</cp:revision>
  <dcterms:created xsi:type="dcterms:W3CDTF">2024-04-07T11:27:35Z</dcterms:created>
  <dcterms:modified xsi:type="dcterms:W3CDTF">2024-04-12T07:59:52Z</dcterms:modified>
</cp:coreProperties>
</file>