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3645024"/>
            <a:ext cx="7200800" cy="1368152"/>
          </a:xfrm>
          <a:prstGeom prst="roundRect">
            <a:avLst/>
          </a:prstGeom>
          <a:solidFill>
            <a:schemeClr val="bg1">
              <a:lumMod val="85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"The Digital Defender Project"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717032"/>
            <a:ext cx="7200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100" b="1" dirty="0" smtClean="0">
                <a:solidFill>
                  <a:schemeClr val="tx2"/>
                </a:solidFill>
                <a:latin typeface="Annabelle" pitchFamily="66" charset="0"/>
              </a:rPr>
              <a:t>"</a:t>
            </a:r>
            <a:r>
              <a:rPr lang="uk-UA" sz="4100" b="1" dirty="0" err="1" smtClean="0">
                <a:solidFill>
                  <a:schemeClr val="tx2"/>
                </a:solidFill>
                <a:latin typeface="Annabelle" pitchFamily="66" charset="0"/>
              </a:rPr>
              <a:t>The</a:t>
            </a:r>
            <a:r>
              <a:rPr lang="uk-UA" sz="4100" b="1" dirty="0" smtClean="0">
                <a:solidFill>
                  <a:schemeClr val="tx2"/>
                </a:solidFill>
                <a:latin typeface="Annabelle" pitchFamily="66" charset="0"/>
              </a:rPr>
              <a:t> </a:t>
            </a:r>
            <a:r>
              <a:rPr lang="uk-UA" sz="4100" b="1" dirty="0" err="1" smtClean="0">
                <a:solidFill>
                  <a:schemeClr val="tx2"/>
                </a:solidFill>
                <a:latin typeface="Annabelle" pitchFamily="66" charset="0"/>
              </a:rPr>
              <a:t>Digital</a:t>
            </a:r>
            <a:r>
              <a:rPr lang="uk-UA" sz="4100" b="1" dirty="0" smtClean="0">
                <a:solidFill>
                  <a:schemeClr val="tx2"/>
                </a:solidFill>
                <a:latin typeface="Annabelle" pitchFamily="66" charset="0"/>
              </a:rPr>
              <a:t> </a:t>
            </a:r>
            <a:r>
              <a:rPr lang="uk-UA" sz="4100" b="1" dirty="0" err="1" smtClean="0">
                <a:solidFill>
                  <a:schemeClr val="tx2"/>
                </a:solidFill>
                <a:latin typeface="Annabelle" pitchFamily="66" charset="0"/>
              </a:rPr>
              <a:t>Defender</a:t>
            </a:r>
            <a:r>
              <a:rPr lang="uk-UA" sz="4100" b="1" dirty="0" smtClean="0">
                <a:solidFill>
                  <a:schemeClr val="tx2"/>
                </a:solidFill>
                <a:latin typeface="Annabelle" pitchFamily="66" charset="0"/>
              </a:rPr>
              <a:t> Project"</a:t>
            </a:r>
          </a:p>
          <a:p>
            <a:pPr algn="ctr"/>
            <a:endParaRPr lang="uk-UA" b="1" dirty="0" smtClean="0">
              <a:solidFill>
                <a:schemeClr val="tx2"/>
              </a:solidFill>
              <a:latin typeface="Annabelle" pitchFamily="66" charset="0"/>
            </a:endParaRPr>
          </a:p>
          <a:p>
            <a:pPr algn="ctr"/>
            <a:r>
              <a:rPr lang="uk-UA" b="1" dirty="0" smtClean="0">
                <a:solidFill>
                  <a:schemeClr val="tx2"/>
                </a:solidFill>
                <a:latin typeface="Annabelle" pitchFamily="66" charset="0"/>
              </a:rPr>
              <a:t>"Захисти свої дані, захисти своє майбутнє: </a:t>
            </a:r>
            <a:r>
              <a:rPr lang="uk-UA" b="1" dirty="0" err="1" smtClean="0">
                <a:solidFill>
                  <a:schemeClr val="tx2"/>
                </a:solidFill>
                <a:latin typeface="Annabelle" pitchFamily="66" charset="0"/>
              </a:rPr>
              <a:t>кібербезпека</a:t>
            </a:r>
            <a:r>
              <a:rPr lang="uk-UA" b="1" dirty="0" smtClean="0">
                <a:solidFill>
                  <a:schemeClr val="tx2"/>
                </a:solidFill>
                <a:latin typeface="Annabelle" pitchFamily="66" charset="0"/>
              </a:rPr>
              <a:t> у школі"</a:t>
            </a:r>
            <a:endParaRPr lang="uk-UA" b="1" dirty="0">
              <a:solidFill>
                <a:schemeClr val="tx2"/>
              </a:solidFill>
              <a:latin typeface="Annabelle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6309320"/>
            <a:ext cx="8316416" cy="548680"/>
          </a:xfrm>
          <a:prstGeom prst="roundRect">
            <a:avLst/>
          </a:prstGeom>
          <a:solidFill>
            <a:schemeClr val="bg1">
              <a:lumMod val="85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827584" y="6273225"/>
            <a:ext cx="831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Підготував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 Гагарін Леонід Олексійович, учень 10-А класу, Мирноградської ЗОШ №9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Керівник:  Людмила Хмара, 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вчитель інформатики, </a:t>
            </a:r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Мирноградської ЗОШ №9</a:t>
            </a:r>
            <a:br>
              <a:rPr lang="uk-UA" sz="1600" smtClean="0">
                <a:latin typeface="Times New Roman" pitchFamily="18" charset="0"/>
                <a:cs typeface="Times New Roman" pitchFamily="18" charset="0"/>
              </a:rPr>
            </a:b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4536504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dirty="0" smtClean="0">
                <a:solidFill>
                  <a:schemeClr val="tx2"/>
                </a:solidFill>
                <a:latin typeface="Annabelle" pitchFamily="66" charset="0"/>
              </a:rPr>
              <a:t>Дякую </a:t>
            </a:r>
          </a:p>
          <a:p>
            <a:pPr algn="ctr"/>
            <a:r>
              <a:rPr lang="uk-UA" sz="8800" b="1" dirty="0" smtClean="0">
                <a:solidFill>
                  <a:schemeClr val="tx2"/>
                </a:solidFill>
                <a:latin typeface="Annabelle" pitchFamily="66" charset="0"/>
              </a:rPr>
              <a:t>за </a:t>
            </a:r>
          </a:p>
          <a:p>
            <a:pPr algn="ctr"/>
            <a:r>
              <a:rPr lang="uk-UA" sz="8800" b="1" dirty="0" smtClean="0">
                <a:solidFill>
                  <a:schemeClr val="tx2"/>
                </a:solidFill>
                <a:latin typeface="Annabelle" pitchFamily="66" charset="0"/>
              </a:rPr>
              <a:t>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3312368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539552" y="404664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  <a:cs typeface="Times New Roman" pitchFamily="18" charset="0"/>
              </a:rPr>
              <a:t>Мета проекту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має на меті підвищення обізнаності учнів, вчителів та батьків щодо безпечного користування Інтернетом, захисту персональних даних та профілів у соціальних мережах, а також вчить виявляти й уникати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онлайн-загроз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dirty="0"/>
          </a:p>
        </p:txBody>
      </p:sp>
      <p:pic>
        <p:nvPicPr>
          <p:cNvPr id="1031" name="Picture 7" descr="Фото"/>
          <p:cNvPicPr>
            <a:picLocks noChangeAspect="1" noChangeArrowheads="1"/>
          </p:cNvPicPr>
          <p:nvPr/>
        </p:nvPicPr>
        <p:blipFill>
          <a:blip r:embed="rId3" cstate="print"/>
          <a:srcRect t="7916" b="24797"/>
          <a:stretch>
            <a:fillRect/>
          </a:stretch>
        </p:blipFill>
        <p:spPr bwMode="auto">
          <a:xfrm>
            <a:off x="827584" y="3789040"/>
            <a:ext cx="7620000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4824536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76672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Зацікавлені сторони, цільові групи, </a:t>
            </a:r>
            <a:r>
              <a:rPr lang="uk-UA" sz="4000" b="1" dirty="0" err="1" smtClean="0">
                <a:solidFill>
                  <a:schemeClr val="tx2"/>
                </a:solidFill>
                <a:latin typeface="Annabelle" pitchFamily="66" charset="0"/>
              </a:rPr>
              <a:t>бенефіціари</a:t>
            </a:r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 </a:t>
            </a:r>
            <a:endParaRPr lang="uk-UA" sz="4000" dirty="0" smtClean="0">
              <a:solidFill>
                <a:schemeClr val="tx2"/>
              </a:solidFill>
              <a:latin typeface="Annabelle" pitchFamily="66" charset="0"/>
            </a:endParaRP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Зацікавлені сторони для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можуть включати адміністрацію школи, вчителів, учнів та їх батьків.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Цільові групи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можуть включати: учнів, вчителів, батьків.</a:t>
            </a:r>
          </a:p>
          <a:p>
            <a:pPr algn="ctr"/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Бенефіціарі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включають учнів, вчителів, адміністрацію школи та їх батьків.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3312368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Призначення проекту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проекту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тому,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недостатньо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захищені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кібератак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призвести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мережевий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трафік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Місяць кібербезпеки в Україні. Новини сайту E-Schools.in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005064"/>
            <a:ext cx="4968552" cy="2453224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5832648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  <a:cs typeface="Times New Roman" pitchFamily="18" charset="0"/>
              </a:rPr>
              <a:t>Очікувані результати проекту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 результат реалізації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через індикатори успішності може бути підвищення рівня знань учнів щодо безпеки в Інтернеті, зменшення кількості інцидентів злому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акаунтів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або можливість швидко реагувати на них, а також розвиток навичок учнів у використанні безпечних практик 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середовищі. Такі індикатори успішності можуть бути вимірювані через зростання кількості успішно пройдених тестів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зменшення кількості недопущених інцидентів або збільшення довіри до Інтернету серед учнів.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4968552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Основні види діяльності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проект, спрямований на підвищення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серед учнів та співробітників школи. Діяльність включає в себе проведення тренінгів з основ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інформування про потенційні загрози 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навчання безпечному користуванню комп'ютерами та мобільними пристроями, а також розробку політики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для школи. Такий проект допомагає учням та працівникам школи уникати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кібератак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 захищати свої особисті дані.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4608512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Орієнтовна тривалість проекту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Орієнтовна тривалість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 може залежати від обсягу та складності проекту, а також від шкільних ресурсів та планування. Зазвичай такі проекти можуть тривати від кількох тижнів до кількох місяців. Для успішного впровадження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школах рекомендується розробка плану дій, навчання вчителів та учнів, а також впровадження практичних заходів з безпеки в Інтернеті.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5616624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  <a:cs typeface="Times New Roman" pitchFamily="18" charset="0"/>
              </a:rPr>
              <a:t>Орієнтовна вартість проекту та ресурси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Обладнання: від $10,000 до $50,000 або більше за необхідне обладнання, таке як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файрволи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антивіруси, СХД та інше.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Програмне забезпечення: від $5,000 до $20,000 або більше за ліцензії та підписки на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Навчання персоналу: від $5,000 до $15,000 на навчання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для вчителів та адміністраторів.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 Підтримка: від $2,000 до $10,000 або більше за технічну підтримку та обслуговування.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8136904" cy="4536504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8136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tx2"/>
                </a:solidFill>
                <a:latin typeface="Annabelle" pitchFamily="66" charset="0"/>
              </a:rPr>
              <a:t>Сталість результатів проекту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Для отримання інформації про сталість проекту з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школі, вам може бути корисно звертатися до технічних спеціалістів, які розробляли цей проект або до офіційних джерел інформації з цього питання. Також варто враховувати, що вартість проекту може залежати від різноманітних факторів, таких як його масштаб, технічні вимоги та обсяг робіт, проведених для забезпечення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кібербезпеки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 Файзулин</dc:creator>
  <cp:lastModifiedBy>X75v</cp:lastModifiedBy>
  <cp:revision>6</cp:revision>
  <dcterms:created xsi:type="dcterms:W3CDTF">2024-04-21T08:24:37Z</dcterms:created>
  <dcterms:modified xsi:type="dcterms:W3CDTF">2024-04-21T09:12:26Z</dcterms:modified>
</cp:coreProperties>
</file>