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3" r:id="rId5"/>
    <p:sldId id="259" r:id="rId6"/>
    <p:sldId id="261" r:id="rId7"/>
    <p:sldId id="260" r:id="rId8"/>
    <p:sldId id="262" r:id="rId9"/>
    <p:sldId id="264" r:id="rId10"/>
    <p:sldId id="266" r:id="rId11"/>
    <p:sldId id="267" r:id="rId12"/>
    <p:sldId id="268" r:id="rId13"/>
    <p:sldId id="269" r:id="rId14"/>
    <p:sldId id="270" r:id="rId15"/>
    <p:sldId id="271" r:id="rId16"/>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stasia" initials="A" lastIdx="1" clrIdx="0">
    <p:extLst>
      <p:ext uri="{19B8F6BF-5375-455C-9EA6-DF929625EA0E}">
        <p15:presenceInfo xmlns:p15="http://schemas.microsoft.com/office/powerpoint/2012/main" userId="Anastas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CEC9"/>
    <a:srgbClr val="CB7061"/>
    <a:srgbClr val="DFA6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471" autoAdjust="0"/>
  </p:normalViewPr>
  <p:slideViewPr>
    <p:cSldViewPr snapToGrid="0">
      <p:cViewPr varScale="1">
        <p:scale>
          <a:sx n="106" d="100"/>
          <a:sy n="106" d="100"/>
        </p:scale>
        <p:origin x="79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35D782-B45A-4198-8F45-2146814CE80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uk-UA"/>
          </a:p>
        </p:txBody>
      </p:sp>
      <p:sp>
        <p:nvSpPr>
          <p:cNvPr id="3" name="Подзаголовок 2">
            <a:extLst>
              <a:ext uri="{FF2B5EF4-FFF2-40B4-BE49-F238E27FC236}">
                <a16:creationId xmlns:a16="http://schemas.microsoft.com/office/drawing/2014/main" id="{2F9E3F60-6277-406B-A75A-08B1F30A1E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uk-UA"/>
          </a:p>
        </p:txBody>
      </p:sp>
      <p:sp>
        <p:nvSpPr>
          <p:cNvPr id="4" name="Дата 3">
            <a:extLst>
              <a:ext uri="{FF2B5EF4-FFF2-40B4-BE49-F238E27FC236}">
                <a16:creationId xmlns:a16="http://schemas.microsoft.com/office/drawing/2014/main" id="{284F8BB6-F600-42F5-890D-6F4B77FB24C5}"/>
              </a:ext>
            </a:extLst>
          </p:cNvPr>
          <p:cNvSpPr>
            <a:spLocks noGrp="1"/>
          </p:cNvSpPr>
          <p:nvPr>
            <p:ph type="dt" sz="half" idx="10"/>
          </p:nvPr>
        </p:nvSpPr>
        <p:spPr/>
        <p:txBody>
          <a:bodyPr/>
          <a:lstStyle/>
          <a:p>
            <a:fld id="{4F873675-B5CE-4E45-BEEF-DB8AF06A573F}" type="datetimeFigureOut">
              <a:rPr lang="uk-UA" smtClean="0"/>
              <a:t>13.04.2024</a:t>
            </a:fld>
            <a:endParaRPr lang="uk-UA"/>
          </a:p>
        </p:txBody>
      </p:sp>
      <p:sp>
        <p:nvSpPr>
          <p:cNvPr id="5" name="Нижний колонтитул 4">
            <a:extLst>
              <a:ext uri="{FF2B5EF4-FFF2-40B4-BE49-F238E27FC236}">
                <a16:creationId xmlns:a16="http://schemas.microsoft.com/office/drawing/2014/main" id="{D8D1B217-0BD6-47F3-A868-CB01B49C82AB}"/>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2515B620-B722-40B0-BD82-1F8F5B3D8B50}"/>
              </a:ext>
            </a:extLst>
          </p:cNvPr>
          <p:cNvSpPr>
            <a:spLocks noGrp="1"/>
          </p:cNvSpPr>
          <p:nvPr>
            <p:ph type="sldNum" sz="quarter" idx="12"/>
          </p:nvPr>
        </p:nvSpPr>
        <p:spPr/>
        <p:txBody>
          <a:bodyPr/>
          <a:lstStyle/>
          <a:p>
            <a:fld id="{B39E7F54-3A24-4416-8F97-294AD237E862}" type="slidenum">
              <a:rPr lang="uk-UA" smtClean="0"/>
              <a:t>‹#›</a:t>
            </a:fld>
            <a:endParaRPr lang="uk-UA"/>
          </a:p>
        </p:txBody>
      </p:sp>
    </p:spTree>
    <p:extLst>
      <p:ext uri="{BB962C8B-B14F-4D97-AF65-F5344CB8AC3E}">
        <p14:creationId xmlns:p14="http://schemas.microsoft.com/office/powerpoint/2010/main" val="2816546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44C989-803D-42E7-A05F-F4ECE826DDBC}"/>
              </a:ext>
            </a:extLst>
          </p:cNvPr>
          <p:cNvSpPr>
            <a:spLocks noGrp="1"/>
          </p:cNvSpPr>
          <p:nvPr>
            <p:ph type="title"/>
          </p:nvPr>
        </p:nvSpPr>
        <p:spPr/>
        <p:txBody>
          <a:bodyPr/>
          <a:lstStyle/>
          <a:p>
            <a:r>
              <a:rPr lang="ru-RU"/>
              <a:t>Образец заголовка</a:t>
            </a:r>
            <a:endParaRPr lang="uk-UA"/>
          </a:p>
        </p:txBody>
      </p:sp>
      <p:sp>
        <p:nvSpPr>
          <p:cNvPr id="3" name="Вертикальный текст 2">
            <a:extLst>
              <a:ext uri="{FF2B5EF4-FFF2-40B4-BE49-F238E27FC236}">
                <a16:creationId xmlns:a16="http://schemas.microsoft.com/office/drawing/2014/main" id="{EA007AAF-16AC-45A8-9820-67E4A0FA01D9}"/>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B8C6C784-F49C-407E-BE90-C2364111B915}"/>
              </a:ext>
            </a:extLst>
          </p:cNvPr>
          <p:cNvSpPr>
            <a:spLocks noGrp="1"/>
          </p:cNvSpPr>
          <p:nvPr>
            <p:ph type="dt" sz="half" idx="10"/>
          </p:nvPr>
        </p:nvSpPr>
        <p:spPr/>
        <p:txBody>
          <a:bodyPr/>
          <a:lstStyle/>
          <a:p>
            <a:fld id="{4F873675-B5CE-4E45-BEEF-DB8AF06A573F}" type="datetimeFigureOut">
              <a:rPr lang="uk-UA" smtClean="0"/>
              <a:t>13.04.2024</a:t>
            </a:fld>
            <a:endParaRPr lang="uk-UA"/>
          </a:p>
        </p:txBody>
      </p:sp>
      <p:sp>
        <p:nvSpPr>
          <p:cNvPr id="5" name="Нижний колонтитул 4">
            <a:extLst>
              <a:ext uri="{FF2B5EF4-FFF2-40B4-BE49-F238E27FC236}">
                <a16:creationId xmlns:a16="http://schemas.microsoft.com/office/drawing/2014/main" id="{CE96119F-6971-43CA-B23A-91998D78DA60}"/>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D1290D61-6F8D-4937-99B9-2DFBD80BC991}"/>
              </a:ext>
            </a:extLst>
          </p:cNvPr>
          <p:cNvSpPr>
            <a:spLocks noGrp="1"/>
          </p:cNvSpPr>
          <p:nvPr>
            <p:ph type="sldNum" sz="quarter" idx="12"/>
          </p:nvPr>
        </p:nvSpPr>
        <p:spPr/>
        <p:txBody>
          <a:bodyPr/>
          <a:lstStyle/>
          <a:p>
            <a:fld id="{B39E7F54-3A24-4416-8F97-294AD237E862}" type="slidenum">
              <a:rPr lang="uk-UA" smtClean="0"/>
              <a:t>‹#›</a:t>
            </a:fld>
            <a:endParaRPr lang="uk-UA"/>
          </a:p>
        </p:txBody>
      </p:sp>
    </p:spTree>
    <p:extLst>
      <p:ext uri="{BB962C8B-B14F-4D97-AF65-F5344CB8AC3E}">
        <p14:creationId xmlns:p14="http://schemas.microsoft.com/office/powerpoint/2010/main" val="2828251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45165D73-FA56-4BE0-9CA1-11F168043851}"/>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uk-UA"/>
          </a:p>
        </p:txBody>
      </p:sp>
      <p:sp>
        <p:nvSpPr>
          <p:cNvPr id="3" name="Вертикальный текст 2">
            <a:extLst>
              <a:ext uri="{FF2B5EF4-FFF2-40B4-BE49-F238E27FC236}">
                <a16:creationId xmlns:a16="http://schemas.microsoft.com/office/drawing/2014/main" id="{6DFB0EBF-E520-4407-8C8C-8C38AF787E00}"/>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72280809-979D-47CA-BDB0-B8EFE0C8C9DF}"/>
              </a:ext>
            </a:extLst>
          </p:cNvPr>
          <p:cNvSpPr>
            <a:spLocks noGrp="1"/>
          </p:cNvSpPr>
          <p:nvPr>
            <p:ph type="dt" sz="half" idx="10"/>
          </p:nvPr>
        </p:nvSpPr>
        <p:spPr/>
        <p:txBody>
          <a:bodyPr/>
          <a:lstStyle/>
          <a:p>
            <a:fld id="{4F873675-B5CE-4E45-BEEF-DB8AF06A573F}" type="datetimeFigureOut">
              <a:rPr lang="uk-UA" smtClean="0"/>
              <a:t>13.04.2024</a:t>
            </a:fld>
            <a:endParaRPr lang="uk-UA"/>
          </a:p>
        </p:txBody>
      </p:sp>
      <p:sp>
        <p:nvSpPr>
          <p:cNvPr id="5" name="Нижний колонтитул 4">
            <a:extLst>
              <a:ext uri="{FF2B5EF4-FFF2-40B4-BE49-F238E27FC236}">
                <a16:creationId xmlns:a16="http://schemas.microsoft.com/office/drawing/2014/main" id="{E1B3EB1E-03AD-4E34-9A25-E816FB325249}"/>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061BA439-1E91-477A-8DDA-04683F855109}"/>
              </a:ext>
            </a:extLst>
          </p:cNvPr>
          <p:cNvSpPr>
            <a:spLocks noGrp="1"/>
          </p:cNvSpPr>
          <p:nvPr>
            <p:ph type="sldNum" sz="quarter" idx="12"/>
          </p:nvPr>
        </p:nvSpPr>
        <p:spPr/>
        <p:txBody>
          <a:bodyPr/>
          <a:lstStyle/>
          <a:p>
            <a:fld id="{B39E7F54-3A24-4416-8F97-294AD237E862}" type="slidenum">
              <a:rPr lang="uk-UA" smtClean="0"/>
              <a:t>‹#›</a:t>
            </a:fld>
            <a:endParaRPr lang="uk-UA"/>
          </a:p>
        </p:txBody>
      </p:sp>
    </p:spTree>
    <p:extLst>
      <p:ext uri="{BB962C8B-B14F-4D97-AF65-F5344CB8AC3E}">
        <p14:creationId xmlns:p14="http://schemas.microsoft.com/office/powerpoint/2010/main" val="3575055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C943F4-747F-4BCA-9FE5-8108A257C6AC}"/>
              </a:ext>
            </a:extLst>
          </p:cNvPr>
          <p:cNvSpPr>
            <a:spLocks noGrp="1"/>
          </p:cNvSpPr>
          <p:nvPr>
            <p:ph type="title"/>
          </p:nvPr>
        </p:nvSpPr>
        <p:spPr/>
        <p:txBody>
          <a:bodyPr/>
          <a:lstStyle/>
          <a:p>
            <a:r>
              <a:rPr lang="ru-RU"/>
              <a:t>Образец заголовка</a:t>
            </a:r>
            <a:endParaRPr lang="uk-UA"/>
          </a:p>
        </p:txBody>
      </p:sp>
      <p:sp>
        <p:nvSpPr>
          <p:cNvPr id="3" name="Объект 2">
            <a:extLst>
              <a:ext uri="{FF2B5EF4-FFF2-40B4-BE49-F238E27FC236}">
                <a16:creationId xmlns:a16="http://schemas.microsoft.com/office/drawing/2014/main" id="{38DD25A8-F420-4255-A646-BED9E84861DA}"/>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53A7AEBF-C70A-464D-A5A2-041488015B1A}"/>
              </a:ext>
            </a:extLst>
          </p:cNvPr>
          <p:cNvSpPr>
            <a:spLocks noGrp="1"/>
          </p:cNvSpPr>
          <p:nvPr>
            <p:ph type="dt" sz="half" idx="10"/>
          </p:nvPr>
        </p:nvSpPr>
        <p:spPr/>
        <p:txBody>
          <a:bodyPr/>
          <a:lstStyle/>
          <a:p>
            <a:fld id="{4F873675-B5CE-4E45-BEEF-DB8AF06A573F}" type="datetimeFigureOut">
              <a:rPr lang="uk-UA" smtClean="0"/>
              <a:t>13.04.2024</a:t>
            </a:fld>
            <a:endParaRPr lang="uk-UA"/>
          </a:p>
        </p:txBody>
      </p:sp>
      <p:sp>
        <p:nvSpPr>
          <p:cNvPr id="5" name="Нижний колонтитул 4">
            <a:extLst>
              <a:ext uri="{FF2B5EF4-FFF2-40B4-BE49-F238E27FC236}">
                <a16:creationId xmlns:a16="http://schemas.microsoft.com/office/drawing/2014/main" id="{4A0E704B-8347-48F6-B96E-94805FB1A892}"/>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5FEFA236-C296-47B9-9D71-72F5ECBDC1C9}"/>
              </a:ext>
            </a:extLst>
          </p:cNvPr>
          <p:cNvSpPr>
            <a:spLocks noGrp="1"/>
          </p:cNvSpPr>
          <p:nvPr>
            <p:ph type="sldNum" sz="quarter" idx="12"/>
          </p:nvPr>
        </p:nvSpPr>
        <p:spPr/>
        <p:txBody>
          <a:bodyPr/>
          <a:lstStyle/>
          <a:p>
            <a:fld id="{B39E7F54-3A24-4416-8F97-294AD237E862}" type="slidenum">
              <a:rPr lang="uk-UA" smtClean="0"/>
              <a:t>‹#›</a:t>
            </a:fld>
            <a:endParaRPr lang="uk-UA"/>
          </a:p>
        </p:txBody>
      </p:sp>
    </p:spTree>
    <p:extLst>
      <p:ext uri="{BB962C8B-B14F-4D97-AF65-F5344CB8AC3E}">
        <p14:creationId xmlns:p14="http://schemas.microsoft.com/office/powerpoint/2010/main" val="55371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F87903-1772-4E16-BAD0-813DD825D068}"/>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uk-UA"/>
          </a:p>
        </p:txBody>
      </p:sp>
      <p:sp>
        <p:nvSpPr>
          <p:cNvPr id="3" name="Текст 2">
            <a:extLst>
              <a:ext uri="{FF2B5EF4-FFF2-40B4-BE49-F238E27FC236}">
                <a16:creationId xmlns:a16="http://schemas.microsoft.com/office/drawing/2014/main" id="{144AAD57-FF89-4F61-93BF-F8C57B588F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50C926D-73B9-406E-B891-A8ABC809C5EE}"/>
              </a:ext>
            </a:extLst>
          </p:cNvPr>
          <p:cNvSpPr>
            <a:spLocks noGrp="1"/>
          </p:cNvSpPr>
          <p:nvPr>
            <p:ph type="dt" sz="half" idx="10"/>
          </p:nvPr>
        </p:nvSpPr>
        <p:spPr/>
        <p:txBody>
          <a:bodyPr/>
          <a:lstStyle/>
          <a:p>
            <a:fld id="{4F873675-B5CE-4E45-BEEF-DB8AF06A573F}" type="datetimeFigureOut">
              <a:rPr lang="uk-UA" smtClean="0"/>
              <a:t>13.04.2024</a:t>
            </a:fld>
            <a:endParaRPr lang="uk-UA"/>
          </a:p>
        </p:txBody>
      </p:sp>
      <p:sp>
        <p:nvSpPr>
          <p:cNvPr id="5" name="Нижний колонтитул 4">
            <a:extLst>
              <a:ext uri="{FF2B5EF4-FFF2-40B4-BE49-F238E27FC236}">
                <a16:creationId xmlns:a16="http://schemas.microsoft.com/office/drawing/2014/main" id="{E3C5CA43-1CD6-4D68-90E7-26D708AB842B}"/>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913C1856-6482-4225-A2AD-5EAF6A8AA89B}"/>
              </a:ext>
            </a:extLst>
          </p:cNvPr>
          <p:cNvSpPr>
            <a:spLocks noGrp="1"/>
          </p:cNvSpPr>
          <p:nvPr>
            <p:ph type="sldNum" sz="quarter" idx="12"/>
          </p:nvPr>
        </p:nvSpPr>
        <p:spPr/>
        <p:txBody>
          <a:bodyPr/>
          <a:lstStyle/>
          <a:p>
            <a:fld id="{B39E7F54-3A24-4416-8F97-294AD237E862}" type="slidenum">
              <a:rPr lang="uk-UA" smtClean="0"/>
              <a:t>‹#›</a:t>
            </a:fld>
            <a:endParaRPr lang="uk-UA"/>
          </a:p>
        </p:txBody>
      </p:sp>
    </p:spTree>
    <p:extLst>
      <p:ext uri="{BB962C8B-B14F-4D97-AF65-F5344CB8AC3E}">
        <p14:creationId xmlns:p14="http://schemas.microsoft.com/office/powerpoint/2010/main" val="1200174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3C2B19-E54E-43B9-8D74-582CFCB34BE6}"/>
              </a:ext>
            </a:extLst>
          </p:cNvPr>
          <p:cNvSpPr>
            <a:spLocks noGrp="1"/>
          </p:cNvSpPr>
          <p:nvPr>
            <p:ph type="title"/>
          </p:nvPr>
        </p:nvSpPr>
        <p:spPr/>
        <p:txBody>
          <a:bodyPr/>
          <a:lstStyle/>
          <a:p>
            <a:r>
              <a:rPr lang="ru-RU"/>
              <a:t>Образец заголовка</a:t>
            </a:r>
            <a:endParaRPr lang="uk-UA"/>
          </a:p>
        </p:txBody>
      </p:sp>
      <p:sp>
        <p:nvSpPr>
          <p:cNvPr id="3" name="Объект 2">
            <a:extLst>
              <a:ext uri="{FF2B5EF4-FFF2-40B4-BE49-F238E27FC236}">
                <a16:creationId xmlns:a16="http://schemas.microsoft.com/office/drawing/2014/main" id="{92E381F9-2364-4A21-8BF3-5FFD86B5ABB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a:extLst>
              <a:ext uri="{FF2B5EF4-FFF2-40B4-BE49-F238E27FC236}">
                <a16:creationId xmlns:a16="http://schemas.microsoft.com/office/drawing/2014/main" id="{62CD2C4A-85D4-4CDC-A3CE-D1EF120A3C7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4">
            <a:extLst>
              <a:ext uri="{FF2B5EF4-FFF2-40B4-BE49-F238E27FC236}">
                <a16:creationId xmlns:a16="http://schemas.microsoft.com/office/drawing/2014/main" id="{351F537E-B2C4-4E6C-AE63-A1D38574C8D5}"/>
              </a:ext>
            </a:extLst>
          </p:cNvPr>
          <p:cNvSpPr>
            <a:spLocks noGrp="1"/>
          </p:cNvSpPr>
          <p:nvPr>
            <p:ph type="dt" sz="half" idx="10"/>
          </p:nvPr>
        </p:nvSpPr>
        <p:spPr/>
        <p:txBody>
          <a:bodyPr/>
          <a:lstStyle/>
          <a:p>
            <a:fld id="{4F873675-B5CE-4E45-BEEF-DB8AF06A573F}" type="datetimeFigureOut">
              <a:rPr lang="uk-UA" smtClean="0"/>
              <a:t>13.04.2024</a:t>
            </a:fld>
            <a:endParaRPr lang="uk-UA"/>
          </a:p>
        </p:txBody>
      </p:sp>
      <p:sp>
        <p:nvSpPr>
          <p:cNvPr id="6" name="Нижний колонтитул 5">
            <a:extLst>
              <a:ext uri="{FF2B5EF4-FFF2-40B4-BE49-F238E27FC236}">
                <a16:creationId xmlns:a16="http://schemas.microsoft.com/office/drawing/2014/main" id="{66849699-BAE0-499D-A8E2-A1A408013178}"/>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F73885DF-8130-4787-B047-BAAFCABAB7C0}"/>
              </a:ext>
            </a:extLst>
          </p:cNvPr>
          <p:cNvSpPr>
            <a:spLocks noGrp="1"/>
          </p:cNvSpPr>
          <p:nvPr>
            <p:ph type="sldNum" sz="quarter" idx="12"/>
          </p:nvPr>
        </p:nvSpPr>
        <p:spPr/>
        <p:txBody>
          <a:bodyPr/>
          <a:lstStyle/>
          <a:p>
            <a:fld id="{B39E7F54-3A24-4416-8F97-294AD237E862}" type="slidenum">
              <a:rPr lang="uk-UA" smtClean="0"/>
              <a:t>‹#›</a:t>
            </a:fld>
            <a:endParaRPr lang="uk-UA"/>
          </a:p>
        </p:txBody>
      </p:sp>
    </p:spTree>
    <p:extLst>
      <p:ext uri="{BB962C8B-B14F-4D97-AF65-F5344CB8AC3E}">
        <p14:creationId xmlns:p14="http://schemas.microsoft.com/office/powerpoint/2010/main" val="3806542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601A854-BD56-4E93-BD4C-2C9BE811D08E}"/>
              </a:ext>
            </a:extLst>
          </p:cNvPr>
          <p:cNvSpPr>
            <a:spLocks noGrp="1"/>
          </p:cNvSpPr>
          <p:nvPr>
            <p:ph type="title"/>
          </p:nvPr>
        </p:nvSpPr>
        <p:spPr>
          <a:xfrm>
            <a:off x="839788" y="365125"/>
            <a:ext cx="10515600" cy="1325563"/>
          </a:xfrm>
        </p:spPr>
        <p:txBody>
          <a:bodyPr/>
          <a:lstStyle/>
          <a:p>
            <a:r>
              <a:rPr lang="ru-RU"/>
              <a:t>Образец заголовка</a:t>
            </a:r>
            <a:endParaRPr lang="uk-UA"/>
          </a:p>
        </p:txBody>
      </p:sp>
      <p:sp>
        <p:nvSpPr>
          <p:cNvPr id="3" name="Текст 2">
            <a:extLst>
              <a:ext uri="{FF2B5EF4-FFF2-40B4-BE49-F238E27FC236}">
                <a16:creationId xmlns:a16="http://schemas.microsoft.com/office/drawing/2014/main" id="{F7CFE26B-ECA9-4AE0-91E7-7FD47A1180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459B187D-EF22-4D3D-8B56-3AA98405619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a:extLst>
              <a:ext uri="{FF2B5EF4-FFF2-40B4-BE49-F238E27FC236}">
                <a16:creationId xmlns:a16="http://schemas.microsoft.com/office/drawing/2014/main" id="{C2547C8D-F076-4600-8341-48AA59BDD9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7CE13131-87CA-4D0D-AAB7-45FFF64F8007}"/>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6">
            <a:extLst>
              <a:ext uri="{FF2B5EF4-FFF2-40B4-BE49-F238E27FC236}">
                <a16:creationId xmlns:a16="http://schemas.microsoft.com/office/drawing/2014/main" id="{B2828339-A0F2-4728-9061-F5EB70EB00F6}"/>
              </a:ext>
            </a:extLst>
          </p:cNvPr>
          <p:cNvSpPr>
            <a:spLocks noGrp="1"/>
          </p:cNvSpPr>
          <p:nvPr>
            <p:ph type="dt" sz="half" idx="10"/>
          </p:nvPr>
        </p:nvSpPr>
        <p:spPr/>
        <p:txBody>
          <a:bodyPr/>
          <a:lstStyle/>
          <a:p>
            <a:fld id="{4F873675-B5CE-4E45-BEEF-DB8AF06A573F}" type="datetimeFigureOut">
              <a:rPr lang="uk-UA" smtClean="0"/>
              <a:t>13.04.2024</a:t>
            </a:fld>
            <a:endParaRPr lang="uk-UA"/>
          </a:p>
        </p:txBody>
      </p:sp>
      <p:sp>
        <p:nvSpPr>
          <p:cNvPr id="8" name="Нижний колонтитул 7">
            <a:extLst>
              <a:ext uri="{FF2B5EF4-FFF2-40B4-BE49-F238E27FC236}">
                <a16:creationId xmlns:a16="http://schemas.microsoft.com/office/drawing/2014/main" id="{E5DC8C0B-75B5-449A-AB15-9FA9441FBA9A}"/>
              </a:ext>
            </a:extLst>
          </p:cNvPr>
          <p:cNvSpPr>
            <a:spLocks noGrp="1"/>
          </p:cNvSpPr>
          <p:nvPr>
            <p:ph type="ftr" sz="quarter" idx="11"/>
          </p:nvPr>
        </p:nvSpPr>
        <p:spPr/>
        <p:txBody>
          <a:bodyPr/>
          <a:lstStyle/>
          <a:p>
            <a:endParaRPr lang="uk-UA"/>
          </a:p>
        </p:txBody>
      </p:sp>
      <p:sp>
        <p:nvSpPr>
          <p:cNvPr id="9" name="Номер слайда 8">
            <a:extLst>
              <a:ext uri="{FF2B5EF4-FFF2-40B4-BE49-F238E27FC236}">
                <a16:creationId xmlns:a16="http://schemas.microsoft.com/office/drawing/2014/main" id="{B783AC2C-9EBE-4768-8053-ADBFBBC26F3D}"/>
              </a:ext>
            </a:extLst>
          </p:cNvPr>
          <p:cNvSpPr>
            <a:spLocks noGrp="1"/>
          </p:cNvSpPr>
          <p:nvPr>
            <p:ph type="sldNum" sz="quarter" idx="12"/>
          </p:nvPr>
        </p:nvSpPr>
        <p:spPr/>
        <p:txBody>
          <a:bodyPr/>
          <a:lstStyle/>
          <a:p>
            <a:fld id="{B39E7F54-3A24-4416-8F97-294AD237E862}" type="slidenum">
              <a:rPr lang="uk-UA" smtClean="0"/>
              <a:t>‹#›</a:t>
            </a:fld>
            <a:endParaRPr lang="uk-UA"/>
          </a:p>
        </p:txBody>
      </p:sp>
    </p:spTree>
    <p:extLst>
      <p:ext uri="{BB962C8B-B14F-4D97-AF65-F5344CB8AC3E}">
        <p14:creationId xmlns:p14="http://schemas.microsoft.com/office/powerpoint/2010/main" val="3061482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931435-16E0-49BA-A468-61B2AFE250DB}"/>
              </a:ext>
            </a:extLst>
          </p:cNvPr>
          <p:cNvSpPr>
            <a:spLocks noGrp="1"/>
          </p:cNvSpPr>
          <p:nvPr>
            <p:ph type="title"/>
          </p:nvPr>
        </p:nvSpPr>
        <p:spPr/>
        <p:txBody>
          <a:bodyPr/>
          <a:lstStyle/>
          <a:p>
            <a:r>
              <a:rPr lang="ru-RU"/>
              <a:t>Образец заголовка</a:t>
            </a:r>
            <a:endParaRPr lang="uk-UA"/>
          </a:p>
        </p:txBody>
      </p:sp>
      <p:sp>
        <p:nvSpPr>
          <p:cNvPr id="3" name="Дата 2">
            <a:extLst>
              <a:ext uri="{FF2B5EF4-FFF2-40B4-BE49-F238E27FC236}">
                <a16:creationId xmlns:a16="http://schemas.microsoft.com/office/drawing/2014/main" id="{71E99809-0636-4A92-AEB6-99927AE0F65B}"/>
              </a:ext>
            </a:extLst>
          </p:cNvPr>
          <p:cNvSpPr>
            <a:spLocks noGrp="1"/>
          </p:cNvSpPr>
          <p:nvPr>
            <p:ph type="dt" sz="half" idx="10"/>
          </p:nvPr>
        </p:nvSpPr>
        <p:spPr/>
        <p:txBody>
          <a:bodyPr/>
          <a:lstStyle/>
          <a:p>
            <a:fld id="{4F873675-B5CE-4E45-BEEF-DB8AF06A573F}" type="datetimeFigureOut">
              <a:rPr lang="uk-UA" smtClean="0"/>
              <a:t>13.04.2024</a:t>
            </a:fld>
            <a:endParaRPr lang="uk-UA"/>
          </a:p>
        </p:txBody>
      </p:sp>
      <p:sp>
        <p:nvSpPr>
          <p:cNvPr id="4" name="Нижний колонтитул 3">
            <a:extLst>
              <a:ext uri="{FF2B5EF4-FFF2-40B4-BE49-F238E27FC236}">
                <a16:creationId xmlns:a16="http://schemas.microsoft.com/office/drawing/2014/main" id="{F3B9A37F-C807-4195-A768-46439D20C6E2}"/>
              </a:ext>
            </a:extLst>
          </p:cNvPr>
          <p:cNvSpPr>
            <a:spLocks noGrp="1"/>
          </p:cNvSpPr>
          <p:nvPr>
            <p:ph type="ftr" sz="quarter" idx="11"/>
          </p:nvPr>
        </p:nvSpPr>
        <p:spPr/>
        <p:txBody>
          <a:bodyPr/>
          <a:lstStyle/>
          <a:p>
            <a:endParaRPr lang="uk-UA"/>
          </a:p>
        </p:txBody>
      </p:sp>
      <p:sp>
        <p:nvSpPr>
          <p:cNvPr id="5" name="Номер слайда 4">
            <a:extLst>
              <a:ext uri="{FF2B5EF4-FFF2-40B4-BE49-F238E27FC236}">
                <a16:creationId xmlns:a16="http://schemas.microsoft.com/office/drawing/2014/main" id="{823B8ADA-CC1A-4931-86BD-F89E8F0218C8}"/>
              </a:ext>
            </a:extLst>
          </p:cNvPr>
          <p:cNvSpPr>
            <a:spLocks noGrp="1"/>
          </p:cNvSpPr>
          <p:nvPr>
            <p:ph type="sldNum" sz="quarter" idx="12"/>
          </p:nvPr>
        </p:nvSpPr>
        <p:spPr/>
        <p:txBody>
          <a:bodyPr/>
          <a:lstStyle/>
          <a:p>
            <a:fld id="{B39E7F54-3A24-4416-8F97-294AD237E862}" type="slidenum">
              <a:rPr lang="uk-UA" smtClean="0"/>
              <a:t>‹#›</a:t>
            </a:fld>
            <a:endParaRPr lang="uk-UA"/>
          </a:p>
        </p:txBody>
      </p:sp>
    </p:spTree>
    <p:extLst>
      <p:ext uri="{BB962C8B-B14F-4D97-AF65-F5344CB8AC3E}">
        <p14:creationId xmlns:p14="http://schemas.microsoft.com/office/powerpoint/2010/main" val="3920518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BE72256-1FAB-4B83-980A-E9C2A9BFD00E}"/>
              </a:ext>
            </a:extLst>
          </p:cNvPr>
          <p:cNvSpPr>
            <a:spLocks noGrp="1"/>
          </p:cNvSpPr>
          <p:nvPr>
            <p:ph type="dt" sz="half" idx="10"/>
          </p:nvPr>
        </p:nvSpPr>
        <p:spPr/>
        <p:txBody>
          <a:bodyPr/>
          <a:lstStyle/>
          <a:p>
            <a:fld id="{4F873675-B5CE-4E45-BEEF-DB8AF06A573F}" type="datetimeFigureOut">
              <a:rPr lang="uk-UA" smtClean="0"/>
              <a:t>13.04.2024</a:t>
            </a:fld>
            <a:endParaRPr lang="uk-UA"/>
          </a:p>
        </p:txBody>
      </p:sp>
      <p:sp>
        <p:nvSpPr>
          <p:cNvPr id="3" name="Нижний колонтитул 2">
            <a:extLst>
              <a:ext uri="{FF2B5EF4-FFF2-40B4-BE49-F238E27FC236}">
                <a16:creationId xmlns:a16="http://schemas.microsoft.com/office/drawing/2014/main" id="{F412D0A6-15AB-4D54-8B81-7C081B731CC6}"/>
              </a:ext>
            </a:extLst>
          </p:cNvPr>
          <p:cNvSpPr>
            <a:spLocks noGrp="1"/>
          </p:cNvSpPr>
          <p:nvPr>
            <p:ph type="ftr" sz="quarter" idx="11"/>
          </p:nvPr>
        </p:nvSpPr>
        <p:spPr/>
        <p:txBody>
          <a:bodyPr/>
          <a:lstStyle/>
          <a:p>
            <a:endParaRPr lang="uk-UA"/>
          </a:p>
        </p:txBody>
      </p:sp>
      <p:sp>
        <p:nvSpPr>
          <p:cNvPr id="4" name="Номер слайда 3">
            <a:extLst>
              <a:ext uri="{FF2B5EF4-FFF2-40B4-BE49-F238E27FC236}">
                <a16:creationId xmlns:a16="http://schemas.microsoft.com/office/drawing/2014/main" id="{0DCBEC0D-3537-4077-B700-1C65178C2C7E}"/>
              </a:ext>
            </a:extLst>
          </p:cNvPr>
          <p:cNvSpPr>
            <a:spLocks noGrp="1"/>
          </p:cNvSpPr>
          <p:nvPr>
            <p:ph type="sldNum" sz="quarter" idx="12"/>
          </p:nvPr>
        </p:nvSpPr>
        <p:spPr/>
        <p:txBody>
          <a:bodyPr/>
          <a:lstStyle/>
          <a:p>
            <a:fld id="{B39E7F54-3A24-4416-8F97-294AD237E862}" type="slidenum">
              <a:rPr lang="uk-UA" smtClean="0"/>
              <a:t>‹#›</a:t>
            </a:fld>
            <a:endParaRPr lang="uk-UA"/>
          </a:p>
        </p:txBody>
      </p:sp>
    </p:spTree>
    <p:extLst>
      <p:ext uri="{BB962C8B-B14F-4D97-AF65-F5344CB8AC3E}">
        <p14:creationId xmlns:p14="http://schemas.microsoft.com/office/powerpoint/2010/main" val="851278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F2DE63-DE2A-42C6-9A35-363732564C7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Объект 2">
            <a:extLst>
              <a:ext uri="{FF2B5EF4-FFF2-40B4-BE49-F238E27FC236}">
                <a16:creationId xmlns:a16="http://schemas.microsoft.com/office/drawing/2014/main" id="{C200D3FD-7D7F-4269-A86B-F376401033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a:extLst>
              <a:ext uri="{FF2B5EF4-FFF2-40B4-BE49-F238E27FC236}">
                <a16:creationId xmlns:a16="http://schemas.microsoft.com/office/drawing/2014/main" id="{6DE0019E-4A9F-4032-A097-85C3A3257D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CD8F5CE-6A48-408A-A988-2B67CE667E9C}"/>
              </a:ext>
            </a:extLst>
          </p:cNvPr>
          <p:cNvSpPr>
            <a:spLocks noGrp="1"/>
          </p:cNvSpPr>
          <p:nvPr>
            <p:ph type="dt" sz="half" idx="10"/>
          </p:nvPr>
        </p:nvSpPr>
        <p:spPr/>
        <p:txBody>
          <a:bodyPr/>
          <a:lstStyle/>
          <a:p>
            <a:fld id="{4F873675-B5CE-4E45-BEEF-DB8AF06A573F}" type="datetimeFigureOut">
              <a:rPr lang="uk-UA" smtClean="0"/>
              <a:t>13.04.2024</a:t>
            </a:fld>
            <a:endParaRPr lang="uk-UA"/>
          </a:p>
        </p:txBody>
      </p:sp>
      <p:sp>
        <p:nvSpPr>
          <p:cNvPr id="6" name="Нижний колонтитул 5">
            <a:extLst>
              <a:ext uri="{FF2B5EF4-FFF2-40B4-BE49-F238E27FC236}">
                <a16:creationId xmlns:a16="http://schemas.microsoft.com/office/drawing/2014/main" id="{180DC274-7C98-4095-888D-5A5B429A5F7B}"/>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7A260DC7-535F-41D2-A94A-444EBA2E9040}"/>
              </a:ext>
            </a:extLst>
          </p:cNvPr>
          <p:cNvSpPr>
            <a:spLocks noGrp="1"/>
          </p:cNvSpPr>
          <p:nvPr>
            <p:ph type="sldNum" sz="quarter" idx="12"/>
          </p:nvPr>
        </p:nvSpPr>
        <p:spPr/>
        <p:txBody>
          <a:bodyPr/>
          <a:lstStyle/>
          <a:p>
            <a:fld id="{B39E7F54-3A24-4416-8F97-294AD237E862}" type="slidenum">
              <a:rPr lang="uk-UA" smtClean="0"/>
              <a:t>‹#›</a:t>
            </a:fld>
            <a:endParaRPr lang="uk-UA"/>
          </a:p>
        </p:txBody>
      </p:sp>
    </p:spTree>
    <p:extLst>
      <p:ext uri="{BB962C8B-B14F-4D97-AF65-F5344CB8AC3E}">
        <p14:creationId xmlns:p14="http://schemas.microsoft.com/office/powerpoint/2010/main" val="3976212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B924CB-8466-44C5-950C-C71EFADAB2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Рисунок 2">
            <a:extLst>
              <a:ext uri="{FF2B5EF4-FFF2-40B4-BE49-F238E27FC236}">
                <a16:creationId xmlns:a16="http://schemas.microsoft.com/office/drawing/2014/main" id="{D22C4961-DDC6-465E-9147-F2530DD886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a:extLst>
              <a:ext uri="{FF2B5EF4-FFF2-40B4-BE49-F238E27FC236}">
                <a16:creationId xmlns:a16="http://schemas.microsoft.com/office/drawing/2014/main" id="{802192C5-49D0-41DA-846F-02E5A0FC00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F694C13-B77B-4B4B-81A0-FDE59ECF8C35}"/>
              </a:ext>
            </a:extLst>
          </p:cNvPr>
          <p:cNvSpPr>
            <a:spLocks noGrp="1"/>
          </p:cNvSpPr>
          <p:nvPr>
            <p:ph type="dt" sz="half" idx="10"/>
          </p:nvPr>
        </p:nvSpPr>
        <p:spPr/>
        <p:txBody>
          <a:bodyPr/>
          <a:lstStyle/>
          <a:p>
            <a:fld id="{4F873675-B5CE-4E45-BEEF-DB8AF06A573F}" type="datetimeFigureOut">
              <a:rPr lang="uk-UA" smtClean="0"/>
              <a:t>13.04.2024</a:t>
            </a:fld>
            <a:endParaRPr lang="uk-UA"/>
          </a:p>
        </p:txBody>
      </p:sp>
      <p:sp>
        <p:nvSpPr>
          <p:cNvPr id="6" name="Нижний колонтитул 5">
            <a:extLst>
              <a:ext uri="{FF2B5EF4-FFF2-40B4-BE49-F238E27FC236}">
                <a16:creationId xmlns:a16="http://schemas.microsoft.com/office/drawing/2014/main" id="{47A94BB4-747F-44C6-85D6-1CDB4D7DE8A8}"/>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1167F57E-4880-4E72-85CD-AC4D26D9A8D5}"/>
              </a:ext>
            </a:extLst>
          </p:cNvPr>
          <p:cNvSpPr>
            <a:spLocks noGrp="1"/>
          </p:cNvSpPr>
          <p:nvPr>
            <p:ph type="sldNum" sz="quarter" idx="12"/>
          </p:nvPr>
        </p:nvSpPr>
        <p:spPr/>
        <p:txBody>
          <a:bodyPr/>
          <a:lstStyle/>
          <a:p>
            <a:fld id="{B39E7F54-3A24-4416-8F97-294AD237E862}" type="slidenum">
              <a:rPr lang="uk-UA" smtClean="0"/>
              <a:t>‹#›</a:t>
            </a:fld>
            <a:endParaRPr lang="uk-UA"/>
          </a:p>
        </p:txBody>
      </p:sp>
    </p:spTree>
    <p:extLst>
      <p:ext uri="{BB962C8B-B14F-4D97-AF65-F5344CB8AC3E}">
        <p14:creationId xmlns:p14="http://schemas.microsoft.com/office/powerpoint/2010/main" val="3420635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F2734E-3414-4EFD-B573-18471C2C98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uk-UA"/>
          </a:p>
        </p:txBody>
      </p:sp>
      <p:sp>
        <p:nvSpPr>
          <p:cNvPr id="3" name="Текст 2">
            <a:extLst>
              <a:ext uri="{FF2B5EF4-FFF2-40B4-BE49-F238E27FC236}">
                <a16:creationId xmlns:a16="http://schemas.microsoft.com/office/drawing/2014/main" id="{86360962-3046-43CA-ACDE-2E0E2A835C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7A758645-5292-44C2-9505-10E01758D2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873675-B5CE-4E45-BEEF-DB8AF06A573F}" type="datetimeFigureOut">
              <a:rPr lang="uk-UA" smtClean="0"/>
              <a:t>13.04.2024</a:t>
            </a:fld>
            <a:endParaRPr lang="uk-UA"/>
          </a:p>
        </p:txBody>
      </p:sp>
      <p:sp>
        <p:nvSpPr>
          <p:cNvPr id="5" name="Нижний колонтитул 4">
            <a:extLst>
              <a:ext uri="{FF2B5EF4-FFF2-40B4-BE49-F238E27FC236}">
                <a16:creationId xmlns:a16="http://schemas.microsoft.com/office/drawing/2014/main" id="{F1868498-19D1-4272-87B2-837FECA93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a:extLst>
              <a:ext uri="{FF2B5EF4-FFF2-40B4-BE49-F238E27FC236}">
                <a16:creationId xmlns:a16="http://schemas.microsoft.com/office/drawing/2014/main" id="{6E336781-4BE0-4D7E-8AF9-C5B3B6E52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E7F54-3A24-4416-8F97-294AD237E862}" type="slidenum">
              <a:rPr lang="uk-UA" smtClean="0"/>
              <a:t>‹#›</a:t>
            </a:fld>
            <a:endParaRPr lang="uk-UA"/>
          </a:p>
        </p:txBody>
      </p:sp>
    </p:spTree>
    <p:extLst>
      <p:ext uri="{BB962C8B-B14F-4D97-AF65-F5344CB8AC3E}">
        <p14:creationId xmlns:p14="http://schemas.microsoft.com/office/powerpoint/2010/main" val="2242729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15A0BF7D-18CA-4C28-AD45-EE74E91CC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26533"/>
            <a:ext cx="8171617" cy="5393267"/>
          </a:xfrm>
          <a:prstGeom prst="rect">
            <a:avLst/>
          </a:prstGeom>
        </p:spPr>
      </p:pic>
      <p:sp>
        <p:nvSpPr>
          <p:cNvPr id="9" name="Прямоугольник 8">
            <a:extLst>
              <a:ext uri="{FF2B5EF4-FFF2-40B4-BE49-F238E27FC236}">
                <a16:creationId xmlns:a16="http://schemas.microsoft.com/office/drawing/2014/main" id="{0335901D-FB3A-4568-8619-535F8380E339}"/>
              </a:ext>
            </a:extLst>
          </p:cNvPr>
          <p:cNvSpPr/>
          <p:nvPr/>
        </p:nvSpPr>
        <p:spPr>
          <a:xfrm>
            <a:off x="7663617" y="0"/>
            <a:ext cx="4528383" cy="6858000"/>
          </a:xfrm>
          <a:prstGeom prst="rect">
            <a:avLst/>
          </a:prstGeom>
          <a:solidFill>
            <a:srgbClr val="CB7061"/>
          </a:solidFill>
          <a:ln>
            <a:solidFill>
              <a:srgbClr val="CB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0" name="Прямоугольник 9">
            <a:extLst>
              <a:ext uri="{FF2B5EF4-FFF2-40B4-BE49-F238E27FC236}">
                <a16:creationId xmlns:a16="http://schemas.microsoft.com/office/drawing/2014/main" id="{416685FA-E33D-4050-AD22-A6771237DA56}"/>
              </a:ext>
            </a:extLst>
          </p:cNvPr>
          <p:cNvSpPr/>
          <p:nvPr/>
        </p:nvSpPr>
        <p:spPr>
          <a:xfrm>
            <a:off x="-1" y="482600"/>
            <a:ext cx="7789334" cy="143934"/>
          </a:xfrm>
          <a:prstGeom prst="rect">
            <a:avLst/>
          </a:prstGeom>
          <a:solidFill>
            <a:srgbClr val="CB7061"/>
          </a:solidFill>
          <a:ln>
            <a:solidFill>
              <a:srgbClr val="CB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Прямоугольник 10">
            <a:extLst>
              <a:ext uri="{FF2B5EF4-FFF2-40B4-BE49-F238E27FC236}">
                <a16:creationId xmlns:a16="http://schemas.microsoft.com/office/drawing/2014/main" id="{E4094F51-660A-48A1-84AB-061B44C9AD5A}"/>
              </a:ext>
            </a:extLst>
          </p:cNvPr>
          <p:cNvSpPr/>
          <p:nvPr/>
        </p:nvSpPr>
        <p:spPr>
          <a:xfrm>
            <a:off x="-1" y="6028267"/>
            <a:ext cx="7789334" cy="143933"/>
          </a:xfrm>
          <a:prstGeom prst="rect">
            <a:avLst/>
          </a:prstGeom>
          <a:solidFill>
            <a:srgbClr val="CB7061"/>
          </a:solidFill>
          <a:ln>
            <a:solidFill>
              <a:srgbClr val="CB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3" name="Прямоугольник 12">
            <a:extLst>
              <a:ext uri="{FF2B5EF4-FFF2-40B4-BE49-F238E27FC236}">
                <a16:creationId xmlns:a16="http://schemas.microsoft.com/office/drawing/2014/main" id="{0EE17034-03A6-406F-9DB4-3A36DBEBCDDB}"/>
              </a:ext>
            </a:extLst>
          </p:cNvPr>
          <p:cNvSpPr/>
          <p:nvPr/>
        </p:nvSpPr>
        <p:spPr>
          <a:xfrm>
            <a:off x="4590215" y="917264"/>
            <a:ext cx="5078718" cy="1292536"/>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TextBox 11">
            <a:extLst>
              <a:ext uri="{FF2B5EF4-FFF2-40B4-BE49-F238E27FC236}">
                <a16:creationId xmlns:a16="http://schemas.microsoft.com/office/drawing/2014/main" id="{8D080927-F5A5-4847-9BFC-B2444567FDF9}"/>
              </a:ext>
            </a:extLst>
          </p:cNvPr>
          <p:cNvSpPr txBox="1"/>
          <p:nvPr/>
        </p:nvSpPr>
        <p:spPr>
          <a:xfrm>
            <a:off x="5022016" y="1005189"/>
            <a:ext cx="4646917" cy="1077218"/>
          </a:xfrm>
          <a:prstGeom prst="rect">
            <a:avLst/>
          </a:prstGeom>
          <a:noFill/>
        </p:spPr>
        <p:txBody>
          <a:bodyPr wrap="square" rtlCol="0">
            <a:spAutoFit/>
          </a:bodyPr>
          <a:lstStyle/>
          <a:p>
            <a:r>
              <a:rPr lang="uk-UA" sz="3200" b="1" dirty="0">
                <a:latin typeface="Bookman Old Style" panose="02050604050505020204" pitchFamily="18" charset="0"/>
              </a:rPr>
              <a:t>Історичні пам’ятки міста Шепетівка</a:t>
            </a:r>
          </a:p>
        </p:txBody>
      </p:sp>
      <p:sp>
        <p:nvSpPr>
          <p:cNvPr id="14" name="Прямоугольник 13">
            <a:extLst>
              <a:ext uri="{FF2B5EF4-FFF2-40B4-BE49-F238E27FC236}">
                <a16:creationId xmlns:a16="http://schemas.microsoft.com/office/drawing/2014/main" id="{2C9C0A28-FFD9-43A4-A757-602110CE1398}"/>
              </a:ext>
            </a:extLst>
          </p:cNvPr>
          <p:cNvSpPr/>
          <p:nvPr/>
        </p:nvSpPr>
        <p:spPr>
          <a:xfrm>
            <a:off x="8171616" y="3242733"/>
            <a:ext cx="3580117" cy="3166533"/>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5" name="TextBox 14">
            <a:extLst>
              <a:ext uri="{FF2B5EF4-FFF2-40B4-BE49-F238E27FC236}">
                <a16:creationId xmlns:a16="http://schemas.microsoft.com/office/drawing/2014/main" id="{3B3B150A-4E16-4CA2-8855-8D8644EE63F8}"/>
              </a:ext>
            </a:extLst>
          </p:cNvPr>
          <p:cNvSpPr txBox="1"/>
          <p:nvPr/>
        </p:nvSpPr>
        <p:spPr>
          <a:xfrm>
            <a:off x="8288867" y="3370126"/>
            <a:ext cx="3293533" cy="2878274"/>
          </a:xfrm>
          <a:prstGeom prst="rect">
            <a:avLst/>
          </a:prstGeom>
          <a:noFill/>
        </p:spPr>
        <p:txBody>
          <a:bodyPr wrap="square" rtlCol="0">
            <a:spAutoFit/>
          </a:bodyPr>
          <a:lstStyle/>
          <a:p>
            <a:r>
              <a:rPr lang="uk-UA" sz="1600" b="1" dirty="0"/>
              <a:t>Роботу виконала:</a:t>
            </a:r>
          </a:p>
          <a:p>
            <a:r>
              <a:rPr lang="uk-UA" sz="1600" dirty="0"/>
              <a:t>Воробйова Анастасія Андріївна</a:t>
            </a:r>
          </a:p>
          <a:p>
            <a:r>
              <a:rPr lang="uk-UA" sz="1600" dirty="0"/>
              <a:t>учениця 9-Б класу </a:t>
            </a:r>
          </a:p>
          <a:p>
            <a:r>
              <a:rPr lang="uk-UA" sz="1600" dirty="0"/>
              <a:t>Шепетівського навчально-виховного комплексу №3</a:t>
            </a:r>
          </a:p>
          <a:p>
            <a:endParaRPr lang="uk-UA" sz="1600" dirty="0"/>
          </a:p>
          <a:p>
            <a:r>
              <a:rPr lang="uk-UA" sz="1600" b="1" dirty="0"/>
              <a:t>Науковий керівник: </a:t>
            </a:r>
          </a:p>
          <a:p>
            <a:r>
              <a:rPr lang="uk-UA" sz="1600" dirty="0"/>
              <a:t>Гродон Світлана Едуардівна </a:t>
            </a:r>
          </a:p>
          <a:p>
            <a:r>
              <a:rPr lang="uk-UA" sz="1600" dirty="0"/>
              <a:t>Вчитель історії Шепетівського навчально-виховного комплексу №3</a:t>
            </a:r>
          </a:p>
        </p:txBody>
      </p:sp>
      <p:sp>
        <p:nvSpPr>
          <p:cNvPr id="16" name="Прямоугольник 15">
            <a:extLst>
              <a:ext uri="{FF2B5EF4-FFF2-40B4-BE49-F238E27FC236}">
                <a16:creationId xmlns:a16="http://schemas.microsoft.com/office/drawing/2014/main" id="{5714C680-259B-4B57-A2CB-010728A76E9E}"/>
              </a:ext>
            </a:extLst>
          </p:cNvPr>
          <p:cNvSpPr/>
          <p:nvPr/>
        </p:nvSpPr>
        <p:spPr>
          <a:xfrm>
            <a:off x="0" y="0"/>
            <a:ext cx="7663617" cy="48259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7" name="Прямоугольник 16">
            <a:extLst>
              <a:ext uri="{FF2B5EF4-FFF2-40B4-BE49-F238E27FC236}">
                <a16:creationId xmlns:a16="http://schemas.microsoft.com/office/drawing/2014/main" id="{A7D977A7-D531-43A0-A0E0-8E1F9F22EB2B}"/>
              </a:ext>
            </a:extLst>
          </p:cNvPr>
          <p:cNvSpPr/>
          <p:nvPr/>
        </p:nvSpPr>
        <p:spPr>
          <a:xfrm>
            <a:off x="0" y="6180667"/>
            <a:ext cx="7663617" cy="67733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5068850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5D73ED26-E719-42E3-8002-F5348371AF6C}"/>
              </a:ext>
            </a:extLst>
          </p:cNvPr>
          <p:cNvSpPr/>
          <p:nvPr/>
        </p:nvSpPr>
        <p:spPr>
          <a:xfrm>
            <a:off x="0" y="0"/>
            <a:ext cx="6002867" cy="6858000"/>
          </a:xfrm>
          <a:prstGeom prst="rect">
            <a:avLst/>
          </a:prstGeom>
          <a:solidFill>
            <a:srgbClr val="CB7061"/>
          </a:solidFill>
          <a:ln>
            <a:solidFill>
              <a:srgbClr val="CB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 name="Рисунок 2">
            <a:extLst>
              <a:ext uri="{FF2B5EF4-FFF2-40B4-BE49-F238E27FC236}">
                <a16:creationId xmlns:a16="http://schemas.microsoft.com/office/drawing/2014/main" id="{E45EA4E4-108E-4D13-BFB7-561FC705D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27427" cy="6858000"/>
          </a:xfrm>
          <a:prstGeom prst="rect">
            <a:avLst/>
          </a:prstGeom>
        </p:spPr>
      </p:pic>
      <p:sp>
        <p:nvSpPr>
          <p:cNvPr id="5" name="Прямоугольник 4">
            <a:extLst>
              <a:ext uri="{FF2B5EF4-FFF2-40B4-BE49-F238E27FC236}">
                <a16:creationId xmlns:a16="http://schemas.microsoft.com/office/drawing/2014/main" id="{EC59B5FF-1E45-4A18-B62E-34D6D0D27066}"/>
              </a:ext>
            </a:extLst>
          </p:cNvPr>
          <p:cNvSpPr/>
          <p:nvPr/>
        </p:nvSpPr>
        <p:spPr>
          <a:xfrm>
            <a:off x="5127427" y="0"/>
            <a:ext cx="113440" cy="68580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a:extLst>
              <a:ext uri="{FF2B5EF4-FFF2-40B4-BE49-F238E27FC236}">
                <a16:creationId xmlns:a16="http://schemas.microsoft.com/office/drawing/2014/main" id="{96188286-CBE4-4596-AF54-AE9652388EF3}"/>
              </a:ext>
            </a:extLst>
          </p:cNvPr>
          <p:cNvSpPr/>
          <p:nvPr/>
        </p:nvSpPr>
        <p:spPr>
          <a:xfrm>
            <a:off x="6002866" y="0"/>
            <a:ext cx="6189133" cy="68580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Прямоугольник 6">
            <a:extLst>
              <a:ext uri="{FF2B5EF4-FFF2-40B4-BE49-F238E27FC236}">
                <a16:creationId xmlns:a16="http://schemas.microsoft.com/office/drawing/2014/main" id="{8ACCB8F7-32DE-458D-AA9D-A4D20A6EA581}"/>
              </a:ext>
            </a:extLst>
          </p:cNvPr>
          <p:cNvSpPr/>
          <p:nvPr/>
        </p:nvSpPr>
        <p:spPr>
          <a:xfrm>
            <a:off x="6476999" y="656811"/>
            <a:ext cx="5715000" cy="1109133"/>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3200" b="1" dirty="0">
                <a:solidFill>
                  <a:schemeClr val="tx1"/>
                </a:solidFill>
                <a:latin typeface="Bookman Old Style" panose="02050604050505020204" pitchFamily="18" charset="0"/>
              </a:rPr>
              <a:t>Локація 7: </a:t>
            </a:r>
            <a:r>
              <a:rPr lang="uk-UA" sz="3200" b="1" noProof="1">
                <a:solidFill>
                  <a:schemeClr val="tx1"/>
                </a:solidFill>
                <a:latin typeface="Bookman Old Style" panose="02050604050505020204" pitchFamily="18" charset="0"/>
              </a:rPr>
              <a:t>Пам</a:t>
            </a:r>
            <a:r>
              <a:rPr lang="en-US" sz="3200" b="1" dirty="0">
                <a:solidFill>
                  <a:schemeClr val="tx1"/>
                </a:solidFill>
                <a:latin typeface="Bookman Old Style" panose="02050604050505020204" pitchFamily="18" charset="0"/>
              </a:rPr>
              <a:t>’</a:t>
            </a:r>
            <a:r>
              <a:rPr lang="uk-UA" sz="3200" b="1" noProof="1">
                <a:solidFill>
                  <a:schemeClr val="tx1"/>
                </a:solidFill>
                <a:latin typeface="Bookman Old Style" panose="02050604050505020204" pitchFamily="18" charset="0"/>
              </a:rPr>
              <a:t>ятник </a:t>
            </a:r>
            <a:r>
              <a:rPr lang="uk-UA" sz="3200" b="1" dirty="0">
                <a:solidFill>
                  <a:schemeClr val="tx1"/>
                </a:solidFill>
                <a:latin typeface="Bookman Old Style" panose="02050604050505020204" pitchFamily="18" charset="0"/>
              </a:rPr>
              <a:t>Валі Котику</a:t>
            </a:r>
          </a:p>
        </p:txBody>
      </p:sp>
      <p:sp>
        <p:nvSpPr>
          <p:cNvPr id="8" name="Прямоугольник 7">
            <a:extLst>
              <a:ext uri="{FF2B5EF4-FFF2-40B4-BE49-F238E27FC236}">
                <a16:creationId xmlns:a16="http://schemas.microsoft.com/office/drawing/2014/main" id="{3F247947-A81D-4525-9FA0-644F9299F245}"/>
              </a:ext>
            </a:extLst>
          </p:cNvPr>
          <p:cNvSpPr/>
          <p:nvPr/>
        </p:nvSpPr>
        <p:spPr>
          <a:xfrm>
            <a:off x="6519333" y="2589005"/>
            <a:ext cx="5156200" cy="3445934"/>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600" b="0" i="0" dirty="0">
                <a:solidFill>
                  <a:srgbClr val="0D0D0D"/>
                </a:solidFill>
                <a:effectLst/>
                <a:latin typeface="Bookman Old Style" panose="02050604050505020204" pitchFamily="18" charset="0"/>
              </a:rPr>
              <a:t>Валя Котик в радянській історіографії - символ мужності і героїзму. </a:t>
            </a:r>
            <a:r>
              <a:rPr lang="uk-UA" sz="1600" dirty="0">
                <a:solidFill>
                  <a:srgbClr val="0D0D0D"/>
                </a:solidFill>
                <a:latin typeface="Bookman Old Style" panose="02050604050505020204" pitchFamily="18" charset="0"/>
              </a:rPr>
              <a:t>Юний п</a:t>
            </a:r>
            <a:r>
              <a:rPr lang="ru-RU" sz="1600" dirty="0" err="1">
                <a:solidFill>
                  <a:srgbClr val="0D0D0D"/>
                </a:solidFill>
                <a:latin typeface="Bookman Old Style" panose="02050604050505020204" pitchFamily="18" charset="0"/>
              </a:rPr>
              <a:t>артизан-розвідник</a:t>
            </a:r>
            <a:r>
              <a:rPr lang="ru-RU" sz="1600" dirty="0">
                <a:solidFill>
                  <a:srgbClr val="0D0D0D"/>
                </a:solidFill>
                <a:latin typeface="Bookman Old Style" panose="02050604050505020204" pitchFamily="18" charset="0"/>
              </a:rPr>
              <a:t>, Герой </a:t>
            </a:r>
            <a:r>
              <a:rPr lang="ru-RU" sz="1600" dirty="0" err="1">
                <a:solidFill>
                  <a:srgbClr val="0D0D0D"/>
                </a:solidFill>
                <a:latin typeface="Bookman Old Style" panose="02050604050505020204" pitchFamily="18" charset="0"/>
              </a:rPr>
              <a:t>Радянського</a:t>
            </a:r>
            <a:r>
              <a:rPr lang="ru-RU" sz="1600" dirty="0">
                <a:solidFill>
                  <a:srgbClr val="0D0D0D"/>
                </a:solidFill>
                <a:latin typeface="Bookman Old Style" panose="02050604050505020204" pitchFamily="18" charset="0"/>
              </a:rPr>
              <a:t> Союзу (посмертно). </a:t>
            </a:r>
            <a:r>
              <a:rPr lang="uk-UA" sz="1600" dirty="0">
                <a:solidFill>
                  <a:srgbClr val="0D0D0D"/>
                </a:solidFill>
                <a:latin typeface="Bookman Old Style" panose="02050604050505020204" pitchFamily="18" charset="0"/>
              </a:rPr>
              <a:t>Але ч</a:t>
            </a:r>
            <a:r>
              <a:rPr lang="uk-UA" sz="1600" b="0" i="0" dirty="0">
                <a:solidFill>
                  <a:srgbClr val="0D0D0D"/>
                </a:solidFill>
                <a:effectLst/>
                <a:latin typeface="Bookman Old Style" panose="02050604050505020204" pitchFamily="18" charset="0"/>
              </a:rPr>
              <a:t>и все, написане і розказане про нього в часи СРСР, правда? </a:t>
            </a:r>
            <a:r>
              <a:rPr lang="uk-UA" sz="1600" dirty="0">
                <a:solidFill>
                  <a:srgbClr val="0D0D0D"/>
                </a:solidFill>
                <a:latin typeface="Bookman Old Style" panose="02050604050505020204" pitchFamily="18" charset="0"/>
              </a:rPr>
              <a:t>Ч</a:t>
            </a:r>
            <a:r>
              <a:rPr lang="uk-UA" sz="1600" b="0" i="0" dirty="0">
                <a:solidFill>
                  <a:srgbClr val="0D0D0D"/>
                </a:solidFill>
                <a:effectLst/>
                <a:latin typeface="Bookman Old Style" panose="02050604050505020204" pitchFamily="18" charset="0"/>
              </a:rPr>
              <a:t>и він лише продукт радянської пропаганди? У бойових діях під час Другої світової війни дійсно брали участь десятки тисяч не­пов­но­літ­ніх, серед яких і Валентин Котик. Відомо, що, з </a:t>
            </a:r>
            <a:r>
              <a:rPr lang="uk-UA" sz="1600" dirty="0">
                <a:solidFill>
                  <a:srgbClr val="0D0D0D"/>
                </a:solidFill>
                <a:latin typeface="Bookman Old Style" panose="02050604050505020204" pitchFamily="18" charset="0"/>
              </a:rPr>
              <a:t>о</a:t>
            </a:r>
            <a:r>
              <a:rPr lang="uk-UA" sz="1600" b="0" i="0" dirty="0">
                <a:solidFill>
                  <a:srgbClr val="0D0D0D"/>
                </a:solidFill>
                <a:effectLst/>
                <a:latin typeface="Bookman Old Style" panose="02050604050505020204" pitchFamily="18" charset="0"/>
              </a:rPr>
              <a:t>дного боку, юного розвідника вшановують і пам'ятають як героя, але водночас його історія залишається предметом досліджень і спростувань.</a:t>
            </a:r>
            <a:endParaRPr lang="uk-UA" sz="1600" dirty="0">
              <a:latin typeface="Bookman Old Style" panose="02050604050505020204" pitchFamily="18" charset="0"/>
            </a:endParaRPr>
          </a:p>
        </p:txBody>
      </p:sp>
    </p:spTree>
    <p:extLst>
      <p:ext uri="{BB962C8B-B14F-4D97-AF65-F5344CB8AC3E}">
        <p14:creationId xmlns:p14="http://schemas.microsoft.com/office/powerpoint/2010/main" val="30597470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79736609-76CD-4D0F-975F-8201812C80FB}"/>
              </a:ext>
            </a:extLst>
          </p:cNvPr>
          <p:cNvSpPr/>
          <p:nvPr/>
        </p:nvSpPr>
        <p:spPr>
          <a:xfrm>
            <a:off x="6011333" y="0"/>
            <a:ext cx="6180667" cy="6858000"/>
          </a:xfrm>
          <a:prstGeom prst="rect">
            <a:avLst/>
          </a:prstGeom>
          <a:solidFill>
            <a:srgbClr val="CB7061"/>
          </a:solidFill>
          <a:ln>
            <a:solidFill>
              <a:srgbClr val="CB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 name="Рисунок 2">
            <a:extLst>
              <a:ext uri="{FF2B5EF4-FFF2-40B4-BE49-F238E27FC236}">
                <a16:creationId xmlns:a16="http://schemas.microsoft.com/office/drawing/2014/main" id="{3E173836-6966-4D3B-9AE6-FB3C618CE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5630" y="0"/>
            <a:ext cx="3380304" cy="4521200"/>
          </a:xfrm>
          <a:prstGeom prst="rect">
            <a:avLst/>
          </a:prstGeom>
        </p:spPr>
      </p:pic>
      <p:pic>
        <p:nvPicPr>
          <p:cNvPr id="5" name="Рисунок 4">
            <a:extLst>
              <a:ext uri="{FF2B5EF4-FFF2-40B4-BE49-F238E27FC236}">
                <a16:creationId xmlns:a16="http://schemas.microsoft.com/office/drawing/2014/main" id="{5309F557-9D49-4FD5-BF72-01621CF37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4153" y="2904067"/>
            <a:ext cx="2956183" cy="3953933"/>
          </a:xfrm>
          <a:prstGeom prst="rect">
            <a:avLst/>
          </a:prstGeom>
        </p:spPr>
      </p:pic>
      <p:sp>
        <p:nvSpPr>
          <p:cNvPr id="7" name="Прямоугольник 6">
            <a:extLst>
              <a:ext uri="{FF2B5EF4-FFF2-40B4-BE49-F238E27FC236}">
                <a16:creationId xmlns:a16="http://schemas.microsoft.com/office/drawing/2014/main" id="{542BF872-D886-40E3-82ED-7B8AEF010B81}"/>
              </a:ext>
            </a:extLst>
          </p:cNvPr>
          <p:cNvSpPr/>
          <p:nvPr/>
        </p:nvSpPr>
        <p:spPr>
          <a:xfrm>
            <a:off x="6341533" y="0"/>
            <a:ext cx="74097" cy="46228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Прямоугольник 7">
            <a:extLst>
              <a:ext uri="{FF2B5EF4-FFF2-40B4-BE49-F238E27FC236}">
                <a16:creationId xmlns:a16="http://schemas.microsoft.com/office/drawing/2014/main" id="{BE714791-B4FA-48B0-B3E9-90DE23D00E2D}"/>
              </a:ext>
            </a:extLst>
          </p:cNvPr>
          <p:cNvSpPr/>
          <p:nvPr/>
        </p:nvSpPr>
        <p:spPr>
          <a:xfrm>
            <a:off x="6415630" y="4521200"/>
            <a:ext cx="2738523" cy="1016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Прямоугольник 8">
            <a:extLst>
              <a:ext uri="{FF2B5EF4-FFF2-40B4-BE49-F238E27FC236}">
                <a16:creationId xmlns:a16="http://schemas.microsoft.com/office/drawing/2014/main" id="{25E9E550-B567-42B7-85D3-0378EA520E8F}"/>
              </a:ext>
            </a:extLst>
          </p:cNvPr>
          <p:cNvSpPr/>
          <p:nvPr/>
        </p:nvSpPr>
        <p:spPr>
          <a:xfrm>
            <a:off x="9072490" y="4622800"/>
            <a:ext cx="94808" cy="22352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Прямоугольник 9">
            <a:extLst>
              <a:ext uri="{FF2B5EF4-FFF2-40B4-BE49-F238E27FC236}">
                <a16:creationId xmlns:a16="http://schemas.microsoft.com/office/drawing/2014/main" id="{3F82907F-FF21-4FA8-AB58-05C709CE40EC}"/>
              </a:ext>
            </a:extLst>
          </p:cNvPr>
          <p:cNvSpPr/>
          <p:nvPr/>
        </p:nvSpPr>
        <p:spPr>
          <a:xfrm>
            <a:off x="9795934" y="0"/>
            <a:ext cx="81663" cy="2904067"/>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Прямоугольник 10">
            <a:extLst>
              <a:ext uri="{FF2B5EF4-FFF2-40B4-BE49-F238E27FC236}">
                <a16:creationId xmlns:a16="http://schemas.microsoft.com/office/drawing/2014/main" id="{82BF2F7E-3161-4BE1-9A11-7C1882EF6CAF}"/>
              </a:ext>
            </a:extLst>
          </p:cNvPr>
          <p:cNvSpPr/>
          <p:nvPr/>
        </p:nvSpPr>
        <p:spPr>
          <a:xfrm>
            <a:off x="9877597" y="2819400"/>
            <a:ext cx="2314403" cy="84667"/>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Прямоугольник 11">
            <a:extLst>
              <a:ext uri="{FF2B5EF4-FFF2-40B4-BE49-F238E27FC236}">
                <a16:creationId xmlns:a16="http://schemas.microsoft.com/office/drawing/2014/main" id="{A87ADA2E-FD27-4671-BF43-D4063B35A28B}"/>
              </a:ext>
            </a:extLst>
          </p:cNvPr>
          <p:cNvSpPr/>
          <p:nvPr/>
        </p:nvSpPr>
        <p:spPr>
          <a:xfrm>
            <a:off x="12110336" y="2904067"/>
            <a:ext cx="81663" cy="395393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3" name="Прямоугольник 12">
            <a:extLst>
              <a:ext uri="{FF2B5EF4-FFF2-40B4-BE49-F238E27FC236}">
                <a16:creationId xmlns:a16="http://schemas.microsoft.com/office/drawing/2014/main" id="{F243256A-7050-4064-8730-F88EA820B2D9}"/>
              </a:ext>
            </a:extLst>
          </p:cNvPr>
          <p:cNvSpPr/>
          <p:nvPr/>
        </p:nvSpPr>
        <p:spPr>
          <a:xfrm>
            <a:off x="0" y="0"/>
            <a:ext cx="6021903" cy="68580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Прямоугольник 13">
            <a:extLst>
              <a:ext uri="{FF2B5EF4-FFF2-40B4-BE49-F238E27FC236}">
                <a16:creationId xmlns:a16="http://schemas.microsoft.com/office/drawing/2014/main" id="{F6F12265-0638-43C9-A235-28B455676170}"/>
              </a:ext>
            </a:extLst>
          </p:cNvPr>
          <p:cNvSpPr/>
          <p:nvPr/>
        </p:nvSpPr>
        <p:spPr>
          <a:xfrm>
            <a:off x="530218" y="380774"/>
            <a:ext cx="5142628" cy="1346200"/>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400" b="1" dirty="0">
                <a:solidFill>
                  <a:schemeClr val="tx1"/>
                </a:solidFill>
                <a:latin typeface="Bookman Old Style" panose="02050604050505020204" pitchFamily="18" charset="0"/>
              </a:rPr>
              <a:t>Локація 8</a:t>
            </a:r>
            <a:r>
              <a:rPr lang="uk-UA" sz="2400" b="1" noProof="1">
                <a:solidFill>
                  <a:schemeClr val="tx1"/>
                </a:solidFill>
                <a:latin typeface="Bookman Old Style" panose="02050604050505020204" pitchFamily="18" charset="0"/>
              </a:rPr>
              <a:t>: Пам</a:t>
            </a:r>
            <a:r>
              <a:rPr lang="en-US" sz="2400" b="1" dirty="0">
                <a:solidFill>
                  <a:schemeClr val="tx1"/>
                </a:solidFill>
                <a:latin typeface="Bookman Old Style" panose="02050604050505020204" pitchFamily="18" charset="0"/>
              </a:rPr>
              <a:t>’</a:t>
            </a:r>
            <a:r>
              <a:rPr lang="uk-UA" sz="2400" b="1" noProof="1">
                <a:solidFill>
                  <a:schemeClr val="tx1"/>
                </a:solidFill>
                <a:latin typeface="Bookman Old Style" panose="02050604050505020204" pitchFamily="18" charset="0"/>
              </a:rPr>
              <a:t>ятник</a:t>
            </a:r>
            <a:r>
              <a:rPr lang="uk-UA" sz="2400" b="1" dirty="0">
                <a:solidFill>
                  <a:schemeClr val="tx1"/>
                </a:solidFill>
                <a:latin typeface="Bookman Old Style" panose="02050604050505020204" pitchFamily="18" charset="0"/>
              </a:rPr>
              <a:t> воїнам-інтернаціоналістам</a:t>
            </a:r>
          </a:p>
        </p:txBody>
      </p:sp>
      <p:sp>
        <p:nvSpPr>
          <p:cNvPr id="15" name="Прямоугольник 14">
            <a:extLst>
              <a:ext uri="{FF2B5EF4-FFF2-40B4-BE49-F238E27FC236}">
                <a16:creationId xmlns:a16="http://schemas.microsoft.com/office/drawing/2014/main" id="{C5221742-09F9-4406-BF14-307E879DAA16}"/>
              </a:ext>
            </a:extLst>
          </p:cNvPr>
          <p:cNvSpPr/>
          <p:nvPr/>
        </p:nvSpPr>
        <p:spPr>
          <a:xfrm>
            <a:off x="9984302" y="0"/>
            <a:ext cx="2048934" cy="2760133"/>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400" i="1" noProof="1">
                <a:solidFill>
                  <a:schemeClr val="tx1"/>
                </a:solidFill>
                <a:effectLst/>
                <a:latin typeface="Bookman Old Style" panose="02050604050505020204" pitchFamily="18" charset="0"/>
              </a:rPr>
              <a:t>Линуть в безвість роки від тієї війни...</a:t>
            </a:r>
            <a:br>
              <a:rPr lang="uk-UA" sz="1400" i="1" noProof="1">
                <a:solidFill>
                  <a:schemeClr val="tx1"/>
                </a:solidFill>
                <a:effectLst/>
                <a:latin typeface="Bookman Old Style" panose="02050604050505020204" pitchFamily="18" charset="0"/>
              </a:rPr>
            </a:br>
            <a:r>
              <a:rPr lang="uk-UA" sz="1400" i="1" noProof="1">
                <a:solidFill>
                  <a:schemeClr val="tx1"/>
                </a:solidFill>
                <a:effectLst/>
                <a:latin typeface="Bookman Old Style" panose="02050604050505020204" pitchFamily="18" charset="0"/>
              </a:rPr>
              <a:t>Але пам'ять не меркне, не в'яне.</a:t>
            </a:r>
            <a:br>
              <a:rPr lang="uk-UA" sz="1400" i="1" noProof="1">
                <a:solidFill>
                  <a:schemeClr val="tx1"/>
                </a:solidFill>
                <a:effectLst/>
                <a:latin typeface="Bookman Old Style" panose="02050604050505020204" pitchFamily="18" charset="0"/>
              </a:rPr>
            </a:br>
            <a:r>
              <a:rPr lang="uk-UA" sz="1400" i="1" noProof="1">
                <a:solidFill>
                  <a:schemeClr val="tx1"/>
                </a:solidFill>
                <a:effectLst/>
                <a:latin typeface="Bookman Old Style" panose="02050604050505020204" pitchFamily="18" charset="0"/>
              </a:rPr>
              <a:t>Не діждались батьки... Де ви, наші сини? </a:t>
            </a:r>
            <a:br>
              <a:rPr lang="uk-UA" sz="1400" i="1" noProof="1">
                <a:solidFill>
                  <a:schemeClr val="tx1"/>
                </a:solidFill>
                <a:effectLst/>
                <a:latin typeface="Bookman Old Style" panose="02050604050505020204" pitchFamily="18" charset="0"/>
              </a:rPr>
            </a:br>
            <a:r>
              <a:rPr lang="uk-UA" sz="1400" i="1" noProof="1">
                <a:solidFill>
                  <a:schemeClr val="tx1"/>
                </a:solidFill>
                <a:effectLst/>
                <a:latin typeface="Bookman Old Style" panose="02050604050505020204" pitchFamily="18" charset="0"/>
              </a:rPr>
              <a:t>Як вам спиться у "Чорних тюльпанах"?</a:t>
            </a:r>
            <a:endParaRPr lang="uk-UA" sz="1400" i="1" noProof="1">
              <a:solidFill>
                <a:schemeClr val="tx1"/>
              </a:solidFill>
              <a:latin typeface="Bookman Old Style" panose="02050604050505020204" pitchFamily="18" charset="0"/>
            </a:endParaRPr>
          </a:p>
        </p:txBody>
      </p:sp>
      <p:sp>
        <p:nvSpPr>
          <p:cNvPr id="16" name="Прямоугольник 15">
            <a:extLst>
              <a:ext uri="{FF2B5EF4-FFF2-40B4-BE49-F238E27FC236}">
                <a16:creationId xmlns:a16="http://schemas.microsoft.com/office/drawing/2014/main" id="{E9544E02-4263-4705-B05A-70D87EF3083B}"/>
              </a:ext>
            </a:extLst>
          </p:cNvPr>
          <p:cNvSpPr/>
          <p:nvPr/>
        </p:nvSpPr>
        <p:spPr>
          <a:xfrm>
            <a:off x="6256866" y="4783667"/>
            <a:ext cx="2733961" cy="1930400"/>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0" i="1" dirty="0">
                <a:solidFill>
                  <a:schemeClr val="tx1"/>
                </a:solidFill>
                <a:effectLst/>
                <a:latin typeface="Bookman Old Style" panose="02050604050505020204" pitchFamily="18" charset="0"/>
              </a:rPr>
              <a:t>5 грудня 2008 року у Шепетівці відкрито пам’ятник землякам, які загинули в локальних війнах. Скульптори Сергій </a:t>
            </a:r>
            <a:r>
              <a:rPr lang="uk-UA" sz="1200" b="0" i="1" dirty="0" err="1">
                <a:solidFill>
                  <a:schemeClr val="tx1"/>
                </a:solidFill>
                <a:effectLst/>
                <a:latin typeface="Bookman Old Style" panose="02050604050505020204" pitchFamily="18" charset="0"/>
              </a:rPr>
              <a:t>Чумаков</a:t>
            </a:r>
            <a:r>
              <a:rPr lang="uk-UA" sz="1200" b="0" i="1" dirty="0">
                <a:solidFill>
                  <a:schemeClr val="tx1"/>
                </a:solidFill>
                <a:effectLst/>
                <a:latin typeface="Bookman Old Style" panose="02050604050505020204" pitchFamily="18" charset="0"/>
              </a:rPr>
              <a:t> та Віктор </a:t>
            </a:r>
            <a:r>
              <a:rPr lang="uk-UA" sz="1200" b="0" i="1" dirty="0" err="1">
                <a:solidFill>
                  <a:schemeClr val="tx1"/>
                </a:solidFill>
                <a:effectLst/>
                <a:latin typeface="Bookman Old Style" panose="02050604050505020204" pitchFamily="18" charset="0"/>
              </a:rPr>
              <a:t>Архіпов</a:t>
            </a:r>
            <a:r>
              <a:rPr lang="uk-UA" sz="1200" b="0" i="1" dirty="0">
                <a:solidFill>
                  <a:schemeClr val="tx1"/>
                </a:solidFill>
                <a:effectLst/>
                <a:latin typeface="Bookman Old Style" panose="02050604050505020204" pitchFamily="18" charset="0"/>
              </a:rPr>
              <a:t> увічнили їх пам’ять в образі “чорного тюльпана”: так між собою називали транспортні літаки, які доставляли на батьківщину “</a:t>
            </a:r>
            <a:r>
              <a:rPr lang="uk-UA" sz="1200" b="0" i="1" dirty="0" err="1">
                <a:solidFill>
                  <a:schemeClr val="tx1"/>
                </a:solidFill>
                <a:effectLst/>
                <a:latin typeface="Bookman Old Style" panose="02050604050505020204" pitchFamily="18" charset="0"/>
              </a:rPr>
              <a:t>цинки</a:t>
            </a:r>
            <a:r>
              <a:rPr lang="uk-UA" sz="1200" b="0" i="1" dirty="0">
                <a:solidFill>
                  <a:schemeClr val="tx1"/>
                </a:solidFill>
                <a:effectLst/>
                <a:latin typeface="Bookman Old Style" panose="02050604050505020204" pitchFamily="18" charset="0"/>
              </a:rPr>
              <a:t>” з тілами полеглих.</a:t>
            </a:r>
            <a:endParaRPr lang="uk-UA" sz="1200" i="1" dirty="0">
              <a:solidFill>
                <a:schemeClr val="tx1"/>
              </a:solidFill>
              <a:latin typeface="Bookman Old Style" panose="02050604050505020204" pitchFamily="18" charset="0"/>
            </a:endParaRPr>
          </a:p>
        </p:txBody>
      </p:sp>
      <p:sp>
        <p:nvSpPr>
          <p:cNvPr id="17" name="Прямоугольник 16">
            <a:extLst>
              <a:ext uri="{FF2B5EF4-FFF2-40B4-BE49-F238E27FC236}">
                <a16:creationId xmlns:a16="http://schemas.microsoft.com/office/drawing/2014/main" id="{CE88A0F2-C4DE-41BF-AFFF-FEC13E4F5112}"/>
              </a:ext>
            </a:extLst>
          </p:cNvPr>
          <p:cNvSpPr/>
          <p:nvPr/>
        </p:nvSpPr>
        <p:spPr>
          <a:xfrm>
            <a:off x="463744" y="2107748"/>
            <a:ext cx="5209102" cy="4225771"/>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400" b="0" dirty="0">
                <a:solidFill>
                  <a:schemeClr val="tx1"/>
                </a:solidFill>
                <a:effectLst/>
                <a:latin typeface="Bookman Old Style" panose="02050604050505020204" pitchFamily="18" charset="0"/>
              </a:rPr>
              <a:t>Це </a:t>
            </a:r>
            <a:r>
              <a:rPr lang="uk-UA" sz="1400" b="0" dirty="0" err="1">
                <a:solidFill>
                  <a:schemeClr val="tx1"/>
                </a:solidFill>
                <a:effectLst/>
                <a:latin typeface="Bookman Old Style" panose="02050604050505020204" pitchFamily="18" charset="0"/>
              </a:rPr>
              <a:t>пам</a:t>
            </a:r>
            <a:r>
              <a:rPr lang="en-US" sz="1400" b="0" dirty="0">
                <a:solidFill>
                  <a:schemeClr val="tx1"/>
                </a:solidFill>
                <a:effectLst/>
                <a:latin typeface="Bookman Old Style" panose="02050604050505020204" pitchFamily="18" charset="0"/>
              </a:rPr>
              <a:t>’</a:t>
            </a:r>
            <a:r>
              <a:rPr lang="uk-UA" sz="1400" b="0" dirty="0" err="1">
                <a:solidFill>
                  <a:schemeClr val="tx1"/>
                </a:solidFill>
                <a:effectLst/>
                <a:latin typeface="Bookman Old Style" panose="02050604050505020204" pitchFamily="18" charset="0"/>
              </a:rPr>
              <a:t>ятник</a:t>
            </a:r>
            <a:r>
              <a:rPr lang="uk-UA" sz="1400" b="0" dirty="0">
                <a:solidFill>
                  <a:schemeClr val="tx1"/>
                </a:solidFill>
                <a:effectLst/>
                <a:latin typeface="Bookman Old Style" panose="02050604050505020204" pitchFamily="18" charset="0"/>
              </a:rPr>
              <a:t> жертвам афганської війни, у яку втрутився СРСР, розплачуючись за свої амбіції життями своїх солдатів. </a:t>
            </a:r>
            <a:r>
              <a:rPr lang="uk-UA" sz="1400" dirty="0">
                <a:solidFill>
                  <a:schemeClr val="tx1"/>
                </a:solidFill>
                <a:latin typeface="Bookman Old Style" panose="02050604050505020204" pitchFamily="18" charset="0"/>
              </a:rPr>
              <a:t>Із </a:t>
            </a:r>
            <a:r>
              <a:rPr lang="uk-UA" sz="1400" dirty="0" err="1">
                <a:solidFill>
                  <a:schemeClr val="tx1"/>
                </a:solidFill>
                <a:latin typeface="Bookman Old Style" panose="02050604050505020204" pitchFamily="18" charset="0"/>
              </a:rPr>
              <a:t>Ше­пе­тів­щи­ни</a:t>
            </a:r>
            <a:r>
              <a:rPr lang="uk-UA" sz="1400" dirty="0">
                <a:solidFill>
                  <a:schemeClr val="tx1"/>
                </a:solidFill>
                <a:latin typeface="Bookman Old Style" panose="02050604050505020204" pitchFamily="18" charset="0"/>
              </a:rPr>
              <a:t> бу­ло від­прав­ле­но до Аф­га­ніс­та­ну по­над 300 мо­ло­дих чо­ло­ві­ків, зде­біль­шо­го, сол­дат стро­ко­вої служ­би. </a:t>
            </a:r>
            <a:r>
              <a:rPr lang="uk-UA" sz="1400" b="0" dirty="0">
                <a:solidFill>
                  <a:schemeClr val="tx1"/>
                </a:solidFill>
                <a:effectLst/>
                <a:latin typeface="Bookman Old Style" panose="02050604050505020204" pitchFamily="18" charset="0"/>
              </a:rPr>
              <a:t>На мармуровій сторінці біля підніжжя пам’ятника викарбовано п’ять імен. Однак, за словами голови районної спілки ветеранів Афганістану </a:t>
            </a:r>
            <a:r>
              <a:rPr lang="uk-UA" sz="1400" b="0" dirty="0" err="1">
                <a:solidFill>
                  <a:schemeClr val="tx1"/>
                </a:solidFill>
                <a:effectLst/>
                <a:latin typeface="Bookman Old Style" panose="02050604050505020204" pitchFamily="18" charset="0"/>
              </a:rPr>
              <a:t>В.Окорського</a:t>
            </a:r>
            <a:r>
              <a:rPr lang="uk-UA" sz="1400" b="0" dirty="0">
                <a:solidFill>
                  <a:schemeClr val="tx1"/>
                </a:solidFill>
                <a:effectLst/>
                <a:latin typeface="Bookman Old Style" panose="02050604050505020204" pitchFamily="18" charset="0"/>
              </a:rPr>
              <a:t>, загиблих майже вдесятеро більше, тому що за повоєнний час з життя передчасно, через наслідки поранень і захворювань, пішли 40 ветеранів-</a:t>
            </a:r>
            <a:r>
              <a:rPr lang="uk-UA" sz="1400" b="0" dirty="0" err="1">
                <a:solidFill>
                  <a:schemeClr val="tx1"/>
                </a:solidFill>
                <a:effectLst/>
                <a:latin typeface="Bookman Old Style" panose="02050604050505020204" pitchFamily="18" charset="0"/>
              </a:rPr>
              <a:t>шепетівчан</a:t>
            </a:r>
            <a:r>
              <a:rPr lang="uk-UA" sz="1400" b="0" dirty="0">
                <a:solidFill>
                  <a:schemeClr val="tx1"/>
                </a:solidFill>
                <a:effectLst/>
                <a:latin typeface="Bookman Old Style" panose="02050604050505020204" pitchFamily="18" charset="0"/>
              </a:rPr>
              <a:t>.  </a:t>
            </a:r>
          </a:p>
          <a:p>
            <a:pPr algn="l"/>
            <a:r>
              <a:rPr lang="uk-UA" sz="1400" b="0" dirty="0">
                <a:solidFill>
                  <a:schemeClr val="tx1"/>
                </a:solidFill>
                <a:effectLst/>
                <a:latin typeface="Bookman Old Style" panose="02050604050505020204" pitchFamily="18" charset="0"/>
              </a:rPr>
              <a:t>За задумом скульпторів, постамент пам’ятника виконано у вигляді дороги, сліди на якій ведуть до “чорного тюльпану”, але жоден з них не повертається назад, їх усі поглинає смертельна квітка. </a:t>
            </a:r>
          </a:p>
        </p:txBody>
      </p:sp>
    </p:spTree>
    <p:extLst>
      <p:ext uri="{BB962C8B-B14F-4D97-AF65-F5344CB8AC3E}">
        <p14:creationId xmlns:p14="http://schemas.microsoft.com/office/powerpoint/2010/main" val="18606343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C53570D9-A966-4B70-BC51-2E64FB56362D}"/>
              </a:ext>
            </a:extLst>
          </p:cNvPr>
          <p:cNvSpPr/>
          <p:nvPr/>
        </p:nvSpPr>
        <p:spPr>
          <a:xfrm>
            <a:off x="0" y="0"/>
            <a:ext cx="5207000" cy="6858000"/>
          </a:xfrm>
          <a:prstGeom prst="rect">
            <a:avLst/>
          </a:prstGeom>
          <a:solidFill>
            <a:srgbClr val="CB7061"/>
          </a:solidFill>
          <a:ln>
            <a:solidFill>
              <a:srgbClr val="CB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 name="Рисунок 2">
            <a:extLst>
              <a:ext uri="{FF2B5EF4-FFF2-40B4-BE49-F238E27FC236}">
                <a16:creationId xmlns:a16="http://schemas.microsoft.com/office/drawing/2014/main" id="{8020DFBF-466F-4CBC-A840-ADD7AE488630}"/>
              </a:ext>
            </a:extLst>
          </p:cNvPr>
          <p:cNvPicPr>
            <a:picLocks noChangeAspect="1"/>
          </p:cNvPicPr>
          <p:nvPr/>
        </p:nvPicPr>
        <p:blipFill rotWithShape="1">
          <a:blip r:embed="rId2">
            <a:extLst>
              <a:ext uri="{28A0092B-C50C-407E-A947-70E740481C1C}">
                <a14:useLocalDpi xmlns:a14="http://schemas.microsoft.com/office/drawing/2010/main" val="0"/>
              </a:ext>
            </a:extLst>
          </a:blip>
          <a:srcRect l="3555" r="2819"/>
          <a:stretch/>
        </p:blipFill>
        <p:spPr>
          <a:xfrm>
            <a:off x="0" y="0"/>
            <a:ext cx="4458935" cy="3333750"/>
          </a:xfrm>
          <a:prstGeom prst="rect">
            <a:avLst/>
          </a:prstGeom>
        </p:spPr>
      </p:pic>
      <p:pic>
        <p:nvPicPr>
          <p:cNvPr id="5" name="Рисунок 4">
            <a:extLst>
              <a:ext uri="{FF2B5EF4-FFF2-40B4-BE49-F238E27FC236}">
                <a16:creationId xmlns:a16="http://schemas.microsoft.com/office/drawing/2014/main" id="{4526F4E9-2432-462D-BD25-B973B23D0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24250"/>
            <a:ext cx="4458935" cy="3333750"/>
          </a:xfrm>
          <a:prstGeom prst="rect">
            <a:avLst/>
          </a:prstGeom>
        </p:spPr>
      </p:pic>
      <p:sp>
        <p:nvSpPr>
          <p:cNvPr id="7" name="Прямоугольник 6">
            <a:extLst>
              <a:ext uri="{FF2B5EF4-FFF2-40B4-BE49-F238E27FC236}">
                <a16:creationId xmlns:a16="http://schemas.microsoft.com/office/drawing/2014/main" id="{BADFA92E-6B34-49DE-905C-090C34D44A51}"/>
              </a:ext>
            </a:extLst>
          </p:cNvPr>
          <p:cNvSpPr/>
          <p:nvPr/>
        </p:nvSpPr>
        <p:spPr>
          <a:xfrm>
            <a:off x="118533" y="3149600"/>
            <a:ext cx="2159000" cy="279400"/>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b="1" dirty="0">
                <a:solidFill>
                  <a:schemeClr val="tx1"/>
                </a:solidFill>
                <a:latin typeface="Bookman Old Style" panose="02050604050505020204" pitchFamily="18" charset="0"/>
              </a:rPr>
              <a:t>Раніше</a:t>
            </a:r>
          </a:p>
        </p:txBody>
      </p:sp>
      <p:sp>
        <p:nvSpPr>
          <p:cNvPr id="8" name="Прямоугольник 7">
            <a:extLst>
              <a:ext uri="{FF2B5EF4-FFF2-40B4-BE49-F238E27FC236}">
                <a16:creationId xmlns:a16="http://schemas.microsoft.com/office/drawing/2014/main" id="{90928C60-A0BA-4A0B-9EE3-B7C112A27804}"/>
              </a:ext>
            </a:extLst>
          </p:cNvPr>
          <p:cNvSpPr/>
          <p:nvPr/>
        </p:nvSpPr>
        <p:spPr>
          <a:xfrm>
            <a:off x="118533" y="6421966"/>
            <a:ext cx="1998133" cy="313267"/>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b="1" dirty="0">
                <a:solidFill>
                  <a:schemeClr val="tx1"/>
                </a:solidFill>
                <a:latin typeface="Bookman Old Style" panose="02050604050505020204" pitchFamily="18" charset="0"/>
              </a:rPr>
              <a:t>Зараз</a:t>
            </a:r>
          </a:p>
        </p:txBody>
      </p:sp>
      <p:sp>
        <p:nvSpPr>
          <p:cNvPr id="9" name="Прямоугольник 8">
            <a:extLst>
              <a:ext uri="{FF2B5EF4-FFF2-40B4-BE49-F238E27FC236}">
                <a16:creationId xmlns:a16="http://schemas.microsoft.com/office/drawing/2014/main" id="{F343FCFF-0B8C-4B6A-AD69-B8F11ACEAC01}"/>
              </a:ext>
            </a:extLst>
          </p:cNvPr>
          <p:cNvSpPr/>
          <p:nvPr/>
        </p:nvSpPr>
        <p:spPr>
          <a:xfrm>
            <a:off x="5207000" y="0"/>
            <a:ext cx="6985000" cy="68580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Прямоугольник 9">
            <a:extLst>
              <a:ext uri="{FF2B5EF4-FFF2-40B4-BE49-F238E27FC236}">
                <a16:creationId xmlns:a16="http://schemas.microsoft.com/office/drawing/2014/main" id="{D35130E7-FD1D-439E-94E2-0BEF68B19FB4}"/>
              </a:ext>
            </a:extLst>
          </p:cNvPr>
          <p:cNvSpPr/>
          <p:nvPr/>
        </p:nvSpPr>
        <p:spPr>
          <a:xfrm>
            <a:off x="5410200" y="681764"/>
            <a:ext cx="6578600" cy="872067"/>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000" b="1" dirty="0">
                <a:solidFill>
                  <a:schemeClr val="tx1"/>
                </a:solidFill>
                <a:latin typeface="Bookman Old Style" panose="02050604050505020204" pitchFamily="18" charset="0"/>
              </a:rPr>
              <a:t>Локація 9: </a:t>
            </a:r>
            <a:r>
              <a:rPr lang="uk-UA" sz="2000" b="1" noProof="1">
                <a:solidFill>
                  <a:schemeClr val="tx1"/>
                </a:solidFill>
                <a:latin typeface="Bookman Old Style" panose="02050604050505020204" pitchFamily="18" charset="0"/>
              </a:rPr>
              <a:t>Пам</a:t>
            </a:r>
            <a:r>
              <a:rPr lang="en-US" sz="2000" b="1" dirty="0">
                <a:solidFill>
                  <a:schemeClr val="tx1"/>
                </a:solidFill>
                <a:latin typeface="Bookman Old Style" panose="02050604050505020204" pitchFamily="18" charset="0"/>
              </a:rPr>
              <a:t>’</a:t>
            </a:r>
            <a:r>
              <a:rPr lang="uk-UA" sz="2000" b="1" noProof="1">
                <a:solidFill>
                  <a:schemeClr val="tx1"/>
                </a:solidFill>
                <a:latin typeface="Bookman Old Style" panose="02050604050505020204" pitchFamily="18" charset="0"/>
              </a:rPr>
              <a:t>ятник</a:t>
            </a:r>
            <a:r>
              <a:rPr lang="uk-UA" sz="2000" b="1" dirty="0">
                <a:solidFill>
                  <a:schemeClr val="tx1"/>
                </a:solidFill>
                <a:latin typeface="Bookman Old Style" panose="02050604050505020204" pitchFamily="18" charset="0"/>
              </a:rPr>
              <a:t> Миколі Островському або що від нього залишилось </a:t>
            </a:r>
          </a:p>
        </p:txBody>
      </p:sp>
      <p:sp>
        <p:nvSpPr>
          <p:cNvPr id="11" name="Прямоугольник 10">
            <a:extLst>
              <a:ext uri="{FF2B5EF4-FFF2-40B4-BE49-F238E27FC236}">
                <a16:creationId xmlns:a16="http://schemas.microsoft.com/office/drawing/2014/main" id="{B2C616AE-E08E-4621-8820-9E76587EE10C}"/>
              </a:ext>
            </a:extLst>
          </p:cNvPr>
          <p:cNvSpPr/>
          <p:nvPr/>
        </p:nvSpPr>
        <p:spPr>
          <a:xfrm>
            <a:off x="5571067" y="1828801"/>
            <a:ext cx="6342766" cy="4512734"/>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600" dirty="0">
                <a:solidFill>
                  <a:schemeClr val="tx1"/>
                </a:solidFill>
                <a:latin typeface="Bookman Old Style" panose="02050604050505020204" pitchFamily="18" charset="0"/>
              </a:rPr>
              <a:t>У 2022 році в м. </a:t>
            </a:r>
            <a:r>
              <a:rPr lang="uk-UA" sz="1600" b="0" i="0" dirty="0">
                <a:solidFill>
                  <a:schemeClr val="tx1"/>
                </a:solidFill>
                <a:effectLst/>
                <a:latin typeface="Bookman Old Style" panose="02050604050505020204" pitchFamily="18" charset="0"/>
              </a:rPr>
              <a:t>Шепетівці з'явилася нагальна тема для обговорення — пам'ятник Миколі Островському. Цей монумент, присвячений радянському письменнику та оспівувачу комуністичного режиму, стояв у центрі міста протягом багатьох років. Але часи змінилися, і рішення про необхідність його демонтажу було прийняте ще у червні 2022 року депутатами обласної ради. Проте процес виявився непростим і викликав значні роздуми у нашому місті. </a:t>
            </a:r>
            <a:r>
              <a:rPr lang="uk-UA" sz="1600" dirty="0">
                <a:solidFill>
                  <a:schemeClr val="tx1"/>
                </a:solidFill>
                <a:latin typeface="Bookman Old Style" panose="02050604050505020204" pitchFamily="18" charset="0"/>
              </a:rPr>
              <a:t>Місцева влада планувала передати Островського львівському "Музею терору". Проте, імовірно, за вказівкою голови Хмельницької обласної державної адміністрації </a:t>
            </a:r>
            <a:r>
              <a:rPr lang="uk-UA" sz="1600" dirty="0" err="1">
                <a:solidFill>
                  <a:schemeClr val="tx1"/>
                </a:solidFill>
                <a:latin typeface="Bookman Old Style" panose="02050604050505020204" pitchFamily="18" charset="0"/>
              </a:rPr>
              <a:t>С.Гамалія</a:t>
            </a:r>
            <a:r>
              <a:rPr lang="uk-UA" sz="1600" dirty="0">
                <a:solidFill>
                  <a:schemeClr val="tx1"/>
                </a:solidFill>
                <a:latin typeface="Bookman Old Style" panose="02050604050505020204" pitchFamily="18" charset="0"/>
              </a:rPr>
              <a:t>, </a:t>
            </a:r>
            <a:r>
              <a:rPr lang="uk-UA" sz="1600" b="0" i="0" dirty="0">
                <a:solidFill>
                  <a:schemeClr val="tx1"/>
                </a:solidFill>
                <a:effectLst/>
                <a:latin typeface="Bookman Old Style" panose="02050604050505020204" pitchFamily="18" charset="0"/>
              </a:rPr>
              <a:t>демонтаж </a:t>
            </a:r>
            <a:r>
              <a:rPr lang="uk-UA" sz="1600" dirty="0">
                <a:solidFill>
                  <a:schemeClr val="tx1"/>
                </a:solidFill>
                <a:latin typeface="Bookman Old Style" panose="02050604050505020204" pitchFamily="18" charset="0"/>
              </a:rPr>
              <a:t>відбувся частково – частину монумента знесли, а частина так і залишається стояти на площі перед Музеєм пропаганди (колишній музей </a:t>
            </a:r>
            <a:r>
              <a:rPr lang="uk-UA" sz="1600" dirty="0" err="1">
                <a:solidFill>
                  <a:schemeClr val="tx1"/>
                </a:solidFill>
                <a:latin typeface="Bookman Old Style" panose="02050604050505020204" pitchFamily="18" charset="0"/>
              </a:rPr>
              <a:t>М.Островського</a:t>
            </a:r>
            <a:r>
              <a:rPr lang="uk-UA" sz="1600" dirty="0">
                <a:solidFill>
                  <a:schemeClr val="tx1"/>
                </a:solidFill>
                <a:latin typeface="Bookman Old Style" panose="02050604050505020204" pitchFamily="18" charset="0"/>
              </a:rPr>
              <a:t>)</a:t>
            </a:r>
            <a:r>
              <a:rPr lang="uk-UA" sz="1600" b="0" i="0" dirty="0">
                <a:solidFill>
                  <a:schemeClr val="tx1"/>
                </a:solidFill>
                <a:effectLst/>
                <a:latin typeface="Bookman Old Style" panose="02050604050505020204" pitchFamily="18" charset="0"/>
              </a:rPr>
              <a:t>.</a:t>
            </a:r>
            <a:endParaRPr lang="uk-UA" sz="1600"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val="37456569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CDDCF96B-72EE-4C18-B0CF-B3654F83106E}"/>
              </a:ext>
            </a:extLst>
          </p:cNvPr>
          <p:cNvSpPr/>
          <p:nvPr/>
        </p:nvSpPr>
        <p:spPr>
          <a:xfrm>
            <a:off x="0" y="0"/>
            <a:ext cx="12192000" cy="68580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 name="Прямоугольник 3">
            <a:extLst>
              <a:ext uri="{FF2B5EF4-FFF2-40B4-BE49-F238E27FC236}">
                <a16:creationId xmlns:a16="http://schemas.microsoft.com/office/drawing/2014/main" id="{97C53DA6-8ACE-4FD5-8DD1-099B9C8FCCF4}"/>
              </a:ext>
            </a:extLst>
          </p:cNvPr>
          <p:cNvSpPr/>
          <p:nvPr/>
        </p:nvSpPr>
        <p:spPr>
          <a:xfrm>
            <a:off x="3395133" y="0"/>
            <a:ext cx="8796867" cy="4191000"/>
          </a:xfrm>
          <a:prstGeom prst="rect">
            <a:avLst/>
          </a:prstGeom>
          <a:solidFill>
            <a:srgbClr val="CB7061"/>
          </a:solidFill>
          <a:ln>
            <a:solidFill>
              <a:srgbClr val="CB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 name="Рисунок 2">
            <a:extLst>
              <a:ext uri="{FF2B5EF4-FFF2-40B4-BE49-F238E27FC236}">
                <a16:creationId xmlns:a16="http://schemas.microsoft.com/office/drawing/2014/main" id="{0F3994AF-75BB-49BC-B591-760ECDF16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6400" y="0"/>
            <a:ext cx="7552266" cy="3776133"/>
          </a:xfrm>
          <a:prstGeom prst="rect">
            <a:avLst/>
          </a:prstGeom>
        </p:spPr>
      </p:pic>
      <p:sp>
        <p:nvSpPr>
          <p:cNvPr id="5" name="Прямоугольник 4">
            <a:extLst>
              <a:ext uri="{FF2B5EF4-FFF2-40B4-BE49-F238E27FC236}">
                <a16:creationId xmlns:a16="http://schemas.microsoft.com/office/drawing/2014/main" id="{4A2EFF44-6F36-45F2-A750-68EEDC4DD1F3}"/>
              </a:ext>
            </a:extLst>
          </p:cNvPr>
          <p:cNvSpPr/>
          <p:nvPr/>
        </p:nvSpPr>
        <p:spPr>
          <a:xfrm>
            <a:off x="4064000" y="0"/>
            <a:ext cx="152400" cy="387773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a:extLst>
              <a:ext uri="{FF2B5EF4-FFF2-40B4-BE49-F238E27FC236}">
                <a16:creationId xmlns:a16="http://schemas.microsoft.com/office/drawing/2014/main" id="{F3D26970-CEEF-45FB-9D8B-D9D0A9C16802}"/>
              </a:ext>
            </a:extLst>
          </p:cNvPr>
          <p:cNvSpPr/>
          <p:nvPr/>
        </p:nvSpPr>
        <p:spPr>
          <a:xfrm>
            <a:off x="4216400" y="3776133"/>
            <a:ext cx="7653867" cy="1016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Прямоугольник 6">
            <a:extLst>
              <a:ext uri="{FF2B5EF4-FFF2-40B4-BE49-F238E27FC236}">
                <a16:creationId xmlns:a16="http://schemas.microsoft.com/office/drawing/2014/main" id="{846C3710-9611-4352-9864-229081C992C8}"/>
              </a:ext>
            </a:extLst>
          </p:cNvPr>
          <p:cNvSpPr/>
          <p:nvPr/>
        </p:nvSpPr>
        <p:spPr>
          <a:xfrm>
            <a:off x="11768666" y="0"/>
            <a:ext cx="101601" cy="377613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Прямоугольник 8">
            <a:extLst>
              <a:ext uri="{FF2B5EF4-FFF2-40B4-BE49-F238E27FC236}">
                <a16:creationId xmlns:a16="http://schemas.microsoft.com/office/drawing/2014/main" id="{9C64699F-2D58-4EE3-89FB-C9D8B88647A7}"/>
              </a:ext>
            </a:extLst>
          </p:cNvPr>
          <p:cNvSpPr/>
          <p:nvPr/>
        </p:nvSpPr>
        <p:spPr>
          <a:xfrm>
            <a:off x="258233" y="1320800"/>
            <a:ext cx="2878667" cy="1786466"/>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800" b="1" dirty="0">
                <a:solidFill>
                  <a:schemeClr val="tx1"/>
                </a:solidFill>
                <a:latin typeface="Bookman Old Style" panose="02050604050505020204" pitchFamily="18" charset="0"/>
              </a:rPr>
              <a:t>Локація 10: Музей пропаганди</a:t>
            </a:r>
          </a:p>
        </p:txBody>
      </p:sp>
      <p:sp>
        <p:nvSpPr>
          <p:cNvPr id="10" name="Прямоугольник 9">
            <a:extLst>
              <a:ext uri="{FF2B5EF4-FFF2-40B4-BE49-F238E27FC236}">
                <a16:creationId xmlns:a16="http://schemas.microsoft.com/office/drawing/2014/main" id="{BB420C98-31E8-4A5C-94D5-645D34E5C3FA}"/>
              </a:ext>
            </a:extLst>
          </p:cNvPr>
          <p:cNvSpPr/>
          <p:nvPr/>
        </p:nvSpPr>
        <p:spPr>
          <a:xfrm>
            <a:off x="289983" y="4292599"/>
            <a:ext cx="11612033" cy="2590800"/>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0" i="0" noProof="1">
                <a:solidFill>
                  <a:schemeClr val="tx1"/>
                </a:solidFill>
                <a:effectLst/>
                <a:latin typeface="Bookman Old Style" panose="02050604050505020204" pitchFamily="18" charset="0"/>
              </a:rPr>
              <a:t>У місті Шепетівка</a:t>
            </a:r>
            <a:r>
              <a:rPr lang="ru-RU" sz="1600" noProof="1">
                <a:solidFill>
                  <a:schemeClr val="tx1"/>
                </a:solidFill>
                <a:latin typeface="Bookman Old Style" panose="02050604050505020204" pitchFamily="18" charset="0"/>
              </a:rPr>
              <a:t> </a:t>
            </a:r>
            <a:r>
              <a:rPr lang="ru-RU" sz="1600" b="0" i="0" noProof="1">
                <a:solidFill>
                  <a:schemeClr val="tx1"/>
                </a:solidFill>
                <a:effectLst/>
                <a:latin typeface="Bookman Old Style" panose="02050604050505020204" pitchFamily="18" charset="0"/>
              </a:rPr>
              <a:t>спостерігалася цікава трансформація у сфері культури. У 2020 році наш музей отримав нову назву — Музей пропаганди. До цього протягом чотирьох десятиліть ця установа відома була як Музей Миколи Островського, радянського письменника, комсомольця-активіста. За словами директорки музею, Наталії Никонової, цей музей колись був заповнений сотнями відвідувачів, які штовхалися, щоб подивитися на світ письменника через експонати музею, адже він увійшов до міжнародного каталогу "Музеї світу« за поданням ЮНЕСКО. Проте з виходом України на незалежний шлях, існування музею було кілька разів під загрозою. </a:t>
            </a:r>
            <a:r>
              <a:rPr lang="uk-UA" sz="1600" b="0" i="0" dirty="0">
                <a:solidFill>
                  <a:schemeClr val="tx1"/>
                </a:solidFill>
                <a:effectLst/>
                <a:latin typeface="Bookman Old Style" panose="02050604050505020204" pitchFamily="18" charset="0"/>
              </a:rPr>
              <a:t>Внаслідок прийняття закону про декомунізацію, музей став об'єктом уваги, оскільки носив ім'я особистості, яка потрапила до списку для декомунізації. Проте після аналізу ситуації Інститутом національної пам'яті, його перейменували у Музей пропаганди, зберігши оригінальну експозицію.</a:t>
            </a:r>
            <a:endParaRPr lang="uk-UA" sz="1600"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val="7419884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96F85CBC-0871-4264-87D8-A9C27D429561}"/>
              </a:ext>
            </a:extLst>
          </p:cNvPr>
          <p:cNvSpPr/>
          <p:nvPr/>
        </p:nvSpPr>
        <p:spPr>
          <a:xfrm>
            <a:off x="0" y="0"/>
            <a:ext cx="6747933" cy="6858000"/>
          </a:xfrm>
          <a:prstGeom prst="rect">
            <a:avLst/>
          </a:prstGeom>
          <a:solidFill>
            <a:srgbClr val="CB7061"/>
          </a:solidFill>
          <a:ln>
            <a:solidFill>
              <a:srgbClr val="CB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5" name="Рисунок 4">
            <a:extLst>
              <a:ext uri="{FF2B5EF4-FFF2-40B4-BE49-F238E27FC236}">
                <a16:creationId xmlns:a16="http://schemas.microsoft.com/office/drawing/2014/main" id="{3645865E-2D63-4C8F-98B7-B9A5E634D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88" y="965196"/>
            <a:ext cx="6107289" cy="4580467"/>
          </a:xfrm>
          <a:prstGeom prst="rect">
            <a:avLst/>
          </a:prstGeom>
        </p:spPr>
      </p:pic>
      <p:sp>
        <p:nvSpPr>
          <p:cNvPr id="7" name="Прямоугольник 6">
            <a:extLst>
              <a:ext uri="{FF2B5EF4-FFF2-40B4-BE49-F238E27FC236}">
                <a16:creationId xmlns:a16="http://schemas.microsoft.com/office/drawing/2014/main" id="{104FC922-3434-4CED-8EFE-8F090C27F4C3}"/>
              </a:ext>
            </a:extLst>
          </p:cNvPr>
          <p:cNvSpPr/>
          <p:nvPr/>
        </p:nvSpPr>
        <p:spPr>
          <a:xfrm>
            <a:off x="0" y="905933"/>
            <a:ext cx="6172200" cy="10159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Прямоугольник 7">
            <a:extLst>
              <a:ext uri="{FF2B5EF4-FFF2-40B4-BE49-F238E27FC236}">
                <a16:creationId xmlns:a16="http://schemas.microsoft.com/office/drawing/2014/main" id="{A0FFDF29-6C13-4D48-A1EB-5FD9247C5418}"/>
              </a:ext>
            </a:extLst>
          </p:cNvPr>
          <p:cNvSpPr/>
          <p:nvPr/>
        </p:nvSpPr>
        <p:spPr>
          <a:xfrm rot="5400000">
            <a:off x="3805768" y="3221568"/>
            <a:ext cx="4631265" cy="10159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Прямоугольник 8">
            <a:extLst>
              <a:ext uri="{FF2B5EF4-FFF2-40B4-BE49-F238E27FC236}">
                <a16:creationId xmlns:a16="http://schemas.microsoft.com/office/drawing/2014/main" id="{D3A8BA40-E8F6-4BB4-B47A-E5A53DDACBCA}"/>
              </a:ext>
            </a:extLst>
          </p:cNvPr>
          <p:cNvSpPr/>
          <p:nvPr/>
        </p:nvSpPr>
        <p:spPr>
          <a:xfrm>
            <a:off x="-101599" y="5494864"/>
            <a:ext cx="6172200" cy="10159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Прямоугольник 9">
            <a:extLst>
              <a:ext uri="{FF2B5EF4-FFF2-40B4-BE49-F238E27FC236}">
                <a16:creationId xmlns:a16="http://schemas.microsoft.com/office/drawing/2014/main" id="{D54572EC-7EFC-4AFB-A036-B64BDC2D9364}"/>
              </a:ext>
            </a:extLst>
          </p:cNvPr>
          <p:cNvSpPr/>
          <p:nvPr/>
        </p:nvSpPr>
        <p:spPr>
          <a:xfrm>
            <a:off x="6747933" y="0"/>
            <a:ext cx="5444067" cy="68580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Прямоугольник 10">
            <a:extLst>
              <a:ext uri="{FF2B5EF4-FFF2-40B4-BE49-F238E27FC236}">
                <a16:creationId xmlns:a16="http://schemas.microsoft.com/office/drawing/2014/main" id="{6448F823-EC5E-407E-9B8B-4857B3B9E82A}"/>
              </a:ext>
            </a:extLst>
          </p:cNvPr>
          <p:cNvSpPr/>
          <p:nvPr/>
        </p:nvSpPr>
        <p:spPr>
          <a:xfrm>
            <a:off x="6837614" y="948349"/>
            <a:ext cx="4572000" cy="948267"/>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b="1" dirty="0">
                <a:solidFill>
                  <a:schemeClr val="tx1"/>
                </a:solidFill>
                <a:latin typeface="Bookman Old Style" panose="02050604050505020204" pitchFamily="18" charset="0"/>
              </a:rPr>
              <a:t>Висновок</a:t>
            </a:r>
          </a:p>
        </p:txBody>
      </p:sp>
      <p:sp>
        <p:nvSpPr>
          <p:cNvPr id="12" name="Прямоугольник 11">
            <a:extLst>
              <a:ext uri="{FF2B5EF4-FFF2-40B4-BE49-F238E27FC236}">
                <a16:creationId xmlns:a16="http://schemas.microsoft.com/office/drawing/2014/main" id="{0E5CBA70-FFAE-4166-8728-B2D108882B03}"/>
              </a:ext>
            </a:extLst>
          </p:cNvPr>
          <p:cNvSpPr/>
          <p:nvPr/>
        </p:nvSpPr>
        <p:spPr>
          <a:xfrm>
            <a:off x="6883399" y="2349500"/>
            <a:ext cx="4868335" cy="4013200"/>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600" b="0" i="0" dirty="0">
                <a:solidFill>
                  <a:schemeClr val="tx1"/>
                </a:solidFill>
                <a:effectLst/>
                <a:latin typeface="Bookman Old Style" panose="02050604050505020204" pitchFamily="18" charset="0"/>
              </a:rPr>
              <a:t>У цій презентації я намагалася детально розповісти про історичні пам'ятки та цікаві місця у моєму рідному місті Шепетівка. Звертаючись до фактів та цікавих подій, я створила екскурсійний маршрут, який, сподіваюсь, вас зацікавив. </a:t>
            </a:r>
            <a:r>
              <a:rPr lang="uk-UA" sz="1600" dirty="0">
                <a:solidFill>
                  <a:schemeClr val="tx1"/>
                </a:solidFill>
                <a:latin typeface="Bookman Old Style" panose="02050604050505020204" pitchFamily="18" charset="0"/>
              </a:rPr>
              <a:t>П</a:t>
            </a:r>
            <a:r>
              <a:rPr lang="uk-UA" sz="1600" b="0" i="0" dirty="0">
                <a:solidFill>
                  <a:schemeClr val="tx1"/>
                </a:solidFill>
                <a:effectLst/>
                <a:latin typeface="Bookman Old Style" panose="02050604050505020204" pitchFamily="18" charset="0"/>
              </a:rPr>
              <a:t>оказала справжню картину міста без </a:t>
            </a:r>
            <a:r>
              <a:rPr lang="uk-UA" sz="1600" dirty="0">
                <a:solidFill>
                  <a:schemeClr val="tx1"/>
                </a:solidFill>
                <a:latin typeface="Bookman Old Style" panose="02050604050505020204" pitchFamily="18" charset="0"/>
              </a:rPr>
              <a:t>ш</a:t>
            </a:r>
            <a:r>
              <a:rPr lang="uk-UA" sz="1600" b="0" i="0" dirty="0">
                <a:solidFill>
                  <a:schemeClr val="tx1"/>
                </a:solidFill>
                <a:effectLst/>
                <a:latin typeface="Bookman Old Style" panose="02050604050505020204" pitchFamily="18" charset="0"/>
              </a:rPr>
              <a:t>тучного та занадто ідеального вигляду.</a:t>
            </a:r>
            <a:r>
              <a:rPr lang="uk-UA" sz="1600" dirty="0">
                <a:solidFill>
                  <a:schemeClr val="tx1"/>
                </a:solidFill>
                <a:latin typeface="Bookman Old Style" panose="02050604050505020204" pitchFamily="18" charset="0"/>
              </a:rPr>
              <a:t> </a:t>
            </a:r>
            <a:r>
              <a:rPr lang="uk-UA" sz="1600" b="0" i="0" dirty="0">
                <a:solidFill>
                  <a:schemeClr val="tx1"/>
                </a:solidFill>
                <a:effectLst/>
                <a:latin typeface="Bookman Old Style" panose="02050604050505020204" pitchFamily="18" charset="0"/>
              </a:rPr>
              <a:t>Вірю, що ця презентація буде корисною та цікавою для тих, хто бажає дізнатися більше про історію та культуру Шепетівки. Впевнена, що вона спонукатиме людей відвідати моє місто, де вони зможуть на власні очі побачити всю його красу та історію. </a:t>
            </a:r>
            <a:endParaRPr lang="uk-UA" sz="1600"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val="748868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D5803C7-B91C-4E6E-82D9-4568165D2FF0}"/>
              </a:ext>
            </a:extLst>
          </p:cNvPr>
          <p:cNvSpPr/>
          <p:nvPr/>
        </p:nvSpPr>
        <p:spPr>
          <a:xfrm>
            <a:off x="0" y="0"/>
            <a:ext cx="12192000" cy="68580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TextBox 2">
            <a:extLst>
              <a:ext uri="{FF2B5EF4-FFF2-40B4-BE49-F238E27FC236}">
                <a16:creationId xmlns:a16="http://schemas.microsoft.com/office/drawing/2014/main" id="{590D274F-00DA-02F2-8753-78F2DF8ECA75}"/>
              </a:ext>
            </a:extLst>
          </p:cNvPr>
          <p:cNvSpPr txBox="1"/>
          <p:nvPr/>
        </p:nvSpPr>
        <p:spPr>
          <a:xfrm>
            <a:off x="4159952" y="135791"/>
            <a:ext cx="6094428" cy="400110"/>
          </a:xfrm>
          <a:prstGeom prst="rect">
            <a:avLst/>
          </a:prstGeom>
          <a:noFill/>
        </p:spPr>
        <p:txBody>
          <a:bodyPr wrap="square">
            <a:spAutoFit/>
          </a:bodyPr>
          <a:lstStyle/>
          <a:p>
            <a:r>
              <a:rPr lang="uk-UA" sz="2000" b="1" dirty="0">
                <a:latin typeface="Bookman Old Style" panose="02050604050505020204" pitchFamily="18" charset="0"/>
              </a:rPr>
              <a:t>Список використаних джерел</a:t>
            </a:r>
          </a:p>
        </p:txBody>
      </p:sp>
      <p:sp>
        <p:nvSpPr>
          <p:cNvPr id="5" name="TextBox 4">
            <a:extLst>
              <a:ext uri="{FF2B5EF4-FFF2-40B4-BE49-F238E27FC236}">
                <a16:creationId xmlns:a16="http://schemas.microsoft.com/office/drawing/2014/main" id="{CC0E0FBB-A5B2-EA15-985B-F73FFA583C11}"/>
              </a:ext>
            </a:extLst>
          </p:cNvPr>
          <p:cNvSpPr txBox="1"/>
          <p:nvPr/>
        </p:nvSpPr>
        <p:spPr>
          <a:xfrm>
            <a:off x="141091" y="671691"/>
            <a:ext cx="11906054" cy="6186309"/>
          </a:xfrm>
          <a:prstGeom prst="rect">
            <a:avLst/>
          </a:prstGeom>
          <a:noFill/>
        </p:spPr>
        <p:txBody>
          <a:bodyPr wrap="square">
            <a:spAutoFit/>
          </a:bodyPr>
          <a:lstStyle/>
          <a:p>
            <a:r>
              <a:rPr lang="en-US" sz="1400" dirty="0">
                <a:latin typeface="Bookman Old Style" panose="02050604050505020204" pitchFamily="18" charset="0"/>
              </a:rPr>
              <a:t>1. https://denzadnem.com.ua/aktualno/36393</a:t>
            </a:r>
          </a:p>
          <a:p>
            <a:r>
              <a:rPr lang="en-US" sz="1400" dirty="0">
                <a:latin typeface="Bookman Old Style" panose="02050604050505020204" pitchFamily="18" charset="0"/>
              </a:rPr>
              <a:t>2. https://shepetivka.com.ua/statti/inshe/8573-shche-32-tsikavykh-faktiv-ta-istorii-shepetivky.html</a:t>
            </a:r>
          </a:p>
          <a:p>
            <a:r>
              <a:rPr lang="en-US" sz="1400" dirty="0">
                <a:latin typeface="Bookman Old Style" panose="02050604050505020204" pitchFamily="18" charset="0"/>
              </a:rPr>
              <a:t>3. https://shepetivka.com.ua/novyny/podii/5005-u-misti-vshanuvaly-pamiat-zhertv-holodomoriv.html</a:t>
            </a:r>
          </a:p>
          <a:p>
            <a:r>
              <a:rPr lang="en-US" sz="1400" dirty="0">
                <a:latin typeface="Bookman Old Style" panose="02050604050505020204" pitchFamily="18" charset="0"/>
              </a:rPr>
              <a:t>4. https://denzadnem.com.ua/istoriya/70226</a:t>
            </a:r>
          </a:p>
          <a:p>
            <a:r>
              <a:rPr lang="en-US" sz="1400" dirty="0">
                <a:latin typeface="Bookman Old Style" panose="02050604050505020204" pitchFamily="18" charset="0"/>
              </a:rPr>
              <a:t>5. https://denzadnem.com.ua/istoriya/30661</a:t>
            </a:r>
          </a:p>
          <a:p>
            <a:r>
              <a:rPr lang="en-US" sz="1400" dirty="0">
                <a:latin typeface="Bookman Old Style" panose="02050604050505020204" pitchFamily="18" charset="0"/>
              </a:rPr>
              <a:t>6. https://denzadnem.com.ua/istoriya/33958</a:t>
            </a:r>
          </a:p>
          <a:p>
            <a:r>
              <a:rPr lang="en-US" sz="1400" dirty="0">
                <a:latin typeface="Bookman Old Style" panose="02050604050505020204" pitchFamily="18" charset="0"/>
              </a:rPr>
              <a:t>7.https://uk.m.wikipedia.org/wiki/%D0%A4%D0%B0%D0%B9%D0%BB:%D0%91%D1%80%D0%B0%D1%82%D1%81%D1%8C%D0%BA%D0%B0_%D0%BC%D0%BE%D0%B3%D0%B8%D0%BB%D0%B0_%D1%80%D0%B0%D0%B4%D1%8F%D0%BD%D1%81%D1%8C%D0%BA%D0%B8%D1%85_%D0%B2%D1%96%D0%B9%D1%81%D1%8C%D0%BA%D0%BE%D0%B2%D0%BE%D0%BF%D0%BE%D0%BB%D0%BE%D0%BD%D0%B5%D0%BD%D0%B8%D1%851.JPG</a:t>
            </a:r>
          </a:p>
          <a:p>
            <a:r>
              <a:rPr lang="en-US" sz="1400" dirty="0">
                <a:latin typeface="Bookman Old Style" panose="02050604050505020204" pitchFamily="18" charset="0"/>
              </a:rPr>
              <a:t>8. https://denzadnem.com.ua/aktualno/37321</a:t>
            </a:r>
          </a:p>
          <a:p>
            <a:r>
              <a:rPr lang="en-US" sz="1400" dirty="0">
                <a:latin typeface="Bookman Old Style" panose="02050604050505020204" pitchFamily="18" charset="0"/>
              </a:rPr>
              <a:t>9. https://www.adm-km.gov.ua/?p=58381</a:t>
            </a:r>
          </a:p>
          <a:p>
            <a:r>
              <a:rPr lang="en-US" sz="1400" dirty="0">
                <a:latin typeface="Bookman Old Style" panose="02050604050505020204" pitchFamily="18" charset="0"/>
              </a:rPr>
              <a:t>10. https://denzadnem.com.ua/istoriya/102325</a:t>
            </a:r>
          </a:p>
          <a:p>
            <a:r>
              <a:rPr lang="en-US" sz="1400" dirty="0">
                <a:latin typeface="Bookman Old Style" panose="02050604050505020204" pitchFamily="18" charset="0"/>
              </a:rPr>
              <a:t>11. https://denzadnem.com.ua/istoriya/68986</a:t>
            </a:r>
          </a:p>
          <a:p>
            <a:r>
              <a:rPr lang="en-US" sz="1400" dirty="0">
                <a:latin typeface="Bookman Old Style" panose="02050604050505020204" pitchFamily="18" charset="0"/>
              </a:rPr>
              <a:t>12. https://shepetivka.com.ua/soc/videos/3258-pamiatnyk-vali-kotyku-u-shepetivtsi.html</a:t>
            </a:r>
          </a:p>
          <a:p>
            <a:r>
              <a:rPr lang="en-US" sz="1400" dirty="0">
                <a:latin typeface="Bookman Old Style" panose="02050604050505020204" pitchFamily="18" charset="0"/>
              </a:rPr>
              <a:t>13.https://uk.wikipedia.org/wiki/%D0%9A%D0%BE%D1%82%D0%B8%D0%BA_%D0%92%D0%B0%D0%BB%D0%B5%D0%BD%D1%82%D0%B8%D0%BD_%D0%9E%D0%BB%D0%B5%D0%BA%D1%81%D0%B0%D0%BD%D0%B4%D1%80%D0%BE%D0%B2%D0%B8%D1%87</a:t>
            </a:r>
          </a:p>
          <a:p>
            <a:r>
              <a:rPr lang="en-US" sz="1400" dirty="0">
                <a:latin typeface="Bookman Old Style" panose="02050604050505020204" pitchFamily="18" charset="0"/>
              </a:rPr>
              <a:t>14. https://shepetivka.com.ua/statti/inshe/1906-vali-kotyku-85.html</a:t>
            </a:r>
          </a:p>
          <a:p>
            <a:r>
              <a:rPr lang="en-US" sz="1400" dirty="0">
                <a:latin typeface="Bookman Old Style" panose="02050604050505020204" pitchFamily="18" charset="0"/>
              </a:rPr>
              <a:t>15. https://denzadnem.com.ua/istoriya/50368</a:t>
            </a:r>
          </a:p>
          <a:p>
            <a:r>
              <a:rPr lang="en-US" sz="1400" dirty="0">
                <a:latin typeface="Bookman Old Style" panose="02050604050505020204" pitchFamily="18" charset="0"/>
              </a:rPr>
              <a:t>16.https://afgan.jimdofree.com/%D0%BF%D1%83%D0%B1%D0%BB%D1%96%D0%BA%D0%B0%D1%86%D1%96%D1%97/%D1%87%D0%BE%D1%80%D0%BD%D0%B8%D0%B9-%D1%82%D1%8E%D0%BB%D1%8C%D0%BF%D0%B0%D0%BD-%D1%80%D0%BE%D0%B7%D1%86%D0%B2%D1%96%D0%B2-%D1%83-%D1%88%D0%B5%D0%BF%D0%B5%D1%82%D1%96%D0%B2%D1%86%D1%96/</a:t>
            </a:r>
          </a:p>
          <a:p>
            <a:r>
              <a:rPr lang="en-US" sz="1400" dirty="0">
                <a:latin typeface="Bookman Old Style" panose="02050604050505020204" pitchFamily="18" charset="0"/>
              </a:rPr>
              <a:t>17. https://life.pravda.com.ua/culture/2022/12/1/251584/</a:t>
            </a:r>
          </a:p>
          <a:p>
            <a:r>
              <a:rPr lang="en-US" sz="1400" dirty="0">
                <a:latin typeface="Bookman Old Style" panose="02050604050505020204" pitchFamily="18" charset="0"/>
              </a:rPr>
              <a:t>18. https://suspilne.media/khmelnytskiy/329542-u-sepetivci-demontuut-pamatnik-mikoli-ostrovskomu/</a:t>
            </a:r>
          </a:p>
          <a:p>
            <a:r>
              <a:rPr lang="en-US" sz="1400" dirty="0">
                <a:latin typeface="Bookman Old Style" panose="02050604050505020204" pitchFamily="18" charset="0"/>
              </a:rPr>
              <a:t>19. https://milukraine.net/2022/12/de-mykola-kudy-peremistyly-demontovanyj-u-shepetivczi-pamyatnyk-ostrovskomu/</a:t>
            </a:r>
          </a:p>
          <a:p>
            <a:r>
              <a:rPr lang="en-US" sz="1400" dirty="0">
                <a:latin typeface="Bookman Old Style" panose="02050604050505020204" pitchFamily="18" charset="0"/>
              </a:rPr>
              <a:t>20.https://suspilne.media/khmelnytskiy/139073-muzej-propagandi-u-sepetivci-pro-so-rozpovidaut-ekskursovodi</a:t>
            </a:r>
            <a:r>
              <a:rPr lang="en-US" dirty="0">
                <a:latin typeface="Bookman Old Style" panose="02050604050505020204" pitchFamily="18" charset="0"/>
              </a:rPr>
              <a:t>/</a:t>
            </a:r>
          </a:p>
        </p:txBody>
      </p:sp>
    </p:spTree>
    <p:extLst>
      <p:ext uri="{BB962C8B-B14F-4D97-AF65-F5344CB8AC3E}">
        <p14:creationId xmlns:p14="http://schemas.microsoft.com/office/powerpoint/2010/main" val="869420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615CF71-5F22-4136-A5BF-42F5BF7EEB9F}"/>
              </a:ext>
            </a:extLst>
          </p:cNvPr>
          <p:cNvSpPr/>
          <p:nvPr/>
        </p:nvSpPr>
        <p:spPr>
          <a:xfrm>
            <a:off x="0" y="0"/>
            <a:ext cx="6096000" cy="68580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Прямоугольник 2">
            <a:extLst>
              <a:ext uri="{FF2B5EF4-FFF2-40B4-BE49-F238E27FC236}">
                <a16:creationId xmlns:a16="http://schemas.microsoft.com/office/drawing/2014/main" id="{C370506F-7445-449D-9675-DD336F54D59A}"/>
              </a:ext>
            </a:extLst>
          </p:cNvPr>
          <p:cNvSpPr/>
          <p:nvPr/>
        </p:nvSpPr>
        <p:spPr>
          <a:xfrm>
            <a:off x="6096000" y="0"/>
            <a:ext cx="6096000" cy="6858000"/>
          </a:xfrm>
          <a:prstGeom prst="rect">
            <a:avLst/>
          </a:prstGeom>
          <a:solidFill>
            <a:srgbClr val="CB7061"/>
          </a:solidFill>
          <a:ln>
            <a:solidFill>
              <a:srgbClr val="CB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 name="Прямоугольник 3">
            <a:extLst>
              <a:ext uri="{FF2B5EF4-FFF2-40B4-BE49-F238E27FC236}">
                <a16:creationId xmlns:a16="http://schemas.microsoft.com/office/drawing/2014/main" id="{D8E9036E-287D-4E42-8A9A-BE30D25EADCE}"/>
              </a:ext>
            </a:extLst>
          </p:cNvPr>
          <p:cNvSpPr/>
          <p:nvPr/>
        </p:nvSpPr>
        <p:spPr>
          <a:xfrm>
            <a:off x="0" y="0"/>
            <a:ext cx="6096000" cy="127000"/>
          </a:xfrm>
          <a:prstGeom prst="rect">
            <a:avLst/>
          </a:prstGeom>
          <a:solidFill>
            <a:srgbClr val="CB7061"/>
          </a:solidFill>
          <a:ln>
            <a:solidFill>
              <a:srgbClr val="CB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Прямоугольник 4">
            <a:extLst>
              <a:ext uri="{FF2B5EF4-FFF2-40B4-BE49-F238E27FC236}">
                <a16:creationId xmlns:a16="http://schemas.microsoft.com/office/drawing/2014/main" id="{CC521FB7-C58F-40C4-802C-9FA24C0A1D87}"/>
              </a:ext>
            </a:extLst>
          </p:cNvPr>
          <p:cNvSpPr/>
          <p:nvPr/>
        </p:nvSpPr>
        <p:spPr>
          <a:xfrm>
            <a:off x="0" y="6731000"/>
            <a:ext cx="6096000" cy="127000"/>
          </a:xfrm>
          <a:prstGeom prst="rect">
            <a:avLst/>
          </a:prstGeom>
          <a:solidFill>
            <a:srgbClr val="CB7061"/>
          </a:solidFill>
          <a:ln>
            <a:solidFill>
              <a:srgbClr val="CB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a:extLst>
              <a:ext uri="{FF2B5EF4-FFF2-40B4-BE49-F238E27FC236}">
                <a16:creationId xmlns:a16="http://schemas.microsoft.com/office/drawing/2014/main" id="{3005F8B3-35DC-4DB1-B89E-A7043DAF5A09}"/>
              </a:ext>
            </a:extLst>
          </p:cNvPr>
          <p:cNvSpPr/>
          <p:nvPr/>
        </p:nvSpPr>
        <p:spPr>
          <a:xfrm>
            <a:off x="6096000" y="0"/>
            <a:ext cx="6096000" cy="1270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Прямоугольник 6">
            <a:extLst>
              <a:ext uri="{FF2B5EF4-FFF2-40B4-BE49-F238E27FC236}">
                <a16:creationId xmlns:a16="http://schemas.microsoft.com/office/drawing/2014/main" id="{57E6CF29-A9AB-4D1E-B1DA-05361DD9C696}"/>
              </a:ext>
            </a:extLst>
          </p:cNvPr>
          <p:cNvSpPr/>
          <p:nvPr/>
        </p:nvSpPr>
        <p:spPr>
          <a:xfrm>
            <a:off x="6096000" y="6756400"/>
            <a:ext cx="6096000" cy="1270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Прямоугольник 7">
            <a:extLst>
              <a:ext uri="{FF2B5EF4-FFF2-40B4-BE49-F238E27FC236}">
                <a16:creationId xmlns:a16="http://schemas.microsoft.com/office/drawing/2014/main" id="{B048292D-8764-4886-8B52-6DCA93E0872E}"/>
              </a:ext>
            </a:extLst>
          </p:cNvPr>
          <p:cNvSpPr/>
          <p:nvPr/>
        </p:nvSpPr>
        <p:spPr>
          <a:xfrm>
            <a:off x="0" y="320132"/>
            <a:ext cx="5875867" cy="1483267"/>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TextBox 10">
            <a:extLst>
              <a:ext uri="{FF2B5EF4-FFF2-40B4-BE49-F238E27FC236}">
                <a16:creationId xmlns:a16="http://schemas.microsoft.com/office/drawing/2014/main" id="{9B65C388-D63C-4B8F-8EDC-9E0A9C5CD8E1}"/>
              </a:ext>
            </a:extLst>
          </p:cNvPr>
          <p:cNvSpPr txBox="1"/>
          <p:nvPr/>
        </p:nvSpPr>
        <p:spPr>
          <a:xfrm>
            <a:off x="397932" y="523156"/>
            <a:ext cx="7069668" cy="1077218"/>
          </a:xfrm>
          <a:prstGeom prst="rect">
            <a:avLst/>
          </a:prstGeom>
          <a:noFill/>
        </p:spPr>
        <p:txBody>
          <a:bodyPr wrap="square" rtlCol="0">
            <a:spAutoFit/>
          </a:bodyPr>
          <a:lstStyle/>
          <a:p>
            <a:r>
              <a:rPr lang="uk-UA" sz="3200" b="1" dirty="0">
                <a:latin typeface="Bookman Old Style" panose="02050604050505020204" pitchFamily="18" charset="0"/>
              </a:rPr>
              <a:t>Мета та завдання дослідження</a:t>
            </a:r>
          </a:p>
        </p:txBody>
      </p:sp>
      <p:pic>
        <p:nvPicPr>
          <p:cNvPr id="13" name="Рисунок 12">
            <a:extLst>
              <a:ext uri="{FF2B5EF4-FFF2-40B4-BE49-F238E27FC236}">
                <a16:creationId xmlns:a16="http://schemas.microsoft.com/office/drawing/2014/main" id="{732A43C5-A289-4813-A0D8-FC03FF588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96" y="1930575"/>
            <a:ext cx="3437275" cy="4597400"/>
          </a:xfrm>
          <a:prstGeom prst="rect">
            <a:avLst/>
          </a:prstGeom>
          <a:ln w="76200">
            <a:solidFill>
              <a:srgbClr val="EDCEC9"/>
            </a:solidFill>
          </a:ln>
        </p:spPr>
      </p:pic>
      <p:sp>
        <p:nvSpPr>
          <p:cNvPr id="15" name="Прямоугольник 14">
            <a:extLst>
              <a:ext uri="{FF2B5EF4-FFF2-40B4-BE49-F238E27FC236}">
                <a16:creationId xmlns:a16="http://schemas.microsoft.com/office/drawing/2014/main" id="{2264D4AE-91BC-4C74-A4AA-D8CCB00E4A6C}"/>
              </a:ext>
            </a:extLst>
          </p:cNvPr>
          <p:cNvSpPr/>
          <p:nvPr/>
        </p:nvSpPr>
        <p:spPr>
          <a:xfrm>
            <a:off x="448732" y="2345266"/>
            <a:ext cx="3335868" cy="3843867"/>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Прямоугольник 15">
            <a:extLst>
              <a:ext uri="{FF2B5EF4-FFF2-40B4-BE49-F238E27FC236}">
                <a16:creationId xmlns:a16="http://schemas.microsoft.com/office/drawing/2014/main" id="{52C1CB73-D156-4D59-B719-0DEC4D34C2D8}"/>
              </a:ext>
            </a:extLst>
          </p:cNvPr>
          <p:cNvSpPr/>
          <p:nvPr/>
        </p:nvSpPr>
        <p:spPr>
          <a:xfrm>
            <a:off x="8161806" y="1061765"/>
            <a:ext cx="3572958" cy="4986866"/>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7" name="TextBox 16">
            <a:extLst>
              <a:ext uri="{FF2B5EF4-FFF2-40B4-BE49-F238E27FC236}">
                <a16:creationId xmlns:a16="http://schemas.microsoft.com/office/drawing/2014/main" id="{348EF718-82D0-44ED-B1C9-4FE7E1D71EFC}"/>
              </a:ext>
            </a:extLst>
          </p:cNvPr>
          <p:cNvSpPr txBox="1"/>
          <p:nvPr/>
        </p:nvSpPr>
        <p:spPr>
          <a:xfrm>
            <a:off x="601108" y="2782725"/>
            <a:ext cx="3200449" cy="2893100"/>
          </a:xfrm>
          <a:prstGeom prst="rect">
            <a:avLst/>
          </a:prstGeom>
          <a:noFill/>
        </p:spPr>
        <p:txBody>
          <a:bodyPr wrap="square" rtlCol="0">
            <a:spAutoFit/>
          </a:bodyPr>
          <a:lstStyle/>
          <a:p>
            <a:r>
              <a:rPr lang="uk-UA" sz="1400" b="1" i="0" dirty="0">
                <a:solidFill>
                  <a:srgbClr val="0D0D0D"/>
                </a:solidFill>
                <a:effectLst/>
                <a:latin typeface="Bookman Old Style" panose="02050604050505020204" pitchFamily="18" charset="0"/>
              </a:rPr>
              <a:t>Мета</a:t>
            </a:r>
            <a:r>
              <a:rPr lang="uk-UA" sz="1400" b="0" i="0" dirty="0">
                <a:solidFill>
                  <a:srgbClr val="0D0D0D"/>
                </a:solidFill>
                <a:effectLst/>
                <a:latin typeface="Bookman Old Style" panose="02050604050505020204" pitchFamily="18" charset="0"/>
              </a:rPr>
              <a:t> презентації полягає в організації інформативного та цікавого екскурсійного маршруту по історичним пам'яткам Шепетівки, засвоєнні їхньої історії, культурного та суспільного значення. Головною метою є ознайомлення аудиторії з найцікавішими об'єктами міста, висвітлення їхньої ролі у формуванні історичної спадщини та національної ідентичності. </a:t>
            </a:r>
            <a:endParaRPr lang="uk-UA" sz="1400" dirty="0">
              <a:latin typeface="Bookman Old Style" panose="02050604050505020204" pitchFamily="18" charset="0"/>
            </a:endParaRPr>
          </a:p>
        </p:txBody>
      </p:sp>
      <p:sp>
        <p:nvSpPr>
          <p:cNvPr id="18" name="TextBox 17">
            <a:extLst>
              <a:ext uri="{FF2B5EF4-FFF2-40B4-BE49-F238E27FC236}">
                <a16:creationId xmlns:a16="http://schemas.microsoft.com/office/drawing/2014/main" id="{ACF1C526-35E2-4FDC-9A39-8942ED791A3D}"/>
              </a:ext>
            </a:extLst>
          </p:cNvPr>
          <p:cNvSpPr txBox="1"/>
          <p:nvPr/>
        </p:nvSpPr>
        <p:spPr>
          <a:xfrm>
            <a:off x="8305993" y="2472266"/>
            <a:ext cx="3217140" cy="3496734"/>
          </a:xfrm>
          <a:prstGeom prst="rect">
            <a:avLst/>
          </a:prstGeom>
          <a:noFill/>
        </p:spPr>
        <p:txBody>
          <a:bodyPr wrap="square" rtlCol="0">
            <a:spAutoFit/>
          </a:bodyPr>
          <a:lstStyle/>
          <a:p>
            <a:endParaRPr lang="uk-UA" dirty="0"/>
          </a:p>
        </p:txBody>
      </p:sp>
      <p:sp>
        <p:nvSpPr>
          <p:cNvPr id="19" name="TextBox 18">
            <a:extLst>
              <a:ext uri="{FF2B5EF4-FFF2-40B4-BE49-F238E27FC236}">
                <a16:creationId xmlns:a16="http://schemas.microsoft.com/office/drawing/2014/main" id="{6CE7F911-E800-4C33-B9B3-F1D9D10F5A1D}"/>
              </a:ext>
            </a:extLst>
          </p:cNvPr>
          <p:cNvSpPr txBox="1"/>
          <p:nvPr/>
        </p:nvSpPr>
        <p:spPr>
          <a:xfrm>
            <a:off x="8450180" y="1430040"/>
            <a:ext cx="3217140" cy="4462760"/>
          </a:xfrm>
          <a:prstGeom prst="rect">
            <a:avLst/>
          </a:prstGeom>
          <a:noFill/>
        </p:spPr>
        <p:txBody>
          <a:bodyPr wrap="square" rtlCol="0">
            <a:spAutoFit/>
          </a:bodyPr>
          <a:lstStyle/>
          <a:p>
            <a:pPr algn="l"/>
            <a:r>
              <a:rPr lang="uk-UA" sz="1400" b="1" i="0" dirty="0">
                <a:solidFill>
                  <a:srgbClr val="0D0D0D"/>
                </a:solidFill>
                <a:effectLst/>
                <a:latin typeface="Bookman Old Style" panose="02050604050505020204" pitchFamily="18" charset="0"/>
              </a:rPr>
              <a:t>Завдання презентації:</a:t>
            </a:r>
          </a:p>
          <a:p>
            <a:pPr algn="l">
              <a:buFont typeface="+mj-lt"/>
              <a:buAutoNum type="arabicPeriod"/>
            </a:pPr>
            <a:r>
              <a:rPr lang="uk-UA" sz="1400" b="0" i="0" dirty="0">
                <a:solidFill>
                  <a:srgbClr val="0D0D0D"/>
                </a:solidFill>
                <a:effectLst/>
                <a:latin typeface="Bookman Old Style" panose="02050604050505020204" pitchFamily="18" charset="0"/>
              </a:rPr>
              <a:t>Представити маршрут екскурсії, який охоплює історичні пам'ятки міста Шепетівка.</a:t>
            </a:r>
          </a:p>
          <a:p>
            <a:pPr algn="l">
              <a:buFont typeface="+mj-lt"/>
              <a:buAutoNum type="arabicPeriod"/>
            </a:pPr>
            <a:r>
              <a:rPr lang="uk-UA" sz="1400" b="0" i="0" dirty="0">
                <a:solidFill>
                  <a:srgbClr val="0D0D0D"/>
                </a:solidFill>
                <a:effectLst/>
                <a:latin typeface="Bookman Old Style" panose="02050604050505020204" pitchFamily="18" charset="0"/>
              </a:rPr>
              <a:t>Розкрити культурне та історичне значення кожної локації на маршруті.</a:t>
            </a:r>
          </a:p>
          <a:p>
            <a:pPr algn="l">
              <a:buFont typeface="+mj-lt"/>
              <a:buAutoNum type="arabicPeriod"/>
            </a:pPr>
            <a:r>
              <a:rPr lang="uk-UA" sz="1400" b="0" i="0" dirty="0">
                <a:solidFill>
                  <a:srgbClr val="0D0D0D"/>
                </a:solidFill>
                <a:effectLst/>
                <a:latin typeface="Bookman Old Style" panose="02050604050505020204" pitchFamily="18" charset="0"/>
              </a:rPr>
              <a:t>Зацікавити аудиторію у вивченні історії та культури.</a:t>
            </a:r>
          </a:p>
          <a:p>
            <a:pPr algn="l">
              <a:buFont typeface="+mj-lt"/>
              <a:buAutoNum type="arabicPeriod"/>
            </a:pPr>
            <a:r>
              <a:rPr lang="uk-UA" sz="1400" b="0" i="0" dirty="0">
                <a:solidFill>
                  <a:srgbClr val="0D0D0D"/>
                </a:solidFill>
                <a:effectLst/>
                <a:latin typeface="Bookman Old Style" panose="02050604050505020204" pitchFamily="18" charset="0"/>
              </a:rPr>
              <a:t>Передати ключові факти та ідеї щодо історії Шепетівки з акцентом на їхню цікавість та важливість для місцевої громади.</a:t>
            </a:r>
          </a:p>
          <a:p>
            <a:pPr algn="l">
              <a:buFont typeface="+mj-lt"/>
              <a:buAutoNum type="arabicPeriod"/>
            </a:pPr>
            <a:r>
              <a:rPr lang="uk-UA" sz="1400" b="0" i="0" dirty="0">
                <a:solidFill>
                  <a:srgbClr val="0D0D0D"/>
                </a:solidFill>
                <a:effectLst/>
                <a:latin typeface="Bookman Old Style" panose="02050604050505020204" pitchFamily="18" charset="0"/>
              </a:rPr>
              <a:t>Створити позитивний образ міста, привертаючи увагу до його історії та культурних надбань.</a:t>
            </a:r>
          </a:p>
          <a:p>
            <a:endParaRPr lang="uk-UA" dirty="0"/>
          </a:p>
        </p:txBody>
      </p:sp>
    </p:spTree>
    <p:extLst>
      <p:ext uri="{BB962C8B-B14F-4D97-AF65-F5344CB8AC3E}">
        <p14:creationId xmlns:p14="http://schemas.microsoft.com/office/powerpoint/2010/main" val="26984698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38D85FB-9AA8-47C5-855F-A36902248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1" y="1024746"/>
            <a:ext cx="10922000" cy="5833254"/>
          </a:xfrm>
          <a:prstGeom prst="rect">
            <a:avLst/>
          </a:prstGeom>
        </p:spPr>
      </p:pic>
      <p:sp>
        <p:nvSpPr>
          <p:cNvPr id="4" name="Прямоугольник 3">
            <a:extLst>
              <a:ext uri="{FF2B5EF4-FFF2-40B4-BE49-F238E27FC236}">
                <a16:creationId xmlns:a16="http://schemas.microsoft.com/office/drawing/2014/main" id="{226EA4C7-BF5A-4D52-95DE-2F920065D73D}"/>
              </a:ext>
            </a:extLst>
          </p:cNvPr>
          <p:cNvSpPr/>
          <p:nvPr/>
        </p:nvSpPr>
        <p:spPr>
          <a:xfrm>
            <a:off x="0" y="0"/>
            <a:ext cx="1270001" cy="68580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Прямоугольник 4">
            <a:extLst>
              <a:ext uri="{FF2B5EF4-FFF2-40B4-BE49-F238E27FC236}">
                <a16:creationId xmlns:a16="http://schemas.microsoft.com/office/drawing/2014/main" id="{E51FC89E-F82B-4B05-A1EF-2A40DEFA7EF7}"/>
              </a:ext>
            </a:extLst>
          </p:cNvPr>
          <p:cNvSpPr/>
          <p:nvPr/>
        </p:nvSpPr>
        <p:spPr>
          <a:xfrm>
            <a:off x="0" y="0"/>
            <a:ext cx="12192000" cy="1024746"/>
          </a:xfrm>
          <a:prstGeom prst="rect">
            <a:avLst/>
          </a:prstGeom>
          <a:solidFill>
            <a:srgbClr val="CB7061"/>
          </a:solidFill>
          <a:ln>
            <a:solidFill>
              <a:srgbClr val="CB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a:extLst>
              <a:ext uri="{FF2B5EF4-FFF2-40B4-BE49-F238E27FC236}">
                <a16:creationId xmlns:a16="http://schemas.microsoft.com/office/drawing/2014/main" id="{AC791A53-6548-4753-A4EF-67981AC54304}"/>
              </a:ext>
            </a:extLst>
          </p:cNvPr>
          <p:cNvSpPr/>
          <p:nvPr/>
        </p:nvSpPr>
        <p:spPr>
          <a:xfrm>
            <a:off x="1185333" y="1024746"/>
            <a:ext cx="84667" cy="5833254"/>
          </a:xfrm>
          <a:prstGeom prst="rect">
            <a:avLst/>
          </a:prstGeom>
          <a:solidFill>
            <a:srgbClr val="CB7061"/>
          </a:solidFill>
          <a:ln>
            <a:solidFill>
              <a:srgbClr val="CB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Прямоугольник 7">
            <a:extLst>
              <a:ext uri="{FF2B5EF4-FFF2-40B4-BE49-F238E27FC236}">
                <a16:creationId xmlns:a16="http://schemas.microsoft.com/office/drawing/2014/main" id="{D370BA6B-B281-4213-966E-EA7996B15491}"/>
              </a:ext>
            </a:extLst>
          </p:cNvPr>
          <p:cNvSpPr/>
          <p:nvPr/>
        </p:nvSpPr>
        <p:spPr>
          <a:xfrm>
            <a:off x="0" y="220133"/>
            <a:ext cx="4495800" cy="517042"/>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TextBox 6">
            <a:extLst>
              <a:ext uri="{FF2B5EF4-FFF2-40B4-BE49-F238E27FC236}">
                <a16:creationId xmlns:a16="http://schemas.microsoft.com/office/drawing/2014/main" id="{91138C61-E974-4A7C-8337-CE64241A2348}"/>
              </a:ext>
            </a:extLst>
          </p:cNvPr>
          <p:cNvSpPr txBox="1"/>
          <p:nvPr/>
        </p:nvSpPr>
        <p:spPr>
          <a:xfrm>
            <a:off x="254000" y="152400"/>
            <a:ext cx="5096933" cy="584775"/>
          </a:xfrm>
          <a:prstGeom prst="rect">
            <a:avLst/>
          </a:prstGeom>
          <a:noFill/>
        </p:spPr>
        <p:txBody>
          <a:bodyPr wrap="square" rtlCol="0">
            <a:spAutoFit/>
          </a:bodyPr>
          <a:lstStyle/>
          <a:p>
            <a:r>
              <a:rPr lang="uk-UA" sz="3200" b="1" dirty="0">
                <a:latin typeface="Bookman Old Style" panose="02050604050505020204" pitchFamily="18" charset="0"/>
              </a:rPr>
              <a:t>Карта Шепетівки</a:t>
            </a:r>
          </a:p>
        </p:txBody>
      </p:sp>
      <p:sp>
        <p:nvSpPr>
          <p:cNvPr id="9" name="Прямоугольник 8">
            <a:extLst>
              <a:ext uri="{FF2B5EF4-FFF2-40B4-BE49-F238E27FC236}">
                <a16:creationId xmlns:a16="http://schemas.microsoft.com/office/drawing/2014/main" id="{4C20C1BB-5402-48B2-BE71-5B2233F0EC72}"/>
              </a:ext>
            </a:extLst>
          </p:cNvPr>
          <p:cNvSpPr/>
          <p:nvPr/>
        </p:nvSpPr>
        <p:spPr>
          <a:xfrm>
            <a:off x="9635067" y="3742267"/>
            <a:ext cx="2370666" cy="2650066"/>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TextBox 9">
            <a:extLst>
              <a:ext uri="{FF2B5EF4-FFF2-40B4-BE49-F238E27FC236}">
                <a16:creationId xmlns:a16="http://schemas.microsoft.com/office/drawing/2014/main" id="{6175A137-AADA-41DB-A147-899C594A7642}"/>
              </a:ext>
            </a:extLst>
          </p:cNvPr>
          <p:cNvSpPr txBox="1"/>
          <p:nvPr/>
        </p:nvSpPr>
        <p:spPr>
          <a:xfrm>
            <a:off x="9795933" y="3762845"/>
            <a:ext cx="2048933" cy="2862322"/>
          </a:xfrm>
          <a:prstGeom prst="rect">
            <a:avLst/>
          </a:prstGeom>
          <a:noFill/>
        </p:spPr>
        <p:txBody>
          <a:bodyPr wrap="square" rtlCol="0">
            <a:spAutoFit/>
          </a:bodyPr>
          <a:lstStyle/>
          <a:p>
            <a:r>
              <a:rPr lang="uk-UA" b="0" i="0" dirty="0">
                <a:solidFill>
                  <a:srgbClr val="1F1F1F"/>
                </a:solidFill>
                <a:effectLst/>
                <a:latin typeface="Bookman Old Style" panose="02050604050505020204" pitchFamily="18" charset="0"/>
              </a:rPr>
              <a:t>Вітаю! Запрошую вас на незвичайну екскурсію Шепетівкою, де ми поєднаємо цікаві історичні факти з щирою посмішкою.</a:t>
            </a:r>
          </a:p>
          <a:p>
            <a:endParaRPr lang="uk-UA" dirty="0"/>
          </a:p>
        </p:txBody>
      </p:sp>
    </p:spTree>
    <p:extLst>
      <p:ext uri="{BB962C8B-B14F-4D97-AF65-F5344CB8AC3E}">
        <p14:creationId xmlns:p14="http://schemas.microsoft.com/office/powerpoint/2010/main" val="42783178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wipe(up)">
                                      <p:cBhvr>
                                        <p:cTn id="1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D0DFE056-C180-4D4C-AF65-A4006F03EC6F}"/>
              </a:ext>
            </a:extLst>
          </p:cNvPr>
          <p:cNvSpPr/>
          <p:nvPr/>
        </p:nvSpPr>
        <p:spPr>
          <a:xfrm>
            <a:off x="0" y="0"/>
            <a:ext cx="6773333" cy="6858000"/>
          </a:xfrm>
          <a:prstGeom prst="rect">
            <a:avLst/>
          </a:prstGeom>
          <a:solidFill>
            <a:srgbClr val="CB7061"/>
          </a:solidFill>
          <a:ln>
            <a:solidFill>
              <a:srgbClr val="CB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 name="Рисунок 2">
            <a:extLst>
              <a:ext uri="{FF2B5EF4-FFF2-40B4-BE49-F238E27FC236}">
                <a16:creationId xmlns:a16="http://schemas.microsoft.com/office/drawing/2014/main" id="{08B262B1-E681-4A8D-B2AE-469519507833}"/>
              </a:ext>
            </a:extLst>
          </p:cNvPr>
          <p:cNvPicPr>
            <a:picLocks noChangeAspect="1"/>
          </p:cNvPicPr>
          <p:nvPr/>
        </p:nvPicPr>
        <p:blipFill rotWithShape="1">
          <a:blip r:embed="rId2">
            <a:extLst>
              <a:ext uri="{28A0092B-C50C-407E-A947-70E740481C1C}">
                <a14:useLocalDpi xmlns:a14="http://schemas.microsoft.com/office/drawing/2010/main" val="0"/>
              </a:ext>
            </a:extLst>
          </a:blip>
          <a:srcRect l="15992" r="15153"/>
          <a:stretch/>
        </p:blipFill>
        <p:spPr>
          <a:xfrm>
            <a:off x="0" y="400050"/>
            <a:ext cx="6256867" cy="6057900"/>
          </a:xfrm>
          <a:prstGeom prst="rect">
            <a:avLst/>
          </a:prstGeom>
        </p:spPr>
      </p:pic>
      <p:sp>
        <p:nvSpPr>
          <p:cNvPr id="5" name="Прямоугольник 4">
            <a:extLst>
              <a:ext uri="{FF2B5EF4-FFF2-40B4-BE49-F238E27FC236}">
                <a16:creationId xmlns:a16="http://schemas.microsoft.com/office/drawing/2014/main" id="{A61A0543-BAC1-4EC5-AF65-3663732F2933}"/>
              </a:ext>
            </a:extLst>
          </p:cNvPr>
          <p:cNvSpPr/>
          <p:nvPr/>
        </p:nvSpPr>
        <p:spPr>
          <a:xfrm>
            <a:off x="0" y="287867"/>
            <a:ext cx="6256867" cy="11218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a:extLst>
              <a:ext uri="{FF2B5EF4-FFF2-40B4-BE49-F238E27FC236}">
                <a16:creationId xmlns:a16="http://schemas.microsoft.com/office/drawing/2014/main" id="{04D71EF4-2841-405E-952E-E7422CBE1FD8}"/>
              </a:ext>
            </a:extLst>
          </p:cNvPr>
          <p:cNvSpPr/>
          <p:nvPr/>
        </p:nvSpPr>
        <p:spPr>
          <a:xfrm rot="5400000">
            <a:off x="3184525" y="3360209"/>
            <a:ext cx="6256867" cy="11218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Прямоугольник 6">
            <a:extLst>
              <a:ext uri="{FF2B5EF4-FFF2-40B4-BE49-F238E27FC236}">
                <a16:creationId xmlns:a16="http://schemas.microsoft.com/office/drawing/2014/main" id="{0D5DEC17-A703-41D3-BCCC-2EF9EB093F59}"/>
              </a:ext>
            </a:extLst>
          </p:cNvPr>
          <p:cNvSpPr/>
          <p:nvPr/>
        </p:nvSpPr>
        <p:spPr>
          <a:xfrm>
            <a:off x="0" y="6432551"/>
            <a:ext cx="6256867" cy="11218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Прямоугольник 7">
            <a:extLst>
              <a:ext uri="{FF2B5EF4-FFF2-40B4-BE49-F238E27FC236}">
                <a16:creationId xmlns:a16="http://schemas.microsoft.com/office/drawing/2014/main" id="{731FC583-E2D5-4A27-83D2-C2A52166718C}"/>
              </a:ext>
            </a:extLst>
          </p:cNvPr>
          <p:cNvSpPr/>
          <p:nvPr/>
        </p:nvSpPr>
        <p:spPr>
          <a:xfrm>
            <a:off x="6773333" y="0"/>
            <a:ext cx="5418667" cy="68580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Прямоугольник 8">
            <a:extLst>
              <a:ext uri="{FF2B5EF4-FFF2-40B4-BE49-F238E27FC236}">
                <a16:creationId xmlns:a16="http://schemas.microsoft.com/office/drawing/2014/main" id="{42EDDE1F-CDF0-4BD1-9891-999F481212D2}"/>
              </a:ext>
            </a:extLst>
          </p:cNvPr>
          <p:cNvSpPr/>
          <p:nvPr/>
        </p:nvSpPr>
        <p:spPr>
          <a:xfrm>
            <a:off x="7696200" y="891116"/>
            <a:ext cx="4495800" cy="982133"/>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800" b="1" dirty="0">
                <a:solidFill>
                  <a:schemeClr val="tx1"/>
                </a:solidFill>
                <a:latin typeface="Bookman Old Style" panose="02050604050505020204" pitchFamily="18" charset="0"/>
              </a:rPr>
              <a:t>Локація 1: Магдебурзьке право</a:t>
            </a:r>
          </a:p>
        </p:txBody>
      </p:sp>
      <p:sp>
        <p:nvSpPr>
          <p:cNvPr id="10" name="Прямоугольник 9">
            <a:extLst>
              <a:ext uri="{FF2B5EF4-FFF2-40B4-BE49-F238E27FC236}">
                <a16:creationId xmlns:a16="http://schemas.microsoft.com/office/drawing/2014/main" id="{42154F3F-2943-4B3E-9D5B-AA23F7732A10}"/>
              </a:ext>
            </a:extLst>
          </p:cNvPr>
          <p:cNvSpPr/>
          <p:nvPr/>
        </p:nvSpPr>
        <p:spPr>
          <a:xfrm>
            <a:off x="7289799" y="2263366"/>
            <a:ext cx="4580466" cy="4009764"/>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400" b="0" i="0" dirty="0">
                <a:solidFill>
                  <a:srgbClr val="0D0D0D"/>
                </a:solidFill>
                <a:effectLst/>
                <a:latin typeface="Bookman Old Style" panose="02050604050505020204" pitchFamily="18" charset="0"/>
              </a:rPr>
              <a:t>У 1619 році, перебуваючи у складі Речі Посполитої, Шепетівка отримала Магдебурзьке право, що символізувало новий етап у її історії. </a:t>
            </a:r>
            <a:r>
              <a:rPr lang="uk-UA" sz="1400" dirty="0" err="1">
                <a:solidFill>
                  <a:srgbClr val="0D0D0D"/>
                </a:solidFill>
                <a:latin typeface="Bookman Old Style" panose="02050604050505020204" pitchFamily="18" charset="0"/>
              </a:rPr>
              <a:t>Маг­де­бурсь­ке</a:t>
            </a:r>
            <a:r>
              <a:rPr lang="uk-UA" sz="1400" dirty="0">
                <a:solidFill>
                  <a:srgbClr val="0D0D0D"/>
                </a:solidFill>
                <a:latin typeface="Bookman Old Style" panose="02050604050505020204" pitchFamily="18" charset="0"/>
              </a:rPr>
              <a:t> пра­во — од­на з най­по­ши­ре­ні­ших пра­во­вих сис­тем місь­ко­го са­мов­ря­ду­ван­ня в цен­траль­ній Єв­ро­пі в ча­си Се­редньовіч­чя. За нор­ма­ми цього пра­ва, меш­канці міст звільнялися від фе­ода­ла. Маг­де­бурзь­ке пра­во вста­нов­лю­ва­ло по­ря­док ви­бо­рів і фун­кцію місько­го са­мо­уп­равлін­ня, су­ду, ку­пець­ких об’єд­нань, </a:t>
            </a:r>
            <a:r>
              <a:rPr lang="uk-UA" sz="1400" dirty="0" err="1">
                <a:solidFill>
                  <a:srgbClr val="0D0D0D"/>
                </a:solidFill>
                <a:latin typeface="Bookman Old Style" panose="02050604050505020204" pitchFamily="18" charset="0"/>
              </a:rPr>
              <a:t>це­хів</a:t>
            </a:r>
            <a:r>
              <a:rPr lang="uk-UA" sz="1400" dirty="0">
                <a:solidFill>
                  <a:srgbClr val="0D0D0D"/>
                </a:solidFill>
                <a:latin typeface="Bookman Old Style" panose="02050604050505020204" pitchFamily="18" charset="0"/>
              </a:rPr>
              <a:t>, ре­гу­лю­ва­ло пи­тан­ня тор­гівлі, опі­ки, спад­ку­ван­ня, виз­на­ва­ло по­ка­ран­ня за різ­ні ви­ди зло­чи­нів то­що. Це право дало місту значні привілеї. </a:t>
            </a:r>
          </a:p>
          <a:p>
            <a:r>
              <a:rPr lang="uk-UA" sz="1400" dirty="0">
                <a:solidFill>
                  <a:srgbClr val="0D0D0D"/>
                </a:solidFill>
                <a:latin typeface="Bookman Old Style" panose="02050604050505020204" pitchFamily="18" charset="0"/>
              </a:rPr>
              <a:t>На честь 400-річчя отримання Магдебурзького права у 2019 році на будівлі міської ради  було встановлено меморіальну дошку. </a:t>
            </a:r>
            <a:endParaRPr lang="uk-UA" sz="1400" dirty="0">
              <a:latin typeface="Bookman Old Style" panose="02050604050505020204" pitchFamily="18" charset="0"/>
            </a:endParaRPr>
          </a:p>
        </p:txBody>
      </p:sp>
    </p:spTree>
    <p:extLst>
      <p:ext uri="{BB962C8B-B14F-4D97-AF65-F5344CB8AC3E}">
        <p14:creationId xmlns:p14="http://schemas.microsoft.com/office/powerpoint/2010/main" val="34655637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F1A3620-854E-4985-A95D-1375C46C0122}"/>
              </a:ext>
            </a:extLst>
          </p:cNvPr>
          <p:cNvSpPr/>
          <p:nvPr/>
        </p:nvSpPr>
        <p:spPr>
          <a:xfrm>
            <a:off x="0" y="0"/>
            <a:ext cx="5308600" cy="6858000"/>
          </a:xfrm>
          <a:prstGeom prst="rect">
            <a:avLst/>
          </a:prstGeom>
          <a:solidFill>
            <a:srgbClr val="CB7061"/>
          </a:solidFill>
          <a:ln>
            <a:solidFill>
              <a:srgbClr val="CB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4" name="Рисунок 3">
            <a:extLst>
              <a:ext uri="{FF2B5EF4-FFF2-40B4-BE49-F238E27FC236}">
                <a16:creationId xmlns:a16="http://schemas.microsoft.com/office/drawing/2014/main" id="{4709C10F-75DA-4669-BA0B-886D8A891E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136" y="3314640"/>
            <a:ext cx="4984327" cy="3543360"/>
          </a:xfrm>
          <a:prstGeom prst="rect">
            <a:avLst/>
          </a:prstGeom>
        </p:spPr>
      </p:pic>
      <p:sp>
        <p:nvSpPr>
          <p:cNvPr id="7" name="Прямоугольник 6">
            <a:extLst>
              <a:ext uri="{FF2B5EF4-FFF2-40B4-BE49-F238E27FC236}">
                <a16:creationId xmlns:a16="http://schemas.microsoft.com/office/drawing/2014/main" id="{5D473658-98D9-462C-BAC3-9C0C8F28FA60}"/>
              </a:ext>
            </a:extLst>
          </p:cNvPr>
          <p:cNvSpPr/>
          <p:nvPr/>
        </p:nvSpPr>
        <p:spPr>
          <a:xfrm>
            <a:off x="5308599" y="0"/>
            <a:ext cx="6883400" cy="68580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Прямоугольник 7">
            <a:extLst>
              <a:ext uri="{FF2B5EF4-FFF2-40B4-BE49-F238E27FC236}">
                <a16:creationId xmlns:a16="http://schemas.microsoft.com/office/drawing/2014/main" id="{62CD50FC-4891-4163-BF5C-EAABEC0DB5F0}"/>
              </a:ext>
            </a:extLst>
          </p:cNvPr>
          <p:cNvSpPr/>
          <p:nvPr/>
        </p:nvSpPr>
        <p:spPr>
          <a:xfrm>
            <a:off x="5891530" y="967316"/>
            <a:ext cx="6138334" cy="880533"/>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TextBox 8">
            <a:extLst>
              <a:ext uri="{FF2B5EF4-FFF2-40B4-BE49-F238E27FC236}">
                <a16:creationId xmlns:a16="http://schemas.microsoft.com/office/drawing/2014/main" id="{D790BE14-FDC0-4AC8-88C4-3EA2A5259429}"/>
              </a:ext>
            </a:extLst>
          </p:cNvPr>
          <p:cNvSpPr txBox="1"/>
          <p:nvPr/>
        </p:nvSpPr>
        <p:spPr>
          <a:xfrm>
            <a:off x="6096000" y="1016852"/>
            <a:ext cx="6054938" cy="830997"/>
          </a:xfrm>
          <a:prstGeom prst="rect">
            <a:avLst/>
          </a:prstGeom>
          <a:noFill/>
        </p:spPr>
        <p:txBody>
          <a:bodyPr wrap="square" rtlCol="0">
            <a:spAutoFit/>
          </a:bodyPr>
          <a:lstStyle/>
          <a:p>
            <a:r>
              <a:rPr lang="uk-UA" sz="2400" b="1" i="0" noProof="1">
                <a:solidFill>
                  <a:srgbClr val="1F1F1F"/>
                </a:solidFill>
                <a:effectLst/>
                <a:latin typeface="Bookman Old Style" panose="02050604050505020204" pitchFamily="18" charset="0"/>
              </a:rPr>
              <a:t>Локація 2: Пам'ятна дошка Симону Петлюрі </a:t>
            </a:r>
            <a:endParaRPr lang="uk-UA" sz="2400" noProof="1">
              <a:latin typeface="Bookman Old Style" panose="02050604050505020204" pitchFamily="18" charset="0"/>
            </a:endParaRPr>
          </a:p>
        </p:txBody>
      </p:sp>
      <p:sp>
        <p:nvSpPr>
          <p:cNvPr id="10" name="Прямоугольник 9">
            <a:extLst>
              <a:ext uri="{FF2B5EF4-FFF2-40B4-BE49-F238E27FC236}">
                <a16:creationId xmlns:a16="http://schemas.microsoft.com/office/drawing/2014/main" id="{124165E1-5FD5-4868-9F28-6D3C4CF362AF}"/>
              </a:ext>
            </a:extLst>
          </p:cNvPr>
          <p:cNvSpPr/>
          <p:nvPr/>
        </p:nvSpPr>
        <p:spPr>
          <a:xfrm>
            <a:off x="6037789" y="2545989"/>
            <a:ext cx="5592233" cy="3613869"/>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Rectangle 1">
            <a:extLst>
              <a:ext uri="{FF2B5EF4-FFF2-40B4-BE49-F238E27FC236}">
                <a16:creationId xmlns:a16="http://schemas.microsoft.com/office/drawing/2014/main" id="{4AA3B761-B629-4042-B39F-8460B6EB113F}"/>
              </a:ext>
            </a:extLst>
          </p:cNvPr>
          <p:cNvSpPr>
            <a:spLocks noChangeArrowheads="1"/>
          </p:cNvSpPr>
          <p:nvPr/>
        </p:nvSpPr>
        <p:spPr bwMode="auto">
          <a:xfrm>
            <a:off x="6227229" y="2633013"/>
            <a:ext cx="5213351"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sz="1800" b="0" i="0" u="none" strike="noStrike" cap="none" normalizeH="0" baseline="0" dirty="0">
                <a:ln>
                  <a:noFill/>
                </a:ln>
                <a:solidFill>
                  <a:schemeClr val="tx1"/>
                </a:solidFill>
                <a:effectLst/>
                <a:latin typeface="Bookman Old Style" panose="02050604050505020204" pitchFamily="18" charset="0"/>
              </a:rPr>
              <a:t>19 квітня 1919 року в історію Шепетівки увійшла яскрава подія – візит Головного Отамана Симона Петлюри. Цей візит мав особливе значення, оскільки відбувся в рамках святкування Великодня та підтримки козацьких військових на Шепетівському фронті. Свідченням цієї події є щоденник інформаційного бюро Армії УНР "Дзвін", який фіксує події того часу. Ця пам'ятна дошка є свідком тих важливих моментів, якими ми пишаємося та пам'ятаємо до цього дня.</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a:ln>
                <a:noFill/>
              </a:ln>
              <a:solidFill>
                <a:schemeClr val="tx1"/>
              </a:solidFill>
              <a:effectLst/>
              <a:latin typeface="Arial" panose="020B0604020202020204" pitchFamily="34" charset="0"/>
            </a:endParaRPr>
          </a:p>
        </p:txBody>
      </p:sp>
      <p:sp>
        <p:nvSpPr>
          <p:cNvPr id="13" name="Rectangle 2">
            <a:extLst>
              <a:ext uri="{FF2B5EF4-FFF2-40B4-BE49-F238E27FC236}">
                <a16:creationId xmlns:a16="http://schemas.microsoft.com/office/drawing/2014/main" id="{05701A67-B6BA-4688-ADFE-F792860D49A6}"/>
              </a:ext>
            </a:extLst>
          </p:cNvPr>
          <p:cNvSpPr>
            <a:spLocks noChangeArrowheads="1"/>
          </p:cNvSpPr>
          <p:nvPr/>
        </p:nvSpPr>
        <p:spPr bwMode="auto">
          <a:xfrm>
            <a:off x="0" y="0"/>
            <a:ext cx="28892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uk-UA" altLang="uk-UA" sz="1800" b="0" i="0" u="none" strike="noStrike" cap="none" normalizeH="0" baseline="0">
                <a:ln>
                  <a:noFill/>
                </a:ln>
                <a:solidFill>
                  <a:srgbClr val="000000"/>
                </a:solidFill>
                <a:effectLst/>
                <a:latin typeface="Söhne"/>
              </a:rPr>
            </a:br>
            <a:endParaRPr kumimoji="0" lang="uk-UA" altLang="uk-UA" sz="1800" b="0" i="0" u="none" strike="noStrike" cap="none" normalizeH="0" baseline="0">
              <a:ln>
                <a:noFill/>
              </a:ln>
              <a:solidFill>
                <a:schemeClr val="tx1"/>
              </a:solidFill>
              <a:effectLst/>
              <a:latin typeface="Arial" panose="020B0604020202020204" pitchFamily="34" charset="0"/>
            </a:endParaRPr>
          </a:p>
        </p:txBody>
      </p:sp>
      <p:pic>
        <p:nvPicPr>
          <p:cNvPr id="15" name="Рисунок 14">
            <a:extLst>
              <a:ext uri="{FF2B5EF4-FFF2-40B4-BE49-F238E27FC236}">
                <a16:creationId xmlns:a16="http://schemas.microsoft.com/office/drawing/2014/main" id="{956E4FD8-6F42-4C6C-85C0-878A8A8A4448}"/>
              </a:ext>
            </a:extLst>
          </p:cNvPr>
          <p:cNvPicPr>
            <a:picLocks noChangeAspect="1"/>
          </p:cNvPicPr>
          <p:nvPr/>
        </p:nvPicPr>
        <p:blipFill rotWithShape="1">
          <a:blip r:embed="rId3">
            <a:extLst>
              <a:ext uri="{28A0092B-C50C-407E-A947-70E740481C1C}">
                <a14:useLocalDpi xmlns:a14="http://schemas.microsoft.com/office/drawing/2010/main" val="0"/>
              </a:ext>
            </a:extLst>
          </a:blip>
          <a:srcRect t="10754" b="10395"/>
          <a:stretch/>
        </p:blipFill>
        <p:spPr>
          <a:xfrm>
            <a:off x="168485" y="260320"/>
            <a:ext cx="4977978" cy="2794000"/>
          </a:xfrm>
          <a:prstGeom prst="rect">
            <a:avLst/>
          </a:prstGeom>
        </p:spPr>
      </p:pic>
    </p:spTree>
    <p:extLst>
      <p:ext uri="{BB962C8B-B14F-4D97-AF65-F5344CB8AC3E}">
        <p14:creationId xmlns:p14="http://schemas.microsoft.com/office/powerpoint/2010/main" val="24077117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389D253A-CFC3-4010-AE12-3BC3A980622C}"/>
              </a:ext>
            </a:extLst>
          </p:cNvPr>
          <p:cNvSpPr/>
          <p:nvPr/>
        </p:nvSpPr>
        <p:spPr>
          <a:xfrm>
            <a:off x="5003800" y="0"/>
            <a:ext cx="7188200" cy="6878934"/>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Прямоугольник 4">
            <a:extLst>
              <a:ext uri="{FF2B5EF4-FFF2-40B4-BE49-F238E27FC236}">
                <a16:creationId xmlns:a16="http://schemas.microsoft.com/office/drawing/2014/main" id="{2DFC0083-F4AB-40A7-A523-22FEDA157BBF}"/>
              </a:ext>
            </a:extLst>
          </p:cNvPr>
          <p:cNvSpPr/>
          <p:nvPr/>
        </p:nvSpPr>
        <p:spPr>
          <a:xfrm>
            <a:off x="-474133" y="0"/>
            <a:ext cx="5477933" cy="6878934"/>
          </a:xfrm>
          <a:prstGeom prst="rect">
            <a:avLst/>
          </a:prstGeom>
          <a:solidFill>
            <a:srgbClr val="CB7061"/>
          </a:solidFill>
          <a:ln>
            <a:solidFill>
              <a:srgbClr val="CB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 name="Рисунок 2">
            <a:extLst>
              <a:ext uri="{FF2B5EF4-FFF2-40B4-BE49-F238E27FC236}">
                <a16:creationId xmlns:a16="http://schemas.microsoft.com/office/drawing/2014/main" id="{C95E5DB0-8319-4E92-AE2B-40FF550E9F4B}"/>
              </a:ext>
            </a:extLst>
          </p:cNvPr>
          <p:cNvPicPr>
            <a:picLocks noChangeAspect="1"/>
          </p:cNvPicPr>
          <p:nvPr/>
        </p:nvPicPr>
        <p:blipFill rotWithShape="1">
          <a:blip r:embed="rId2">
            <a:extLst>
              <a:ext uri="{28A0092B-C50C-407E-A947-70E740481C1C}">
                <a14:useLocalDpi xmlns:a14="http://schemas.microsoft.com/office/drawing/2010/main" val="0"/>
              </a:ext>
            </a:extLst>
          </a:blip>
          <a:srcRect l="28923" r="21176"/>
          <a:stretch/>
        </p:blipFill>
        <p:spPr>
          <a:xfrm>
            <a:off x="-474132" y="-20934"/>
            <a:ext cx="4631266" cy="6878934"/>
          </a:xfrm>
          <a:prstGeom prst="rect">
            <a:avLst/>
          </a:prstGeom>
        </p:spPr>
      </p:pic>
      <p:sp>
        <p:nvSpPr>
          <p:cNvPr id="6" name="Прямоугольник 5">
            <a:extLst>
              <a:ext uri="{FF2B5EF4-FFF2-40B4-BE49-F238E27FC236}">
                <a16:creationId xmlns:a16="http://schemas.microsoft.com/office/drawing/2014/main" id="{8238958D-A7FA-4137-A6CD-D7EF0FA59ECC}"/>
              </a:ext>
            </a:extLst>
          </p:cNvPr>
          <p:cNvSpPr/>
          <p:nvPr/>
        </p:nvSpPr>
        <p:spPr>
          <a:xfrm>
            <a:off x="4157133" y="-20934"/>
            <a:ext cx="169334" cy="689986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7" name="Прямоугольник 6">
            <a:extLst>
              <a:ext uri="{FF2B5EF4-FFF2-40B4-BE49-F238E27FC236}">
                <a16:creationId xmlns:a16="http://schemas.microsoft.com/office/drawing/2014/main" id="{01119B9E-59E9-4BC3-A7B1-84AD75041AED}"/>
              </a:ext>
            </a:extLst>
          </p:cNvPr>
          <p:cNvSpPr/>
          <p:nvPr/>
        </p:nvSpPr>
        <p:spPr>
          <a:xfrm>
            <a:off x="-474133" y="6768867"/>
            <a:ext cx="4631266" cy="110067"/>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Прямоугольник 7">
            <a:extLst>
              <a:ext uri="{FF2B5EF4-FFF2-40B4-BE49-F238E27FC236}">
                <a16:creationId xmlns:a16="http://schemas.microsoft.com/office/drawing/2014/main" id="{BE934125-0AD0-4262-A199-CD79815F1028}"/>
              </a:ext>
            </a:extLst>
          </p:cNvPr>
          <p:cNvSpPr/>
          <p:nvPr/>
        </p:nvSpPr>
        <p:spPr>
          <a:xfrm>
            <a:off x="-474133" y="-20934"/>
            <a:ext cx="4631266" cy="110067"/>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Прямоугольник 8">
            <a:extLst>
              <a:ext uri="{FF2B5EF4-FFF2-40B4-BE49-F238E27FC236}">
                <a16:creationId xmlns:a16="http://schemas.microsoft.com/office/drawing/2014/main" id="{676CE895-72DB-4B63-861A-2DE62BCB4880}"/>
              </a:ext>
            </a:extLst>
          </p:cNvPr>
          <p:cNvSpPr/>
          <p:nvPr/>
        </p:nvSpPr>
        <p:spPr>
          <a:xfrm>
            <a:off x="4809067" y="869293"/>
            <a:ext cx="6036733" cy="1134534"/>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TextBox 9">
            <a:extLst>
              <a:ext uri="{FF2B5EF4-FFF2-40B4-BE49-F238E27FC236}">
                <a16:creationId xmlns:a16="http://schemas.microsoft.com/office/drawing/2014/main" id="{9A5D8F55-D7A7-4DD5-8E15-43B138D8CCF7}"/>
              </a:ext>
            </a:extLst>
          </p:cNvPr>
          <p:cNvSpPr txBox="1"/>
          <p:nvPr/>
        </p:nvSpPr>
        <p:spPr>
          <a:xfrm>
            <a:off x="4969933" y="959506"/>
            <a:ext cx="5715000" cy="954107"/>
          </a:xfrm>
          <a:prstGeom prst="rect">
            <a:avLst/>
          </a:prstGeom>
          <a:noFill/>
        </p:spPr>
        <p:txBody>
          <a:bodyPr wrap="square" rtlCol="0">
            <a:spAutoFit/>
          </a:bodyPr>
          <a:lstStyle/>
          <a:p>
            <a:r>
              <a:rPr lang="uk-UA" sz="2800" b="1" dirty="0">
                <a:latin typeface="Bookman Old Style" panose="02050604050505020204" pitchFamily="18" charset="0"/>
              </a:rPr>
              <a:t>Локація </a:t>
            </a:r>
            <a:r>
              <a:rPr lang="uk-UA" sz="2800" b="1" noProof="1">
                <a:latin typeface="Bookman Old Style" panose="02050604050505020204" pitchFamily="18" charset="0"/>
              </a:rPr>
              <a:t>3: Пам</a:t>
            </a:r>
            <a:r>
              <a:rPr lang="en-US" sz="2800" b="1" dirty="0">
                <a:latin typeface="Bookman Old Style" panose="02050604050505020204" pitchFamily="18" charset="0"/>
              </a:rPr>
              <a:t>’</a:t>
            </a:r>
            <a:r>
              <a:rPr lang="uk-UA" sz="2800" b="1" noProof="1">
                <a:latin typeface="Bookman Old Style" panose="02050604050505020204" pitchFamily="18" charset="0"/>
              </a:rPr>
              <a:t>ятний</a:t>
            </a:r>
            <a:r>
              <a:rPr lang="uk-UA" sz="2800" b="1" dirty="0">
                <a:latin typeface="Bookman Old Style" panose="02050604050505020204" pitchFamily="18" charset="0"/>
              </a:rPr>
              <a:t> знак жертвам Голодомору</a:t>
            </a:r>
          </a:p>
        </p:txBody>
      </p:sp>
      <p:sp>
        <p:nvSpPr>
          <p:cNvPr id="11" name="Прямоугольник 10">
            <a:extLst>
              <a:ext uri="{FF2B5EF4-FFF2-40B4-BE49-F238E27FC236}">
                <a16:creationId xmlns:a16="http://schemas.microsoft.com/office/drawing/2014/main" id="{83813B60-A396-4C6F-97B0-16116AA928AD}"/>
              </a:ext>
            </a:extLst>
          </p:cNvPr>
          <p:cNvSpPr/>
          <p:nvPr/>
        </p:nvSpPr>
        <p:spPr>
          <a:xfrm>
            <a:off x="5198533" y="2733220"/>
            <a:ext cx="6316133" cy="3165274"/>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TextBox 11">
            <a:extLst>
              <a:ext uri="{FF2B5EF4-FFF2-40B4-BE49-F238E27FC236}">
                <a16:creationId xmlns:a16="http://schemas.microsoft.com/office/drawing/2014/main" id="{3C1C1FAA-6D2F-4EDD-B222-6D2B7E40DD51}"/>
              </a:ext>
            </a:extLst>
          </p:cNvPr>
          <p:cNvSpPr txBox="1"/>
          <p:nvPr/>
        </p:nvSpPr>
        <p:spPr>
          <a:xfrm>
            <a:off x="5332045" y="2792363"/>
            <a:ext cx="6049107" cy="3046988"/>
          </a:xfrm>
          <a:prstGeom prst="rect">
            <a:avLst/>
          </a:prstGeom>
          <a:noFill/>
        </p:spPr>
        <p:txBody>
          <a:bodyPr wrap="square" rtlCol="0">
            <a:spAutoFit/>
          </a:bodyPr>
          <a:lstStyle/>
          <a:p>
            <a:r>
              <a:rPr lang="uk-UA" sz="1600" b="0" i="0" dirty="0">
                <a:solidFill>
                  <a:srgbClr val="0D0D0D"/>
                </a:solidFill>
                <a:effectLst/>
                <a:latin typeface="Bookman Old Style" panose="02050604050505020204" pitchFamily="18" charset="0"/>
              </a:rPr>
              <a:t>Пам'ятник жертвам голодомору 1932-1933 років у Шепетівці стоїть як символ трагічних подій, які забрали мільйони життів і залишили глибоку рану в серцях українців. </a:t>
            </a:r>
            <a:r>
              <a:rPr lang="uk-UA" sz="1600" dirty="0">
                <a:solidFill>
                  <a:srgbClr val="0D0D0D"/>
                </a:solidFill>
                <a:latin typeface="Bookman Old Style" panose="02050604050505020204" pitchFamily="18" charset="0"/>
              </a:rPr>
              <a:t>Матеріали,  які збереглись в </a:t>
            </a:r>
            <a:r>
              <a:rPr lang="uk-UA" sz="1600" dirty="0" err="1">
                <a:solidFill>
                  <a:srgbClr val="0D0D0D"/>
                </a:solidFill>
                <a:latin typeface="Bookman Old Style" panose="02050604050505020204" pitchFamily="18" charset="0"/>
              </a:rPr>
              <a:t>облдержархіві</a:t>
            </a:r>
            <a:r>
              <a:rPr lang="uk-UA" sz="1600" dirty="0">
                <a:solidFill>
                  <a:srgbClr val="0D0D0D"/>
                </a:solidFill>
                <a:latin typeface="Bookman Old Style" panose="02050604050505020204" pitchFamily="18" charset="0"/>
              </a:rPr>
              <a:t>, засвідчують, що в Шепетівському районі Голодомор скосив від 5 до 6 тисяч людей</a:t>
            </a:r>
            <a:r>
              <a:rPr lang="ru-RU" sz="1600" dirty="0">
                <a:solidFill>
                  <a:srgbClr val="0D0D0D"/>
                </a:solidFill>
                <a:latin typeface="Bookman Old Style" panose="02050604050505020204" pitchFamily="18" charset="0"/>
              </a:rPr>
              <a:t>. </a:t>
            </a:r>
            <a:r>
              <a:rPr lang="uk-UA" sz="1600" b="0" i="0" dirty="0">
                <a:solidFill>
                  <a:srgbClr val="0D0D0D"/>
                </a:solidFill>
                <a:effectLst/>
                <a:latin typeface="Bookman Old Style" panose="02050604050505020204" pitchFamily="18" charset="0"/>
              </a:rPr>
              <a:t>Цей монумент не просто вшановує пам'ять про загиблих - він став свідком, який говорить про болючу правду минулого. Пройшовши повз це місце скорботи та відчуття втрат, ми знову відчуваємо нагальну потребу в єдності та пам'яті, яка допомагає нам не забути про трагедію українського народу, який пройшов страшні випробування.</a:t>
            </a:r>
            <a:endParaRPr lang="uk-UA" sz="1600" dirty="0">
              <a:latin typeface="Bookman Old Style" panose="02050604050505020204" pitchFamily="18" charset="0"/>
            </a:endParaRPr>
          </a:p>
        </p:txBody>
      </p:sp>
    </p:spTree>
    <p:extLst>
      <p:ext uri="{BB962C8B-B14F-4D97-AF65-F5344CB8AC3E}">
        <p14:creationId xmlns:p14="http://schemas.microsoft.com/office/powerpoint/2010/main" val="35785620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759068DE-F0F1-4257-89F8-5EEB57BAF108}"/>
              </a:ext>
            </a:extLst>
          </p:cNvPr>
          <p:cNvSpPr/>
          <p:nvPr/>
        </p:nvSpPr>
        <p:spPr>
          <a:xfrm>
            <a:off x="-18107" y="0"/>
            <a:ext cx="7924800" cy="68580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Прямоугольник 1">
            <a:extLst>
              <a:ext uri="{FF2B5EF4-FFF2-40B4-BE49-F238E27FC236}">
                <a16:creationId xmlns:a16="http://schemas.microsoft.com/office/drawing/2014/main" id="{53536567-7923-4382-B726-29B1EE5A3779}"/>
              </a:ext>
            </a:extLst>
          </p:cNvPr>
          <p:cNvSpPr/>
          <p:nvPr/>
        </p:nvSpPr>
        <p:spPr>
          <a:xfrm>
            <a:off x="7924801" y="0"/>
            <a:ext cx="4267199" cy="6858000"/>
          </a:xfrm>
          <a:prstGeom prst="rect">
            <a:avLst/>
          </a:prstGeom>
          <a:solidFill>
            <a:srgbClr val="CB7061"/>
          </a:solidFill>
          <a:ln>
            <a:solidFill>
              <a:srgbClr val="CB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Прямоугольник 2">
            <a:extLst>
              <a:ext uri="{FF2B5EF4-FFF2-40B4-BE49-F238E27FC236}">
                <a16:creationId xmlns:a16="http://schemas.microsoft.com/office/drawing/2014/main" id="{E92A0C64-02E0-4FFE-8E67-DB1E319F921F}"/>
              </a:ext>
            </a:extLst>
          </p:cNvPr>
          <p:cNvSpPr/>
          <p:nvPr/>
        </p:nvSpPr>
        <p:spPr>
          <a:xfrm>
            <a:off x="2937933" y="0"/>
            <a:ext cx="4919134" cy="3750733"/>
          </a:xfrm>
          <a:prstGeom prst="rect">
            <a:avLst/>
          </a:prstGeom>
          <a:solidFill>
            <a:srgbClr val="CB7061"/>
          </a:solidFill>
          <a:ln>
            <a:solidFill>
              <a:srgbClr val="CB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5" name="Рисунок 4">
            <a:extLst>
              <a:ext uri="{FF2B5EF4-FFF2-40B4-BE49-F238E27FC236}">
                <a16:creationId xmlns:a16="http://schemas.microsoft.com/office/drawing/2014/main" id="{C92AB3D7-7ECC-4548-B2EF-44D327436FAA}"/>
              </a:ext>
            </a:extLst>
          </p:cNvPr>
          <p:cNvPicPr>
            <a:picLocks noChangeAspect="1"/>
          </p:cNvPicPr>
          <p:nvPr/>
        </p:nvPicPr>
        <p:blipFill rotWithShape="1">
          <a:blip r:embed="rId2">
            <a:extLst>
              <a:ext uri="{28A0092B-C50C-407E-A947-70E740481C1C}">
                <a14:useLocalDpi xmlns:a14="http://schemas.microsoft.com/office/drawing/2010/main" val="0"/>
              </a:ext>
            </a:extLst>
          </a:blip>
          <a:srcRect l="10205" t="2469" r="12517" b="6791"/>
          <a:stretch/>
        </p:blipFill>
        <p:spPr>
          <a:xfrm>
            <a:off x="8077200" y="76200"/>
            <a:ext cx="3962400" cy="6223000"/>
          </a:xfrm>
          <a:prstGeom prst="rect">
            <a:avLst/>
          </a:prstGeom>
        </p:spPr>
      </p:pic>
      <p:sp>
        <p:nvSpPr>
          <p:cNvPr id="6" name="Прямоугольник 5">
            <a:extLst>
              <a:ext uri="{FF2B5EF4-FFF2-40B4-BE49-F238E27FC236}">
                <a16:creationId xmlns:a16="http://schemas.microsoft.com/office/drawing/2014/main" id="{10E75141-E57D-4E91-8E9C-535031194976}"/>
              </a:ext>
            </a:extLst>
          </p:cNvPr>
          <p:cNvSpPr/>
          <p:nvPr/>
        </p:nvSpPr>
        <p:spPr>
          <a:xfrm>
            <a:off x="8077200" y="6484209"/>
            <a:ext cx="3962400" cy="262467"/>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TextBox 6">
            <a:extLst>
              <a:ext uri="{FF2B5EF4-FFF2-40B4-BE49-F238E27FC236}">
                <a16:creationId xmlns:a16="http://schemas.microsoft.com/office/drawing/2014/main" id="{E8D8C319-F7A8-4C12-A6A7-AFC062B785C0}"/>
              </a:ext>
            </a:extLst>
          </p:cNvPr>
          <p:cNvSpPr txBox="1"/>
          <p:nvPr/>
        </p:nvSpPr>
        <p:spPr>
          <a:xfrm>
            <a:off x="8136466" y="6443133"/>
            <a:ext cx="3962400" cy="307777"/>
          </a:xfrm>
          <a:prstGeom prst="rect">
            <a:avLst/>
          </a:prstGeom>
          <a:noFill/>
        </p:spPr>
        <p:txBody>
          <a:bodyPr wrap="square" rtlCol="0">
            <a:spAutoFit/>
          </a:bodyPr>
          <a:lstStyle/>
          <a:p>
            <a:r>
              <a:rPr lang="uk-UA" sz="1400" b="1" dirty="0">
                <a:latin typeface="Bookman Old Style" panose="02050604050505020204" pitchFamily="18" charset="0"/>
              </a:rPr>
              <a:t>Так братська могила виглядає зараз</a:t>
            </a:r>
          </a:p>
        </p:txBody>
      </p:sp>
      <p:pic>
        <p:nvPicPr>
          <p:cNvPr id="1026" name="Picture 2">
            <a:extLst>
              <a:ext uri="{FF2B5EF4-FFF2-40B4-BE49-F238E27FC236}">
                <a16:creationId xmlns:a16="http://schemas.microsoft.com/office/drawing/2014/main" id="{DC1C5EF9-4701-4B69-B117-D306DA3E0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699" y="76200"/>
            <a:ext cx="4673601" cy="327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a:extLst>
              <a:ext uri="{FF2B5EF4-FFF2-40B4-BE49-F238E27FC236}">
                <a16:creationId xmlns:a16="http://schemas.microsoft.com/office/drawing/2014/main" id="{8CDFC569-E61E-452D-B776-3C1BC6DF93F7}"/>
              </a:ext>
            </a:extLst>
          </p:cNvPr>
          <p:cNvSpPr/>
          <p:nvPr/>
        </p:nvSpPr>
        <p:spPr>
          <a:xfrm>
            <a:off x="3060699" y="3429000"/>
            <a:ext cx="4673601" cy="237067"/>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TextBox 8">
            <a:extLst>
              <a:ext uri="{FF2B5EF4-FFF2-40B4-BE49-F238E27FC236}">
                <a16:creationId xmlns:a16="http://schemas.microsoft.com/office/drawing/2014/main" id="{EB82207F-5CE6-4528-8C07-06A082E10ABB}"/>
              </a:ext>
            </a:extLst>
          </p:cNvPr>
          <p:cNvSpPr txBox="1"/>
          <p:nvPr/>
        </p:nvSpPr>
        <p:spPr>
          <a:xfrm>
            <a:off x="3124200" y="3378256"/>
            <a:ext cx="4538133" cy="338554"/>
          </a:xfrm>
          <a:prstGeom prst="rect">
            <a:avLst/>
          </a:prstGeom>
          <a:noFill/>
        </p:spPr>
        <p:txBody>
          <a:bodyPr wrap="square" rtlCol="0">
            <a:spAutoFit/>
          </a:bodyPr>
          <a:lstStyle/>
          <a:p>
            <a:pPr algn="ctr"/>
            <a:r>
              <a:rPr lang="uk-UA" sz="1600" b="1" dirty="0">
                <a:latin typeface="Bookman Old Style" panose="02050604050505020204" pitchFamily="18" charset="0"/>
              </a:rPr>
              <a:t>2011 рік</a:t>
            </a:r>
          </a:p>
        </p:txBody>
      </p:sp>
      <p:sp>
        <p:nvSpPr>
          <p:cNvPr id="11" name="Прямоугольник 10">
            <a:extLst>
              <a:ext uri="{FF2B5EF4-FFF2-40B4-BE49-F238E27FC236}">
                <a16:creationId xmlns:a16="http://schemas.microsoft.com/office/drawing/2014/main" id="{A146D7A1-2F94-4375-9A00-5CC3C3EE7E0A}"/>
              </a:ext>
            </a:extLst>
          </p:cNvPr>
          <p:cNvSpPr/>
          <p:nvPr/>
        </p:nvSpPr>
        <p:spPr>
          <a:xfrm>
            <a:off x="63501" y="330200"/>
            <a:ext cx="2722032" cy="2844800"/>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TextBox 11">
            <a:extLst>
              <a:ext uri="{FF2B5EF4-FFF2-40B4-BE49-F238E27FC236}">
                <a16:creationId xmlns:a16="http://schemas.microsoft.com/office/drawing/2014/main" id="{819EDC48-F1E9-44D9-986C-E074796D243C}"/>
              </a:ext>
            </a:extLst>
          </p:cNvPr>
          <p:cNvSpPr txBox="1"/>
          <p:nvPr/>
        </p:nvSpPr>
        <p:spPr>
          <a:xfrm>
            <a:off x="243417" y="927631"/>
            <a:ext cx="2633133" cy="1569660"/>
          </a:xfrm>
          <a:prstGeom prst="rect">
            <a:avLst/>
          </a:prstGeom>
          <a:noFill/>
        </p:spPr>
        <p:txBody>
          <a:bodyPr wrap="square" rtlCol="0">
            <a:spAutoFit/>
          </a:bodyPr>
          <a:lstStyle/>
          <a:p>
            <a:r>
              <a:rPr lang="uk-UA" sz="3200" b="1" dirty="0">
                <a:latin typeface="Bookman Old Style" panose="02050604050505020204" pitchFamily="18" charset="0"/>
              </a:rPr>
              <a:t>Локація 4: Братська могила</a:t>
            </a:r>
          </a:p>
        </p:txBody>
      </p:sp>
      <p:sp>
        <p:nvSpPr>
          <p:cNvPr id="13" name="Прямоугольник 12">
            <a:extLst>
              <a:ext uri="{FF2B5EF4-FFF2-40B4-BE49-F238E27FC236}">
                <a16:creationId xmlns:a16="http://schemas.microsoft.com/office/drawing/2014/main" id="{C20E220C-44EE-4C2A-9A6D-5E40BFD57F10}"/>
              </a:ext>
            </a:extLst>
          </p:cNvPr>
          <p:cNvSpPr/>
          <p:nvPr/>
        </p:nvSpPr>
        <p:spPr>
          <a:xfrm>
            <a:off x="139701" y="3941205"/>
            <a:ext cx="7522632" cy="2800767"/>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TextBox 13">
            <a:extLst>
              <a:ext uri="{FF2B5EF4-FFF2-40B4-BE49-F238E27FC236}">
                <a16:creationId xmlns:a16="http://schemas.microsoft.com/office/drawing/2014/main" id="{B65BE49D-3908-4834-92F7-FF36720AA72A}"/>
              </a:ext>
            </a:extLst>
          </p:cNvPr>
          <p:cNvSpPr txBox="1"/>
          <p:nvPr/>
        </p:nvSpPr>
        <p:spPr>
          <a:xfrm>
            <a:off x="138673" y="3941205"/>
            <a:ext cx="7522632" cy="2800767"/>
          </a:xfrm>
          <a:prstGeom prst="rect">
            <a:avLst/>
          </a:prstGeom>
          <a:noFill/>
        </p:spPr>
        <p:txBody>
          <a:bodyPr wrap="square" rtlCol="0">
            <a:spAutoFit/>
          </a:bodyPr>
          <a:lstStyle/>
          <a:p>
            <a:r>
              <a:rPr lang="uk-UA" sz="1600" dirty="0">
                <a:solidFill>
                  <a:srgbClr val="0D0D0D"/>
                </a:solidFill>
                <a:latin typeface="Bookman Old Style" panose="02050604050505020204" pitchFamily="18" charset="0"/>
              </a:rPr>
              <a:t>Кілька пам'ятників міста, серед яких братська могила на вулиці Рубіжна, нагадують про </a:t>
            </a:r>
            <a:r>
              <a:rPr lang="uk-UA" sz="1600" b="0" i="0" dirty="0">
                <a:solidFill>
                  <a:srgbClr val="0D0D0D"/>
                </a:solidFill>
                <a:effectLst/>
                <a:latin typeface="Bookman Old Style" panose="02050604050505020204" pitchFamily="18" charset="0"/>
              </a:rPr>
              <a:t>нелегкі дні, які пережили військовополонені під час Другої світової війни. Утримувані у Шепетівському концтаборі, що розміщувався у казармах поблизу вокзалу, перебували в жахливих умовах: голод та жорстоке поводження. </a:t>
            </a:r>
            <a:r>
              <a:rPr lang="uk-UA" sz="1600" dirty="0" err="1">
                <a:solidFill>
                  <a:srgbClr val="0D0D0D"/>
                </a:solidFill>
                <a:latin typeface="Bookman Old Style" panose="02050604050505020204" pitchFamily="18" charset="0"/>
              </a:rPr>
              <a:t>Шталаг</a:t>
            </a:r>
            <a:r>
              <a:rPr lang="uk-UA" sz="1600" dirty="0">
                <a:solidFill>
                  <a:srgbClr val="0D0D0D"/>
                </a:solidFill>
                <a:latin typeface="Bookman Old Style" panose="02050604050505020204" pitchFamily="18" charset="0"/>
              </a:rPr>
              <a:t> №301 був переведений до Шепетівки зі Славути. Наприкінці 1942 р. там ув’язнили 16 тисяч військовополонених, на початку 1943 р. – понад 23 тисячі людей, у червні 1943 р. – майже 8 тисяч. Табір діяв до останніх днів нацистської окупації, у братських могилах навколо поховано до 12 тисяч людей. </a:t>
            </a:r>
            <a:r>
              <a:rPr lang="uk-UA" sz="1600" b="0" i="0" dirty="0">
                <a:solidFill>
                  <a:srgbClr val="0D0D0D"/>
                </a:solidFill>
                <a:effectLst/>
                <a:latin typeface="Bookman Old Style" panose="02050604050505020204" pitchFamily="18" charset="0"/>
              </a:rPr>
              <a:t>Раніше </a:t>
            </a:r>
            <a:r>
              <a:rPr lang="uk-UA" sz="1600" b="0" i="0" dirty="0" err="1">
                <a:solidFill>
                  <a:srgbClr val="0D0D0D"/>
                </a:solidFill>
                <a:effectLst/>
                <a:latin typeface="Bookman Old Style" panose="02050604050505020204" pitchFamily="18" charset="0"/>
              </a:rPr>
              <a:t>пам</a:t>
            </a:r>
            <a:r>
              <a:rPr lang="en-US" sz="1600" b="0" i="0" dirty="0">
                <a:solidFill>
                  <a:srgbClr val="0D0D0D"/>
                </a:solidFill>
                <a:effectLst/>
                <a:latin typeface="Bookman Old Style" panose="02050604050505020204" pitchFamily="18" charset="0"/>
              </a:rPr>
              <a:t>’</a:t>
            </a:r>
            <a:r>
              <a:rPr lang="uk-UA" sz="1600" b="0" i="0" dirty="0" err="1">
                <a:solidFill>
                  <a:srgbClr val="0D0D0D"/>
                </a:solidFill>
                <a:effectLst/>
                <a:latin typeface="Bookman Old Style" panose="02050604050505020204" pitchFamily="18" charset="0"/>
              </a:rPr>
              <a:t>ятник</a:t>
            </a:r>
            <a:r>
              <a:rPr lang="uk-UA" sz="1600" b="0" i="0" dirty="0">
                <a:solidFill>
                  <a:srgbClr val="0D0D0D"/>
                </a:solidFill>
                <a:effectLst/>
                <a:latin typeface="Bookman Old Style" panose="02050604050505020204" pitchFamily="18" charset="0"/>
              </a:rPr>
              <a:t> був із зіркою, але після проголошення декомунізації її демонтували.</a:t>
            </a:r>
            <a:endParaRPr lang="uk-UA" sz="1600" dirty="0">
              <a:latin typeface="Bookman Old Style" panose="02050604050505020204" pitchFamily="18" charset="0"/>
            </a:endParaRPr>
          </a:p>
        </p:txBody>
      </p:sp>
    </p:spTree>
    <p:extLst>
      <p:ext uri="{BB962C8B-B14F-4D97-AF65-F5344CB8AC3E}">
        <p14:creationId xmlns:p14="http://schemas.microsoft.com/office/powerpoint/2010/main" val="12968789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8F95459D-E083-4221-9526-FDB400A354B1}"/>
              </a:ext>
            </a:extLst>
          </p:cNvPr>
          <p:cNvSpPr/>
          <p:nvPr/>
        </p:nvSpPr>
        <p:spPr>
          <a:xfrm>
            <a:off x="6708531" y="0"/>
            <a:ext cx="5483469" cy="6858000"/>
          </a:xfrm>
          <a:prstGeom prst="rect">
            <a:avLst/>
          </a:prstGeom>
          <a:solidFill>
            <a:srgbClr val="CB7061"/>
          </a:solidFill>
          <a:ln>
            <a:solidFill>
              <a:srgbClr val="CB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 name="Рисунок 2">
            <a:extLst>
              <a:ext uri="{FF2B5EF4-FFF2-40B4-BE49-F238E27FC236}">
                <a16:creationId xmlns:a16="http://schemas.microsoft.com/office/drawing/2014/main" id="{DCC64A70-0D8F-4FBB-B2D9-7405980C4CE8}"/>
              </a:ext>
            </a:extLst>
          </p:cNvPr>
          <p:cNvPicPr>
            <a:picLocks noChangeAspect="1"/>
          </p:cNvPicPr>
          <p:nvPr/>
        </p:nvPicPr>
        <p:blipFill rotWithShape="1">
          <a:blip r:embed="rId2">
            <a:extLst>
              <a:ext uri="{28A0092B-C50C-407E-A947-70E740481C1C}">
                <a14:useLocalDpi xmlns:a14="http://schemas.microsoft.com/office/drawing/2010/main" val="0"/>
              </a:ext>
            </a:extLst>
          </a:blip>
          <a:srcRect t="12473" b="3628"/>
          <a:stretch/>
        </p:blipFill>
        <p:spPr>
          <a:xfrm>
            <a:off x="6919546" y="175846"/>
            <a:ext cx="5272454" cy="3253154"/>
          </a:xfrm>
          <a:prstGeom prst="rect">
            <a:avLst/>
          </a:prstGeom>
        </p:spPr>
      </p:pic>
      <p:pic>
        <p:nvPicPr>
          <p:cNvPr id="5" name="Рисунок 4">
            <a:extLst>
              <a:ext uri="{FF2B5EF4-FFF2-40B4-BE49-F238E27FC236}">
                <a16:creationId xmlns:a16="http://schemas.microsoft.com/office/drawing/2014/main" id="{EBF388E1-7AE2-446D-904B-E8AD1D80C2B8}"/>
              </a:ext>
            </a:extLst>
          </p:cNvPr>
          <p:cNvPicPr>
            <a:picLocks noChangeAspect="1"/>
          </p:cNvPicPr>
          <p:nvPr/>
        </p:nvPicPr>
        <p:blipFill rotWithShape="1">
          <a:blip r:embed="rId3">
            <a:extLst>
              <a:ext uri="{28A0092B-C50C-407E-A947-70E740481C1C}">
                <a14:useLocalDpi xmlns:a14="http://schemas.microsoft.com/office/drawing/2010/main" val="0"/>
              </a:ext>
            </a:extLst>
          </a:blip>
          <a:srcRect t="19258" b="5130"/>
          <a:stretch/>
        </p:blipFill>
        <p:spPr>
          <a:xfrm>
            <a:off x="6919546" y="3701562"/>
            <a:ext cx="5272454" cy="2980592"/>
          </a:xfrm>
          <a:prstGeom prst="rect">
            <a:avLst/>
          </a:prstGeom>
        </p:spPr>
      </p:pic>
      <p:sp>
        <p:nvSpPr>
          <p:cNvPr id="7" name="Прямоугольник 6">
            <a:extLst>
              <a:ext uri="{FF2B5EF4-FFF2-40B4-BE49-F238E27FC236}">
                <a16:creationId xmlns:a16="http://schemas.microsoft.com/office/drawing/2014/main" id="{2FE2790A-7D63-409B-9677-FD30A4040E0C}"/>
              </a:ext>
            </a:extLst>
          </p:cNvPr>
          <p:cNvSpPr/>
          <p:nvPr/>
        </p:nvSpPr>
        <p:spPr>
          <a:xfrm>
            <a:off x="0" y="0"/>
            <a:ext cx="6708531" cy="68580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Прямоугольник 7">
            <a:extLst>
              <a:ext uri="{FF2B5EF4-FFF2-40B4-BE49-F238E27FC236}">
                <a16:creationId xmlns:a16="http://schemas.microsoft.com/office/drawing/2014/main" id="{66FEF9ED-A7D9-42C1-ACB0-0DCDAC3C9551}"/>
              </a:ext>
            </a:extLst>
          </p:cNvPr>
          <p:cNvSpPr/>
          <p:nvPr/>
        </p:nvSpPr>
        <p:spPr>
          <a:xfrm>
            <a:off x="0" y="672575"/>
            <a:ext cx="6096000" cy="1037492"/>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TextBox 8">
            <a:extLst>
              <a:ext uri="{FF2B5EF4-FFF2-40B4-BE49-F238E27FC236}">
                <a16:creationId xmlns:a16="http://schemas.microsoft.com/office/drawing/2014/main" id="{0B42A422-ECD1-4770-99E6-53520C6B3DF6}"/>
              </a:ext>
            </a:extLst>
          </p:cNvPr>
          <p:cNvSpPr txBox="1"/>
          <p:nvPr/>
        </p:nvSpPr>
        <p:spPr>
          <a:xfrm>
            <a:off x="80595" y="730522"/>
            <a:ext cx="5838093" cy="830997"/>
          </a:xfrm>
          <a:prstGeom prst="rect">
            <a:avLst/>
          </a:prstGeom>
          <a:noFill/>
        </p:spPr>
        <p:txBody>
          <a:bodyPr wrap="square" rtlCol="0">
            <a:spAutoFit/>
          </a:bodyPr>
          <a:lstStyle/>
          <a:p>
            <a:r>
              <a:rPr lang="uk-UA" sz="2400" b="1" dirty="0">
                <a:latin typeface="Bookman Old Style" panose="02050604050505020204" pitchFamily="18" charset="0"/>
              </a:rPr>
              <a:t>Локація 5: </a:t>
            </a:r>
            <a:r>
              <a:rPr lang="ru-RU" sz="2400" b="1" dirty="0">
                <a:solidFill>
                  <a:srgbClr val="000000"/>
                </a:solidFill>
                <a:latin typeface="Bookman Old Style" panose="02050604050505020204" pitchFamily="18" charset="0"/>
              </a:rPr>
              <a:t>Т</a:t>
            </a:r>
            <a:r>
              <a:rPr lang="ru-RU" sz="2400" b="1" i="0" dirty="0">
                <a:solidFill>
                  <a:srgbClr val="000000"/>
                </a:solidFill>
                <a:effectLst/>
                <a:latin typeface="Bookman Old Style" panose="02050604050505020204" pitchFamily="18" charset="0"/>
              </a:rPr>
              <a:t>анк Т-34 — </a:t>
            </a:r>
            <a:r>
              <a:rPr lang="uk-UA" sz="2400" b="1" i="0" noProof="1">
                <a:solidFill>
                  <a:srgbClr val="000000"/>
                </a:solidFill>
                <a:effectLst/>
                <a:latin typeface="Bookman Old Style" panose="02050604050505020204" pitchFamily="18" charset="0"/>
              </a:rPr>
              <a:t>пам’ят­</a:t>
            </a:r>
            <a:r>
              <a:rPr lang="ru-RU" sz="2400" b="1" i="0" dirty="0">
                <a:solidFill>
                  <a:srgbClr val="000000"/>
                </a:solidFill>
                <a:effectLst/>
                <a:latin typeface="Bookman Old Style" panose="02050604050505020204" pitchFamily="18" charset="0"/>
              </a:rPr>
              <a:t>ник </a:t>
            </a:r>
            <a:r>
              <a:rPr lang="uk-UA" sz="2400" b="1" i="0" noProof="1">
                <a:solidFill>
                  <a:srgbClr val="000000"/>
                </a:solidFill>
                <a:effectLst/>
                <a:latin typeface="Bookman Old Style" panose="02050604050505020204" pitchFamily="18" charset="0"/>
              </a:rPr>
              <a:t>во­їнам-тан­кістам</a:t>
            </a:r>
            <a:endParaRPr lang="uk-UA" sz="2400" b="1" noProof="1">
              <a:latin typeface="Bookman Old Style" panose="02050604050505020204" pitchFamily="18" charset="0"/>
            </a:endParaRPr>
          </a:p>
        </p:txBody>
      </p:sp>
      <p:sp>
        <p:nvSpPr>
          <p:cNvPr id="10" name="Прямоугольник 9">
            <a:extLst>
              <a:ext uri="{FF2B5EF4-FFF2-40B4-BE49-F238E27FC236}">
                <a16:creationId xmlns:a16="http://schemas.microsoft.com/office/drawing/2014/main" id="{F06CCFAE-ABA8-42A8-B7F2-1A5074C0A5C8}"/>
              </a:ext>
            </a:extLst>
          </p:cNvPr>
          <p:cNvSpPr/>
          <p:nvPr/>
        </p:nvSpPr>
        <p:spPr>
          <a:xfrm>
            <a:off x="120163" y="2299837"/>
            <a:ext cx="5798525" cy="4019482"/>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5" name="TextBox 14">
            <a:extLst>
              <a:ext uri="{FF2B5EF4-FFF2-40B4-BE49-F238E27FC236}">
                <a16:creationId xmlns:a16="http://schemas.microsoft.com/office/drawing/2014/main" id="{FA1A4729-829E-4EB2-9EC0-9F74700E5B68}"/>
              </a:ext>
            </a:extLst>
          </p:cNvPr>
          <p:cNvSpPr txBox="1"/>
          <p:nvPr/>
        </p:nvSpPr>
        <p:spPr>
          <a:xfrm flipH="1">
            <a:off x="4837173" y="2622208"/>
            <a:ext cx="45719" cy="45719"/>
          </a:xfrm>
          <a:prstGeom prst="rect">
            <a:avLst/>
          </a:prstGeom>
          <a:noFill/>
        </p:spPr>
        <p:txBody>
          <a:bodyPr wrap="square" rtlCol="0">
            <a:spAutoFit/>
          </a:bodyPr>
          <a:lstStyle/>
          <a:p>
            <a:endParaRPr lang="uk-UA" dirty="0"/>
          </a:p>
        </p:txBody>
      </p:sp>
      <p:sp>
        <p:nvSpPr>
          <p:cNvPr id="16" name="Rectangle 1">
            <a:extLst>
              <a:ext uri="{FF2B5EF4-FFF2-40B4-BE49-F238E27FC236}">
                <a16:creationId xmlns:a16="http://schemas.microsoft.com/office/drawing/2014/main" id="{E3B629F1-394C-4869-B881-65628F937D29}"/>
              </a:ext>
            </a:extLst>
          </p:cNvPr>
          <p:cNvSpPr>
            <a:spLocks noChangeArrowheads="1"/>
          </p:cNvSpPr>
          <p:nvPr/>
        </p:nvSpPr>
        <p:spPr bwMode="auto">
          <a:xfrm>
            <a:off x="225670" y="2448384"/>
            <a:ext cx="5798525"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uk-UA" altLang="uk-UA" dirty="0">
                <a:latin typeface="Bookman Old Style" panose="02050604050505020204" pitchFamily="18" charset="0"/>
              </a:rPr>
              <a:t>З 27 січня по 11 лютого 1944 року Шепетівка пережила напружені бої Другої світової війни. На передову вийшли танки 13-ї танкової бригади. Воїни, як майор О.М. Мороз та інші, сміливо проривалися у місто, відкриваючи шлях для його визволення від нацистських окупантів. Встановлений у місті пам'ятник воїнам-танкістам є символом вдячності за їхню сміливість. На сьогодні існує запит на демонтаж таких </a:t>
            </a:r>
            <a:r>
              <a:rPr lang="uk-UA" altLang="uk-UA" dirty="0" err="1">
                <a:latin typeface="Bookman Old Style" panose="02050604050505020204" pitchFamily="18" charset="0"/>
              </a:rPr>
              <a:t>пам</a:t>
            </a:r>
            <a:r>
              <a:rPr lang="en-US" altLang="uk-UA" dirty="0">
                <a:latin typeface="Bookman Old Style" panose="02050604050505020204" pitchFamily="18" charset="0"/>
              </a:rPr>
              <a:t>’</a:t>
            </a:r>
            <a:r>
              <a:rPr lang="uk-UA" altLang="uk-UA" dirty="0" err="1">
                <a:latin typeface="Bookman Old Style" panose="02050604050505020204" pitchFamily="18" charset="0"/>
              </a:rPr>
              <a:t>ятників</a:t>
            </a:r>
            <a:r>
              <a:rPr lang="uk-UA" altLang="uk-UA" dirty="0">
                <a:latin typeface="Bookman Old Style" panose="02050604050505020204" pitchFamily="18" charset="0"/>
              </a:rPr>
              <a:t>, </a:t>
            </a:r>
            <a:r>
              <a:rPr lang="uk-UA" altLang="uk-UA" dirty="0" err="1">
                <a:latin typeface="Bookman Old Style" panose="02050604050505020204" pitchFamily="18" charset="0"/>
              </a:rPr>
              <a:t>пов</a:t>
            </a:r>
            <a:r>
              <a:rPr lang="en-US" altLang="uk-UA" dirty="0">
                <a:latin typeface="Bookman Old Style" panose="02050604050505020204" pitchFamily="18" charset="0"/>
              </a:rPr>
              <a:t>’</a:t>
            </a:r>
            <a:r>
              <a:rPr lang="uk-UA" altLang="uk-UA" dirty="0" err="1">
                <a:latin typeface="Bookman Old Style" panose="02050604050505020204" pitchFamily="18" charset="0"/>
              </a:rPr>
              <a:t>язаних</a:t>
            </a:r>
            <a:r>
              <a:rPr lang="uk-UA" altLang="uk-UA" dirty="0">
                <a:latin typeface="Bookman Old Style" panose="02050604050505020204" pitchFamily="18" charset="0"/>
              </a:rPr>
              <a:t> з Радянською армією. Проте у Шепетівці поки що обмежилися його українізацією, прикрасивши прапором України.</a:t>
            </a:r>
            <a:endParaRPr kumimoji="0" lang="uk-UA" altLang="uk-UA" sz="1800" b="0" i="0" u="none" strike="noStrike" cap="none" normalizeH="0" baseline="0" dirty="0">
              <a:ln>
                <a:noFill/>
              </a:ln>
              <a:solidFill>
                <a:schemeClr val="tx1"/>
              </a:solidFill>
              <a:effectLst/>
              <a:latin typeface="Bookman Old Style" panose="02050604050505020204" pitchFamily="18" charset="0"/>
            </a:endParaRPr>
          </a:p>
        </p:txBody>
      </p:sp>
      <p:sp>
        <p:nvSpPr>
          <p:cNvPr id="17" name="Rectangle 2">
            <a:extLst>
              <a:ext uri="{FF2B5EF4-FFF2-40B4-BE49-F238E27FC236}">
                <a16:creationId xmlns:a16="http://schemas.microsoft.com/office/drawing/2014/main" id="{A5F41F5D-9F0C-4638-9FD1-9ABF251F6E2E}"/>
              </a:ext>
            </a:extLst>
          </p:cNvPr>
          <p:cNvSpPr>
            <a:spLocks noChangeArrowheads="1"/>
          </p:cNvSpPr>
          <p:nvPr/>
        </p:nvSpPr>
        <p:spPr bwMode="auto">
          <a:xfrm>
            <a:off x="294542" y="2718974"/>
            <a:ext cx="26712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uk-UA" altLang="uk-UA" sz="1800" b="0" i="0" u="none" strike="noStrike" cap="none" normalizeH="0" baseline="0">
                <a:ln>
                  <a:noFill/>
                </a:ln>
                <a:solidFill>
                  <a:srgbClr val="000000"/>
                </a:solidFill>
                <a:effectLst/>
                <a:latin typeface="Söhne"/>
              </a:rPr>
            </a:br>
            <a:endParaRPr kumimoji="0" lang="uk-UA" altLang="uk-UA"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632592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422F4DEE-2D2E-45C3-A7D0-C4F43CA55657}"/>
              </a:ext>
            </a:extLst>
          </p:cNvPr>
          <p:cNvSpPr/>
          <p:nvPr/>
        </p:nvSpPr>
        <p:spPr>
          <a:xfrm>
            <a:off x="3786871" y="0"/>
            <a:ext cx="8405129" cy="685347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a:extLst>
              <a:ext uri="{FF2B5EF4-FFF2-40B4-BE49-F238E27FC236}">
                <a16:creationId xmlns:a16="http://schemas.microsoft.com/office/drawing/2014/main" id="{729E3BF5-6447-476C-A713-912A59E4C182}"/>
              </a:ext>
            </a:extLst>
          </p:cNvPr>
          <p:cNvSpPr/>
          <p:nvPr/>
        </p:nvSpPr>
        <p:spPr>
          <a:xfrm>
            <a:off x="-3846" y="2641"/>
            <a:ext cx="4373192" cy="6858000"/>
          </a:xfrm>
          <a:prstGeom prst="rect">
            <a:avLst/>
          </a:prstGeom>
          <a:solidFill>
            <a:srgbClr val="CB7061"/>
          </a:solidFill>
          <a:ln>
            <a:solidFill>
              <a:srgbClr val="CB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5" name="Рисунок 4">
            <a:extLst>
              <a:ext uri="{FF2B5EF4-FFF2-40B4-BE49-F238E27FC236}">
                <a16:creationId xmlns:a16="http://schemas.microsoft.com/office/drawing/2014/main" id="{4E708678-8A70-495B-8B15-FAF07799C6B2}"/>
              </a:ext>
            </a:extLst>
          </p:cNvPr>
          <p:cNvPicPr>
            <a:picLocks noChangeAspect="1"/>
          </p:cNvPicPr>
          <p:nvPr/>
        </p:nvPicPr>
        <p:blipFill rotWithShape="1">
          <a:blip r:embed="rId2">
            <a:extLst>
              <a:ext uri="{28A0092B-C50C-407E-A947-70E740481C1C}">
                <a14:useLocalDpi xmlns:a14="http://schemas.microsoft.com/office/drawing/2010/main" val="0"/>
              </a:ext>
            </a:extLst>
          </a:blip>
          <a:srcRect l="6453"/>
          <a:stretch/>
        </p:blipFill>
        <p:spPr>
          <a:xfrm>
            <a:off x="282277" y="2641"/>
            <a:ext cx="3613952" cy="2647506"/>
          </a:xfrm>
          <a:prstGeom prst="rect">
            <a:avLst/>
          </a:prstGeom>
        </p:spPr>
      </p:pic>
      <p:sp>
        <p:nvSpPr>
          <p:cNvPr id="7" name="Прямоугольник 6">
            <a:extLst>
              <a:ext uri="{FF2B5EF4-FFF2-40B4-BE49-F238E27FC236}">
                <a16:creationId xmlns:a16="http://schemas.microsoft.com/office/drawing/2014/main" id="{7AEA7E34-8792-45FC-8765-B2D1F9EC3396}"/>
              </a:ext>
            </a:extLst>
          </p:cNvPr>
          <p:cNvSpPr/>
          <p:nvPr/>
        </p:nvSpPr>
        <p:spPr>
          <a:xfrm>
            <a:off x="0" y="2604985"/>
            <a:ext cx="4369346" cy="15368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Прямоугольник 8">
            <a:extLst>
              <a:ext uri="{FF2B5EF4-FFF2-40B4-BE49-F238E27FC236}">
                <a16:creationId xmlns:a16="http://schemas.microsoft.com/office/drawing/2014/main" id="{2FF31F96-AAE4-4DD8-8E21-A50693E319FA}"/>
              </a:ext>
            </a:extLst>
          </p:cNvPr>
          <p:cNvSpPr/>
          <p:nvPr/>
        </p:nvSpPr>
        <p:spPr>
          <a:xfrm rot="16200000">
            <a:off x="5380563" y="4542365"/>
            <a:ext cx="4495801" cy="135469"/>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Прямоугольник 10">
            <a:extLst>
              <a:ext uri="{FF2B5EF4-FFF2-40B4-BE49-F238E27FC236}">
                <a16:creationId xmlns:a16="http://schemas.microsoft.com/office/drawing/2014/main" id="{D7BDB4FE-378D-4C1F-AFA0-7EF412321142}"/>
              </a:ext>
            </a:extLst>
          </p:cNvPr>
          <p:cNvSpPr/>
          <p:nvPr/>
        </p:nvSpPr>
        <p:spPr>
          <a:xfrm>
            <a:off x="5023928" y="611302"/>
            <a:ext cx="6264577" cy="1139596"/>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a:solidFill>
                  <a:schemeClr val="tx1"/>
                </a:solidFill>
                <a:latin typeface="Bookman Old Style" panose="02050604050505020204" pitchFamily="18" charset="0"/>
              </a:rPr>
              <a:t>Локація 6: Місце розстрілу євреїв в часи Голокосту</a:t>
            </a:r>
          </a:p>
        </p:txBody>
      </p:sp>
      <p:sp>
        <p:nvSpPr>
          <p:cNvPr id="12" name="Прямоугольник 11">
            <a:extLst>
              <a:ext uri="{FF2B5EF4-FFF2-40B4-BE49-F238E27FC236}">
                <a16:creationId xmlns:a16="http://schemas.microsoft.com/office/drawing/2014/main" id="{18F1C5A0-856E-4F44-941A-0BB9C8952207}"/>
              </a:ext>
            </a:extLst>
          </p:cNvPr>
          <p:cNvSpPr/>
          <p:nvPr/>
        </p:nvSpPr>
        <p:spPr>
          <a:xfrm>
            <a:off x="4913467" y="2362199"/>
            <a:ext cx="6935982" cy="4255128"/>
          </a:xfrm>
          <a:prstGeom prst="rect">
            <a:avLst/>
          </a:prstGeom>
          <a:solidFill>
            <a:srgbClr val="EDCEC9"/>
          </a:solidFill>
          <a:ln>
            <a:solidFill>
              <a:srgbClr val="EDC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600" i="0" dirty="0">
                <a:solidFill>
                  <a:srgbClr val="000000"/>
                </a:solidFill>
                <a:effectLst/>
                <a:latin typeface="Bookman Old Style" panose="02050604050505020204" pitchFamily="18" charset="0"/>
              </a:rPr>
              <a:t>Тра­ге­дія єв­рей­сько­го на­ро­ду в ро­ки Дру­гої сві­то­вої вій­ни ‒ це скор­ботний урок для всього людс­тва, зас­те­ре­жен­ня про не­без­пе­ку ра­сиз­му, не­на­вис­ті й не­тер­пи­мос­ті. Че­рез жа­хи гет­то і на­цистсь­ких та­бо­рів смер­ті прой­шла нескінченна кіль­кість чо­ло­ві­ків, жі­нок, ді­тей, і ли­ше де­яким з них вда­ло­ся ви­жи­ти</a:t>
            </a:r>
            <a:r>
              <a:rPr lang="uk-UA" sz="1600" i="0" dirty="0">
                <a:solidFill>
                  <a:schemeClr val="tx1"/>
                </a:solidFill>
                <a:effectLst/>
                <a:latin typeface="Bookman Old Style" panose="02050604050505020204" pitchFamily="18" charset="0"/>
              </a:rPr>
              <a:t>. </a:t>
            </a:r>
            <a:r>
              <a:rPr lang="uk-UA" sz="1600" b="0" i="0" u="none" strike="noStrike" noProof="1">
                <a:solidFill>
                  <a:schemeClr val="tx1"/>
                </a:solidFill>
                <a:effectLst/>
                <a:latin typeface="Bookman Old Style" panose="02050604050505020204" pitchFamily="18" charset="0"/>
              </a:rPr>
              <a:t>Ше­пе­тів­ка бу­ла оку­по­ва­на на­цис­та­ми 4 лип­ня 1941 ро­ку</a:t>
            </a:r>
            <a:r>
              <a:rPr lang="uk-UA" sz="1600" b="0" i="0" noProof="1">
                <a:solidFill>
                  <a:srgbClr val="000000"/>
                </a:solidFill>
                <a:effectLst/>
                <a:latin typeface="Bookman Old Style" panose="02050604050505020204" pitchFamily="18" charset="0"/>
              </a:rPr>
              <a:t>.</a:t>
            </a:r>
            <a:r>
              <a:rPr lang="uk-UA" sz="1600" b="0" i="0" dirty="0">
                <a:solidFill>
                  <a:srgbClr val="000000"/>
                </a:solidFill>
                <a:effectLst/>
                <a:latin typeface="Bookman Old Style" panose="02050604050505020204" pitchFamily="18" charset="0"/>
              </a:rPr>
              <a:t> І вже че­рез три тиж­ні, 27 лип­ня 1941 ро­ку, ко­мен­дантом міс­та був ви­да­ний на­каз про збо­ри всіх осіб єв­рей­ської на­ці­ональ­нос­ті. </a:t>
            </a:r>
            <a:r>
              <a:rPr lang="uk-UA" sz="1600" dirty="0">
                <a:solidFill>
                  <a:schemeClr val="tx1"/>
                </a:solidFill>
                <a:latin typeface="Bookman Old Style" panose="02050604050505020204" pitchFamily="18" charset="0"/>
              </a:rPr>
              <a:t>Так, у Шепетівці за два роки окупації розстріляли 6000 євреїв.</a:t>
            </a:r>
          </a:p>
          <a:p>
            <a:r>
              <a:rPr lang="uk-UA" sz="1600" dirty="0">
                <a:solidFill>
                  <a:schemeClr val="tx1"/>
                </a:solidFill>
                <a:latin typeface="Bookman Old Style" panose="02050604050505020204" pitchFamily="18" charset="0"/>
              </a:rPr>
              <a:t>Незважаючи на страх, що охопив місто під час німецької окупації, в Шепетівці знайшлися люди, готові ризикувати власним життям, щоб врятувати своїх  співвітчизників-євреїв від загибелі. </a:t>
            </a:r>
          </a:p>
          <a:p>
            <a:r>
              <a:rPr lang="uk-UA" sz="1600" dirty="0">
                <a:solidFill>
                  <a:schemeClr val="tx1"/>
                </a:solidFill>
                <a:latin typeface="Bookman Old Style" panose="02050604050505020204" pitchFamily="18" charset="0"/>
              </a:rPr>
              <a:t>У 2002 році мешканці м. Шепетівки Ганна Зелінська, Василь та Ганна </a:t>
            </a:r>
            <a:r>
              <a:rPr lang="uk-UA" sz="1600" dirty="0" err="1">
                <a:solidFill>
                  <a:schemeClr val="tx1"/>
                </a:solidFill>
                <a:latin typeface="Bookman Old Style" panose="02050604050505020204" pitchFamily="18" charset="0"/>
              </a:rPr>
              <a:t>Сімкові</a:t>
            </a:r>
            <a:r>
              <a:rPr lang="uk-UA" sz="1600" dirty="0">
                <a:solidFill>
                  <a:schemeClr val="tx1"/>
                </a:solidFill>
                <a:latin typeface="Bookman Old Style" panose="02050604050505020204" pitchFamily="18" charset="0"/>
              </a:rPr>
              <a:t> отримали звання "Праведники народів світу" за врятоване життя єврейської дівчинки Людмили </a:t>
            </a:r>
            <a:r>
              <a:rPr lang="uk-UA" sz="1600" dirty="0" err="1">
                <a:solidFill>
                  <a:schemeClr val="tx1"/>
                </a:solidFill>
                <a:latin typeface="Bookman Old Style" panose="02050604050505020204" pitchFamily="18" charset="0"/>
              </a:rPr>
              <a:t>Паніч</a:t>
            </a:r>
            <a:r>
              <a:rPr lang="uk-UA" sz="1600" dirty="0">
                <a:solidFill>
                  <a:schemeClr val="tx1"/>
                </a:solidFill>
                <a:latin typeface="Bookman Old Style" panose="02050604050505020204" pitchFamily="18" charset="0"/>
              </a:rPr>
              <a:t>.</a:t>
            </a:r>
          </a:p>
          <a:p>
            <a:endParaRPr lang="uk-UA" sz="1600" dirty="0">
              <a:latin typeface="Bookman Old Style" panose="02050604050505020204" pitchFamily="18" charset="0"/>
            </a:endParaRPr>
          </a:p>
        </p:txBody>
      </p:sp>
      <p:pic>
        <p:nvPicPr>
          <p:cNvPr id="4" name="Рисунок 3">
            <a:extLst>
              <a:ext uri="{FF2B5EF4-FFF2-40B4-BE49-F238E27FC236}">
                <a16:creationId xmlns:a16="http://schemas.microsoft.com/office/drawing/2014/main" id="{FBAF55B0-215B-AFBA-E01A-D9C122A76819}"/>
              </a:ext>
            </a:extLst>
          </p:cNvPr>
          <p:cNvPicPr>
            <a:picLocks noChangeAspect="1"/>
          </p:cNvPicPr>
          <p:nvPr/>
        </p:nvPicPr>
        <p:blipFill>
          <a:blip r:embed="rId3"/>
          <a:stretch>
            <a:fillRect/>
          </a:stretch>
        </p:blipFill>
        <p:spPr>
          <a:xfrm>
            <a:off x="647680" y="2759043"/>
            <a:ext cx="2883146" cy="4101221"/>
          </a:xfrm>
          <a:prstGeom prst="rect">
            <a:avLst/>
          </a:prstGeom>
        </p:spPr>
      </p:pic>
    </p:spTree>
    <p:extLst>
      <p:ext uri="{BB962C8B-B14F-4D97-AF65-F5344CB8AC3E}">
        <p14:creationId xmlns:p14="http://schemas.microsoft.com/office/powerpoint/2010/main" val="4008363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3263</TotalTime>
  <Words>2576</Words>
  <Application>Microsoft Office PowerPoint</Application>
  <PresentationFormat>Широкоэкранный</PresentationFormat>
  <Paragraphs>74</Paragraphs>
  <Slides>15</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15</vt:i4>
      </vt:variant>
    </vt:vector>
  </HeadingPairs>
  <TitlesOfParts>
    <vt:vector size="21" baseType="lpstr">
      <vt:lpstr>Arial</vt:lpstr>
      <vt:lpstr>Bookman Old Style</vt:lpstr>
      <vt:lpstr>Calibri</vt:lpstr>
      <vt:lpstr>Calibri Light</vt:lpstr>
      <vt:lpstr>Söhne</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Anastasia</dc:creator>
  <cp:lastModifiedBy>Anastasia</cp:lastModifiedBy>
  <cp:revision>124</cp:revision>
  <dcterms:created xsi:type="dcterms:W3CDTF">2024-04-08T17:06:35Z</dcterms:created>
  <dcterms:modified xsi:type="dcterms:W3CDTF">2024-04-13T11:46:59Z</dcterms:modified>
</cp:coreProperties>
</file>