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  <p:sldId id="258" r:id="rId3"/>
    <p:sldId id="259" r:id="rId4"/>
    <p:sldId id="260" r:id="rId5"/>
    <p:sldId id="262" r:id="rId6"/>
    <p:sldId id="266" r:id="rId7"/>
    <p:sldId id="267" r:id="rId8"/>
    <p:sldId id="271" r:id="rId9"/>
    <p:sldId id="265" r:id="rId10"/>
    <p:sldId id="261" r:id="rId11"/>
    <p:sldId id="264" r:id="rId12"/>
    <p:sldId id="269" r:id="rId13"/>
    <p:sldId id="270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6D969A-E3F1-A946-9A5E-FB46B970529E}" name="Лука Воробйов" initials="ЛВ" userId="e2c418c12670428b" providerId="Windows Live"/>
  <p188:author id="{75AA26C9-905B-4A9C-3138-4F29B9B6B25A}" name="Гость" initials="Го" userId="Гость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DBB5AC-F137-42C7-89DC-956EEE907E12}" v="921" dt="2024-04-10T12:02:20.958"/>
    <p1510:client id="{3C337CDA-0866-4498-A9ED-A522BE2CDEF8}" v="498" dt="2024-04-11T18:28:28.387"/>
    <p1510:client id="{818CDCBE-3339-4966-B6EF-C15A3F40F97C}" v="126" dt="2024-04-12T10:33:27.381"/>
    <p1510:client id="{A27F52DB-AF14-4009-B31C-F4D350F10499}" v="108" dt="2024-04-10T13:32:19.512"/>
    <p1510:client id="{BADF9B9F-DC11-4426-8431-3C68A5FC9714}" v="517" dt="2024-04-12T05:05:25.163"/>
    <p1510:client id="{BFCE93CB-E511-498F-A623-98E4DD8AF86A}" v="638" dt="2024-04-11T16:20:10.835"/>
    <p1510:client id="{C29B9036-0708-4013-9160-AAF01A176B3C}" v="687" dt="2024-04-11T05:01:29.8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39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0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64DE79-268F-4C1A-8933-263129D2AF90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F63A3B-78C7-47BE-AE5E-E10140E04643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akaboo.ua/ua/book_publisher/view/Terra_Incognit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7686" y="72801"/>
            <a:ext cx="10077450" cy="168311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uk-UA" sz="4000" b="1" dirty="0">
                <a:latin typeface="Times New Roman"/>
                <a:cs typeface="Times New Roman"/>
              </a:rPr>
              <a:t>Формікарій, як </a:t>
            </a:r>
            <a:r>
              <a:rPr lang="uk-UA" sz="4000" b="1" dirty="0" err="1">
                <a:latin typeface="Times New Roman"/>
                <a:cs typeface="Times New Roman"/>
              </a:rPr>
              <a:t>біоіндикатор</a:t>
            </a:r>
            <a:r>
              <a:rPr lang="uk-UA" sz="4000" b="1" dirty="0">
                <a:latin typeface="Times New Roman"/>
                <a:cs typeface="Times New Roman"/>
              </a:rPr>
              <a:t> вологості та температури у </a:t>
            </a:r>
            <a:r>
              <a:rPr lang="uk-UA" sz="4000" b="1" dirty="0" smtClean="0">
                <a:latin typeface="Times New Roman"/>
                <a:cs typeface="Times New Roman"/>
              </a:rPr>
              <a:t>квартирі.</a:t>
            </a:r>
            <a:endParaRPr lang="uk-UA" sz="4000" b="1" dirty="0">
              <a:latin typeface="Times New Roman"/>
              <a:cs typeface="Times New Roman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16012" y="3100973"/>
            <a:ext cx="7029450" cy="27333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uk-UA" sz="2000" dirty="0" smtClean="0">
                <a:latin typeface="Times New Roman"/>
                <a:cs typeface="Times New Roman"/>
              </a:rPr>
              <a:t>Автор: Воробйов Лука Володимирович</a:t>
            </a:r>
            <a:endParaRPr lang="ru-RU" sz="2000" dirty="0">
              <a:latin typeface="Times New Roman"/>
              <a:cs typeface="Times New Roman"/>
            </a:endParaRPr>
          </a:p>
          <a:p>
            <a:pPr algn="ctr"/>
            <a:r>
              <a:rPr lang="uk-UA" sz="2000" dirty="0">
                <a:latin typeface="Times New Roman"/>
                <a:cs typeface="Times New Roman"/>
              </a:rPr>
              <a:t>ПП "Навчальний заклад </a:t>
            </a:r>
            <a:r>
              <a:rPr lang="uk-UA" sz="2000" dirty="0" smtClean="0">
                <a:latin typeface="Times New Roman"/>
                <a:cs typeface="Times New Roman"/>
              </a:rPr>
              <a:t>«Європейський колегіум», </a:t>
            </a:r>
            <a:r>
              <a:rPr lang="uk-UA" sz="2000" dirty="0">
                <a:latin typeface="Times New Roman"/>
                <a:cs typeface="Times New Roman"/>
              </a:rPr>
              <a:t>6 </a:t>
            </a:r>
            <a:r>
              <a:rPr lang="uk-UA" sz="2000" dirty="0" smtClean="0">
                <a:latin typeface="Times New Roman"/>
                <a:cs typeface="Times New Roman"/>
              </a:rPr>
              <a:t>клас </a:t>
            </a:r>
            <a:r>
              <a:rPr lang="uk-UA" sz="2000" dirty="0">
                <a:latin typeface="Times New Roman"/>
                <a:cs typeface="Times New Roman"/>
              </a:rPr>
              <a:t>Київське територіальне відділення Малої академії наук </a:t>
            </a:r>
            <a:r>
              <a:rPr lang="uk-UA" sz="2000" dirty="0" smtClean="0">
                <a:latin typeface="Times New Roman"/>
                <a:cs typeface="Times New Roman"/>
              </a:rPr>
              <a:t>України. </a:t>
            </a:r>
            <a:r>
              <a:rPr lang="uk-UA" sz="2000" dirty="0" smtClean="0">
                <a:latin typeface="Times New Roman"/>
                <a:cs typeface="Times New Roman"/>
              </a:rPr>
              <a:t>м. Київ</a:t>
            </a:r>
            <a:endParaRPr lang="uk-UA" sz="2000" dirty="0">
              <a:latin typeface="Times New Roman"/>
              <a:cs typeface="Times New Roman"/>
            </a:endParaRPr>
          </a:p>
          <a:p>
            <a:pPr algn="ctr"/>
            <a:endParaRPr lang="uk-UA" sz="2000" dirty="0" smtClean="0">
              <a:latin typeface="Times New Roman"/>
              <a:cs typeface="Times New Roman"/>
            </a:endParaRPr>
          </a:p>
          <a:p>
            <a:pPr algn="ctr"/>
            <a:r>
              <a:rPr lang="uk-UA" sz="2000" dirty="0" smtClean="0">
                <a:latin typeface="Times New Roman"/>
                <a:cs typeface="Times New Roman"/>
              </a:rPr>
              <a:t>Керівник</a:t>
            </a:r>
            <a:r>
              <a:rPr lang="uk-UA" sz="2000" dirty="0">
                <a:latin typeface="Times New Roman"/>
                <a:cs typeface="Times New Roman"/>
              </a:rPr>
              <a:t>: </a:t>
            </a:r>
            <a:r>
              <a:rPr lang="uk-UA" sz="2000" dirty="0" smtClean="0">
                <a:latin typeface="Times New Roman"/>
                <a:cs typeface="Times New Roman"/>
              </a:rPr>
              <a:t>Іщенко </a:t>
            </a:r>
            <a:r>
              <a:rPr lang="uk-UA" sz="2000" dirty="0">
                <a:latin typeface="Times New Roman"/>
                <a:cs typeface="Times New Roman"/>
              </a:rPr>
              <a:t>Ольга </a:t>
            </a:r>
            <a:r>
              <a:rPr lang="uk-UA" sz="2000" dirty="0" smtClean="0">
                <a:latin typeface="Times New Roman"/>
                <a:cs typeface="Times New Roman"/>
              </a:rPr>
              <a:t>Леонідівна,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учитель </a:t>
            </a:r>
            <a:r>
              <a:rPr lang="ru-RU" sz="2000" dirty="0" err="1">
                <a:latin typeface="Times New Roman"/>
                <a:cs typeface="Times New Roman"/>
              </a:rPr>
              <a:t>біології</a:t>
            </a:r>
            <a:r>
              <a:rPr lang="ru-RU" sz="2000" dirty="0">
                <a:latin typeface="Times New Roman"/>
                <a:cs typeface="Times New Roman"/>
              </a:rPr>
              <a:t> та </a:t>
            </a:r>
            <a:r>
              <a:rPr lang="ru-RU" sz="2000" dirty="0" err="1">
                <a:latin typeface="Times New Roman"/>
                <a:cs typeface="Times New Roman"/>
              </a:rPr>
              <a:t>географії</a:t>
            </a:r>
            <a:r>
              <a:rPr lang="ru-RU" sz="2000" dirty="0">
                <a:latin typeface="Times New Roman"/>
                <a:cs typeface="Times New Roman"/>
              </a:rPr>
              <a:t>  </a:t>
            </a:r>
            <a:r>
              <a:rPr lang="ru-RU" sz="2000" dirty="0" err="1" smtClean="0">
                <a:latin typeface="Times New Roman"/>
                <a:cs typeface="Times New Roman"/>
              </a:rPr>
              <a:t>першої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cs typeface="Times New Roman"/>
              </a:rPr>
              <a:t>категорії</a:t>
            </a:r>
            <a:r>
              <a:rPr lang="ru-RU" sz="2000" dirty="0" smtClean="0">
                <a:latin typeface="Times New Roman"/>
                <a:cs typeface="Times New Roman"/>
              </a:rPr>
              <a:t>.</a:t>
            </a:r>
            <a:endParaRPr lang="uk-UA" sz="2000" dirty="0">
              <a:latin typeface="Times New Roman"/>
              <a:cs typeface="Times New Roman"/>
            </a:endParaRPr>
          </a:p>
          <a:p>
            <a:pPr algn="ctr"/>
            <a:endParaRPr lang="uk-UA" sz="2000" dirty="0">
              <a:latin typeface="Times New Roman"/>
              <a:cs typeface="Times New Roman"/>
            </a:endParaRPr>
          </a:p>
          <a:p>
            <a:pPr algn="l"/>
            <a:endParaRPr lang="uk-UA" dirty="0">
              <a:latin typeface="Times New Roman"/>
              <a:cs typeface="Times New Roman"/>
            </a:endParaRPr>
          </a:p>
          <a:p>
            <a:pPr algn="l"/>
            <a:endParaRPr lang="uk-UA" dirty="0">
              <a:latin typeface="Times New Roman"/>
              <a:cs typeface="Times New Roman"/>
            </a:endParaRPr>
          </a:p>
          <a:p>
            <a:pPr algn="r"/>
            <a:endParaRPr lang="uk-UA" dirty="0">
              <a:latin typeface="Times New Roman"/>
              <a:cs typeface="Times New Roman"/>
            </a:endParaRPr>
          </a:p>
          <a:p>
            <a:pPr algn="r"/>
            <a:endParaRPr lang="uk-UA" dirty="0">
              <a:latin typeface="Times New Roman"/>
              <a:cs typeface="Times New Roman"/>
            </a:endParaRPr>
          </a:p>
          <a:p>
            <a:pPr algn="r"/>
            <a:endParaRPr lang="uk-UA" dirty="0">
              <a:latin typeface="Times New Roman"/>
              <a:cs typeface="Times New Roman"/>
            </a:endParaRPr>
          </a:p>
          <a:p>
            <a:pPr algn="r"/>
            <a:endParaRPr lang="uk-UA" dirty="0"/>
          </a:p>
        </p:txBody>
      </p:sp>
      <p:pic>
        <p:nvPicPr>
          <p:cNvPr id="4" name="Рисунок 3" descr="Зображення, що містить стіна, рослина, у приміщенні&#10;&#10;Опис створено автоматично">
            <a:extLst>
              <a:ext uri="{FF2B5EF4-FFF2-40B4-BE49-F238E27FC236}">
                <a16:creationId xmlns:a16="http://schemas.microsoft.com/office/drawing/2014/main" id="{92EDAA5A-2FAB-146B-5F3F-DD31962CC37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67382" y="1867025"/>
            <a:ext cx="3288889" cy="396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02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63314DB-D68D-5AF3-EE73-B7CCA332D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50" y="1168326"/>
            <a:ext cx="6743700" cy="515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uk-UA" sz="2400" dirty="0">
                <a:latin typeface="Times New Roman"/>
                <a:cs typeface="Times New Roman"/>
              </a:rPr>
              <a:t>         </a:t>
            </a:r>
            <a:r>
              <a:rPr lang="uk-UA" b="1" dirty="0" smtClean="0">
                <a:latin typeface="Times New Roman"/>
                <a:cs typeface="Times New Roman"/>
              </a:rPr>
              <a:t>Формікарій у житті людини.</a:t>
            </a:r>
            <a:endParaRPr lang="uk-UA" b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uk-UA" sz="2400" dirty="0">
                <a:latin typeface="Times New Roman"/>
                <a:cs typeface="Times New Roman"/>
              </a:rPr>
              <a:t>Формікарій - це можливість побачити особливості цих </a:t>
            </a:r>
            <a:r>
              <a:rPr lang="uk-UA" sz="2400" dirty="0" smtClean="0">
                <a:latin typeface="Times New Roman"/>
                <a:cs typeface="Times New Roman"/>
              </a:rPr>
              <a:t>чудових членистоногих</a:t>
            </a:r>
            <a:r>
              <a:rPr lang="uk-UA" sz="2400" dirty="0">
                <a:latin typeface="Times New Roman"/>
                <a:cs typeface="Times New Roman"/>
              </a:rPr>
              <a:t>. Людям може бути цікаво  спостерігати </a:t>
            </a:r>
            <a:r>
              <a:rPr lang="uk-UA" sz="2400" dirty="0" smtClean="0">
                <a:latin typeface="Times New Roman"/>
                <a:cs typeface="Times New Roman"/>
              </a:rPr>
              <a:t>за способом </a:t>
            </a:r>
            <a:r>
              <a:rPr lang="uk-UA" sz="2400" dirty="0">
                <a:latin typeface="Times New Roman"/>
                <a:cs typeface="Times New Roman"/>
              </a:rPr>
              <a:t>життя цих </a:t>
            </a:r>
            <a:r>
              <a:rPr lang="uk-UA" sz="2400" dirty="0" smtClean="0">
                <a:latin typeface="Times New Roman"/>
                <a:cs typeface="Times New Roman"/>
              </a:rPr>
              <a:t>істот</a:t>
            </a:r>
            <a:r>
              <a:rPr lang="uk-UA" sz="2400" dirty="0">
                <a:latin typeface="Times New Roman"/>
                <a:cs typeface="Times New Roman"/>
              </a:rPr>
              <a:t>. Це </a:t>
            </a:r>
            <a:r>
              <a:rPr lang="uk-UA" sz="2400" dirty="0" smtClean="0">
                <a:latin typeface="Times New Roman"/>
                <a:cs typeface="Times New Roman"/>
              </a:rPr>
              <a:t>також,  може </a:t>
            </a:r>
            <a:r>
              <a:rPr lang="uk-UA" sz="2400" dirty="0">
                <a:latin typeface="Times New Roman"/>
                <a:cs typeface="Times New Roman"/>
              </a:rPr>
              <a:t>допомагати людям зі стресом або </a:t>
            </a:r>
            <a:r>
              <a:rPr lang="uk-UA" sz="2400" dirty="0" smtClean="0">
                <a:latin typeface="Times New Roman"/>
                <a:cs typeface="Times New Roman"/>
              </a:rPr>
              <a:t>ж стати їхнім хобі</a:t>
            </a:r>
            <a:r>
              <a:rPr lang="uk-UA" sz="2400" dirty="0">
                <a:latin typeface="Times New Roman"/>
                <a:cs typeface="Times New Roman"/>
              </a:rPr>
              <a:t>.</a:t>
            </a:r>
            <a:endParaRPr lang="uk-UA" dirty="0"/>
          </a:p>
          <a:p>
            <a:pPr marL="0" indent="0" algn="just">
              <a:buNone/>
            </a:pPr>
            <a:r>
              <a:rPr lang="uk-UA" sz="2400" dirty="0" err="1">
                <a:latin typeface="Times New Roman"/>
                <a:cs typeface="Times New Roman"/>
              </a:rPr>
              <a:t>Формікарій</a:t>
            </a:r>
            <a:r>
              <a:rPr lang="uk-UA" sz="2400" dirty="0">
                <a:latin typeface="Times New Roman"/>
                <a:cs typeface="Times New Roman"/>
              </a:rPr>
              <a:t> може використовуватись як декор. Через </a:t>
            </a:r>
            <a:r>
              <a:rPr lang="uk-UA" sz="2400" dirty="0" smtClean="0">
                <a:latin typeface="Times New Roman"/>
                <a:cs typeface="Times New Roman"/>
              </a:rPr>
              <a:t>достатню велику </a:t>
            </a:r>
            <a:r>
              <a:rPr lang="uk-UA" sz="2400" dirty="0">
                <a:latin typeface="Times New Roman"/>
                <a:cs typeface="Times New Roman"/>
              </a:rPr>
              <a:t>кількість виробників та дизайнерські мурашині ферми, вони </a:t>
            </a:r>
            <a:r>
              <a:rPr lang="uk-UA" sz="2400" dirty="0" smtClean="0">
                <a:latin typeface="Times New Roman"/>
                <a:cs typeface="Times New Roman"/>
              </a:rPr>
              <a:t>здатні прикрасити </a:t>
            </a:r>
            <a:r>
              <a:rPr lang="uk-UA" sz="2400" dirty="0">
                <a:latin typeface="Times New Roman"/>
                <a:cs typeface="Times New Roman"/>
              </a:rPr>
              <a:t>практично кожен інтер'єр.   </a:t>
            </a:r>
            <a:endParaRPr lang="uk-UA" dirty="0">
              <a:latin typeface="Aptos"/>
              <a:cs typeface="Times New Roman"/>
            </a:endParaRPr>
          </a:p>
          <a:p>
            <a:pPr marL="0" indent="0" algn="just">
              <a:buNone/>
            </a:pPr>
            <a:endParaRPr lang="uk-UA" sz="2400" dirty="0">
              <a:latin typeface="Times New Roman"/>
              <a:cs typeface="Times New Roman"/>
            </a:endParaRPr>
          </a:p>
        </p:txBody>
      </p:sp>
      <p:pic>
        <p:nvPicPr>
          <p:cNvPr id="2" name="Рисунок 1" descr="Зображення, що містить особа, у приміщенні, одежа, стіна&#10;&#10;Опис створено автоматично">
            <a:extLst>
              <a:ext uri="{FF2B5EF4-FFF2-40B4-BE49-F238E27FC236}">
                <a16:creationId xmlns:a16="http://schemas.microsoft.com/office/drawing/2014/main" id="{3A0774B9-0C5C-FF42-3506-1E84E6CCFDF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695" y="906652"/>
            <a:ext cx="3835807" cy="504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88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87AFD-EA58-2386-6E5B-12CB3BBDB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0"/>
            <a:ext cx="9753600" cy="132556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Рекомендації для власників мурашиних </a:t>
            </a:r>
            <a:r>
              <a:rPr lang="uk-UA" sz="3200" b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ферм.</a:t>
            </a:r>
            <a:endParaRPr lang="uk-UA" sz="3200" b="1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3728B68-C31C-0F21-183C-28B8F885B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52927"/>
            <a:ext cx="10287000" cy="9328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uk-UA" sz="2400" dirty="0">
                <a:latin typeface="Times New Roman"/>
                <a:ea typeface="+mn-lt"/>
                <a:cs typeface="+mn-lt"/>
              </a:rPr>
              <a:t>Я, як власник </a:t>
            </a:r>
            <a:r>
              <a:rPr lang="uk-UA" sz="2400" dirty="0" err="1">
                <a:latin typeface="Times New Roman"/>
                <a:ea typeface="+mn-lt"/>
                <a:cs typeface="+mn-lt"/>
              </a:rPr>
              <a:t>формікарія</a:t>
            </a:r>
            <a:r>
              <a:rPr lang="uk-UA" sz="2400" dirty="0">
                <a:latin typeface="Times New Roman"/>
                <a:ea typeface="+mn-lt"/>
                <a:cs typeface="+mn-lt"/>
              </a:rPr>
              <a:t>, хочу дати такі поради для потенційних та реальних  власників мурашиних ферм.</a:t>
            </a:r>
            <a:endParaRPr lang="uk-UA" sz="24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4BDD5A-8BC4-E9DF-3BE7-56ACA2B205C6}"/>
              </a:ext>
            </a:extLst>
          </p:cNvPr>
          <p:cNvSpPr txBox="1"/>
          <p:nvPr/>
        </p:nvSpPr>
        <p:spPr>
          <a:xfrm>
            <a:off x="1352550" y="2041282"/>
            <a:ext cx="10325100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 algn="just">
              <a:buAutoNum type="arabicPeriod"/>
            </a:pPr>
            <a:r>
              <a:rPr lang="uk-UA" sz="2400" dirty="0">
                <a:latin typeface="Times New Roman"/>
                <a:cs typeface="Times New Roman"/>
              </a:rPr>
              <a:t>Бути </a:t>
            </a:r>
            <a:r>
              <a:rPr lang="uk-UA" sz="2400" dirty="0" smtClean="0">
                <a:latin typeface="Times New Roman"/>
                <a:cs typeface="Times New Roman"/>
              </a:rPr>
              <a:t>терплячими. </a:t>
            </a:r>
            <a:r>
              <a:rPr lang="uk-UA" sz="2400" dirty="0">
                <a:latin typeface="Times New Roman"/>
                <a:cs typeface="Times New Roman"/>
              </a:rPr>
              <a:t>Мурахи - це повільні комахи, і їм потрібен час для розвитку. </a:t>
            </a:r>
            <a:r>
              <a:rPr lang="uk-UA" sz="2400" dirty="0" smtClean="0">
                <a:latin typeface="Times New Roman"/>
                <a:cs typeface="Times New Roman"/>
              </a:rPr>
              <a:t>Наприклад, </a:t>
            </a:r>
            <a:r>
              <a:rPr lang="uk-UA" sz="2400" dirty="0">
                <a:latin typeface="Times New Roman"/>
                <a:cs typeface="Times New Roman"/>
              </a:rPr>
              <a:t>для розвитку личинки в мураху потрібно </a:t>
            </a:r>
            <a:r>
              <a:rPr lang="uk-UA" sz="2400" dirty="0" err="1" smtClean="0">
                <a:latin typeface="Times New Roman"/>
                <a:cs typeface="Times New Roman"/>
              </a:rPr>
              <a:t>п'ять-</a:t>
            </a:r>
            <a:r>
              <a:rPr lang="uk-UA" sz="2400" dirty="0" smtClean="0">
                <a:latin typeface="Times New Roman"/>
                <a:cs typeface="Times New Roman"/>
              </a:rPr>
              <a:t> шість </a:t>
            </a:r>
            <a:r>
              <a:rPr lang="uk-UA" sz="2400" dirty="0">
                <a:latin typeface="Times New Roman"/>
                <a:cs typeface="Times New Roman"/>
              </a:rPr>
              <a:t>тижнів.</a:t>
            </a:r>
            <a:endParaRPr lang="ru-RU" sz="2400" dirty="0"/>
          </a:p>
          <a:p>
            <a:pPr marL="514350" indent="-514350" algn="just">
              <a:buAutoNum type="arabicPeriod"/>
            </a:pPr>
            <a:r>
              <a:rPr lang="uk-UA" sz="2400" dirty="0">
                <a:latin typeface="Times New Roman"/>
                <a:cs typeface="Times New Roman"/>
              </a:rPr>
              <a:t>Піклуватися про мурах. Мурахам не потрібно багато води, зволожувати ферму </a:t>
            </a:r>
            <a:r>
              <a:rPr lang="uk-UA" sz="2400" dirty="0" smtClean="0">
                <a:latin typeface="Times New Roman"/>
                <a:cs typeface="Times New Roman"/>
              </a:rPr>
              <a:t>потрібно </a:t>
            </a:r>
            <a:r>
              <a:rPr lang="uk-UA" sz="2400" dirty="0">
                <a:latin typeface="Times New Roman"/>
                <a:cs typeface="Times New Roman"/>
              </a:rPr>
              <a:t>раз на </a:t>
            </a:r>
            <a:r>
              <a:rPr lang="uk-UA" sz="2400" dirty="0" smtClean="0">
                <a:latin typeface="Times New Roman"/>
                <a:cs typeface="Times New Roman"/>
              </a:rPr>
              <a:t>чотири </a:t>
            </a:r>
            <a:r>
              <a:rPr lang="uk-UA" sz="2400" dirty="0">
                <a:latin typeface="Times New Roman"/>
                <a:cs typeface="Times New Roman"/>
              </a:rPr>
              <a:t>дні, корму мурахам теж багато не </a:t>
            </a:r>
            <a:r>
              <a:rPr lang="uk-UA" sz="2400" dirty="0" smtClean="0">
                <a:latin typeface="Times New Roman"/>
                <a:cs typeface="Times New Roman"/>
              </a:rPr>
              <a:t>потрібно. Спостереження </a:t>
            </a:r>
            <a:r>
              <a:rPr lang="uk-UA" sz="2400" dirty="0">
                <a:latin typeface="Times New Roman"/>
                <a:cs typeface="Times New Roman"/>
              </a:rPr>
              <a:t>за їхньою поведінкою може </a:t>
            </a:r>
            <a:r>
              <a:rPr lang="uk-UA" sz="2400" dirty="0" smtClean="0">
                <a:latin typeface="Times New Roman"/>
                <a:cs typeface="Times New Roman"/>
              </a:rPr>
              <a:t>вберегти </a:t>
            </a:r>
            <a:r>
              <a:rPr lang="uk-UA" sz="2400" dirty="0">
                <a:latin typeface="Times New Roman"/>
                <a:cs typeface="Times New Roman"/>
              </a:rPr>
              <a:t>колонію від вимирання.</a:t>
            </a:r>
          </a:p>
          <a:p>
            <a:pPr marL="514350" indent="-514350" algn="just">
              <a:buAutoNum type="arabicPeriod"/>
            </a:pPr>
            <a:r>
              <a:rPr lang="uk-UA" sz="2400" dirty="0" smtClean="0">
                <a:latin typeface="Times New Roman"/>
                <a:cs typeface="Times New Roman"/>
              </a:rPr>
              <a:t>Дізнатись, </a:t>
            </a:r>
            <a:r>
              <a:rPr lang="uk-UA" sz="2400" dirty="0">
                <a:latin typeface="Times New Roman"/>
                <a:cs typeface="Times New Roman"/>
              </a:rPr>
              <a:t>чи цікаво це для вас. Особисто </a:t>
            </a:r>
            <a:r>
              <a:rPr lang="uk-UA" sz="2400" dirty="0" smtClean="0">
                <a:latin typeface="Times New Roman"/>
                <a:cs typeface="Times New Roman"/>
              </a:rPr>
              <a:t>я, </a:t>
            </a:r>
            <a:r>
              <a:rPr lang="uk-UA" sz="2400" dirty="0">
                <a:latin typeface="Times New Roman"/>
                <a:cs typeface="Times New Roman"/>
              </a:rPr>
              <a:t>багато знав про </a:t>
            </a:r>
            <a:r>
              <a:rPr lang="uk-UA" sz="2400" dirty="0" err="1">
                <a:latin typeface="Times New Roman"/>
                <a:cs typeface="Times New Roman"/>
              </a:rPr>
              <a:t>формікарії</a:t>
            </a:r>
            <a:r>
              <a:rPr lang="uk-UA" sz="2400" dirty="0">
                <a:latin typeface="Times New Roman"/>
                <a:cs typeface="Times New Roman"/>
              </a:rPr>
              <a:t> до того, як придбав його. </a:t>
            </a:r>
            <a:r>
              <a:rPr lang="uk-UA" sz="2400" dirty="0" smtClean="0">
                <a:latin typeface="Times New Roman"/>
                <a:cs typeface="Times New Roman"/>
              </a:rPr>
              <a:t>Тому, </a:t>
            </a:r>
            <a:r>
              <a:rPr lang="uk-UA" sz="2400" dirty="0">
                <a:latin typeface="Times New Roman"/>
                <a:cs typeface="Times New Roman"/>
              </a:rPr>
              <a:t>при першій </a:t>
            </a:r>
            <a:r>
              <a:rPr lang="uk-UA" sz="2400" dirty="0" smtClean="0">
                <a:latin typeface="Times New Roman"/>
                <a:cs typeface="Times New Roman"/>
              </a:rPr>
              <a:t>можливості, </a:t>
            </a:r>
            <a:r>
              <a:rPr lang="uk-UA" sz="2400" dirty="0">
                <a:latin typeface="Times New Roman"/>
                <a:cs typeface="Times New Roman"/>
              </a:rPr>
              <a:t>погодився з рішенням про його купівлю. Але </a:t>
            </a:r>
            <a:r>
              <a:rPr lang="uk-UA" sz="2400" dirty="0" smtClean="0">
                <a:latin typeface="Times New Roman"/>
                <a:cs typeface="Times New Roman"/>
              </a:rPr>
              <a:t>комусь, </a:t>
            </a:r>
            <a:r>
              <a:rPr lang="uk-UA" sz="2400" dirty="0">
                <a:latin typeface="Times New Roman"/>
                <a:cs typeface="Times New Roman"/>
              </a:rPr>
              <a:t>може бути не цікаво спостерігати за життям колонії</a:t>
            </a:r>
            <a:r>
              <a:rPr lang="uk-UA" sz="2400" dirty="0" smtClean="0">
                <a:latin typeface="Times New Roman"/>
                <a:cs typeface="Times New Roman"/>
              </a:rPr>
              <a:t>, тому варто серйозно підходити до питання купівлі мурашиної ферми.</a:t>
            </a:r>
            <a:endParaRPr lang="uk-UA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872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79EAAB-9B32-9EE6-1DA8-9B194835C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Висновки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.</a:t>
            </a:r>
            <a:endParaRPr lang="ru-RU" sz="3200" b="1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716F92-DE48-C35B-7434-008F8249A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49" y="1238251"/>
            <a:ext cx="10001251" cy="508635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514350" indent="-514350" algn="just">
              <a:buNone/>
            </a:pPr>
            <a:r>
              <a:rPr lang="uk-UA" sz="2400" dirty="0" smtClean="0">
                <a:latin typeface="Times New Roman"/>
                <a:cs typeface="Times New Roman"/>
              </a:rPr>
              <a:t>          </a:t>
            </a:r>
            <a:r>
              <a:rPr lang="uk-UA" sz="3400" dirty="0" smtClean="0">
                <a:latin typeface="Times New Roman"/>
                <a:cs typeface="Times New Roman"/>
              </a:rPr>
              <a:t>Під час </a:t>
            </a:r>
            <a:r>
              <a:rPr lang="uk-UA" sz="3400" dirty="0" smtClean="0">
                <a:latin typeface="Times New Roman"/>
                <a:cs typeface="Times New Roman"/>
              </a:rPr>
              <a:t>роботи </a:t>
            </a:r>
            <a:r>
              <a:rPr lang="uk-UA" sz="3400" dirty="0" smtClean="0">
                <a:latin typeface="Times New Roman"/>
                <a:cs typeface="Times New Roman"/>
              </a:rPr>
              <a:t>було</a:t>
            </a:r>
            <a:r>
              <a:rPr lang="uk-UA" sz="3400" dirty="0" smtClean="0">
                <a:latin typeface="Times New Roman"/>
                <a:cs typeface="Times New Roman"/>
              </a:rPr>
              <a:t>:</a:t>
            </a:r>
            <a:endParaRPr lang="uk-UA" sz="3400" dirty="0" smtClean="0">
              <a:latin typeface="Times New Roman"/>
              <a:cs typeface="Times New Roman"/>
            </a:endParaRPr>
          </a:p>
          <a:p>
            <a:pPr marL="514350" indent="-514350" algn="just">
              <a:buAutoNum type="arabicPeriod"/>
            </a:pPr>
            <a:r>
              <a:rPr lang="uk-UA" sz="3400" dirty="0" smtClean="0">
                <a:latin typeface="Times New Roman"/>
                <a:cs typeface="Times New Roman"/>
              </a:rPr>
              <a:t> </a:t>
            </a:r>
            <a:r>
              <a:rPr lang="uk-UA" sz="3400" dirty="0" smtClean="0">
                <a:latin typeface="Times New Roman"/>
                <a:cs typeface="Times New Roman"/>
              </a:rPr>
              <a:t>Розроблено </a:t>
            </a:r>
            <a:r>
              <a:rPr lang="uk-UA" sz="3400" dirty="0" smtClean="0">
                <a:latin typeface="Times New Roman"/>
                <a:cs typeface="Times New Roman"/>
              </a:rPr>
              <a:t>рекомендації для потенційних власників мурашиних ферм.</a:t>
            </a:r>
            <a:endParaRPr lang="ru-RU" sz="3400" dirty="0" smtClean="0"/>
          </a:p>
          <a:p>
            <a:pPr marL="514350" indent="-514350" algn="just">
              <a:buAutoNum type="arabicPeriod"/>
            </a:pPr>
            <a:endParaRPr lang="uk-UA" sz="3400" dirty="0" smtClean="0">
              <a:latin typeface="Times New Roman"/>
              <a:cs typeface="Times New Roman"/>
            </a:endParaRPr>
          </a:p>
          <a:p>
            <a:pPr marL="514350" indent="-514350" algn="just">
              <a:buAutoNum type="arabicPeriod"/>
            </a:pPr>
            <a:r>
              <a:rPr lang="uk-UA" sz="3400" dirty="0" smtClean="0">
                <a:latin typeface="Times New Roman"/>
                <a:cs typeface="Times New Roman"/>
              </a:rPr>
              <a:t>Досліджено </a:t>
            </a:r>
            <a:r>
              <a:rPr lang="uk-UA" sz="3400" dirty="0" smtClean="0">
                <a:latin typeface="Times New Roman"/>
                <a:cs typeface="Times New Roman"/>
              </a:rPr>
              <a:t>особливості окремих мурах в колонії.</a:t>
            </a:r>
          </a:p>
          <a:p>
            <a:pPr marL="514350" indent="-514350" algn="just">
              <a:buAutoNum type="arabicPeriod"/>
            </a:pPr>
            <a:endParaRPr lang="uk-UA" sz="3400" dirty="0" smtClean="0">
              <a:latin typeface="Times New Roman"/>
              <a:cs typeface="Times New Roman"/>
            </a:endParaRPr>
          </a:p>
          <a:p>
            <a:pPr marL="514350" indent="-514350" algn="just">
              <a:buAutoNum type="arabicPeriod"/>
            </a:pPr>
            <a:r>
              <a:rPr lang="uk-UA" sz="3400" dirty="0" smtClean="0">
                <a:latin typeface="Times New Roman"/>
                <a:cs typeface="Times New Roman"/>
              </a:rPr>
              <a:t>Доведено </a:t>
            </a:r>
            <a:r>
              <a:rPr lang="uk-UA" sz="3400" dirty="0" smtClean="0">
                <a:latin typeface="Times New Roman"/>
                <a:cs typeface="Times New Roman"/>
              </a:rPr>
              <a:t>функціональність формікаріїв, та довів, що мурахи є </a:t>
            </a:r>
            <a:r>
              <a:rPr lang="uk-UA" sz="3400" dirty="0" err="1" smtClean="0">
                <a:latin typeface="Times New Roman"/>
                <a:cs typeface="Times New Roman"/>
              </a:rPr>
              <a:t>біоіндикаторами</a:t>
            </a:r>
            <a:r>
              <a:rPr lang="uk-UA" sz="3400" dirty="0" smtClean="0">
                <a:latin typeface="Times New Roman"/>
                <a:cs typeface="Times New Roman"/>
              </a:rPr>
              <a:t> у моєму помешканні.</a:t>
            </a:r>
          </a:p>
          <a:p>
            <a:pPr marL="514350" indent="-514350" algn="just">
              <a:buAutoNum type="arabicPeriod"/>
            </a:pPr>
            <a:r>
              <a:rPr lang="uk-UA" sz="3400" dirty="0" smtClean="0">
                <a:latin typeface="Times New Roman"/>
                <a:cs typeface="Times New Roman"/>
              </a:rPr>
              <a:t>Визначено </a:t>
            </a:r>
            <a:r>
              <a:rPr lang="uk-UA" sz="3400" dirty="0" smtClean="0">
                <a:latin typeface="Times New Roman"/>
                <a:cs typeface="Times New Roman"/>
              </a:rPr>
              <a:t>найкращі умови для існування мурах.</a:t>
            </a:r>
          </a:p>
          <a:p>
            <a:pPr marL="514350" indent="-514350" algn="just">
              <a:buAutoNum type="arabicPeriod"/>
            </a:pPr>
            <a:endParaRPr lang="uk-UA" sz="3400" dirty="0" smtClean="0">
              <a:latin typeface="Times New Roman"/>
              <a:cs typeface="Times New Roman"/>
            </a:endParaRPr>
          </a:p>
          <a:p>
            <a:pPr marL="514350" indent="-514350" algn="just">
              <a:buAutoNum type="arabicPeriod"/>
            </a:pPr>
            <a:r>
              <a:rPr lang="uk-UA" sz="3400" dirty="0" smtClean="0">
                <a:latin typeface="Times New Roman"/>
                <a:cs typeface="Times New Roman"/>
              </a:rPr>
              <a:t>Опрацьовано </a:t>
            </a:r>
            <a:r>
              <a:rPr lang="uk-UA" sz="3400" dirty="0" smtClean="0">
                <a:latin typeface="Times New Roman"/>
                <a:cs typeface="Times New Roman"/>
              </a:rPr>
              <a:t>таблицю активності мурах на основі дослідження температури та вологості повітря у квартирі.</a:t>
            </a:r>
            <a:br>
              <a:rPr lang="uk-UA" sz="3400" dirty="0" smtClean="0">
                <a:latin typeface="Times New Roman"/>
                <a:cs typeface="Times New Roman"/>
              </a:rPr>
            </a:br>
            <a:endParaRPr lang="uk-UA" sz="3400" dirty="0" smtClean="0">
              <a:latin typeface="Times New Roman"/>
              <a:cs typeface="Times New Roman"/>
            </a:endParaRPr>
          </a:p>
          <a:p>
            <a:pPr marL="514350" indent="-514350" algn="just">
              <a:buAutoNum type="arabicPeriod"/>
            </a:pPr>
            <a:r>
              <a:rPr lang="uk-UA" sz="3400" dirty="0" smtClean="0">
                <a:latin typeface="Times New Roman"/>
                <a:cs typeface="Times New Roman"/>
              </a:rPr>
              <a:t>Встановлено та виявлено найкращі умови</a:t>
            </a:r>
            <a:r>
              <a:rPr lang="uk-UA" sz="3400" dirty="0">
                <a:latin typeface="Times New Roman"/>
                <a:cs typeface="Times New Roman"/>
              </a:rPr>
              <a:t> </a:t>
            </a:r>
            <a:r>
              <a:rPr lang="uk-UA" sz="3400" dirty="0" smtClean="0">
                <a:latin typeface="Times New Roman"/>
                <a:cs typeface="Times New Roman"/>
              </a:rPr>
              <a:t>по </a:t>
            </a:r>
            <a:r>
              <a:rPr lang="uk-UA" sz="3400" dirty="0" smtClean="0">
                <a:latin typeface="Times New Roman"/>
                <a:cs typeface="Times New Roman"/>
              </a:rPr>
              <a:t>догляду </a:t>
            </a:r>
            <a:r>
              <a:rPr lang="uk-UA" sz="3400" dirty="0" smtClean="0">
                <a:latin typeface="Times New Roman"/>
                <a:cs typeface="Times New Roman"/>
              </a:rPr>
              <a:t>за </a:t>
            </a:r>
            <a:r>
              <a:rPr lang="uk-UA" sz="3400" dirty="0" err="1" smtClean="0">
                <a:latin typeface="Times New Roman"/>
                <a:cs typeface="Times New Roman"/>
              </a:rPr>
              <a:t>формікарієм</a:t>
            </a:r>
            <a:r>
              <a:rPr lang="uk-UA" sz="3400" dirty="0" smtClean="0">
                <a:latin typeface="Times New Roman"/>
                <a:cs typeface="Times New Roman"/>
              </a:rPr>
              <a:t>. </a:t>
            </a:r>
          </a:p>
          <a:p>
            <a:pPr marL="457200" indent="-457200" algn="just">
              <a:buAutoNum type="arabicPeriod"/>
            </a:pPr>
            <a:endParaRPr lang="ru-RU" sz="3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175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F718B-6DB6-B3C2-C5EA-EF5414AD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latin typeface="Times New Roman"/>
                <a:cs typeface="Times New Roman"/>
              </a:rPr>
              <a:t>Список </a:t>
            </a:r>
            <a:r>
              <a:rPr lang="ru-RU" sz="2800" b="1" dirty="0" err="1">
                <a:latin typeface="Times New Roman"/>
                <a:cs typeface="Times New Roman"/>
              </a:rPr>
              <a:t>використаних</a:t>
            </a:r>
            <a:r>
              <a:rPr lang="ru-RU" sz="2800" b="1" dirty="0">
                <a:latin typeface="Times New Roman"/>
                <a:cs typeface="Times New Roman"/>
              </a:rPr>
              <a:t> </a:t>
            </a:r>
            <a:r>
              <a:rPr lang="ru-RU" sz="2800" b="1" dirty="0" err="1">
                <a:latin typeface="Times New Roman"/>
                <a:cs typeface="Times New Roman"/>
              </a:rPr>
              <a:t>джерел</a:t>
            </a:r>
            <a:endParaRPr lang="ru-RU" sz="2800" b="1" dirty="0">
              <a:latin typeface="Times New Roman"/>
              <a:cs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D4EDE5-B14B-661B-90E4-8E3D20DE5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1. Бернар </a:t>
            </a:r>
            <a:r>
              <a:rPr lang="ru-RU" sz="2400" dirty="0" err="1">
                <a:latin typeface="Times New Roman"/>
                <a:cs typeface="Times New Roman"/>
              </a:rPr>
              <a:t>Вербер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«</a:t>
            </a:r>
            <a:r>
              <a:rPr lang="ru-RU" sz="2400" dirty="0" err="1" smtClean="0">
                <a:latin typeface="Times New Roman"/>
                <a:cs typeface="Times New Roman"/>
              </a:rPr>
              <a:t>Мурахи</a:t>
            </a:r>
            <a:r>
              <a:rPr lang="ru-RU" sz="2400" dirty="0" smtClean="0">
                <a:latin typeface="Times New Roman"/>
                <a:cs typeface="Times New Roman"/>
              </a:rPr>
              <a:t>». </a:t>
            </a:r>
            <a:r>
              <a:rPr lang="ru-RU" sz="2400" dirty="0" err="1" smtClean="0">
                <a:latin typeface="Times New Roman"/>
                <a:cs typeface="Times New Roman"/>
              </a:rPr>
              <a:t>Видавництво</a:t>
            </a:r>
            <a:r>
              <a:rPr lang="en-US" sz="2400" dirty="0" smtClean="0">
                <a:latin typeface="Times New Roman"/>
                <a:cs typeface="Times New Roman"/>
                <a:hlinkClick r:id="rId2"/>
              </a:rPr>
              <a:t>Terra Incognita</a:t>
            </a:r>
            <a:r>
              <a:rPr lang="uk-UA" sz="2400" dirty="0" smtClean="0">
                <a:latin typeface="Times New Roman"/>
                <a:cs typeface="Times New Roman"/>
              </a:rPr>
              <a:t>. , 2018.-272с.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457200" indent="-457200">
              <a:buNone/>
            </a:pPr>
            <a:endParaRPr lang="ru-RU" sz="2400" dirty="0" smtClean="0">
              <a:latin typeface="Times New Roman"/>
              <a:cs typeface="Times New Roman"/>
            </a:endParaRPr>
          </a:p>
          <a:p>
            <a:pPr marL="457200" indent="-457200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2. </a:t>
            </a:r>
            <a:r>
              <a:rPr lang="ru-RU" sz="2400" dirty="0" err="1" smtClean="0">
                <a:latin typeface="Times New Roman"/>
                <a:cs typeface="Times New Roman"/>
              </a:rPr>
              <a:t>Інструкція</a:t>
            </a:r>
            <a:r>
              <a:rPr lang="ru-RU" sz="2400" dirty="0">
                <a:latin typeface="Times New Roman"/>
                <a:cs typeface="Times New Roman"/>
              </a:rPr>
              <a:t> до </a:t>
            </a:r>
            <a:r>
              <a:rPr lang="ru-RU" sz="2400" dirty="0" err="1">
                <a:latin typeface="Times New Roman"/>
                <a:cs typeface="Times New Roman"/>
              </a:rPr>
              <a:t>мурашиної</a:t>
            </a:r>
            <a:r>
              <a:rPr lang="ru-RU" sz="2400" dirty="0">
                <a:latin typeface="Times New Roman"/>
                <a:cs typeface="Times New Roman"/>
              </a:rPr>
              <a:t> ферми "</a:t>
            </a:r>
            <a:r>
              <a:rPr lang="ru-RU" sz="2400" dirty="0" err="1" smtClean="0">
                <a:latin typeface="Times New Roman"/>
                <a:cs typeface="Times New Roman"/>
              </a:rPr>
              <a:t>AntHouse</a:t>
            </a:r>
            <a:r>
              <a:rPr lang="ru-RU" sz="2400" dirty="0" smtClean="0">
                <a:latin typeface="Times New Roman"/>
                <a:cs typeface="Times New Roman"/>
              </a:rPr>
              <a:t>«, 2024.-24с.</a:t>
            </a:r>
            <a:r>
              <a:rPr lang="ru-RU" sz="2400" dirty="0">
                <a:latin typeface="Times New Roman"/>
                <a:cs typeface="Times New Roman"/>
              </a:rPr>
              <a:t> </a:t>
            </a:r>
          </a:p>
          <a:p>
            <a:pPr marL="457200" indent="-457200">
              <a:buNone/>
            </a:pPr>
            <a:endParaRPr lang="ru-RU" sz="2400" dirty="0" smtClean="0">
              <a:latin typeface="Arial"/>
              <a:cs typeface="Arial"/>
            </a:endParaRPr>
          </a:p>
          <a:p>
            <a:pPr marL="457200" indent="-45720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Пізнаємо природу. Моя планета Земля. 6 клас: Зошит з друкованою основою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І.В. Гавриш, С.С.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Гога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К.М.Задорожний, Г.О.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Калиновська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Харків : Інтелект України, 2024.- 48с.</a:t>
            </a:r>
          </a:p>
          <a:p>
            <a:pPr marL="0" indent="0">
              <a:buNone/>
            </a:pPr>
            <a:endParaRPr lang="ru-RU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223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DCB0D77-486B-C14B-F745-43AF7BCEB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891" y="562762"/>
            <a:ext cx="9675961" cy="5734051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just"/>
            <a:r>
              <a:rPr lang="uk-UA" sz="2800" b="1" dirty="0">
                <a:latin typeface="Times New Roman"/>
                <a:cs typeface="Times New Roman"/>
              </a:rPr>
              <a:t>Мета: </a:t>
            </a:r>
          </a:p>
          <a:p>
            <a:r>
              <a:rPr lang="uk-UA" dirty="0">
                <a:latin typeface="Times New Roman"/>
                <a:cs typeface="Times New Roman"/>
              </a:rPr>
              <a:t>дослідити життя мурах у домашньому середовищі при різних умовах та з'ясувати за яких умов, мурахи можуть бути </a:t>
            </a:r>
            <a:r>
              <a:rPr lang="uk-UA" dirty="0" err="1" smtClean="0">
                <a:latin typeface="Times New Roman"/>
                <a:cs typeface="Times New Roman"/>
              </a:rPr>
              <a:t>біоіндикаторами</a:t>
            </a:r>
            <a:r>
              <a:rPr lang="uk-UA" dirty="0" smtClean="0">
                <a:latin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cs typeface="Times New Roman"/>
              </a:rPr>
              <a:t>у </a:t>
            </a:r>
            <a:r>
              <a:rPr lang="uk-UA" dirty="0" smtClean="0">
                <a:latin typeface="Times New Roman"/>
                <a:cs typeface="Times New Roman"/>
              </a:rPr>
              <a:t>житті людини</a:t>
            </a:r>
            <a:r>
              <a:rPr lang="uk-UA" dirty="0">
                <a:latin typeface="Times New Roman"/>
                <a:cs typeface="Times New Roman"/>
              </a:rPr>
              <a:t>.</a:t>
            </a:r>
            <a:br>
              <a:rPr lang="uk-UA" dirty="0">
                <a:latin typeface="Times New Roman"/>
                <a:cs typeface="Times New Roman"/>
              </a:rPr>
            </a:br>
            <a:endParaRPr lang="uk-UA" dirty="0">
              <a:latin typeface="Times New Roman"/>
              <a:cs typeface="Times New Roman"/>
            </a:endParaRPr>
          </a:p>
          <a:p>
            <a:pPr algn="just"/>
            <a:r>
              <a:rPr lang="uk-UA" sz="2800" b="1" dirty="0">
                <a:latin typeface="Times New Roman"/>
                <a:cs typeface="Times New Roman"/>
              </a:rPr>
              <a:t>Об'єкт дослідження</a:t>
            </a:r>
            <a:r>
              <a:rPr lang="uk-UA" sz="2800" b="1" dirty="0" smtClean="0">
                <a:latin typeface="Times New Roman"/>
                <a:cs typeface="Times New Roman"/>
              </a:rPr>
              <a:t>:</a:t>
            </a:r>
          </a:p>
          <a:p>
            <a:pPr algn="just"/>
            <a:r>
              <a:rPr lang="uk-UA" sz="2800" dirty="0" err="1">
                <a:latin typeface="Times New Roman"/>
                <a:cs typeface="Times New Roman"/>
              </a:rPr>
              <a:t>ф</a:t>
            </a:r>
            <a:r>
              <a:rPr lang="uk-UA" sz="2800" dirty="0" err="1" smtClean="0">
                <a:latin typeface="Times New Roman"/>
                <a:cs typeface="Times New Roman"/>
              </a:rPr>
              <a:t>ормікарій</a:t>
            </a:r>
            <a:r>
              <a:rPr lang="uk-UA" sz="2800" dirty="0" smtClean="0">
                <a:latin typeface="Times New Roman"/>
                <a:cs typeface="Times New Roman"/>
              </a:rPr>
              <a:t>, </a:t>
            </a:r>
            <a:r>
              <a:rPr lang="uk-UA" sz="2800" dirty="0" smtClean="0">
                <a:latin typeface="Times New Roman"/>
                <a:cs typeface="Times New Roman"/>
              </a:rPr>
              <a:t>як </a:t>
            </a:r>
            <a:r>
              <a:rPr lang="uk-UA" sz="2800" dirty="0" err="1" smtClean="0">
                <a:latin typeface="Times New Roman"/>
                <a:cs typeface="Times New Roman"/>
              </a:rPr>
              <a:t>біоіндикатор</a:t>
            </a:r>
            <a:r>
              <a:rPr lang="uk-UA" sz="2800" dirty="0" smtClean="0">
                <a:latin typeface="Times New Roman"/>
                <a:cs typeface="Times New Roman"/>
              </a:rPr>
              <a:t>.</a:t>
            </a:r>
            <a:endParaRPr lang="uk-UA" sz="2800" b="1" dirty="0">
              <a:latin typeface="Times New Roman"/>
              <a:cs typeface="Times New Roman"/>
            </a:endParaRPr>
          </a:p>
          <a:p>
            <a:pPr algn="just"/>
            <a:endParaRPr lang="uk-UA" b="1" dirty="0">
              <a:latin typeface="Times New Roman"/>
              <a:cs typeface="Times New Roman"/>
            </a:endParaRPr>
          </a:p>
          <a:p>
            <a:pPr algn="just"/>
            <a:r>
              <a:rPr lang="uk-UA" sz="2800" b="1" dirty="0">
                <a:latin typeface="Times New Roman"/>
                <a:cs typeface="Times New Roman"/>
              </a:rPr>
              <a:t>Предмет дослідження: </a:t>
            </a:r>
            <a:endParaRPr lang="uk-UA" sz="2800" b="1" dirty="0" smtClean="0">
              <a:latin typeface="Times New Roman"/>
              <a:cs typeface="Times New Roman"/>
            </a:endParaRPr>
          </a:p>
          <a:p>
            <a:pPr algn="just"/>
            <a:r>
              <a:rPr lang="uk-UA" sz="2800" dirty="0" err="1">
                <a:latin typeface="Times New Roman"/>
                <a:cs typeface="Times New Roman"/>
              </a:rPr>
              <a:t>мурахи</a:t>
            </a:r>
            <a:r>
              <a:rPr lang="uk-UA" sz="2800" dirty="0">
                <a:latin typeface="Times New Roman"/>
                <a:cs typeface="Times New Roman"/>
              </a:rPr>
              <a:t> у мурашиній фермі.</a:t>
            </a:r>
          </a:p>
          <a:p>
            <a:pPr algn="just"/>
            <a:endParaRPr lang="uk-UA" dirty="0">
              <a:latin typeface="Times New Roman"/>
              <a:cs typeface="Times New Roman"/>
            </a:endParaRPr>
          </a:p>
          <a:p>
            <a:pPr algn="just"/>
            <a:r>
              <a:rPr lang="uk-UA" sz="2800" b="1" dirty="0" smtClean="0">
                <a:latin typeface="Times New Roman"/>
                <a:cs typeface="Times New Roman"/>
              </a:rPr>
              <a:t>Методи </a:t>
            </a:r>
            <a:r>
              <a:rPr lang="uk-UA" sz="2800" b="1" dirty="0">
                <a:latin typeface="Times New Roman"/>
                <a:cs typeface="Times New Roman"/>
              </a:rPr>
              <a:t>дослідження:</a:t>
            </a:r>
          </a:p>
          <a:p>
            <a:pPr algn="just"/>
            <a:r>
              <a:rPr lang="uk-UA" dirty="0">
                <a:latin typeface="Times New Roman"/>
                <a:cs typeface="Times New Roman"/>
              </a:rPr>
              <a:t>пряме спостереження, порівняння результатів дослідження, аналіз досліджень, аналіз опрацьованих джерел інформації.</a:t>
            </a:r>
          </a:p>
          <a:p>
            <a:pPr algn="just"/>
            <a:endParaRPr lang="uk-UA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405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96ACCD-7D4F-9267-5706-785E6E3FB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888" y="379107"/>
            <a:ext cx="2708695" cy="1325563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/>
                <a:cs typeface="Times New Roman"/>
              </a:rPr>
              <a:t>Завдання: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E1A7FA4-33D3-F069-0FE2-07BE48416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218" y="1525774"/>
            <a:ext cx="9667336" cy="489767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uk-UA" sz="2400" dirty="0">
                <a:latin typeface="Times New Roman"/>
                <a:cs typeface="Times New Roman"/>
              </a:rPr>
              <a:t>Розробити рекомендації для потенційних власників мурашиних ферм.</a:t>
            </a:r>
            <a:endParaRPr lang="ru-RU" dirty="0"/>
          </a:p>
          <a:p>
            <a:pPr marL="514350" indent="-514350" algn="just">
              <a:buAutoNum type="arabicPeriod"/>
            </a:pPr>
            <a:endParaRPr lang="uk-UA" sz="2400" dirty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r>
              <a:rPr lang="uk-UA" sz="2400" dirty="0">
                <a:latin typeface="Times New Roman"/>
                <a:cs typeface="Times New Roman"/>
              </a:rPr>
              <a:t>Дослідити особливості </a:t>
            </a:r>
            <a:r>
              <a:rPr lang="uk-UA" sz="2400" dirty="0" smtClean="0">
                <a:latin typeface="Times New Roman"/>
                <a:cs typeface="Times New Roman"/>
              </a:rPr>
              <a:t> та спосіб життя окремих </a:t>
            </a:r>
            <a:r>
              <a:rPr lang="uk-UA" sz="2400" dirty="0">
                <a:latin typeface="Times New Roman"/>
                <a:cs typeface="Times New Roman"/>
              </a:rPr>
              <a:t>мурах в колонії.</a:t>
            </a:r>
          </a:p>
          <a:p>
            <a:pPr marL="514350" indent="-514350">
              <a:buAutoNum type="arabicPeriod"/>
            </a:pPr>
            <a:endParaRPr lang="uk-UA" sz="2400" dirty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r>
              <a:rPr lang="uk-UA" sz="2400" dirty="0">
                <a:latin typeface="Times New Roman"/>
                <a:cs typeface="Times New Roman"/>
              </a:rPr>
              <a:t>Довести або спростувати функціональність </a:t>
            </a:r>
            <a:r>
              <a:rPr lang="uk-UA" sz="2400" dirty="0" err="1">
                <a:latin typeface="Times New Roman"/>
                <a:cs typeface="Times New Roman"/>
              </a:rPr>
              <a:t>формікаріїв</a:t>
            </a:r>
            <a:r>
              <a:rPr lang="uk-UA" sz="2400" dirty="0">
                <a:latin typeface="Times New Roman"/>
                <a:cs typeface="Times New Roman"/>
              </a:rPr>
              <a:t>.</a:t>
            </a:r>
          </a:p>
          <a:p>
            <a:pPr marL="514350" indent="-514350">
              <a:buAutoNum type="arabicPeriod"/>
            </a:pPr>
            <a:endParaRPr lang="uk-UA" sz="2400" dirty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r>
              <a:rPr lang="uk-UA" sz="2400" dirty="0">
                <a:latin typeface="Times New Roman"/>
                <a:cs typeface="Times New Roman"/>
              </a:rPr>
              <a:t>Визначити найкращі умови для існування мурах.</a:t>
            </a:r>
          </a:p>
          <a:p>
            <a:pPr marL="514350" indent="-514350">
              <a:buAutoNum type="arabicPeriod"/>
            </a:pPr>
            <a:endParaRPr lang="uk-UA" sz="2400" dirty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r>
              <a:rPr lang="uk-UA" sz="2400" dirty="0">
                <a:latin typeface="Times New Roman"/>
                <a:cs typeface="Times New Roman"/>
              </a:rPr>
              <a:t>Опрацювати </a:t>
            </a:r>
            <a:r>
              <a:rPr lang="uk-UA" sz="2400" dirty="0" smtClean="0">
                <a:latin typeface="Times New Roman"/>
                <a:cs typeface="Times New Roman"/>
              </a:rPr>
              <a:t>таблицю активності </a:t>
            </a:r>
            <a:r>
              <a:rPr lang="uk-UA" sz="2400" dirty="0">
                <a:latin typeface="Times New Roman"/>
                <a:cs typeface="Times New Roman"/>
              </a:rPr>
              <a:t>мурах на основі дослідження температури та вологості повітря у квартирі.</a:t>
            </a:r>
            <a:br>
              <a:rPr lang="uk-UA" sz="2400" dirty="0">
                <a:latin typeface="Times New Roman"/>
                <a:cs typeface="Times New Roman"/>
              </a:rPr>
            </a:br>
            <a:endParaRPr lang="uk-UA" sz="2400" dirty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r>
              <a:rPr lang="uk-UA" sz="2400" dirty="0">
                <a:latin typeface="Times New Roman"/>
                <a:cs typeface="Times New Roman"/>
              </a:rPr>
              <a:t>Дізнатись, як правильно доглядати за </a:t>
            </a:r>
            <a:r>
              <a:rPr lang="uk-UA" sz="2400" dirty="0" err="1">
                <a:latin typeface="Times New Roman"/>
                <a:cs typeface="Times New Roman"/>
              </a:rPr>
              <a:t>формікарієм</a:t>
            </a:r>
            <a:r>
              <a:rPr lang="uk-UA" sz="2400" dirty="0">
                <a:latin typeface="Times New Roman"/>
                <a:cs typeface="Times New Roman"/>
              </a:rPr>
              <a:t>. </a:t>
            </a:r>
            <a:r>
              <a:rPr lang="uk-UA" sz="2400" dirty="0" smtClean="0">
                <a:latin typeface="Times New Roman"/>
                <a:cs typeface="Times New Roman"/>
              </a:rPr>
              <a:t>Провести спостереження за харчуванням комах та зволоженням мурашиної ферми.</a:t>
            </a:r>
            <a:endParaRPr lang="uk-UA" sz="2400" dirty="0">
              <a:latin typeface="Times New Roman"/>
              <a:cs typeface="Times New Roman"/>
            </a:endParaRPr>
          </a:p>
          <a:p>
            <a:pPr marL="514350" indent="-514350">
              <a:buAutoNum type="arabicPeriod"/>
            </a:pPr>
            <a:endParaRPr lang="uk-UA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316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0490B-FBD6-031D-61FB-20389E226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190" y="202861"/>
            <a:ext cx="9838210" cy="730589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300" b="1" dirty="0" err="1">
                <a:latin typeface="Times New Roman"/>
                <a:cs typeface="Times New Roman"/>
              </a:rPr>
              <a:t>Спеціалізація</a:t>
            </a:r>
            <a:r>
              <a:rPr lang="en-US" sz="3300" b="1" dirty="0">
                <a:latin typeface="Times New Roman"/>
                <a:cs typeface="Times New Roman"/>
              </a:rPr>
              <a:t> </a:t>
            </a:r>
            <a:r>
              <a:rPr lang="en-US" sz="3300" b="1" dirty="0" smtClean="0">
                <a:latin typeface="Times New Roman"/>
                <a:cs typeface="Times New Roman"/>
              </a:rPr>
              <a:t>мурах</a:t>
            </a:r>
            <a:r>
              <a:rPr lang="uk-UA" sz="3300" b="1" dirty="0" smtClean="0">
                <a:latin typeface="Times New Roman"/>
                <a:cs typeface="Times New Roman"/>
              </a:rPr>
              <a:t> у</a:t>
            </a:r>
            <a:r>
              <a:rPr lang="en-US" sz="3300" b="1" dirty="0">
                <a:latin typeface="Times New Roman"/>
                <a:cs typeface="Times New Roman"/>
              </a:rPr>
              <a:t> </a:t>
            </a:r>
            <a:r>
              <a:rPr lang="en-US" sz="3300" b="1" dirty="0" err="1">
                <a:latin typeface="Times New Roman"/>
                <a:cs typeface="Times New Roman"/>
              </a:rPr>
              <a:t>мурашиній</a:t>
            </a:r>
            <a:r>
              <a:rPr lang="en-US" sz="3300" b="1" dirty="0">
                <a:latin typeface="Times New Roman"/>
                <a:cs typeface="Times New Roman"/>
              </a:rPr>
              <a:t> </a:t>
            </a:r>
            <a:r>
              <a:rPr lang="en-US" sz="3300" b="1" dirty="0" err="1" smtClean="0">
                <a:latin typeface="Times New Roman"/>
                <a:cs typeface="Times New Roman"/>
              </a:rPr>
              <a:t>колонії</a:t>
            </a:r>
            <a:r>
              <a:rPr lang="uk-UA" sz="3300" b="1" dirty="0" smtClean="0">
                <a:latin typeface="Times New Roman"/>
                <a:cs typeface="Times New Roman"/>
              </a:rPr>
              <a:t>.</a:t>
            </a:r>
            <a:endParaRPr lang="en-US" sz="3300" b="1" dirty="0">
              <a:latin typeface="Times New Roman"/>
              <a:cs typeface="Times New Roman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26AE8E0-3735-911F-539C-BF6A12B24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8751" y="914400"/>
            <a:ext cx="10115550" cy="2209800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/>
                <a:cs typeface="Times New Roman"/>
              </a:rPr>
              <a:t>У </a:t>
            </a:r>
            <a:r>
              <a:rPr lang="en-US" sz="2400" dirty="0" err="1" smtClean="0">
                <a:latin typeface="Times New Roman"/>
                <a:cs typeface="Times New Roman"/>
              </a:rPr>
              <a:t>мура</a:t>
            </a:r>
            <a:r>
              <a:rPr lang="uk-UA" sz="2400" dirty="0" smtClean="0">
                <a:latin typeface="Times New Roman"/>
                <a:cs typeface="Times New Roman"/>
              </a:rPr>
              <a:t>шок,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у </a:t>
            </a:r>
            <a:r>
              <a:rPr lang="en-US" sz="2400" dirty="0" err="1" smtClean="0">
                <a:latin typeface="Times New Roman"/>
                <a:cs typeface="Times New Roman"/>
              </a:rPr>
              <a:t>кожного</a:t>
            </a:r>
            <a:r>
              <a:rPr lang="uk-UA" sz="2400" dirty="0" smtClean="0">
                <a:latin typeface="Times New Roman"/>
                <a:cs typeface="Times New Roman"/>
              </a:rPr>
              <a:t>,</a:t>
            </a:r>
            <a:r>
              <a:rPr lang="en-US" sz="2400" dirty="0">
                <a:latin typeface="Times New Roman"/>
                <a:cs typeface="Times New Roman"/>
              </a:rPr>
              <a:t> є </a:t>
            </a:r>
            <a:r>
              <a:rPr lang="en-US" sz="2400" dirty="0" err="1">
                <a:latin typeface="Times New Roman"/>
                <a:cs typeface="Times New Roman"/>
              </a:rPr>
              <a:t>свої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обов'язки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Найбільша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особа</a:t>
            </a:r>
            <a:r>
              <a:rPr lang="en-US" sz="2400" dirty="0">
                <a:latin typeface="Times New Roman"/>
                <a:cs typeface="Times New Roman"/>
              </a:rPr>
              <a:t> - </a:t>
            </a:r>
            <a:r>
              <a:rPr lang="en-US" sz="2400" dirty="0" err="1">
                <a:latin typeface="Times New Roman"/>
                <a:cs typeface="Times New Roman"/>
              </a:rPr>
              <a:t>матка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Вона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живе</a:t>
            </a: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dirty="0" err="1">
                <a:latin typeface="Times New Roman"/>
                <a:cs typeface="Times New Roman"/>
              </a:rPr>
              <a:t>до</a:t>
            </a:r>
            <a:r>
              <a:rPr lang="en-US" sz="2400" dirty="0">
                <a:latin typeface="Times New Roman"/>
                <a:cs typeface="Times New Roman"/>
              </a:rPr>
              <a:t> 18 </a:t>
            </a:r>
            <a:r>
              <a:rPr lang="en-US" sz="2400" dirty="0" err="1">
                <a:latin typeface="Times New Roman"/>
                <a:cs typeface="Times New Roman"/>
              </a:rPr>
              <a:t>років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Матка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запліднена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на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все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життя</a:t>
            </a:r>
            <a:r>
              <a:rPr lang="en-US" sz="2400" dirty="0">
                <a:latin typeface="Times New Roman"/>
                <a:cs typeface="Times New Roman"/>
              </a:rPr>
              <a:t> й </a:t>
            </a:r>
            <a:r>
              <a:rPr lang="en-US" sz="2400" dirty="0" err="1">
                <a:latin typeface="Times New Roman"/>
                <a:cs typeface="Times New Roman"/>
              </a:rPr>
              <a:t>відкладає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личинки</a:t>
            </a:r>
            <a:r>
              <a:rPr lang="en-US" sz="2400" dirty="0">
                <a:latin typeface="Times New Roman"/>
                <a:cs typeface="Times New Roman"/>
              </a:rPr>
              <a:t>. З </a:t>
            </a:r>
            <a:r>
              <a:rPr lang="en-US" sz="2400" dirty="0" err="1">
                <a:latin typeface="Times New Roman"/>
                <a:cs typeface="Times New Roman"/>
              </a:rPr>
              <a:t>личинок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розвиваються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мурахи-робітники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та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мурахи-солдати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Мурахи-робітники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доглядають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за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потомством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риють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ходи</a:t>
            </a:r>
            <a:r>
              <a:rPr lang="en-US" sz="2400" dirty="0">
                <a:latin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cs typeface="Times New Roman"/>
              </a:rPr>
              <a:t>Мурахи-солдати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більші</a:t>
            </a:r>
            <a:r>
              <a:rPr lang="en-US" sz="2400" dirty="0">
                <a:latin typeface="Times New Roman"/>
                <a:cs typeface="Times New Roman"/>
              </a:rPr>
              <a:t> й </a:t>
            </a:r>
            <a:r>
              <a:rPr lang="en-US" sz="2400" dirty="0" err="1">
                <a:latin typeface="Times New Roman"/>
                <a:cs typeface="Times New Roman"/>
              </a:rPr>
              <a:t>сильніші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за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робітників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dirty="0" err="1">
                <a:latin typeface="Times New Roman"/>
                <a:cs typeface="Times New Roman"/>
              </a:rPr>
              <a:t>захищають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інших</a:t>
            </a:r>
            <a:r>
              <a:rPr lang="en-US" sz="2400" dirty="0">
                <a:latin typeface="Times New Roman"/>
                <a:cs typeface="Times New Roman"/>
              </a:rPr>
              <a:t> мурах, </a:t>
            </a:r>
            <a:r>
              <a:rPr lang="en-US" sz="2400" dirty="0" err="1">
                <a:latin typeface="Times New Roman"/>
                <a:cs typeface="Times New Roman"/>
              </a:rPr>
              <a:t>ходять</a:t>
            </a:r>
            <a:r>
              <a:rPr lang="en-US" sz="2400" dirty="0">
                <a:latin typeface="Times New Roman"/>
                <a:cs typeface="Times New Roman"/>
              </a:rPr>
              <a:t> в "</a:t>
            </a:r>
            <a:r>
              <a:rPr lang="en-US" sz="2400" dirty="0" err="1">
                <a:latin typeface="Times New Roman"/>
                <a:cs typeface="Times New Roman"/>
              </a:rPr>
              <a:t>експедиції</a:t>
            </a:r>
            <a:r>
              <a:rPr lang="en-US" sz="2400" dirty="0">
                <a:latin typeface="Times New Roman"/>
                <a:cs typeface="Times New Roman"/>
              </a:rPr>
              <a:t>" </a:t>
            </a:r>
            <a:r>
              <a:rPr lang="en-US" sz="2400" dirty="0" err="1">
                <a:latin typeface="Times New Roman"/>
                <a:cs typeface="Times New Roman"/>
              </a:rPr>
              <a:t>за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їжею</a:t>
            </a:r>
            <a:r>
              <a:rPr lang="en-US" sz="2400" dirty="0">
                <a:latin typeface="Times New Roman"/>
                <a:cs typeface="Times New Roman"/>
              </a:rPr>
              <a:t>.</a:t>
            </a:r>
            <a:endParaRPr lang="uk-UA" sz="2400" dirty="0">
              <a:latin typeface="Times New Roman"/>
              <a:cs typeface="Times New Roman"/>
            </a:endParaRPr>
          </a:p>
        </p:txBody>
      </p:sp>
      <p:pic>
        <p:nvPicPr>
          <p:cNvPr id="8" name="Місце для вмісту 7" descr="Зображення, що містить акваріум, просто неба, рослина, трава&#10;&#10;Опис створено автоматично">
            <a:extLst>
              <a:ext uri="{FF2B5EF4-FFF2-40B4-BE49-F238E27FC236}">
                <a16:creationId xmlns:a16="http://schemas.microsoft.com/office/drawing/2014/main" id="{274CC918-51BF-3D6A-D38A-A4686EC2DC2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/>
          <a:srcRect t="8745" r="1" b="20968"/>
          <a:stretch/>
        </p:blipFill>
        <p:spPr>
          <a:xfrm>
            <a:off x="1428751" y="3174404"/>
            <a:ext cx="10287000" cy="328473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E4693AA-498B-E6AF-601B-29E17381AF20}"/>
              </a:ext>
            </a:extLst>
          </p:cNvPr>
          <p:cNvSpPr txBox="1"/>
          <p:nvPr/>
        </p:nvSpPr>
        <p:spPr>
          <a:xfrm>
            <a:off x="3136407" y="3826906"/>
            <a:ext cx="1575732" cy="565785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dirty="0"/>
              <a:t>Матка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16DC26-825D-C608-0DE5-9788DFB511D1}"/>
              </a:ext>
            </a:extLst>
          </p:cNvPr>
          <p:cNvSpPr txBox="1"/>
          <p:nvPr/>
        </p:nvSpPr>
        <p:spPr>
          <a:xfrm>
            <a:off x="5139446" y="4311702"/>
            <a:ext cx="2114026" cy="565785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dirty="0"/>
              <a:t>Мураха-солдат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1A93A6-E225-D068-7EC7-9BC8827C22F1}"/>
              </a:ext>
            </a:extLst>
          </p:cNvPr>
          <p:cNvSpPr txBox="1"/>
          <p:nvPr/>
        </p:nvSpPr>
        <p:spPr>
          <a:xfrm>
            <a:off x="7431739" y="4882329"/>
            <a:ext cx="2323751" cy="565785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dirty="0"/>
              <a:t>Мураха-робітник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5A2B65-DF4A-DFBB-709C-4520A723966E}"/>
              </a:ext>
            </a:extLst>
          </p:cNvPr>
          <p:cNvSpPr txBox="1"/>
          <p:nvPr/>
        </p:nvSpPr>
        <p:spPr>
          <a:xfrm>
            <a:off x="4161604" y="5220858"/>
            <a:ext cx="2114026" cy="565785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dirty="0"/>
              <a:t>Личинка мурах</a:t>
            </a:r>
          </a:p>
        </p:txBody>
      </p:sp>
    </p:spTree>
    <p:extLst>
      <p:ext uri="{BB962C8B-B14F-4D97-AF65-F5344CB8AC3E}">
        <p14:creationId xmlns:p14="http://schemas.microsoft.com/office/powerpoint/2010/main" val="214432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754B40-2AD8-DFAD-EFBA-0C817614B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851" y="-119979"/>
            <a:ext cx="8420100" cy="1454051"/>
          </a:xfrm>
        </p:spPr>
        <p:txBody>
          <a:bodyPr>
            <a:normAutofit/>
          </a:bodyPr>
          <a:lstStyle/>
          <a:p>
            <a:pPr algn="ctr"/>
            <a:r>
              <a:rPr lang="uk-UA" sz="3300" b="1" dirty="0">
                <a:latin typeface="Times New Roman"/>
                <a:cs typeface="Times New Roman"/>
              </a:rPr>
              <a:t>Особливості мурах, як соціальних </a:t>
            </a:r>
            <a:r>
              <a:rPr lang="uk-UA" sz="3300" b="1" dirty="0" smtClean="0">
                <a:latin typeface="Times New Roman"/>
                <a:cs typeface="Times New Roman"/>
              </a:rPr>
              <a:t>комах</a:t>
            </a:r>
            <a:r>
              <a:rPr lang="uk-UA" sz="2800" b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3D20B3-BFA1-52CA-5990-D23FAD7F3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850" y="1090512"/>
            <a:ext cx="5772150" cy="51197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uk-UA" sz="2400" dirty="0" err="1">
                <a:solidFill>
                  <a:schemeClr val="tx2"/>
                </a:solidFill>
                <a:latin typeface="Times New Roman"/>
                <a:cs typeface="Times New Roman"/>
              </a:rPr>
              <a:t>М</a:t>
            </a:r>
            <a:r>
              <a:rPr lang="uk-UA" sz="2400" dirty="0" err="1" smtClean="0">
                <a:solidFill>
                  <a:schemeClr val="tx2"/>
                </a:solidFill>
                <a:latin typeface="Times New Roman"/>
                <a:cs typeface="Times New Roman"/>
              </a:rPr>
              <a:t>урахи</a:t>
            </a:r>
            <a:r>
              <a:rPr lang="uk-UA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/>
                <a:cs typeface="Times New Roman"/>
              </a:rPr>
              <a:t>діляться на </a:t>
            </a:r>
            <a:r>
              <a:rPr lang="uk-UA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касти, </a:t>
            </a:r>
            <a:r>
              <a:rPr lang="uk-UA" sz="2400" dirty="0">
                <a:solidFill>
                  <a:schemeClr val="tx2"/>
                </a:solidFill>
                <a:latin typeface="Times New Roman"/>
                <a:cs typeface="Times New Roman"/>
              </a:rPr>
              <a:t>у яких присутній чіткий поділ </a:t>
            </a:r>
            <a:r>
              <a:rPr lang="uk-UA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праці. За допомогою таких </a:t>
            </a:r>
            <a:r>
              <a:rPr lang="uk-UA" sz="2400" dirty="0">
                <a:solidFill>
                  <a:schemeClr val="tx2"/>
                </a:solidFill>
                <a:latin typeface="Times New Roman"/>
                <a:cs typeface="Times New Roman"/>
              </a:rPr>
              <a:t>специфічних соціальних груп, мурахи можуть робити ті дії, що не змогли б виконати поодинці. Мурахи чутливі до запахів та звуків, вони зчитують їх своїми вусиками. За допомогою своїх вусиків мурахи передають інформацію своїм родичам,</a:t>
            </a:r>
            <a:r>
              <a:rPr lang="uk-UA" sz="2400" dirty="0">
                <a:solidFill>
                  <a:schemeClr val="tx2"/>
                </a:solidFill>
                <a:latin typeface="Times New Roman"/>
                <a:ea typeface="+mn-lt"/>
                <a:cs typeface="Times New Roman"/>
              </a:rPr>
              <a:t> наприклад засвідчуючи </a:t>
            </a:r>
            <a:r>
              <a:rPr lang="uk-UA" sz="2400" dirty="0" smtClean="0">
                <a:solidFill>
                  <a:schemeClr val="tx2"/>
                </a:solidFill>
                <a:latin typeface="Times New Roman"/>
                <a:ea typeface="+mn-lt"/>
                <a:cs typeface="Times New Roman"/>
              </a:rPr>
              <a:t>їх, </a:t>
            </a:r>
            <a:r>
              <a:rPr lang="uk-UA" sz="2400" dirty="0">
                <a:solidFill>
                  <a:schemeClr val="tx2"/>
                </a:solidFill>
                <a:latin typeface="Times New Roman"/>
                <a:ea typeface="+mn-lt"/>
                <a:cs typeface="Times New Roman"/>
              </a:rPr>
              <a:t>що вони не вороги. Кооперація </a:t>
            </a:r>
            <a:r>
              <a:rPr lang="uk-UA" sz="2400" dirty="0" smtClean="0">
                <a:solidFill>
                  <a:schemeClr val="tx2"/>
                </a:solidFill>
                <a:latin typeface="Times New Roman"/>
                <a:ea typeface="+mn-lt"/>
                <a:cs typeface="Times New Roman"/>
              </a:rPr>
              <a:t>мурах, </a:t>
            </a:r>
            <a:r>
              <a:rPr lang="uk-UA" sz="2400" dirty="0">
                <a:solidFill>
                  <a:schemeClr val="tx2"/>
                </a:solidFill>
                <a:latin typeface="Times New Roman"/>
                <a:ea typeface="+mn-lt"/>
                <a:cs typeface="Times New Roman"/>
              </a:rPr>
              <a:t>це значна їх перевага, яка зробила їх панівною групою членистоногих.</a:t>
            </a:r>
            <a:endParaRPr lang="uk-UA" sz="2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pic>
        <p:nvPicPr>
          <p:cNvPr id="6" name="Рисунок 5" descr="Зображення, що містить безхребетні, мураха, комаха, шкідник&#10;&#10;Опис створено автоматично">
            <a:extLst>
              <a:ext uri="{FF2B5EF4-FFF2-40B4-BE49-F238E27FC236}">
                <a16:creationId xmlns:a16="http://schemas.microsoft.com/office/drawing/2014/main" id="{1B77C07D-B636-12BB-7A0A-0DE661C48CA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47684" y="2000250"/>
            <a:ext cx="4496665" cy="336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95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0C5F2-6133-09F5-2F86-B2E6CBEF4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483"/>
            <a:ext cx="10515600" cy="1183867"/>
          </a:xfrm>
        </p:spPr>
        <p:txBody>
          <a:bodyPr>
            <a:normAutofit/>
          </a:bodyPr>
          <a:lstStyle/>
          <a:p>
            <a:pPr algn="ctr"/>
            <a:r>
              <a:rPr lang="uk-UA" sz="3300" b="1" dirty="0">
                <a:latin typeface="Times New Roman"/>
                <a:cs typeface="Times New Roman"/>
              </a:rPr>
              <a:t>Мурахи, як </a:t>
            </a:r>
            <a:r>
              <a:rPr lang="uk-UA" sz="3300" b="1" dirty="0" err="1" smtClean="0">
                <a:latin typeface="Times New Roman"/>
                <a:cs typeface="Times New Roman"/>
              </a:rPr>
              <a:t>біоіндикатори</a:t>
            </a:r>
            <a:r>
              <a:rPr lang="uk-UA" sz="3300" b="1" dirty="0" smtClean="0">
                <a:latin typeface="Times New Roman"/>
                <a:cs typeface="Times New Roman"/>
              </a:rPr>
              <a:t>.</a:t>
            </a:r>
            <a:r>
              <a:rPr lang="uk-UA" sz="3300" b="1" dirty="0">
                <a:latin typeface="Times New Roman"/>
                <a:cs typeface="Times New Roman"/>
              </a:rPr>
              <a:t> ​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DEE172-0BD7-7CEB-7705-046FEE37F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259003"/>
            <a:ext cx="9906000" cy="20723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uk-UA" sz="2400" dirty="0">
                <a:latin typeface="Times New Roman"/>
                <a:cs typeface="Times New Roman"/>
              </a:rPr>
              <a:t>Мурахи чутливі до температури та вологості. </a:t>
            </a:r>
            <a:r>
              <a:rPr lang="uk-UA" sz="2400" dirty="0" smtClean="0">
                <a:latin typeface="Times New Roman"/>
                <a:cs typeface="Times New Roman"/>
              </a:rPr>
              <a:t>Наприклад, </a:t>
            </a:r>
            <a:r>
              <a:rPr lang="uk-UA" sz="2400" dirty="0">
                <a:latin typeface="Times New Roman"/>
                <a:cs typeface="Times New Roman"/>
              </a:rPr>
              <a:t>по низькій активності цих </a:t>
            </a:r>
            <a:r>
              <a:rPr lang="uk-UA" sz="2400" dirty="0" smtClean="0">
                <a:latin typeface="Times New Roman"/>
                <a:cs typeface="Times New Roman"/>
              </a:rPr>
              <a:t>комах, </a:t>
            </a:r>
            <a:r>
              <a:rPr lang="uk-UA" sz="2400" dirty="0">
                <a:latin typeface="Times New Roman"/>
                <a:cs typeface="Times New Roman"/>
              </a:rPr>
              <a:t>можна зрозуміти, що температура </a:t>
            </a:r>
            <a:r>
              <a:rPr lang="uk-UA" sz="2400" dirty="0" smtClean="0">
                <a:latin typeface="Times New Roman"/>
                <a:cs typeface="Times New Roman"/>
              </a:rPr>
              <a:t>у квартирі нижче </a:t>
            </a:r>
            <a:r>
              <a:rPr lang="uk-UA" sz="2400" dirty="0">
                <a:latin typeface="Times New Roman"/>
                <a:cs typeface="Times New Roman"/>
              </a:rPr>
              <a:t>потрібної. Щоб дізнатись оптимальну температуру та вологість, проведемо дослідження. </a:t>
            </a:r>
            <a:endParaRPr lang="uk-UA" sz="2400" dirty="0"/>
          </a:p>
          <a:p>
            <a:pPr marL="0" indent="0" algn="ctr">
              <a:buNone/>
            </a:pPr>
            <a:endParaRPr lang="uk-UA" dirty="0"/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D2913AFF-8C51-D162-C770-7B2789C2C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3742"/>
              </p:ext>
            </p:extLst>
          </p:nvPr>
        </p:nvGraphicFramePr>
        <p:xfrm>
          <a:off x="1504949" y="3253167"/>
          <a:ext cx="10056242" cy="307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000">
                  <a:extLst>
                    <a:ext uri="{9D8B030D-6E8A-4147-A177-3AD203B41FA5}">
                      <a16:colId xmlns:a16="http://schemas.microsoft.com/office/drawing/2014/main" val="1066000659"/>
                    </a:ext>
                  </a:extLst>
                </a:gridCol>
                <a:gridCol w="1288521">
                  <a:extLst>
                    <a:ext uri="{9D8B030D-6E8A-4147-A177-3AD203B41FA5}">
                      <a16:colId xmlns:a16="http://schemas.microsoft.com/office/drawing/2014/main" val="2443251937"/>
                    </a:ext>
                  </a:extLst>
                </a:gridCol>
                <a:gridCol w="1702931">
                  <a:extLst>
                    <a:ext uri="{9D8B030D-6E8A-4147-A177-3AD203B41FA5}">
                      <a16:colId xmlns:a16="http://schemas.microsoft.com/office/drawing/2014/main" val="1591889139"/>
                    </a:ext>
                  </a:extLst>
                </a:gridCol>
                <a:gridCol w="1873115">
                  <a:extLst>
                    <a:ext uri="{9D8B030D-6E8A-4147-A177-3AD203B41FA5}">
                      <a16:colId xmlns:a16="http://schemas.microsoft.com/office/drawing/2014/main" val="2113182533"/>
                    </a:ext>
                  </a:extLst>
                </a:gridCol>
                <a:gridCol w="1744661">
                  <a:extLst>
                    <a:ext uri="{9D8B030D-6E8A-4147-A177-3AD203B41FA5}">
                      <a16:colId xmlns:a16="http://schemas.microsoft.com/office/drawing/2014/main" val="859798404"/>
                    </a:ext>
                  </a:extLst>
                </a:gridCol>
                <a:gridCol w="1491014">
                  <a:extLst>
                    <a:ext uri="{9D8B030D-6E8A-4147-A177-3AD203B41FA5}">
                      <a16:colId xmlns:a16="http://schemas.microsoft.com/office/drawing/2014/main" val="2913664489"/>
                    </a:ext>
                  </a:extLst>
                </a:gridCol>
              </a:tblGrid>
              <a:tr h="431188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uk-UA" b="1" dirty="0">
                          <a:latin typeface="Times New Roman"/>
                        </a:rPr>
                        <a:t>День 1</a:t>
                      </a: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latin typeface="Times New Roman"/>
                        </a:rPr>
                        <a:t>День 2</a:t>
                      </a: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latin typeface="Times New Roman"/>
                        </a:rPr>
                        <a:t>День 3</a:t>
                      </a: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latin typeface="Times New Roman"/>
                        </a:rPr>
                        <a:t>День 4</a:t>
                      </a: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latin typeface="Times New Roman"/>
                        </a:rPr>
                        <a:t>День 5</a:t>
                      </a:r>
                      <a:endParaRPr lang="uk-UA" b="1" dirty="0"/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321719"/>
                  </a:ext>
                </a:extLst>
              </a:tr>
              <a:tr h="1427192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bg1"/>
                          </a:solidFill>
                          <a:latin typeface="Times New Roman"/>
                        </a:rPr>
                        <a:t>Активність мурах </a:t>
                      </a:r>
                    </a:p>
                  </a:txBody>
                  <a:tcPr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/>
                        </a:rPr>
                        <a:t>Низька (</a:t>
                      </a:r>
                      <a:r>
                        <a:rPr lang="uk-UA" dirty="0" err="1">
                          <a:latin typeface="Times New Roman"/>
                        </a:rPr>
                        <a:t>мурахи</a:t>
                      </a:r>
                      <a:r>
                        <a:rPr lang="uk-UA" dirty="0">
                          <a:latin typeface="Times New Roman"/>
                        </a:rPr>
                        <a:t> неактивні)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/>
                        </a:rPr>
                        <a:t>Середня (мурахи </a:t>
                      </a:r>
                      <a:r>
                        <a:rPr lang="uk-UA" dirty="0" smtClean="0">
                          <a:latin typeface="Times New Roman"/>
                        </a:rPr>
                        <a:t>активні, </a:t>
                      </a:r>
                      <a:r>
                        <a:rPr lang="uk-UA" dirty="0">
                          <a:latin typeface="Times New Roman"/>
                        </a:rPr>
                        <a:t>але не виходять на арену)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/>
                        </a:rPr>
                        <a:t>Висока (на арені </a:t>
                      </a:r>
                      <a:r>
                        <a:rPr lang="uk-UA" dirty="0" smtClean="0">
                          <a:latin typeface="Times New Roman"/>
                        </a:rPr>
                        <a:t>помічений </a:t>
                      </a:r>
                      <a:r>
                        <a:rPr lang="uk-UA" dirty="0">
                          <a:latin typeface="Times New Roman"/>
                        </a:rPr>
                        <a:t>один </a:t>
                      </a:r>
                      <a:r>
                        <a:rPr lang="uk-UA" dirty="0" err="1" smtClean="0">
                          <a:latin typeface="Times New Roman"/>
                        </a:rPr>
                        <a:t>мураха-</a:t>
                      </a:r>
                      <a:r>
                        <a:rPr lang="uk-UA" dirty="0" smtClean="0">
                          <a:latin typeface="Times New Roman"/>
                        </a:rPr>
                        <a:t> </a:t>
                      </a:r>
                      <a:r>
                        <a:rPr lang="uk-UA" dirty="0">
                          <a:latin typeface="Times New Roman"/>
                        </a:rPr>
                        <a:t>робітник)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/>
                        </a:rPr>
                        <a:t>Середня (</a:t>
                      </a:r>
                      <a:r>
                        <a:rPr lang="uk-UA" dirty="0" err="1">
                          <a:latin typeface="Times New Roman"/>
                        </a:rPr>
                        <a:t>мурахи</a:t>
                      </a:r>
                      <a:r>
                        <a:rPr lang="uk-UA" dirty="0">
                          <a:latin typeface="Times New Roman"/>
                        </a:rPr>
                        <a:t> пересуваються в межах лігва)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/>
                        </a:rPr>
                        <a:t>Висока (</a:t>
                      </a:r>
                      <a:r>
                        <a:rPr lang="uk-UA" dirty="0" err="1">
                          <a:latin typeface="Times New Roman"/>
                        </a:rPr>
                        <a:t>мурахи</a:t>
                      </a:r>
                      <a:r>
                        <a:rPr lang="uk-UA" dirty="0">
                          <a:latin typeface="Times New Roman"/>
                        </a:rPr>
                        <a:t> активні, виходили на арену групкою)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086122"/>
                  </a:ext>
                </a:extLst>
              </a:tr>
              <a:tr h="633445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bg1"/>
                          </a:solidFill>
                          <a:latin typeface="Times New Roman"/>
                        </a:rPr>
                        <a:t>Температура</a:t>
                      </a:r>
                    </a:p>
                  </a:txBody>
                  <a:tcPr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latin typeface="Times New Roman"/>
                        </a:rPr>
                        <a:t>18</a:t>
                      </a:r>
                      <a:r>
                        <a:rPr lang="uk-UA" sz="1800" b="0" i="0" u="none" strike="noStrike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°C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lvl="0">
                        <a:buNone/>
                      </a:pPr>
                      <a:endParaRPr lang="uk-UA">
                        <a:latin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/>
                        </a:rPr>
                        <a:t>19</a:t>
                      </a:r>
                      <a:r>
                        <a:rPr lang="uk-UA" sz="1800" b="0" i="0" u="none" strike="noStrike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°C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lvl="0">
                        <a:buNone/>
                      </a:pPr>
                      <a:endParaRPr lang="uk-UA">
                        <a:latin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/>
                        </a:rPr>
                        <a:t>24</a:t>
                      </a:r>
                      <a:r>
                        <a:rPr lang="uk-UA" sz="1800" b="0" i="0" u="none" strike="noStrike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°C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lvl="0" algn="ctr">
                        <a:buNone/>
                      </a:pPr>
                      <a:endParaRPr lang="uk-UA">
                        <a:latin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/>
                        </a:rPr>
                        <a:t>26</a:t>
                      </a:r>
                      <a:r>
                        <a:rPr lang="uk-UA" sz="1800" b="0" i="0" u="none" strike="noStrike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°C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lvl="0">
                        <a:buNone/>
                      </a:pPr>
                      <a:endParaRPr lang="uk-UA">
                        <a:latin typeface="Times New Roman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/>
                        </a:rPr>
                        <a:t>25</a:t>
                      </a:r>
                      <a:r>
                        <a:rPr lang="uk-UA" sz="1800" b="0" i="0" u="none" strike="noStrike" noProof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°C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lvl="0" algn="ctr">
                        <a:buNone/>
                      </a:pPr>
                      <a:endParaRPr lang="uk-UA" dirty="0">
                        <a:latin typeface="Times New Roman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96945"/>
                  </a:ext>
                </a:extLst>
              </a:tr>
              <a:tr h="541836"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bg1"/>
                          </a:solidFill>
                          <a:latin typeface="Times New Roman"/>
                        </a:rPr>
                        <a:t>Вологість </a:t>
                      </a:r>
                    </a:p>
                  </a:txBody>
                  <a:tcPr anchor="ctr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/>
                        </a:rPr>
                        <a:t>51%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/>
                        </a:rPr>
                        <a:t>56%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/>
                        </a:rPr>
                        <a:t>75%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/>
                        </a:rPr>
                        <a:t>54%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/>
                        </a:rPr>
                        <a:t>64%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65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95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34BA9-C7B2-9AA3-316A-BA2427A6B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538368"/>
            <a:ext cx="6896099" cy="1495425"/>
          </a:xfrm>
        </p:spPr>
        <p:txBody>
          <a:bodyPr>
            <a:noAutofit/>
          </a:bodyPr>
          <a:lstStyle/>
          <a:p>
            <a:pPr algn="ctr"/>
            <a:r>
              <a:rPr lang="uk-UA" sz="3300" b="1" dirty="0">
                <a:latin typeface="Times New Roman"/>
                <a:cs typeface="Times New Roman"/>
              </a:rPr>
              <a:t>Найкращі умови для проживання мурах на мурашиній </a:t>
            </a:r>
            <a:r>
              <a:rPr lang="uk-UA" sz="3300" b="1" dirty="0" smtClean="0">
                <a:latin typeface="Times New Roman"/>
                <a:cs typeface="Times New Roman"/>
              </a:rPr>
              <a:t>фермі.</a:t>
            </a:r>
            <a:endParaRPr lang="ru-RU" sz="3300" b="1" dirty="0">
              <a:latin typeface="Times New Roman"/>
              <a:cs typeface="Times New Roman"/>
            </a:endParaRPr>
          </a:p>
        </p:txBody>
      </p:sp>
      <p:sp>
        <p:nvSpPr>
          <p:cNvPr id="26" name="Місце для вмісту 2">
            <a:extLst>
              <a:ext uri="{FF2B5EF4-FFF2-40B4-BE49-F238E27FC236}">
                <a16:creationId xmlns:a16="http://schemas.microsoft.com/office/drawing/2014/main" id="{044024C9-1A4F-C294-3F2C-EF02E36FF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44823"/>
            <a:ext cx="5750317" cy="36826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uk-UA" sz="2400" dirty="0">
                <a:latin typeface="Times New Roman"/>
                <a:cs typeface="Times New Roman"/>
              </a:rPr>
              <a:t>З </a:t>
            </a:r>
            <a:r>
              <a:rPr lang="uk-UA" sz="2400" dirty="0" smtClean="0">
                <a:latin typeface="Times New Roman"/>
                <a:cs typeface="Times New Roman"/>
              </a:rPr>
              <a:t>проведених  досліджень </a:t>
            </a:r>
            <a:r>
              <a:rPr lang="uk-UA" sz="2400" dirty="0">
                <a:latin typeface="Times New Roman"/>
                <a:cs typeface="Times New Roman"/>
              </a:rPr>
              <a:t>зрозуміло, що мурахи найактивніші при температурі 24°С-25°C та при відносній вологості повітря 65%-75%. </a:t>
            </a:r>
            <a:endParaRPr lang="ru-RU" sz="2400" dirty="0">
              <a:latin typeface="Aptos" panose="02110004020202020204"/>
              <a:cs typeface="Times New Roman"/>
            </a:endParaRPr>
          </a:p>
          <a:p>
            <a:pPr marL="0" indent="0" algn="just">
              <a:buNone/>
            </a:pPr>
            <a:r>
              <a:rPr lang="uk-UA" sz="2400" dirty="0">
                <a:latin typeface="Times New Roman"/>
                <a:cs typeface="Times New Roman"/>
              </a:rPr>
              <a:t>Активність - це показник розвитку та комфорту організмів, отже можна зробити висновок, що саме такі показники температури та вологості є для мурах найсприятливішими.</a:t>
            </a:r>
            <a:endParaRPr lang="ru-RU" sz="2400" dirty="0"/>
          </a:p>
          <a:p>
            <a:pPr marL="0" indent="0" algn="just">
              <a:buNone/>
            </a:pPr>
            <a:endParaRPr lang="uk-UA" sz="2400" dirty="0">
              <a:latin typeface="Times New Roman"/>
              <a:cs typeface="Times New Roman"/>
            </a:endParaRPr>
          </a:p>
        </p:txBody>
      </p:sp>
      <p:pic>
        <p:nvPicPr>
          <p:cNvPr id="5" name="Рисунок 4" descr="Зображення, що містить текст, у приміщенні, термометр&#10;&#10;Опис створено автоматично">
            <a:extLst>
              <a:ext uri="{FF2B5EF4-FFF2-40B4-BE49-F238E27FC236}">
                <a16:creationId xmlns:a16="http://schemas.microsoft.com/office/drawing/2014/main" id="{BC02C22D-374E-FBF0-DD2E-2EE1FE6B94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340" r="594"/>
          <a:stretch/>
        </p:blipFill>
        <p:spPr>
          <a:xfrm>
            <a:off x="7345213" y="536722"/>
            <a:ext cx="4217309" cy="579119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8267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84A67-1607-0EB3-FB0E-481C4CB9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5" y="0"/>
            <a:ext cx="5334197" cy="1708242"/>
          </a:xfrm>
        </p:spPr>
        <p:txBody>
          <a:bodyPr anchor="ctr">
            <a:normAutofit fontScale="90000"/>
          </a:bodyPr>
          <a:lstStyle/>
          <a:p>
            <a:r>
              <a:rPr lang="uk-UA" sz="3700" b="1" dirty="0" smtClean="0">
                <a:latin typeface="Times New Roman"/>
                <a:cs typeface="Times New Roman"/>
              </a:rPr>
              <a:t>Мурахи, </a:t>
            </a:r>
            <a:r>
              <a:rPr lang="uk-UA" sz="3700" b="1" dirty="0">
                <a:latin typeface="Times New Roman"/>
                <a:cs typeface="Times New Roman"/>
              </a:rPr>
              <a:t>як сигналізатор зовнішніх </a:t>
            </a:r>
            <a:r>
              <a:rPr lang="uk-UA" sz="3700" b="1" dirty="0" smtClean="0">
                <a:latin typeface="Times New Roman"/>
                <a:cs typeface="Times New Roman"/>
              </a:rPr>
              <a:t>чинників.</a:t>
            </a:r>
            <a:endParaRPr lang="uk-UA" sz="3700" b="1" dirty="0">
              <a:latin typeface="Times New Roman"/>
              <a:cs typeface="Times New Roman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BC8822F-C710-1ACC-9B83-FC5475D60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32201"/>
            <a:ext cx="5543550" cy="46923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uk-UA" sz="2400" dirty="0" err="1">
                <a:latin typeface="Times New Roman"/>
                <a:cs typeface="Times New Roman"/>
              </a:rPr>
              <a:t>М</a:t>
            </a:r>
            <a:r>
              <a:rPr lang="uk-UA" sz="2400" dirty="0" err="1" smtClean="0">
                <a:latin typeface="Times New Roman"/>
                <a:cs typeface="Times New Roman"/>
              </a:rPr>
              <a:t>урахи</a:t>
            </a:r>
            <a:r>
              <a:rPr lang="uk-UA" sz="2400" dirty="0" smtClean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активно </a:t>
            </a:r>
            <a:r>
              <a:rPr lang="uk-UA" sz="2400" dirty="0" smtClean="0">
                <a:latin typeface="Times New Roman"/>
                <a:cs typeface="Times New Roman"/>
              </a:rPr>
              <a:t>реагують </a:t>
            </a:r>
            <a:r>
              <a:rPr lang="uk-UA" sz="2400" dirty="0">
                <a:latin typeface="Times New Roman"/>
                <a:cs typeface="Times New Roman"/>
              </a:rPr>
              <a:t>на зовнішні чинники. Це може бути корисним. По високій активності мурах можна дізнатись, що температура оптимальна. А по невпевненій </a:t>
            </a:r>
            <a:r>
              <a:rPr lang="uk-UA" sz="2400" dirty="0" smtClean="0">
                <a:latin typeface="Times New Roman"/>
                <a:cs typeface="Times New Roman"/>
              </a:rPr>
              <a:t>поведінці, </a:t>
            </a:r>
            <a:r>
              <a:rPr lang="uk-UA" sz="2400" dirty="0">
                <a:latin typeface="Times New Roman"/>
                <a:cs typeface="Times New Roman"/>
              </a:rPr>
              <a:t>що поблизу є незнайомий запах. Це може бути корисним для людей з </a:t>
            </a:r>
            <a:r>
              <a:rPr lang="uk-UA" sz="2400" dirty="0" smtClean="0">
                <a:latin typeface="Times New Roman"/>
                <a:cs typeface="Times New Roman"/>
              </a:rPr>
              <a:t>високим порогом чутливості. Протягом дослідження, </a:t>
            </a:r>
            <a:r>
              <a:rPr lang="uk-UA" sz="2400" dirty="0">
                <a:latin typeface="Times New Roman"/>
                <a:cs typeface="Times New Roman"/>
              </a:rPr>
              <a:t>я дізнався багато не тільки про мурах, а й про усіх членистоногих </a:t>
            </a:r>
            <a:r>
              <a:rPr lang="uk-UA" sz="2400" dirty="0" smtClean="0">
                <a:latin typeface="Times New Roman"/>
                <a:cs typeface="Times New Roman"/>
              </a:rPr>
              <a:t> в цілому</a:t>
            </a:r>
            <a:r>
              <a:rPr lang="uk-UA" sz="2400" dirty="0">
                <a:latin typeface="Times New Roman"/>
                <a:cs typeface="Times New Roman"/>
              </a:rPr>
              <a:t>.        </a:t>
            </a:r>
            <a:br>
              <a:rPr lang="uk-UA" sz="2400" dirty="0">
                <a:latin typeface="Times New Roman"/>
                <a:cs typeface="Times New Roman"/>
              </a:rPr>
            </a:br>
            <a:endParaRPr lang="uk-UA" sz="2400" dirty="0">
              <a:latin typeface="Times New Roman"/>
              <a:cs typeface="Times New Roman"/>
            </a:endParaRPr>
          </a:p>
        </p:txBody>
      </p:sp>
      <p:pic>
        <p:nvPicPr>
          <p:cNvPr id="5" name="Рисунок 4" descr="Зображення, що містить стіна, рослина, Контейнер для відходів, у приміщенні&#10;&#10;Опис створено автоматично">
            <a:extLst>
              <a:ext uri="{FF2B5EF4-FFF2-40B4-BE49-F238E27FC236}">
                <a16:creationId xmlns:a16="http://schemas.microsoft.com/office/drawing/2014/main" id="{0FA30799-BDE0-364C-AEA1-09A305A66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7450" y="1334728"/>
            <a:ext cx="5543550" cy="4557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4225F9-D5A6-6EFD-3F3C-10DA37AA02A5}"/>
              </a:ext>
            </a:extLst>
          </p:cNvPr>
          <p:cNvSpPr txBox="1"/>
          <p:nvPr/>
        </p:nvSpPr>
        <p:spPr>
          <a:xfrm>
            <a:off x="8739526" y="1208876"/>
            <a:ext cx="1194621" cy="518636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600" err="1">
                <a:latin typeface="Times New Roman"/>
                <a:cs typeface="Times New Roman"/>
              </a:rPr>
              <a:t>Формікарій</a:t>
            </a:r>
            <a:endParaRPr lang="uk-UA" sz="1600">
              <a:latin typeface="Times New Roman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7326C8-CA88-7FBD-57DE-6EABC22358EA}"/>
              </a:ext>
            </a:extLst>
          </p:cNvPr>
          <p:cNvSpPr txBox="1"/>
          <p:nvPr/>
        </p:nvSpPr>
        <p:spPr>
          <a:xfrm>
            <a:off x="6516206" y="1786520"/>
            <a:ext cx="1274508" cy="518636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600" dirty="0">
                <a:latin typeface="Times New Roman"/>
                <a:cs typeface="Times New Roman"/>
              </a:rPr>
              <a:t>Гігрометр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AD8B0D-123E-DD6E-D7F2-A0FD8F043121}"/>
              </a:ext>
            </a:extLst>
          </p:cNvPr>
          <p:cNvSpPr txBox="1"/>
          <p:nvPr/>
        </p:nvSpPr>
        <p:spPr>
          <a:xfrm>
            <a:off x="10460292" y="2363552"/>
            <a:ext cx="1274508" cy="895826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600" dirty="0">
                <a:latin typeface="Times New Roman"/>
                <a:cs typeface="Times New Roman"/>
              </a:rPr>
              <a:t>Вода для зволоження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06930E-46B4-466B-E8C4-D1E1E1057635}"/>
              </a:ext>
            </a:extLst>
          </p:cNvPr>
          <p:cNvSpPr txBox="1"/>
          <p:nvPr/>
        </p:nvSpPr>
        <p:spPr>
          <a:xfrm>
            <a:off x="9870235" y="4186821"/>
            <a:ext cx="795186" cy="518636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600" dirty="0">
                <a:latin typeface="Times New Roman"/>
                <a:cs typeface="Times New Roman"/>
              </a:rPr>
              <a:t>Корм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63FF47-A886-B72D-8BB7-B80ECAEDF2B2}"/>
              </a:ext>
            </a:extLst>
          </p:cNvPr>
          <p:cNvSpPr txBox="1"/>
          <p:nvPr/>
        </p:nvSpPr>
        <p:spPr>
          <a:xfrm>
            <a:off x="7800426" y="564206"/>
            <a:ext cx="29152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b="1" dirty="0">
                <a:latin typeface="Times New Roman"/>
                <a:cs typeface="Times New Roman"/>
              </a:rPr>
              <a:t>Мій дослідницький куток</a:t>
            </a:r>
          </a:p>
        </p:txBody>
      </p:sp>
    </p:spTree>
    <p:extLst>
      <p:ext uri="{BB962C8B-B14F-4D97-AF65-F5344CB8AC3E}">
        <p14:creationId xmlns:p14="http://schemas.microsoft.com/office/powerpoint/2010/main" val="55937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0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3B36AC-AC11-E255-4E62-80951701C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8826" y="-182250"/>
            <a:ext cx="6102751" cy="1322897"/>
          </a:xfrm>
        </p:spPr>
        <p:txBody>
          <a:bodyPr>
            <a:normAutofit/>
          </a:bodyPr>
          <a:lstStyle/>
          <a:p>
            <a:pPr algn="ctr"/>
            <a:r>
              <a:rPr lang="uk-UA" sz="3300" b="1" dirty="0">
                <a:latin typeface="Times New Roman"/>
                <a:cs typeface="Times New Roman"/>
              </a:rPr>
              <a:t>Харчування </a:t>
            </a:r>
            <a:r>
              <a:rPr lang="uk-UA" sz="3300" b="1" dirty="0" smtClean="0">
                <a:latin typeface="Times New Roman"/>
                <a:cs typeface="Times New Roman"/>
              </a:rPr>
              <a:t>мурах.</a:t>
            </a:r>
            <a:endParaRPr lang="uk-UA" sz="3300" b="1" dirty="0">
              <a:latin typeface="Times New Roman"/>
              <a:cs typeface="Times New Roman"/>
            </a:endParaRP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E11ABFD-FA05-07BF-EDA2-AECCA8099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827" y="787552"/>
            <a:ext cx="6102752" cy="281289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 algn="just">
              <a:buNone/>
            </a:pPr>
            <a:r>
              <a:rPr lang="uk-UA" sz="2400" dirty="0">
                <a:latin typeface="Times New Roman"/>
                <a:cs typeface="Times New Roman"/>
              </a:rPr>
              <a:t>Мурахи харчуються їжею з великим </a:t>
            </a:r>
            <a:r>
              <a:rPr lang="uk-UA" sz="2400" dirty="0" smtClean="0">
                <a:latin typeface="Times New Roman"/>
                <a:cs typeface="Times New Roman"/>
              </a:rPr>
              <a:t>вмістом </a:t>
            </a:r>
            <a:r>
              <a:rPr lang="uk-UA" sz="2400" dirty="0">
                <a:latin typeface="Times New Roman"/>
                <a:cs typeface="Times New Roman"/>
              </a:rPr>
              <a:t>білків та вуглеводів. Такий корм іде в комплекті з </a:t>
            </a:r>
            <a:r>
              <a:rPr lang="uk-UA" sz="2400" dirty="0" err="1">
                <a:latin typeface="Times New Roman"/>
                <a:cs typeface="Times New Roman"/>
              </a:rPr>
              <a:t>формікарієм</a:t>
            </a:r>
            <a:r>
              <a:rPr lang="uk-UA" sz="2400" dirty="0">
                <a:latin typeface="Times New Roman"/>
                <a:cs typeface="Times New Roman"/>
              </a:rPr>
              <a:t>, його вистачає на </a:t>
            </a:r>
            <a:r>
              <a:rPr lang="uk-UA" sz="2400" dirty="0" smtClean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рік. </a:t>
            </a:r>
            <a:r>
              <a:rPr lang="uk-UA" sz="2400" dirty="0" smtClean="0">
                <a:latin typeface="Times New Roman"/>
                <a:cs typeface="Times New Roman"/>
              </a:rPr>
              <a:t>Однієї </a:t>
            </a:r>
            <a:r>
              <a:rPr lang="uk-UA" sz="2400" dirty="0">
                <a:latin typeface="Times New Roman"/>
                <a:cs typeface="Times New Roman"/>
              </a:rPr>
              <a:t>чайної ложки вистачає починаючій колонії на місяць, потім </a:t>
            </a:r>
            <a:r>
              <a:rPr lang="uk-UA" sz="2400" dirty="0" smtClean="0">
                <a:latin typeface="Times New Roman"/>
                <a:cs typeface="Times New Roman"/>
              </a:rPr>
              <a:t>їжу слід </a:t>
            </a:r>
            <a:r>
              <a:rPr lang="uk-UA" sz="2400" dirty="0">
                <a:latin typeface="Times New Roman"/>
                <a:cs typeface="Times New Roman"/>
              </a:rPr>
              <a:t>додавати по мірі закінчення харчів. </a:t>
            </a:r>
            <a:r>
              <a:rPr lang="uk-UA" sz="2400" dirty="0" smtClean="0">
                <a:latin typeface="Times New Roman"/>
                <a:cs typeface="Times New Roman"/>
              </a:rPr>
              <a:t>Старий, </a:t>
            </a:r>
            <a:r>
              <a:rPr lang="uk-UA" sz="2400" dirty="0">
                <a:latin typeface="Times New Roman"/>
                <a:cs typeface="Times New Roman"/>
              </a:rPr>
              <a:t>засушений корм обов'язково </a:t>
            </a:r>
            <a:r>
              <a:rPr lang="uk-UA" sz="2400" dirty="0" smtClean="0">
                <a:latin typeface="Times New Roman"/>
                <a:cs typeface="Times New Roman"/>
              </a:rPr>
              <a:t>потрібно </a:t>
            </a:r>
            <a:r>
              <a:rPr lang="uk-UA" sz="2400" dirty="0">
                <a:latin typeface="Times New Roman"/>
                <a:cs typeface="Times New Roman"/>
              </a:rPr>
              <a:t>прибирати, він не придатний до вживання мурахами.</a:t>
            </a:r>
            <a:endParaRPr lang="uk-UA" sz="2400" dirty="0"/>
          </a:p>
        </p:txBody>
      </p:sp>
      <p:pic>
        <p:nvPicPr>
          <p:cNvPr id="3" name="Рисунок 2" descr="Зображення, що містить підлога, у приміщенні, стіл, дерев’яний&#10;&#10;Опис створено автоматично">
            <a:extLst>
              <a:ext uri="{FF2B5EF4-FFF2-40B4-BE49-F238E27FC236}">
                <a16:creationId xmlns:a16="http://schemas.microsoft.com/office/drawing/2014/main" id="{CF97FAC9-CF3D-643F-E365-D3AB188A43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934"/>
          <a:stretch/>
        </p:blipFill>
        <p:spPr>
          <a:xfrm>
            <a:off x="570868" y="530925"/>
            <a:ext cx="4416091" cy="6062860"/>
          </a:xfrm>
          <a:prstGeom prst="rect">
            <a:avLst/>
          </a:prstGeom>
          <a:effectLst/>
        </p:spPr>
      </p:pic>
      <p:pic>
        <p:nvPicPr>
          <p:cNvPr id="5" name="Рисунок 4" descr="Зображення, що містить насіння, Горіхи та насіння, суміш, їжа&#10;&#10;Опис створено автоматично">
            <a:extLst>
              <a:ext uri="{FF2B5EF4-FFF2-40B4-BE49-F238E27FC236}">
                <a16:creationId xmlns:a16="http://schemas.microsoft.com/office/drawing/2014/main" id="{ED7DB468-E77E-DD06-71D2-4C1E5209764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7085" y="3729046"/>
            <a:ext cx="5347252" cy="281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0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1928</TotalTime>
  <Words>447</Words>
  <Application>Microsoft Office PowerPoint</Application>
  <PresentationFormat>Широкий екран</PresentationFormat>
  <Paragraphs>101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21" baseType="lpstr">
      <vt:lpstr>Aptos</vt:lpstr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Формікарій, як біоіндикатор вологості та температури у квартирі.</vt:lpstr>
      <vt:lpstr>Презентація PowerPoint</vt:lpstr>
      <vt:lpstr>Завдання:</vt:lpstr>
      <vt:lpstr>Спеціалізація мурах у мурашиній колонії.</vt:lpstr>
      <vt:lpstr>Особливості мурах, як соціальних комах.</vt:lpstr>
      <vt:lpstr>Мурахи, як біоіндикатори. ​</vt:lpstr>
      <vt:lpstr>Найкращі умови для проживання мурах на мурашиній фермі.</vt:lpstr>
      <vt:lpstr>Мурахи, як сигналізатор зовнішніх чинників.</vt:lpstr>
      <vt:lpstr>Харчування мурах.</vt:lpstr>
      <vt:lpstr>Презентація PowerPoint</vt:lpstr>
      <vt:lpstr>Рекомендації для власників мурашиних ферм.</vt:lpstr>
      <vt:lpstr>Висновки.</vt:lpstr>
      <vt:lpstr>Список використаних джерел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/>
  <cp:lastModifiedBy>User</cp:lastModifiedBy>
  <cp:revision>842</cp:revision>
  <dcterms:created xsi:type="dcterms:W3CDTF">2024-04-04T19:34:33Z</dcterms:created>
  <dcterms:modified xsi:type="dcterms:W3CDTF">2024-04-16T07:42:07Z</dcterms:modified>
</cp:coreProperties>
</file>