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4" r:id="rId3"/>
    <p:sldId id="269" r:id="rId4"/>
    <p:sldId id="262" r:id="rId5"/>
    <p:sldId id="260" r:id="rId6"/>
    <p:sldId id="256" r:id="rId7"/>
    <p:sldId id="266" r:id="rId8"/>
    <p:sldId id="268" r:id="rId9"/>
    <p:sldId id="263" r:id="rId10"/>
    <p:sldId id="265" r:id="rId11"/>
    <p:sldId id="257" r:id="rId12"/>
    <p:sldId id="258" r:id="rId13"/>
    <p:sldId id="259" r:id="rId14"/>
    <p:sldId id="267" r:id="rId15"/>
    <p:sldId id="270" r:id="rId16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522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2A1E4-55DF-4A81-9B42-BE86E1CA318A}" type="datetimeFigureOut">
              <a:rPr lang="uk-UA" smtClean="0"/>
              <a:t>21.04.2024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290D8-22FF-4FD1-B7C5-FCD9405961A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43303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2A1E4-55DF-4A81-9B42-BE86E1CA318A}" type="datetimeFigureOut">
              <a:rPr lang="uk-UA" smtClean="0"/>
              <a:t>21.04.2024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290D8-22FF-4FD1-B7C5-FCD9405961A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77946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2A1E4-55DF-4A81-9B42-BE86E1CA318A}" type="datetimeFigureOut">
              <a:rPr lang="uk-UA" smtClean="0"/>
              <a:t>21.04.2024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290D8-22FF-4FD1-B7C5-FCD9405961A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9121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2A1E4-55DF-4A81-9B42-BE86E1CA318A}" type="datetimeFigureOut">
              <a:rPr lang="uk-UA" smtClean="0"/>
              <a:t>21.04.2024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290D8-22FF-4FD1-B7C5-FCD9405961A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92247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2A1E4-55DF-4A81-9B42-BE86E1CA318A}" type="datetimeFigureOut">
              <a:rPr lang="uk-UA" smtClean="0"/>
              <a:t>21.04.2024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290D8-22FF-4FD1-B7C5-FCD9405961A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93729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2A1E4-55DF-4A81-9B42-BE86E1CA318A}" type="datetimeFigureOut">
              <a:rPr lang="uk-UA" smtClean="0"/>
              <a:t>21.04.2024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290D8-22FF-4FD1-B7C5-FCD9405961A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46800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2A1E4-55DF-4A81-9B42-BE86E1CA318A}" type="datetimeFigureOut">
              <a:rPr lang="uk-UA" smtClean="0"/>
              <a:t>21.04.2024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290D8-22FF-4FD1-B7C5-FCD9405961A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57874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2A1E4-55DF-4A81-9B42-BE86E1CA318A}" type="datetimeFigureOut">
              <a:rPr lang="uk-UA" smtClean="0"/>
              <a:t>21.04.2024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290D8-22FF-4FD1-B7C5-FCD9405961A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43984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2A1E4-55DF-4A81-9B42-BE86E1CA318A}" type="datetimeFigureOut">
              <a:rPr lang="uk-UA" smtClean="0"/>
              <a:t>21.04.2024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290D8-22FF-4FD1-B7C5-FCD9405961A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36028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2A1E4-55DF-4A81-9B42-BE86E1CA318A}" type="datetimeFigureOut">
              <a:rPr lang="uk-UA" smtClean="0"/>
              <a:t>21.04.2024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290D8-22FF-4FD1-B7C5-FCD9405961A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236305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2A1E4-55DF-4A81-9B42-BE86E1CA318A}" type="datetimeFigureOut">
              <a:rPr lang="uk-UA" smtClean="0"/>
              <a:t>21.04.2024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290D8-22FF-4FD1-B7C5-FCD9405961A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90061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A2A1E4-55DF-4A81-9B42-BE86E1CA318A}" type="datetimeFigureOut">
              <a:rPr lang="uk-UA" smtClean="0"/>
              <a:t>21.04.2024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C290D8-22FF-4FD1-B7C5-FCD9405961A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21141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derev.org.ua/cherkas/drabivtsi.htm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derev.org.ua/cherkas/stetsivka.ht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Lenovo\Downloads\1588321346_22-p-foni-dlya-istoricheskikh-prezentatsii-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872873" y="260648"/>
            <a:ext cx="58015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Черкаське територіальне відділення МАН України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74910" y="3645024"/>
            <a:ext cx="4011675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Воловик Олена Володимирівна</a:t>
            </a:r>
          </a:p>
          <a:p>
            <a:pPr algn="ctr"/>
            <a:r>
              <a:rPr lang="uk-UA" b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учениця </a:t>
            </a:r>
            <a:r>
              <a:rPr lang="uk-UA" b="1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7</a:t>
            </a:r>
            <a:r>
              <a:rPr lang="uk-UA" b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 класу Драбівецького НВК</a:t>
            </a:r>
          </a:p>
          <a:p>
            <a:pPr algn="ctr"/>
            <a:r>
              <a:rPr lang="uk-UA" b="1" dirty="0" err="1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“загальноосвітня</a:t>
            </a:r>
            <a:r>
              <a:rPr lang="uk-UA" b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 школа І-ІІІ ступенів –</a:t>
            </a:r>
          </a:p>
          <a:p>
            <a:pPr algn="ctr"/>
            <a:r>
              <a:rPr lang="uk-UA" b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дошкільний навчальний </a:t>
            </a:r>
            <a:r>
              <a:rPr lang="uk-UA" b="1" dirty="0" err="1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заклад”</a:t>
            </a:r>
            <a:endParaRPr lang="uk-UA" b="1" dirty="0" smtClean="0">
              <a:solidFill>
                <a:srgbClr val="C00000"/>
              </a:solidFill>
              <a:latin typeface="+mj-lt"/>
              <a:cs typeface="Times New Roman" pitchFamily="18" charset="0"/>
            </a:endParaRPr>
          </a:p>
          <a:p>
            <a:pPr algn="ctr"/>
            <a:r>
              <a:rPr lang="uk-UA" b="1" dirty="0" err="1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Новодмитрівської</a:t>
            </a:r>
            <a:r>
              <a:rPr lang="uk-UA" b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 сільської ради</a:t>
            </a:r>
          </a:p>
          <a:p>
            <a:pPr algn="ctr"/>
            <a:r>
              <a:rPr lang="uk-UA" b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Золотоніського району</a:t>
            </a:r>
          </a:p>
          <a:p>
            <a:pPr algn="ctr"/>
            <a:r>
              <a:rPr lang="uk-UA" b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Черкаської області</a:t>
            </a:r>
          </a:p>
          <a:p>
            <a:pPr algn="ctr"/>
            <a:r>
              <a:rPr lang="uk-UA" b="1" dirty="0" err="1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Баранник</a:t>
            </a:r>
            <a:r>
              <a:rPr lang="uk-UA" b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 Володимир Васильович</a:t>
            </a:r>
          </a:p>
          <a:p>
            <a:pPr algn="ctr"/>
            <a:r>
              <a:rPr lang="uk-UA" b="1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в</a:t>
            </a:r>
            <a:r>
              <a:rPr lang="uk-UA" b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читель історії </a:t>
            </a:r>
            <a:r>
              <a:rPr lang="uk-UA" b="1" dirty="0" err="1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Драбівецького</a:t>
            </a:r>
            <a:r>
              <a:rPr lang="uk-UA" b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 НВК</a:t>
            </a:r>
          </a:p>
          <a:p>
            <a:pPr algn="ctr"/>
            <a:r>
              <a:rPr lang="uk-UA" b="1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с</a:t>
            </a:r>
            <a:r>
              <a:rPr lang="uk-UA" b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ело </a:t>
            </a:r>
            <a:r>
              <a:rPr lang="uk-UA" b="1" dirty="0" err="1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Драбівці</a:t>
            </a:r>
            <a:r>
              <a:rPr lang="uk-UA" b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 </a:t>
            </a:r>
            <a:r>
              <a:rPr lang="uk-UA" b="1" dirty="0" err="1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Золотоніський</a:t>
            </a:r>
            <a:r>
              <a:rPr lang="uk-UA" b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 район</a:t>
            </a:r>
          </a:p>
          <a:p>
            <a:pPr algn="ctr"/>
            <a:r>
              <a:rPr lang="uk-UA" b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Черкаська область</a:t>
            </a:r>
          </a:p>
          <a:p>
            <a:pPr algn="ctr"/>
            <a:endParaRPr lang="uk-UA" b="1" dirty="0" smtClean="0">
              <a:solidFill>
                <a:srgbClr val="C00000"/>
              </a:solidFill>
              <a:latin typeface="+mj-lt"/>
              <a:cs typeface="Times New Roman" pitchFamily="18" charset="0"/>
            </a:endParaRPr>
          </a:p>
          <a:p>
            <a:pPr algn="ctr"/>
            <a:endParaRPr lang="uk-UA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5893" y="1268760"/>
            <a:ext cx="733803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Всеукраїнський інтерактивний конкурс «МАН-Юніор Дослідник – 2024»</a:t>
            </a:r>
          </a:p>
          <a:p>
            <a:pPr algn="ctr"/>
            <a:r>
              <a:rPr lang="uk-UA" b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Номінація</a:t>
            </a:r>
            <a:r>
              <a:rPr lang="uk-UA" b="1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: </a:t>
            </a:r>
            <a:r>
              <a:rPr lang="uk-UA" b="1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Історик - Юніор</a:t>
            </a:r>
            <a:endParaRPr lang="uk-UA" b="1" dirty="0" smtClean="0">
              <a:solidFill>
                <a:srgbClr val="C00000"/>
              </a:solidFill>
              <a:latin typeface="+mj-lt"/>
              <a:cs typeface="Times New Roman" pitchFamily="18" charset="0"/>
            </a:endParaRPr>
          </a:p>
          <a:p>
            <a:pPr algn="ctr"/>
            <a:endParaRPr lang="uk-UA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71910" y="2266578"/>
            <a:ext cx="781848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002060"/>
                </a:solidFill>
              </a:rPr>
              <a:t>Історично-природничі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err="1">
                <a:solidFill>
                  <a:srgbClr val="002060"/>
                </a:solidFill>
              </a:rPr>
              <a:t>об'єкти</a:t>
            </a:r>
            <a:r>
              <a:rPr lang="ru-RU" sz="2800" b="1" dirty="0">
                <a:solidFill>
                  <a:srgbClr val="002060"/>
                </a:solidFill>
              </a:rPr>
              <a:t> села </a:t>
            </a:r>
            <a:r>
              <a:rPr lang="ru-RU" sz="2800" b="1" dirty="0" err="1">
                <a:solidFill>
                  <a:srgbClr val="002060"/>
                </a:solidFill>
              </a:rPr>
              <a:t>Драбівці</a:t>
            </a:r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</a:rPr>
              <a:t>– </a:t>
            </a:r>
          </a:p>
          <a:p>
            <a:pPr algn="ctr"/>
            <a:r>
              <a:rPr lang="ru-RU" sz="2800" b="1" dirty="0" err="1" smtClean="0">
                <a:solidFill>
                  <a:srgbClr val="002060"/>
                </a:solidFill>
              </a:rPr>
              <a:t>складова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err="1">
                <a:solidFill>
                  <a:srgbClr val="002060"/>
                </a:solidFill>
              </a:rPr>
              <a:t>частина</a:t>
            </a:r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</a:rPr>
              <a:t>культурно-природного </a:t>
            </a:r>
            <a:r>
              <a:rPr lang="ru-RU" sz="2800" b="1" dirty="0" err="1">
                <a:solidFill>
                  <a:srgbClr val="002060"/>
                </a:solidFill>
              </a:rPr>
              <a:t>спадку</a:t>
            </a:r>
            <a:r>
              <a:rPr lang="ru-RU" sz="2800" b="1" dirty="0">
                <a:solidFill>
                  <a:srgbClr val="002060"/>
                </a:solidFill>
              </a:rPr>
              <a:t> </a:t>
            </a:r>
            <a:endParaRPr lang="ru-RU" sz="28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800" b="1" dirty="0" err="1" smtClean="0">
                <a:solidFill>
                  <a:srgbClr val="002060"/>
                </a:solidFill>
              </a:rPr>
              <a:t>Золотоніщини</a:t>
            </a:r>
            <a:r>
              <a:rPr lang="ru-RU" sz="2800" b="1" dirty="0">
                <a:solidFill>
                  <a:srgbClr val="002060"/>
                </a:solidFill>
              </a:rPr>
              <a:t/>
            </a:r>
            <a:br>
              <a:rPr lang="ru-RU" sz="2800" b="1" dirty="0">
                <a:solidFill>
                  <a:srgbClr val="002060"/>
                </a:solidFill>
              </a:rPr>
            </a:br>
            <a:endParaRPr lang="ru-RU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753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Lenovo\Downloads\1588321346_22-p-foni-dlya-istoricheskikh-prezentatsii-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194" name="Picture 2" descr="C:\Users\Володимир\Downloads\Божок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090" y="332656"/>
            <a:ext cx="3949700" cy="58483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Володимир\Downloads\Федотенко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374" y="360102"/>
            <a:ext cx="4008675" cy="58209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18141" y="6309320"/>
            <a:ext cx="8307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C00000"/>
                </a:solidFill>
              </a:rPr>
              <a:t>Пам’ять про загиблих захисників України назавжди збережеться в наших серцях</a:t>
            </a:r>
          </a:p>
        </p:txBody>
      </p:sp>
    </p:spTree>
    <p:extLst>
      <p:ext uri="{BB962C8B-B14F-4D97-AF65-F5344CB8AC3E}">
        <p14:creationId xmlns:p14="http://schemas.microsoft.com/office/powerpoint/2010/main" val="1360492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Lenovo\Downloads\1588321346_22-p-foni-dlya-istoricheskikh-prezentatsii-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 descr="D:\Фото Школа\МАН юніор-дослідник\Фото для презентації зменшене\20240413_1239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97793"/>
            <a:ext cx="4104456" cy="5674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Фото Школа\МАН юніор-дослідник\Фото для презентації зменшене\Золотон р церкви Сенківці 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6" b="3788"/>
          <a:stretch/>
        </p:blipFill>
        <p:spPr bwMode="auto">
          <a:xfrm>
            <a:off x="4982294" y="397793"/>
            <a:ext cx="3816424" cy="2524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Фото Школа\МАН юніор-дослідник\Фото для презентації зменшене\Золотон р церкви Сенківці 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33" b="5798"/>
          <a:stretch/>
        </p:blipFill>
        <p:spPr bwMode="auto">
          <a:xfrm>
            <a:off x="5853211" y="3952874"/>
            <a:ext cx="2407046" cy="2762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28979" y="6094618"/>
            <a:ext cx="29815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C00000"/>
                </a:solidFill>
              </a:rPr>
              <a:t>Дерев</a:t>
            </a:r>
            <a:r>
              <a:rPr lang="en-US" b="1" dirty="0" smtClean="0">
                <a:solidFill>
                  <a:srgbClr val="C00000"/>
                </a:solidFill>
              </a:rPr>
              <a:t>’</a:t>
            </a:r>
            <a:r>
              <a:rPr lang="uk-UA" b="1" dirty="0" err="1" smtClean="0">
                <a:solidFill>
                  <a:srgbClr val="C00000"/>
                </a:solidFill>
              </a:rPr>
              <a:t>яний</a:t>
            </a:r>
            <a:r>
              <a:rPr lang="uk-UA" b="1" dirty="0" smtClean="0">
                <a:solidFill>
                  <a:srgbClr val="C00000"/>
                </a:solidFill>
              </a:rPr>
              <a:t> хрест на погості</a:t>
            </a:r>
          </a:p>
          <a:p>
            <a:pPr algn="ctr"/>
            <a:r>
              <a:rPr lang="uk-UA" b="1" dirty="0" smtClean="0">
                <a:solidFill>
                  <a:srgbClr val="C00000"/>
                </a:solidFill>
              </a:rPr>
              <a:t>Миколаївської церкви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81103" y="2911742"/>
            <a:ext cx="395127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C00000"/>
                </a:solidFill>
              </a:rPr>
              <a:t>Миколаївська церква (70-ті рр. ХХ ст.)</a:t>
            </a:r>
          </a:p>
          <a:p>
            <a:pPr algn="ctr"/>
            <a:r>
              <a:rPr lang="uk-UA" sz="1600" b="1" i="1" dirty="0" smtClean="0">
                <a:solidFill>
                  <a:srgbClr val="C00000"/>
                </a:solidFill>
              </a:rPr>
              <a:t>Світлини з родинного архіву </a:t>
            </a:r>
          </a:p>
          <a:p>
            <a:pPr algn="ctr"/>
            <a:r>
              <a:rPr lang="uk-UA" sz="1600" b="1" i="1" dirty="0" smtClean="0">
                <a:solidFill>
                  <a:srgbClr val="C00000"/>
                </a:solidFill>
              </a:rPr>
              <a:t>Заслуженого архітектора України </a:t>
            </a:r>
          </a:p>
          <a:p>
            <a:pPr algn="ctr"/>
            <a:r>
              <a:rPr lang="uk-UA" sz="1600" b="1" i="1" dirty="0" err="1" smtClean="0">
                <a:solidFill>
                  <a:srgbClr val="C00000"/>
                </a:solidFill>
              </a:rPr>
              <a:t>В.С.Дядюшенка</a:t>
            </a:r>
            <a:endParaRPr lang="uk-UA" sz="1600" b="1" i="1" dirty="0" smtClean="0">
              <a:solidFill>
                <a:srgbClr val="C00000"/>
              </a:solidFill>
            </a:endParaRPr>
          </a:p>
        </p:txBody>
      </p:sp>
      <p:pic>
        <p:nvPicPr>
          <p:cNvPr id="9" name="Picture 2" descr="C:\Users\Володимир\Downloads\Геопозначка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110" y="-2031"/>
            <a:ext cx="500890" cy="713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742712" y="12684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>
                <a:solidFill>
                  <a:srgbClr val="002060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350974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Lenovo\Downloads\1588321346_22-p-foni-dlya-istoricheskikh-prezentatsii-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4" name="Picture 2" descr="D:\Фото Школа\МАН юніор-дослідник\Фото для презентації зменшене\Миколаївська церкв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667" y="260648"/>
            <a:ext cx="429577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Фото Школа\МАН юніор-дослідник\Фото для презентації зменшене\Копия Святий Федір Стратілат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923" y="127273"/>
            <a:ext cx="2074760" cy="2869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Фото Школа\МАН юніор-дослідник\Фото для презентації зменшене\Копия Святий великомученик Логгін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37" y="4189460"/>
            <a:ext cx="3419979" cy="2467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-35340" y="2996952"/>
            <a:ext cx="44325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C00000"/>
                </a:solidFill>
              </a:rPr>
              <a:t>Ікони святих великомучеників </a:t>
            </a:r>
          </a:p>
          <a:p>
            <a:pPr algn="ctr"/>
            <a:r>
              <a:rPr lang="uk-UA" b="1" dirty="0" smtClean="0">
                <a:solidFill>
                  <a:srgbClr val="C00000"/>
                </a:solidFill>
              </a:rPr>
              <a:t>Федора </a:t>
            </a:r>
            <a:r>
              <a:rPr lang="uk-UA" b="1" dirty="0" err="1" smtClean="0">
                <a:solidFill>
                  <a:srgbClr val="C00000"/>
                </a:solidFill>
              </a:rPr>
              <a:t>Стратілата</a:t>
            </a:r>
            <a:r>
              <a:rPr lang="uk-UA" b="1" dirty="0" smtClean="0">
                <a:solidFill>
                  <a:srgbClr val="C00000"/>
                </a:solidFill>
              </a:rPr>
              <a:t> та </a:t>
            </a:r>
            <a:r>
              <a:rPr lang="uk-UA" b="1" dirty="0" err="1" smtClean="0">
                <a:solidFill>
                  <a:srgbClr val="C00000"/>
                </a:solidFill>
              </a:rPr>
              <a:t>Логгіна</a:t>
            </a:r>
            <a:r>
              <a:rPr lang="uk-UA" b="1" dirty="0" smtClean="0">
                <a:solidFill>
                  <a:srgbClr val="C00000"/>
                </a:solidFill>
              </a:rPr>
              <a:t> – </a:t>
            </a:r>
          </a:p>
          <a:p>
            <a:pPr algn="ctr"/>
            <a:r>
              <a:rPr lang="uk-UA" b="1" dirty="0">
                <a:solidFill>
                  <a:srgbClr val="C00000"/>
                </a:solidFill>
              </a:rPr>
              <a:t>я</a:t>
            </a:r>
            <a:r>
              <a:rPr lang="uk-UA" b="1" dirty="0" smtClean="0">
                <a:solidFill>
                  <a:srgbClr val="C00000"/>
                </a:solidFill>
              </a:rPr>
              <a:t>скраві приклади українського настінного</a:t>
            </a:r>
          </a:p>
          <a:p>
            <a:pPr algn="ctr"/>
            <a:r>
              <a:rPr lang="uk-UA" b="1" dirty="0">
                <a:solidFill>
                  <a:srgbClr val="C00000"/>
                </a:solidFill>
              </a:rPr>
              <a:t>і</a:t>
            </a:r>
            <a:r>
              <a:rPr lang="uk-UA" b="1" dirty="0" smtClean="0">
                <a:solidFill>
                  <a:srgbClr val="C00000"/>
                </a:solidFill>
              </a:rPr>
              <a:t>конопису середини ХІХ століття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01722" y="5948165"/>
            <a:ext cx="38256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C00000"/>
                </a:solidFill>
              </a:rPr>
              <a:t>Відновлена Миколаївська церква</a:t>
            </a:r>
          </a:p>
          <a:p>
            <a:pPr algn="ctr"/>
            <a:r>
              <a:rPr lang="uk-UA" b="1" dirty="0" smtClean="0">
                <a:solidFill>
                  <a:srgbClr val="C00000"/>
                </a:solidFill>
              </a:rPr>
              <a:t>(</a:t>
            </a:r>
            <a:r>
              <a:rPr lang="uk-UA" b="1" dirty="0" err="1" smtClean="0">
                <a:solidFill>
                  <a:srgbClr val="C00000"/>
                </a:solidFill>
              </a:rPr>
              <a:t>скансен</a:t>
            </a:r>
            <a:r>
              <a:rPr lang="uk-UA" b="1" dirty="0" smtClean="0">
                <a:solidFill>
                  <a:srgbClr val="C00000"/>
                </a:solidFill>
              </a:rPr>
              <a:t> «Козачий хутір» </a:t>
            </a:r>
            <a:r>
              <a:rPr lang="uk-UA" b="1" dirty="0" err="1" smtClean="0">
                <a:solidFill>
                  <a:srgbClr val="C00000"/>
                </a:solidFill>
              </a:rPr>
              <a:t>с.Стецівка</a:t>
            </a:r>
            <a:r>
              <a:rPr lang="uk-UA" b="1" dirty="0" smtClean="0">
                <a:solidFill>
                  <a:srgbClr val="C00000"/>
                </a:solidFill>
              </a:rPr>
              <a:t> </a:t>
            </a:r>
          </a:p>
          <a:p>
            <a:pPr algn="ctr"/>
            <a:r>
              <a:rPr lang="uk-UA" b="1" dirty="0" smtClean="0">
                <a:solidFill>
                  <a:srgbClr val="C00000"/>
                </a:solidFill>
              </a:rPr>
              <a:t>Чигиринщина)</a:t>
            </a:r>
          </a:p>
        </p:txBody>
      </p:sp>
    </p:spTree>
    <p:extLst>
      <p:ext uri="{BB962C8B-B14F-4D97-AF65-F5344CB8AC3E}">
        <p14:creationId xmlns:p14="http://schemas.microsoft.com/office/powerpoint/2010/main" val="206462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Lenovo\Downloads\1588321346_22-p-foni-dlya-istoricheskikh-prezentatsii-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8" name="Picture 2" descr="D:\Фото Школа\МАН юніор-дослідник\Фото для презентації зменшене\20240413_12424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57" y="404664"/>
            <a:ext cx="4147843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Історія Драбівці\Родовід (МК-СР...)\Сенківці\ДАПО Сторінки з документів Сенківецької церкви\DSC00848 — копия.JPG"/>
          <p:cNvPicPr>
            <a:picLocks noChangeAspect="1" noChangeArrowheads="1"/>
          </p:cNvPicPr>
          <p:nvPr/>
        </p:nvPicPr>
        <p:blipFill rotWithShape="1">
          <a:blip r:embed="rId4" cstate="print">
            <a:lum bright="10000" contrast="40000"/>
          </a:blip>
          <a:srcRect r="25748"/>
          <a:stretch/>
        </p:blipFill>
        <p:spPr bwMode="auto">
          <a:xfrm>
            <a:off x="4806893" y="3835462"/>
            <a:ext cx="4118035" cy="18681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834302" y="5703639"/>
            <a:ext cx="41079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C00000"/>
                </a:solidFill>
              </a:rPr>
              <a:t>Фрагмент сторінки Сповідного розпису</a:t>
            </a:r>
          </a:p>
          <a:p>
            <a:pPr algn="ctr"/>
            <a:r>
              <a:rPr lang="uk-UA" b="1" dirty="0" smtClean="0">
                <a:solidFill>
                  <a:srgbClr val="C00000"/>
                </a:solidFill>
              </a:rPr>
              <a:t>Миколаївської церкви</a:t>
            </a:r>
          </a:p>
          <a:p>
            <a:pPr algn="ctr"/>
            <a:r>
              <a:rPr lang="uk-UA" b="1" dirty="0">
                <a:solidFill>
                  <a:srgbClr val="C00000"/>
                </a:solidFill>
              </a:rPr>
              <a:t>з</a:t>
            </a:r>
            <a:r>
              <a:rPr lang="uk-UA" b="1" dirty="0" smtClean="0">
                <a:solidFill>
                  <a:srgbClr val="C00000"/>
                </a:solidFill>
              </a:rPr>
              <a:t>а 1804 р.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2376" y="6165304"/>
            <a:ext cx="45545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C00000"/>
                </a:solidFill>
              </a:rPr>
              <a:t>Могила </a:t>
            </a:r>
            <a:r>
              <a:rPr lang="uk-UA" b="1" dirty="0" err="1" smtClean="0">
                <a:solidFill>
                  <a:srgbClr val="C00000"/>
                </a:solidFill>
              </a:rPr>
              <a:t>А.В.Лук</a:t>
            </a:r>
            <a:r>
              <a:rPr lang="en-US" b="1" dirty="0" smtClean="0">
                <a:solidFill>
                  <a:srgbClr val="C00000"/>
                </a:solidFill>
              </a:rPr>
              <a:t>’</a:t>
            </a:r>
            <a:r>
              <a:rPr lang="uk-UA" b="1" dirty="0" err="1" smtClean="0">
                <a:solidFill>
                  <a:srgbClr val="C00000"/>
                </a:solidFill>
              </a:rPr>
              <a:t>яновича</a:t>
            </a:r>
            <a:r>
              <a:rPr lang="uk-UA" b="1" dirty="0" smtClean="0">
                <a:solidFill>
                  <a:srgbClr val="C00000"/>
                </a:solidFill>
              </a:rPr>
              <a:t> (1799 – 1837 рр.) - </a:t>
            </a:r>
          </a:p>
          <a:p>
            <a:pPr algn="ctr"/>
            <a:r>
              <a:rPr lang="uk-UA" b="1" dirty="0">
                <a:solidFill>
                  <a:srgbClr val="C00000"/>
                </a:solidFill>
              </a:rPr>
              <a:t>в</a:t>
            </a:r>
            <a:r>
              <a:rPr lang="uk-UA" b="1" dirty="0" smtClean="0">
                <a:solidFill>
                  <a:srgbClr val="C00000"/>
                </a:solidFill>
              </a:rPr>
              <a:t>нука священика </a:t>
            </a:r>
            <a:r>
              <a:rPr lang="uk-UA" b="1" dirty="0" err="1" smtClean="0">
                <a:solidFill>
                  <a:srgbClr val="C00000"/>
                </a:solidFill>
              </a:rPr>
              <a:t>Іоана</a:t>
            </a:r>
            <a:r>
              <a:rPr lang="uk-UA" b="1" dirty="0" smtClean="0">
                <a:solidFill>
                  <a:srgbClr val="C00000"/>
                </a:solidFill>
              </a:rPr>
              <a:t> Лук</a:t>
            </a:r>
            <a:r>
              <a:rPr lang="en-US" b="1" dirty="0" smtClean="0">
                <a:solidFill>
                  <a:srgbClr val="C00000"/>
                </a:solidFill>
              </a:rPr>
              <a:t>’</a:t>
            </a:r>
            <a:r>
              <a:rPr lang="uk-UA" b="1" dirty="0" err="1" smtClean="0">
                <a:solidFill>
                  <a:srgbClr val="C00000"/>
                </a:solidFill>
              </a:rPr>
              <a:t>яновича</a:t>
            </a:r>
            <a:endParaRPr lang="uk-UA" b="1" dirty="0" smtClean="0">
              <a:solidFill>
                <a:srgbClr val="C00000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507" y="260648"/>
            <a:ext cx="4442806" cy="33321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6534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Lenovo\Downloads\1588321346_22-p-foni-dlya-istoricheskikh-prezentatsii-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832629" y="116632"/>
            <a:ext cx="15507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Висновки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69268" y="764704"/>
            <a:ext cx="8352928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b="1" dirty="0">
                <a:solidFill>
                  <a:srgbClr val="002060"/>
                </a:solidFill>
              </a:rPr>
              <a:t>Історія </a:t>
            </a:r>
            <a:r>
              <a:rPr lang="uk-UA" sz="2000" b="1" dirty="0" smtClean="0">
                <a:solidFill>
                  <a:srgbClr val="002060"/>
                </a:solidFill>
              </a:rPr>
              <a:t>для </a:t>
            </a:r>
            <a:r>
              <a:rPr lang="uk-UA" sz="2000" b="1" dirty="0">
                <a:solidFill>
                  <a:srgbClr val="002060"/>
                </a:solidFill>
              </a:rPr>
              <a:t>народу є тим самим, чим є коріння для дерева. Сила ж цього дерева знаходиться не тільки в ньому самому, а й в тому ґрунті, з яким воно </a:t>
            </a:r>
            <a:r>
              <a:rPr lang="uk-UA" sz="2000" b="1" dirty="0" err="1">
                <a:solidFill>
                  <a:srgbClr val="002060"/>
                </a:solidFill>
              </a:rPr>
              <a:t>пов</a:t>
            </a:r>
            <a:r>
              <a:rPr lang="ru-RU" sz="2000" b="1" dirty="0">
                <a:solidFill>
                  <a:srgbClr val="002060"/>
                </a:solidFill>
              </a:rPr>
              <a:t>’</a:t>
            </a:r>
            <a:r>
              <a:rPr lang="uk-UA" sz="2000" b="1" dirty="0" err="1">
                <a:solidFill>
                  <a:srgbClr val="002060"/>
                </a:solidFill>
              </a:rPr>
              <a:t>язане</a:t>
            </a:r>
            <a:r>
              <a:rPr lang="uk-UA" sz="2000" b="1" dirty="0" smtClean="0">
                <a:solidFill>
                  <a:srgbClr val="002060"/>
                </a:solidFill>
              </a:rPr>
              <a:t>.</a:t>
            </a:r>
          </a:p>
          <a:p>
            <a:pPr algn="just"/>
            <a:endParaRPr lang="uk-UA" sz="2000" b="1" dirty="0">
              <a:solidFill>
                <a:srgbClr val="002060"/>
              </a:solidFill>
            </a:endParaRPr>
          </a:p>
          <a:p>
            <a:pPr algn="just"/>
            <a:r>
              <a:rPr lang="uk-UA" sz="2000" b="1" dirty="0">
                <a:solidFill>
                  <a:srgbClr val="002060"/>
                </a:solidFill>
              </a:rPr>
              <a:t>Унікальність дослідження полягає в тому, що весь його зміст ґрунтується на фактах здобутих у ході архівної і бібліографічної пошуково-дослідницької роботи та фактах здобутих у ході експедиційних досліджень</a:t>
            </a:r>
            <a:r>
              <a:rPr lang="uk-UA" sz="2000" b="1" dirty="0" smtClean="0">
                <a:solidFill>
                  <a:srgbClr val="002060"/>
                </a:solidFill>
              </a:rPr>
              <a:t>.</a:t>
            </a:r>
            <a:endParaRPr lang="uk-UA" sz="2000" b="1" dirty="0">
              <a:solidFill>
                <a:srgbClr val="002060"/>
              </a:solidFill>
            </a:endParaRPr>
          </a:p>
          <a:p>
            <a:pPr algn="just"/>
            <a:endParaRPr lang="uk-UA" sz="2000" b="1" dirty="0" smtClean="0">
              <a:solidFill>
                <a:srgbClr val="002060"/>
              </a:solidFill>
            </a:endParaRPr>
          </a:p>
          <a:p>
            <a:pPr algn="just"/>
            <a:r>
              <a:rPr lang="uk-UA" sz="2000" b="1" dirty="0" smtClean="0">
                <a:solidFill>
                  <a:srgbClr val="002060"/>
                </a:solidFill>
              </a:rPr>
              <a:t>На </a:t>
            </a:r>
            <a:r>
              <a:rPr lang="uk-UA" sz="2000" b="1" dirty="0">
                <a:solidFill>
                  <a:srgbClr val="002060"/>
                </a:solidFill>
              </a:rPr>
              <a:t>превеликий жаль, </a:t>
            </a:r>
            <a:r>
              <a:rPr lang="uk-UA" sz="2000" b="1" dirty="0" smtClean="0">
                <a:solidFill>
                  <a:srgbClr val="002060"/>
                </a:solidFill>
              </a:rPr>
              <a:t>більшість досліджених </a:t>
            </a:r>
            <a:r>
              <a:rPr lang="uk-UA" sz="2000" b="1" dirty="0">
                <a:solidFill>
                  <a:srgbClr val="002060"/>
                </a:solidFill>
              </a:rPr>
              <a:t>історично-природних об</a:t>
            </a:r>
            <a:r>
              <a:rPr lang="ru-RU" sz="2000" b="1" dirty="0">
                <a:solidFill>
                  <a:srgbClr val="002060"/>
                </a:solidFill>
              </a:rPr>
              <a:t>’</a:t>
            </a:r>
            <a:r>
              <a:rPr lang="uk-UA" sz="2000" b="1" dirty="0" err="1">
                <a:solidFill>
                  <a:srgbClr val="002060"/>
                </a:solidFill>
              </a:rPr>
              <a:t>єктів</a:t>
            </a:r>
            <a:r>
              <a:rPr lang="uk-UA" sz="2000" b="1" dirty="0">
                <a:solidFill>
                  <a:srgbClr val="002060"/>
                </a:solidFill>
              </a:rPr>
              <a:t> села </a:t>
            </a:r>
            <a:r>
              <a:rPr lang="uk-UA" sz="2000" b="1" dirty="0" err="1">
                <a:solidFill>
                  <a:srgbClr val="002060"/>
                </a:solidFill>
              </a:rPr>
              <a:t>Драбівці</a:t>
            </a:r>
            <a:r>
              <a:rPr lang="uk-UA" sz="2000" b="1" dirty="0">
                <a:solidFill>
                  <a:srgbClr val="002060"/>
                </a:solidFill>
              </a:rPr>
              <a:t>, що є складовою частиною культурно-природного спадку </a:t>
            </a:r>
            <a:r>
              <a:rPr lang="uk-UA" sz="2000" b="1" dirty="0" err="1" smtClean="0">
                <a:solidFill>
                  <a:srgbClr val="002060"/>
                </a:solidFill>
              </a:rPr>
              <a:t>Золотоніщини</a:t>
            </a:r>
            <a:r>
              <a:rPr lang="uk-UA" sz="2000" b="1" dirty="0" smtClean="0">
                <a:solidFill>
                  <a:srgbClr val="002060"/>
                </a:solidFill>
              </a:rPr>
              <a:t>, на даний час, </a:t>
            </a:r>
            <a:r>
              <a:rPr lang="uk-UA" sz="2000" b="1" dirty="0">
                <a:solidFill>
                  <a:srgbClr val="002060"/>
                </a:solidFill>
              </a:rPr>
              <a:t>перебуває в задовільному стані. </a:t>
            </a:r>
            <a:endParaRPr lang="uk-UA" sz="2000" b="1" dirty="0" smtClean="0">
              <a:solidFill>
                <a:srgbClr val="002060"/>
              </a:solidFill>
            </a:endParaRPr>
          </a:p>
          <a:p>
            <a:pPr algn="just"/>
            <a:endParaRPr lang="uk-UA" sz="2000" b="1" dirty="0" smtClean="0">
              <a:solidFill>
                <a:srgbClr val="002060"/>
              </a:solidFill>
            </a:endParaRPr>
          </a:p>
          <a:p>
            <a:pPr algn="just"/>
            <a:r>
              <a:rPr lang="uk-UA" sz="2000" b="1" dirty="0" smtClean="0">
                <a:solidFill>
                  <a:srgbClr val="002060"/>
                </a:solidFill>
              </a:rPr>
              <a:t>Результатом дослідження є створення своєрідного екскурсійного маршруту, що є спробою </a:t>
            </a:r>
            <a:r>
              <a:rPr lang="uk-UA" sz="2000" b="1" dirty="0">
                <a:solidFill>
                  <a:srgbClr val="002060"/>
                </a:solidFill>
              </a:rPr>
              <a:t>привернути увагу до стану збереженості унікальних </a:t>
            </a:r>
            <a:r>
              <a:rPr lang="uk-UA" sz="2000" b="1" dirty="0" err="1">
                <a:solidFill>
                  <a:srgbClr val="002060"/>
                </a:solidFill>
              </a:rPr>
              <a:t>пам</a:t>
            </a:r>
            <a:r>
              <a:rPr lang="ru-RU" sz="2000" b="1" dirty="0">
                <a:solidFill>
                  <a:srgbClr val="002060"/>
                </a:solidFill>
              </a:rPr>
              <a:t>’</a:t>
            </a:r>
            <a:r>
              <a:rPr lang="uk-UA" sz="2000" b="1" dirty="0">
                <a:solidFill>
                  <a:srgbClr val="002060"/>
                </a:solidFill>
              </a:rPr>
              <a:t>яток рідного краю та дбайливого ставлення до них. </a:t>
            </a:r>
          </a:p>
          <a:p>
            <a:pPr algn="just"/>
            <a:endParaRPr lang="uk-UA" sz="2000" b="1" dirty="0" smtClean="0"/>
          </a:p>
        </p:txBody>
      </p:sp>
    </p:spTree>
    <p:extLst>
      <p:ext uri="{BB962C8B-B14F-4D97-AF65-F5344CB8AC3E}">
        <p14:creationId xmlns:p14="http://schemas.microsoft.com/office/powerpoint/2010/main" val="233436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Lenovo\Downloads\1588321346_22-p-foni-dlya-istoricheskikh-prezentatsii-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431511" y="260648"/>
            <a:ext cx="43529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Список використаних джерел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3433" y="980728"/>
            <a:ext cx="8998874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uk-UA" b="1" dirty="0">
                <a:solidFill>
                  <a:srgbClr val="002060"/>
                </a:solidFill>
              </a:rPr>
              <a:t>Культурно-рекреаційно-соціальна Черкащина: довідник / </a:t>
            </a:r>
            <a:r>
              <a:rPr lang="uk-UA" b="1" dirty="0" err="1">
                <a:solidFill>
                  <a:srgbClr val="002060"/>
                </a:solidFill>
              </a:rPr>
              <a:t>О.О.Кравченко</a:t>
            </a:r>
            <a:r>
              <a:rPr lang="uk-UA" b="1" dirty="0">
                <a:solidFill>
                  <a:srgbClr val="002060"/>
                </a:solidFill>
              </a:rPr>
              <a:t>, </a:t>
            </a:r>
            <a:r>
              <a:rPr lang="uk-UA" b="1" dirty="0" err="1">
                <a:solidFill>
                  <a:srgbClr val="002060"/>
                </a:solidFill>
              </a:rPr>
              <a:t>М.С.Іщенко</a:t>
            </a:r>
            <a:r>
              <a:rPr lang="uk-UA" b="1" dirty="0">
                <a:solidFill>
                  <a:srgbClr val="002060"/>
                </a:solidFill>
              </a:rPr>
              <a:t>,</a:t>
            </a:r>
          </a:p>
          <a:p>
            <a:pPr algn="just"/>
            <a:r>
              <a:rPr lang="uk-UA" b="1" dirty="0" err="1">
                <a:solidFill>
                  <a:srgbClr val="002060"/>
                </a:solidFill>
              </a:rPr>
              <a:t>Н.В.Бєлоусова</a:t>
            </a:r>
            <a:r>
              <a:rPr lang="uk-UA" b="1" dirty="0">
                <a:solidFill>
                  <a:srgbClr val="002060"/>
                </a:solidFill>
              </a:rPr>
              <a:t> </a:t>
            </a:r>
            <a:r>
              <a:rPr lang="en-US" b="1" dirty="0">
                <a:solidFill>
                  <a:srgbClr val="002060"/>
                </a:solidFill>
              </a:rPr>
              <a:t>[</a:t>
            </a:r>
            <a:r>
              <a:rPr lang="uk-UA" b="1" dirty="0">
                <a:solidFill>
                  <a:srgbClr val="002060"/>
                </a:solidFill>
              </a:rPr>
              <a:t>та ін.</a:t>
            </a:r>
            <a:r>
              <a:rPr lang="en-US" b="1" dirty="0">
                <a:solidFill>
                  <a:srgbClr val="002060"/>
                </a:solidFill>
              </a:rPr>
              <a:t>]</a:t>
            </a:r>
            <a:r>
              <a:rPr lang="uk-UA" b="1" dirty="0">
                <a:solidFill>
                  <a:srgbClr val="002060"/>
                </a:solidFill>
              </a:rPr>
              <a:t>; МОН України, Уманський </a:t>
            </a:r>
            <a:r>
              <a:rPr lang="uk-UA" b="1" dirty="0" err="1">
                <a:solidFill>
                  <a:srgbClr val="002060"/>
                </a:solidFill>
              </a:rPr>
              <a:t>держ.пед.ун</a:t>
            </a:r>
            <a:r>
              <a:rPr lang="uk-UA" b="1" dirty="0">
                <a:solidFill>
                  <a:srgbClr val="002060"/>
                </a:solidFill>
              </a:rPr>
              <a:t>-т імені Павла Тичини. – </a:t>
            </a:r>
          </a:p>
          <a:p>
            <a:pPr algn="just"/>
            <a:r>
              <a:rPr lang="uk-UA" b="1" dirty="0">
                <a:solidFill>
                  <a:srgbClr val="002060"/>
                </a:solidFill>
              </a:rPr>
              <a:t>Умань : Візаві, 2021. – 281 с. </a:t>
            </a:r>
            <a:endParaRPr lang="uk-UA" b="1" dirty="0" smtClean="0">
              <a:solidFill>
                <a:srgbClr val="002060"/>
              </a:solidFill>
            </a:endParaRPr>
          </a:p>
          <a:p>
            <a:pPr algn="just"/>
            <a:endParaRPr lang="uk-UA" b="1" dirty="0">
              <a:solidFill>
                <a:srgbClr val="002060"/>
              </a:solidFill>
            </a:endParaRPr>
          </a:p>
          <a:p>
            <a:pPr algn="just"/>
            <a:r>
              <a:rPr lang="ru-RU" b="1" dirty="0">
                <a:solidFill>
                  <a:srgbClr val="002060"/>
                </a:solidFill>
              </a:rPr>
              <a:t>Природно-</a:t>
            </a:r>
            <a:r>
              <a:rPr lang="ru-RU" b="1" dirty="0" err="1">
                <a:solidFill>
                  <a:srgbClr val="002060"/>
                </a:solidFill>
              </a:rPr>
              <a:t>заповідний</a:t>
            </a:r>
            <a:r>
              <a:rPr lang="ru-RU" b="1" dirty="0">
                <a:solidFill>
                  <a:srgbClr val="002060"/>
                </a:solidFill>
              </a:rPr>
              <a:t> фонд </a:t>
            </a:r>
            <a:r>
              <a:rPr lang="ru-RU" b="1" dirty="0" err="1">
                <a:solidFill>
                  <a:srgbClr val="002060"/>
                </a:solidFill>
              </a:rPr>
              <a:t>Черкаської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області</a:t>
            </a:r>
            <a:r>
              <a:rPr lang="ru-RU" b="1" dirty="0">
                <a:solidFill>
                  <a:srgbClr val="002060"/>
                </a:solidFill>
              </a:rPr>
              <a:t> / </a:t>
            </a:r>
            <a:r>
              <a:rPr lang="ru-RU" b="1" dirty="0" err="1">
                <a:solidFill>
                  <a:srgbClr val="002060"/>
                </a:solidFill>
              </a:rPr>
              <a:t>Укл</a:t>
            </a:r>
            <a:r>
              <a:rPr lang="ru-RU" b="1" dirty="0">
                <a:solidFill>
                  <a:srgbClr val="002060"/>
                </a:solidFill>
              </a:rPr>
              <a:t>. Коноваленко О. С., </a:t>
            </a:r>
            <a:r>
              <a:rPr lang="ru-RU" b="1" dirty="0" err="1">
                <a:solidFill>
                  <a:srgbClr val="002060"/>
                </a:solidFill>
              </a:rPr>
              <a:t>Карастан</a:t>
            </a:r>
            <a:r>
              <a:rPr lang="ru-RU" b="1" dirty="0">
                <a:solidFill>
                  <a:srgbClr val="002060"/>
                </a:solidFill>
              </a:rPr>
              <a:t> І. М. </a:t>
            </a:r>
            <a:endParaRPr lang="ru-RU" b="1" dirty="0" smtClean="0">
              <a:solidFill>
                <a:srgbClr val="002060"/>
              </a:solidFill>
            </a:endParaRPr>
          </a:p>
          <a:p>
            <a:pPr algn="just"/>
            <a:r>
              <a:rPr lang="ru-RU" b="1" dirty="0" smtClean="0">
                <a:solidFill>
                  <a:srgbClr val="002060"/>
                </a:solidFill>
              </a:rPr>
              <a:t>— </a:t>
            </a:r>
            <a:r>
              <a:rPr lang="ru-RU" b="1" dirty="0" err="1" smtClean="0">
                <a:solidFill>
                  <a:srgbClr val="002060"/>
                </a:solidFill>
              </a:rPr>
              <a:t>Черкаси</a:t>
            </a:r>
            <a:r>
              <a:rPr lang="ru-RU" b="1" dirty="0">
                <a:solidFill>
                  <a:srgbClr val="002060"/>
                </a:solidFill>
              </a:rPr>
              <a:t> : Вертикаль, 2006. — 196 с.</a:t>
            </a:r>
            <a:endParaRPr lang="uk-UA" b="1" dirty="0">
              <a:solidFill>
                <a:srgbClr val="002060"/>
              </a:solidFill>
            </a:endParaRPr>
          </a:p>
          <a:p>
            <a:pPr algn="just"/>
            <a:endParaRPr lang="uk-UA" b="1" dirty="0">
              <a:solidFill>
                <a:srgbClr val="002060"/>
              </a:solidFill>
            </a:endParaRPr>
          </a:p>
          <a:p>
            <a:pPr algn="just"/>
            <a:r>
              <a:rPr lang="uk-UA" b="1" dirty="0" smtClean="0">
                <a:solidFill>
                  <a:srgbClr val="002060"/>
                </a:solidFill>
              </a:rPr>
              <a:t>Справа по опису та оцінці водяного й парового млина простого помелу та просорушки,</a:t>
            </a:r>
          </a:p>
          <a:p>
            <a:pPr algn="just"/>
            <a:r>
              <a:rPr lang="uk-UA" b="1" dirty="0">
                <a:solidFill>
                  <a:srgbClr val="002060"/>
                </a:solidFill>
              </a:rPr>
              <a:t>щ</a:t>
            </a:r>
            <a:r>
              <a:rPr lang="uk-UA" b="1" dirty="0" smtClean="0">
                <a:solidFill>
                  <a:srgbClr val="002060"/>
                </a:solidFill>
              </a:rPr>
              <a:t>о належить Олександру Миколайовичу </a:t>
            </a:r>
            <a:r>
              <a:rPr lang="uk-UA" b="1" dirty="0" err="1" smtClean="0">
                <a:solidFill>
                  <a:srgbClr val="002060"/>
                </a:solidFill>
              </a:rPr>
              <a:t>Красовському</a:t>
            </a:r>
            <a:r>
              <a:rPr lang="uk-UA" b="1" dirty="0" smtClean="0">
                <a:solidFill>
                  <a:srgbClr val="002060"/>
                </a:solidFill>
              </a:rPr>
              <a:t>, дворянину. Розписка будівель</a:t>
            </a:r>
          </a:p>
          <a:p>
            <a:pPr algn="just"/>
            <a:r>
              <a:rPr lang="uk-UA" b="1" dirty="0">
                <a:solidFill>
                  <a:srgbClr val="002060"/>
                </a:solidFill>
              </a:rPr>
              <a:t>т</a:t>
            </a:r>
            <a:r>
              <a:rPr lang="uk-UA" b="1" dirty="0" smtClean="0">
                <a:solidFill>
                  <a:srgbClr val="002060"/>
                </a:solidFill>
              </a:rPr>
              <a:t>а споруд. ДАПО Ф.723, Оп.1, Спр.4</a:t>
            </a:r>
          </a:p>
          <a:p>
            <a:pPr algn="just"/>
            <a:endParaRPr lang="uk-UA" b="1" dirty="0">
              <a:solidFill>
                <a:srgbClr val="002060"/>
              </a:solidFill>
            </a:endParaRPr>
          </a:p>
          <a:p>
            <a:pPr algn="just"/>
            <a:r>
              <a:rPr lang="uk-UA" b="1" dirty="0" smtClean="0">
                <a:solidFill>
                  <a:srgbClr val="002060"/>
                </a:solidFill>
              </a:rPr>
              <a:t>Сповідний розпис Миколаївської церкви села </a:t>
            </a:r>
            <a:r>
              <a:rPr lang="uk-UA" b="1" dirty="0" err="1" smtClean="0">
                <a:solidFill>
                  <a:srgbClr val="002060"/>
                </a:solidFill>
              </a:rPr>
              <a:t>Сенківці</a:t>
            </a:r>
            <a:r>
              <a:rPr lang="uk-UA" b="1" dirty="0" smtClean="0">
                <a:solidFill>
                  <a:srgbClr val="002060"/>
                </a:solidFill>
              </a:rPr>
              <a:t> за 1804 р. </a:t>
            </a:r>
          </a:p>
          <a:p>
            <a:pPr algn="just"/>
            <a:r>
              <a:rPr lang="uk-UA" b="1" dirty="0" smtClean="0">
                <a:solidFill>
                  <a:srgbClr val="002060"/>
                </a:solidFill>
              </a:rPr>
              <a:t>ДАПО Ф.706, Оп.4, Спр.46</a:t>
            </a:r>
          </a:p>
          <a:p>
            <a:pPr algn="just"/>
            <a:endParaRPr lang="uk-UA" b="1" dirty="0">
              <a:solidFill>
                <a:srgbClr val="002060"/>
              </a:solidFill>
            </a:endParaRPr>
          </a:p>
          <a:p>
            <a:pPr algn="just"/>
            <a:r>
              <a:rPr lang="en-US" b="1" dirty="0">
                <a:solidFill>
                  <a:srgbClr val="002060"/>
                </a:solidFill>
                <a:hlinkClick r:id="rId3"/>
              </a:rPr>
              <a:t>http://</a:t>
            </a:r>
            <a:r>
              <a:rPr lang="en-US" b="1" dirty="0" smtClean="0">
                <a:solidFill>
                  <a:srgbClr val="002060"/>
                </a:solidFill>
                <a:hlinkClick r:id="rId3"/>
              </a:rPr>
              <a:t>derev.org.ua/cherkas/drabivtsi.htm</a:t>
            </a:r>
            <a:endParaRPr lang="uk-UA" b="1" dirty="0" smtClean="0">
              <a:solidFill>
                <a:srgbClr val="002060"/>
              </a:solidFill>
            </a:endParaRPr>
          </a:p>
          <a:p>
            <a:pPr algn="just"/>
            <a:endParaRPr lang="uk-UA" b="1" dirty="0">
              <a:solidFill>
                <a:srgbClr val="002060"/>
              </a:solidFill>
            </a:endParaRPr>
          </a:p>
          <a:p>
            <a:pPr algn="just"/>
            <a:r>
              <a:rPr lang="en-US" b="1" dirty="0">
                <a:solidFill>
                  <a:srgbClr val="002060"/>
                </a:solidFill>
                <a:hlinkClick r:id="rId4"/>
              </a:rPr>
              <a:t>http://</a:t>
            </a:r>
            <a:r>
              <a:rPr lang="en-US" b="1" dirty="0" smtClean="0">
                <a:solidFill>
                  <a:srgbClr val="002060"/>
                </a:solidFill>
                <a:hlinkClick r:id="rId4"/>
              </a:rPr>
              <a:t>derev.org.ua/cherkas/stetsivka.htm</a:t>
            </a:r>
            <a:endParaRPr lang="uk-UA" b="1" dirty="0" smtClean="0">
              <a:solidFill>
                <a:srgbClr val="002060"/>
              </a:solidFill>
            </a:endParaRPr>
          </a:p>
          <a:p>
            <a:pPr algn="just"/>
            <a:endParaRPr lang="uk-UA" b="1" dirty="0" smtClean="0">
              <a:solidFill>
                <a:srgbClr val="002060"/>
              </a:solidFill>
            </a:endParaRPr>
          </a:p>
          <a:p>
            <a:pPr algn="just"/>
            <a:r>
              <a:rPr lang="uk-UA" b="1" dirty="0" smtClean="0">
                <a:solidFill>
                  <a:srgbClr val="002060"/>
                </a:solidFill>
              </a:rPr>
              <a:t>Світлини з особистих архівів </a:t>
            </a:r>
            <a:r>
              <a:rPr lang="uk-UA" b="1" dirty="0" err="1" smtClean="0">
                <a:solidFill>
                  <a:srgbClr val="002060"/>
                </a:solidFill>
              </a:rPr>
              <a:t>Баранника</a:t>
            </a:r>
            <a:r>
              <a:rPr lang="uk-UA" b="1" dirty="0" smtClean="0">
                <a:solidFill>
                  <a:srgbClr val="002060"/>
                </a:solidFill>
              </a:rPr>
              <a:t> В.В., Воловик О.В., </a:t>
            </a:r>
            <a:r>
              <a:rPr lang="uk-UA" b="1" dirty="0" err="1" smtClean="0">
                <a:solidFill>
                  <a:srgbClr val="002060"/>
                </a:solidFill>
              </a:rPr>
              <a:t>Дядюшенка</a:t>
            </a:r>
            <a:r>
              <a:rPr lang="uk-UA" b="1" dirty="0" smtClean="0">
                <a:solidFill>
                  <a:srgbClr val="002060"/>
                </a:solidFill>
              </a:rPr>
              <a:t> В.С.</a:t>
            </a:r>
            <a:endParaRPr lang="uk-UA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28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Lenovo\Downloads\1588321346_22-p-foni-dlya-istoricheskikh-prezentatsii-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3" descr="C:\Users\Lenovo\Downloads\pngwing.com (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060848"/>
            <a:ext cx="8136904" cy="446290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563888" y="3302893"/>
            <a:ext cx="49807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rgbClr val="002060"/>
                </a:solidFill>
              </a:rPr>
              <a:t>Виявити, необхідний для дослідження об</a:t>
            </a:r>
            <a:r>
              <a:rPr lang="en-US" b="1" dirty="0" smtClean="0">
                <a:solidFill>
                  <a:srgbClr val="002060"/>
                </a:solidFill>
              </a:rPr>
              <a:t>’</a:t>
            </a:r>
            <a:r>
              <a:rPr lang="uk-UA" b="1" dirty="0" err="1" smtClean="0">
                <a:solidFill>
                  <a:srgbClr val="002060"/>
                </a:solidFill>
              </a:rPr>
              <a:t>єктів</a:t>
            </a:r>
            <a:r>
              <a:rPr lang="uk-UA" b="1" dirty="0" smtClean="0">
                <a:solidFill>
                  <a:srgbClr val="002060"/>
                </a:solidFill>
              </a:rPr>
              <a:t>,</a:t>
            </a:r>
          </a:p>
          <a:p>
            <a:r>
              <a:rPr lang="uk-UA" b="1" dirty="0" smtClean="0">
                <a:solidFill>
                  <a:srgbClr val="002060"/>
                </a:solidFill>
              </a:rPr>
              <a:t>комплекс історіографічного та джерельного</a:t>
            </a:r>
          </a:p>
          <a:p>
            <a:r>
              <a:rPr lang="uk-UA" b="1" dirty="0" smtClean="0">
                <a:solidFill>
                  <a:srgbClr val="002060"/>
                </a:solidFill>
              </a:rPr>
              <a:t>матеріалу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48261" y="2204864"/>
            <a:ext cx="51991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rgbClr val="002060"/>
                </a:solidFill>
              </a:rPr>
              <a:t>Провести аналіз історичних та природніх об</a:t>
            </a:r>
            <a:r>
              <a:rPr lang="en-US" b="1" dirty="0" smtClean="0">
                <a:solidFill>
                  <a:srgbClr val="002060"/>
                </a:solidFill>
              </a:rPr>
              <a:t>’</a:t>
            </a:r>
            <a:r>
              <a:rPr lang="uk-UA" b="1" dirty="0" err="1" smtClean="0">
                <a:solidFill>
                  <a:srgbClr val="002060"/>
                </a:solidFill>
              </a:rPr>
              <a:t>єктів</a:t>
            </a:r>
            <a:endParaRPr lang="uk-UA" b="1" dirty="0">
              <a:solidFill>
                <a:srgbClr val="002060"/>
              </a:solidFill>
            </a:endParaRPr>
          </a:p>
          <a:p>
            <a:r>
              <a:rPr lang="uk-UA" b="1" dirty="0">
                <a:solidFill>
                  <a:srgbClr val="002060"/>
                </a:solidFill>
              </a:rPr>
              <a:t>с</a:t>
            </a:r>
            <a:r>
              <a:rPr lang="uk-UA" b="1" dirty="0" smtClean="0">
                <a:solidFill>
                  <a:srgbClr val="002060"/>
                </a:solidFill>
              </a:rPr>
              <a:t>ела </a:t>
            </a:r>
            <a:r>
              <a:rPr lang="uk-UA" b="1" dirty="0" err="1" smtClean="0">
                <a:solidFill>
                  <a:srgbClr val="002060"/>
                </a:solidFill>
              </a:rPr>
              <a:t>Драбівці</a:t>
            </a:r>
            <a:r>
              <a:rPr lang="uk-UA" b="1" dirty="0" smtClean="0">
                <a:solidFill>
                  <a:srgbClr val="002060"/>
                </a:solidFill>
              </a:rPr>
              <a:t> та його присілків: </a:t>
            </a:r>
            <a:r>
              <a:rPr lang="uk-UA" b="1" dirty="0" err="1" smtClean="0">
                <a:solidFill>
                  <a:srgbClr val="002060"/>
                </a:solidFill>
              </a:rPr>
              <a:t>Маркизівка</a:t>
            </a:r>
            <a:r>
              <a:rPr lang="uk-UA" b="1" dirty="0" smtClean="0">
                <a:solidFill>
                  <a:srgbClr val="002060"/>
                </a:solidFill>
              </a:rPr>
              <a:t>, </a:t>
            </a:r>
          </a:p>
          <a:p>
            <a:r>
              <a:rPr lang="uk-UA" b="1" dirty="0" err="1" smtClean="0">
                <a:solidFill>
                  <a:srgbClr val="002060"/>
                </a:solidFill>
              </a:rPr>
              <a:t>Сеньківці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38470" y="188640"/>
            <a:ext cx="27291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uk-UA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ета дослідження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565" y="771813"/>
            <a:ext cx="9035037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uk-UA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 основі аналізу архівних джерел, історіографічного та документального матеріалу</a:t>
            </a:r>
          </a:p>
          <a:p>
            <a:pPr algn="ctr"/>
            <a:r>
              <a:rPr lang="uk-UA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комплексно дослідити історично-природні об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єкти</a:t>
            </a:r>
            <a:r>
              <a:rPr lang="uk-UA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села </a:t>
            </a:r>
            <a:r>
              <a:rPr lang="uk-UA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Драбівці</a:t>
            </a:r>
            <a:r>
              <a:rPr lang="uk-UA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uk-UA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 його присілків: </a:t>
            </a:r>
            <a:r>
              <a:rPr lang="uk-UA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Маркизівка</a:t>
            </a:r>
            <a:r>
              <a:rPr lang="uk-UA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Сеньківці</a:t>
            </a:r>
            <a:r>
              <a:rPr lang="uk-UA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endParaRPr lang="uk-UA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100930" y="1743199"/>
            <a:ext cx="33051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Завдання дослідження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48261" y="5517232"/>
            <a:ext cx="51541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rgbClr val="002060"/>
                </a:solidFill>
              </a:rPr>
              <a:t>Створити екскурсійний маршрут рідним селом та</a:t>
            </a:r>
          </a:p>
          <a:p>
            <a:r>
              <a:rPr lang="uk-UA" b="1" dirty="0">
                <a:solidFill>
                  <a:srgbClr val="002060"/>
                </a:solidFill>
              </a:rPr>
              <a:t>п</a:t>
            </a:r>
            <a:r>
              <a:rPr lang="uk-UA" b="1" dirty="0" smtClean="0">
                <a:solidFill>
                  <a:srgbClr val="002060"/>
                </a:solidFill>
              </a:rPr>
              <a:t>ривернути увагу громадськості до дбайливого</a:t>
            </a:r>
          </a:p>
          <a:p>
            <a:r>
              <a:rPr lang="uk-UA" b="1" dirty="0">
                <a:solidFill>
                  <a:srgbClr val="002060"/>
                </a:solidFill>
              </a:rPr>
              <a:t>с</a:t>
            </a:r>
            <a:r>
              <a:rPr lang="uk-UA" b="1" dirty="0" smtClean="0">
                <a:solidFill>
                  <a:srgbClr val="002060"/>
                </a:solidFill>
              </a:rPr>
              <a:t>тавлення та збереження унікальних </a:t>
            </a:r>
            <a:r>
              <a:rPr lang="uk-UA" b="1" dirty="0" err="1" smtClean="0">
                <a:solidFill>
                  <a:srgbClr val="002060"/>
                </a:solidFill>
              </a:rPr>
              <a:t>пам</a:t>
            </a:r>
            <a:r>
              <a:rPr lang="en-US" b="1" dirty="0" smtClean="0">
                <a:solidFill>
                  <a:srgbClr val="002060"/>
                </a:solidFill>
              </a:rPr>
              <a:t>’</a:t>
            </a:r>
            <a:r>
              <a:rPr lang="uk-UA" b="1" dirty="0" smtClean="0">
                <a:solidFill>
                  <a:srgbClr val="002060"/>
                </a:solidFill>
              </a:rPr>
              <a:t>яток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72774" y="4404321"/>
            <a:ext cx="50762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rgbClr val="002060"/>
                </a:solidFill>
              </a:rPr>
              <a:t>Дослідити господарство землевласника, </a:t>
            </a:r>
          </a:p>
          <a:p>
            <a:r>
              <a:rPr lang="uk-UA" b="1" dirty="0">
                <a:solidFill>
                  <a:srgbClr val="002060"/>
                </a:solidFill>
              </a:rPr>
              <a:t>д</a:t>
            </a:r>
            <a:r>
              <a:rPr lang="uk-UA" b="1" dirty="0" smtClean="0">
                <a:solidFill>
                  <a:srgbClr val="002060"/>
                </a:solidFill>
              </a:rPr>
              <a:t>ворянина </a:t>
            </a:r>
            <a:r>
              <a:rPr lang="uk-UA" b="1" dirty="0" err="1" smtClean="0">
                <a:solidFill>
                  <a:srgbClr val="002060"/>
                </a:solidFill>
              </a:rPr>
              <a:t>О.М.Красовського</a:t>
            </a:r>
            <a:r>
              <a:rPr lang="uk-UA" b="1" dirty="0" smtClean="0">
                <a:solidFill>
                  <a:srgbClr val="002060"/>
                </a:solidFill>
              </a:rPr>
              <a:t> та ідентифікувати </a:t>
            </a:r>
          </a:p>
          <a:p>
            <a:r>
              <a:rPr lang="uk-UA" b="1" dirty="0" smtClean="0">
                <a:solidFill>
                  <a:srgbClr val="002060"/>
                </a:solidFill>
              </a:rPr>
              <a:t>могилу на погості Миколаївської церкви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428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Lenovo\Downloads\1588321346_22-p-foni-dlya-istoricheskikh-prezentatsii-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 descr="C:\Users\Володимир\Downloads\Карта с.Драбівці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08037"/>
            <a:ext cx="6656387" cy="5241925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Володимир\Downloads\Геопознач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620688"/>
            <a:ext cx="500890" cy="713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Володимир\Downloads\Геопознач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996952"/>
            <a:ext cx="500890" cy="713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Володимир\Downloads\Геопознач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28077"/>
            <a:ext cx="500890" cy="713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Володимир\Downloads\Геопознач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339893"/>
            <a:ext cx="500890" cy="713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Володимир\Downloads\Геопознач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2918" y="2924944"/>
            <a:ext cx="500890" cy="713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Володимир\Downloads\Геопознач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349" y="5229200"/>
            <a:ext cx="500890" cy="713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463690" y="75709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rgbClr val="002060"/>
                </a:solidFill>
              </a:rPr>
              <a:t>1</a:t>
            </a:r>
            <a:endParaRPr lang="uk-UA" b="1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47266" y="309712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239554" y="31150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43410" y="242980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442520" y="305357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354951" y="531070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>
                <a:solidFill>
                  <a:srgbClr val="002060"/>
                </a:solidFill>
              </a:rPr>
              <a:t>6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612838" y="6165304"/>
            <a:ext cx="4775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C00000"/>
                </a:solidFill>
              </a:rPr>
              <a:t>Історично – природничі об</a:t>
            </a:r>
            <a:r>
              <a:rPr lang="en-US" b="1" dirty="0" smtClean="0">
                <a:solidFill>
                  <a:srgbClr val="C00000"/>
                </a:solidFill>
              </a:rPr>
              <a:t>’</a:t>
            </a:r>
            <a:r>
              <a:rPr lang="uk-UA" b="1" dirty="0" err="1" smtClean="0">
                <a:solidFill>
                  <a:srgbClr val="C00000"/>
                </a:solidFill>
              </a:rPr>
              <a:t>єкти</a:t>
            </a:r>
            <a:r>
              <a:rPr lang="uk-UA" b="1" dirty="0" smtClean="0">
                <a:solidFill>
                  <a:srgbClr val="C00000"/>
                </a:solidFill>
              </a:rPr>
              <a:t> села </a:t>
            </a:r>
            <a:r>
              <a:rPr lang="uk-UA" b="1" dirty="0" err="1" smtClean="0">
                <a:solidFill>
                  <a:srgbClr val="C00000"/>
                </a:solidFill>
              </a:rPr>
              <a:t>Драбівці</a:t>
            </a:r>
            <a:endParaRPr lang="uk-UA" b="1" dirty="0" smtClean="0">
              <a:solidFill>
                <a:srgbClr val="C00000"/>
              </a:solidFill>
            </a:endParaRPr>
          </a:p>
        </p:txBody>
      </p:sp>
      <p:pic>
        <p:nvPicPr>
          <p:cNvPr id="2053" name="Picture 5" descr="D:\Історія Драбівці\Геральдика\rgb\Драбівці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533" y="1814685"/>
            <a:ext cx="2899243" cy="3303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5157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Lenovo\Downloads\1588321346_22-p-foni-dlya-istoricheskikh-prezentatsii-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2" name="Picture 2" descr="D:\Фото Школа\МАН юніор-дослідник\Фото для презентації зменшене\20240412_10414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704" y="116632"/>
            <a:ext cx="4658713" cy="337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542" y="311506"/>
            <a:ext cx="3481844" cy="55247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 descr="D:\Фото Школа\МАН юніор-дослідник\Фото для презентації зменшене\-5233207416278079678_12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" t="13870" r="-829" b="-13870"/>
          <a:stretch/>
        </p:blipFill>
        <p:spPr bwMode="auto">
          <a:xfrm>
            <a:off x="987778" y="4411399"/>
            <a:ext cx="3361949" cy="2426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-26449" y="3488069"/>
            <a:ext cx="54122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C00000"/>
                </a:solidFill>
              </a:rPr>
              <a:t>Гребля на місці водяного млина </a:t>
            </a:r>
          </a:p>
          <a:p>
            <a:pPr algn="ctr"/>
            <a:r>
              <a:rPr lang="uk-UA" b="1" dirty="0" smtClean="0">
                <a:solidFill>
                  <a:srgbClr val="C00000"/>
                </a:solidFill>
              </a:rPr>
              <a:t>Олександра </a:t>
            </a:r>
            <a:r>
              <a:rPr lang="uk-UA" b="1" dirty="0" err="1" smtClean="0">
                <a:solidFill>
                  <a:srgbClr val="C00000"/>
                </a:solidFill>
              </a:rPr>
              <a:t>Красовського</a:t>
            </a:r>
            <a:r>
              <a:rPr lang="uk-UA" b="1" dirty="0" smtClean="0">
                <a:solidFill>
                  <a:srgbClr val="C00000"/>
                </a:solidFill>
              </a:rPr>
              <a:t>,</a:t>
            </a:r>
          </a:p>
          <a:p>
            <a:pPr algn="ctr"/>
            <a:r>
              <a:rPr lang="uk-UA" b="1" dirty="0">
                <a:solidFill>
                  <a:srgbClr val="C00000"/>
                </a:solidFill>
              </a:rPr>
              <a:t>в</a:t>
            </a:r>
            <a:r>
              <a:rPr lang="uk-UA" b="1" dirty="0" smtClean="0">
                <a:solidFill>
                  <a:srgbClr val="C00000"/>
                </a:solidFill>
              </a:rPr>
              <a:t>ласника господарства «</a:t>
            </a:r>
            <a:r>
              <a:rPr lang="uk-UA" b="1" dirty="0" err="1" smtClean="0">
                <a:solidFill>
                  <a:srgbClr val="C00000"/>
                </a:solidFill>
              </a:rPr>
              <a:t>Сотницька</a:t>
            </a:r>
            <a:r>
              <a:rPr lang="uk-UA" b="1" dirty="0" smtClean="0">
                <a:solidFill>
                  <a:srgbClr val="C00000"/>
                </a:solidFill>
              </a:rPr>
              <a:t> гребля» п. ХХ ст.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27731" y="5818036"/>
            <a:ext cx="47291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C00000"/>
                </a:solidFill>
              </a:rPr>
              <a:t>«Опис та оцінка водяного і парового млина…</a:t>
            </a:r>
          </a:p>
          <a:p>
            <a:pPr algn="ctr"/>
            <a:r>
              <a:rPr lang="uk-UA" b="1" dirty="0" err="1" smtClean="0">
                <a:solidFill>
                  <a:srgbClr val="C00000"/>
                </a:solidFill>
              </a:rPr>
              <a:t>О.М.Красовського</a:t>
            </a:r>
            <a:r>
              <a:rPr lang="uk-UA" b="1" dirty="0" smtClean="0">
                <a:solidFill>
                  <a:srgbClr val="C00000"/>
                </a:solidFill>
              </a:rPr>
              <a:t>, дворянина»</a:t>
            </a:r>
          </a:p>
          <a:p>
            <a:pPr algn="ctr"/>
            <a:r>
              <a:rPr lang="uk-UA" b="1" dirty="0" smtClean="0">
                <a:solidFill>
                  <a:srgbClr val="C00000"/>
                </a:solidFill>
              </a:rPr>
              <a:t>(</a:t>
            </a:r>
            <a:r>
              <a:rPr lang="uk-UA" b="1" i="1" dirty="0" smtClean="0">
                <a:solidFill>
                  <a:srgbClr val="C00000"/>
                </a:solidFill>
              </a:rPr>
              <a:t>ДАПО Ф.723 Оп.1 Спр.4</a:t>
            </a:r>
            <a:r>
              <a:rPr lang="uk-UA" b="1" dirty="0" smtClean="0">
                <a:solidFill>
                  <a:srgbClr val="C00000"/>
                </a:solidFill>
              </a:rPr>
              <a:t>)</a:t>
            </a:r>
          </a:p>
          <a:p>
            <a:pPr algn="ctr"/>
            <a:endParaRPr lang="uk-UA" b="1" dirty="0" smtClean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41551" y="6468169"/>
            <a:ext cx="2876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C00000"/>
                </a:solidFill>
              </a:rPr>
              <a:t>Сучасні власники водойми</a:t>
            </a: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19" y="711655"/>
            <a:ext cx="1784305" cy="21813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C:\Users\Володимир\Downloads\Геопозначка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110" y="-2031"/>
            <a:ext cx="500890" cy="713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742712" y="12684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rgbClr val="002060"/>
                </a:solidFill>
              </a:rPr>
              <a:t>1</a:t>
            </a:r>
            <a:endParaRPr lang="uk-UA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259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Lenovo\Downloads\1588321346_22-p-foni-dlya-istoricheskikh-prezentatsii-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146" name="Picture 2" descr="D:\Фото Школа\МАН юніор-дослідник\Фото для презентації зменшене\20240413_1012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66" y="332656"/>
            <a:ext cx="3789052" cy="5256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5238" y="5589240"/>
            <a:ext cx="45445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C00000"/>
                </a:solidFill>
              </a:rPr>
              <a:t>Просорушка п. ХХ ст. виготовлена на</a:t>
            </a:r>
          </a:p>
          <a:p>
            <a:pPr algn="ctr"/>
            <a:r>
              <a:rPr lang="uk-UA" b="1" dirty="0">
                <a:solidFill>
                  <a:srgbClr val="C00000"/>
                </a:solidFill>
              </a:rPr>
              <a:t>з</a:t>
            </a:r>
            <a:r>
              <a:rPr lang="uk-UA" b="1" dirty="0" smtClean="0">
                <a:solidFill>
                  <a:srgbClr val="C00000"/>
                </a:solidFill>
              </a:rPr>
              <a:t>аводі </a:t>
            </a:r>
            <a:r>
              <a:rPr lang="uk-UA" b="1" dirty="0" err="1" smtClean="0">
                <a:solidFill>
                  <a:srgbClr val="C00000"/>
                </a:solidFill>
              </a:rPr>
              <a:t>Бургарда</a:t>
            </a:r>
            <a:r>
              <a:rPr lang="uk-UA" b="1" dirty="0" smtClean="0">
                <a:solidFill>
                  <a:srgbClr val="C00000"/>
                </a:solidFill>
              </a:rPr>
              <a:t> в столиці</a:t>
            </a:r>
          </a:p>
          <a:p>
            <a:pPr algn="ctr"/>
            <a:r>
              <a:rPr lang="uk-UA" b="1" dirty="0">
                <a:solidFill>
                  <a:srgbClr val="C00000"/>
                </a:solidFill>
              </a:rPr>
              <a:t>с</a:t>
            </a:r>
            <a:r>
              <a:rPr lang="uk-UA" b="1" dirty="0" smtClean="0">
                <a:solidFill>
                  <a:srgbClr val="C00000"/>
                </a:solidFill>
              </a:rPr>
              <a:t>ільськогосподарського машинобудування</a:t>
            </a:r>
          </a:p>
          <a:p>
            <a:pPr algn="ctr"/>
            <a:r>
              <a:rPr lang="uk-UA" b="1" dirty="0" err="1">
                <a:solidFill>
                  <a:srgbClr val="C00000"/>
                </a:solidFill>
              </a:rPr>
              <a:t>м</a:t>
            </a:r>
            <a:r>
              <a:rPr lang="uk-UA" b="1" dirty="0" err="1" smtClean="0">
                <a:solidFill>
                  <a:srgbClr val="C00000"/>
                </a:solidFill>
              </a:rPr>
              <a:t>.Єлисаветграді</a:t>
            </a:r>
            <a:r>
              <a:rPr lang="uk-UA" b="1" dirty="0" smtClean="0">
                <a:solidFill>
                  <a:srgbClr val="C00000"/>
                </a:solidFill>
              </a:rPr>
              <a:t> (нині </a:t>
            </a:r>
            <a:r>
              <a:rPr lang="uk-UA" b="1" dirty="0" err="1" smtClean="0">
                <a:solidFill>
                  <a:srgbClr val="C00000"/>
                </a:solidFill>
              </a:rPr>
              <a:t>м.Кропивницький</a:t>
            </a:r>
            <a:r>
              <a:rPr lang="uk-UA" b="1" dirty="0" smtClean="0">
                <a:solidFill>
                  <a:srgbClr val="C00000"/>
                </a:solidFill>
              </a:rPr>
              <a:t>)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115" y="1628800"/>
            <a:ext cx="3781797" cy="2281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 descr="D:\Історія Драбівці 2\Драбівці 2\Красовський\Господарство\Просорушка Завод Єльворти\elvorti_f0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752" y="4221088"/>
            <a:ext cx="4304084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658" y="186610"/>
            <a:ext cx="3878188" cy="1562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Users\Володимир\Downloads\Геопозначка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110" y="-2031"/>
            <a:ext cx="500890" cy="713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742712" y="12684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>
                <a:solidFill>
                  <a:srgbClr val="00206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76915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Lenovo\Downloads\1588321346_22-p-foni-dlya-istoricheskikh-prezentatsii-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2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D:\Фото Школа\МАН юніор-дослідник\Фото для презентації зменшене\20240412_1053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58479"/>
            <a:ext cx="4934499" cy="35711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Фото Школа\МАН юніор-дослідник\Фото для презентації зменшене\20240412_10530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5"/>
          <a:stretch/>
        </p:blipFill>
        <p:spPr bwMode="auto">
          <a:xfrm>
            <a:off x="1520991" y="4108365"/>
            <a:ext cx="2565005" cy="2590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ttps://upload.wikimedia.org/wikipedia/commons/thumb/6/6a/%D0%9A%D0%BE%D0%B2%D0%B8%D0%BB%D0%B0_%D0%B2%D0%BE%D0%BB%D0%BE%D1%81%D0%B8%D1%81%D1%82%D0%B0_%D0%B2_%D1%83%D1%80%D0%BE%D1%87%D0%B8%D1%89%D1%96_%D0%A0%D0%BE%D0%BC%D0%B0%D1%88%D0%BA%D0%BE%D0%B2%D0%BE.JPG/283px-%D0%9A%D0%BE%D0%B2%D0%B8%D0%BB%D0%B0_%D0%B2%D0%BE%D0%BB%D0%BE%D1%81%D0%B8%D1%81%D1%82%D0%B0_%D0%B2_%D1%83%D1%80%D0%BE%D1%87%D0%B8%D1%89%D1%96_%D0%A0%D0%BE%D0%BC%D0%B0%D1%88%D0%BA%D0%BE%D0%B2%D0%B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376" y="193600"/>
            <a:ext cx="2194461" cy="2923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ttps://upload.wikimedia.org/wikipedia/commons/thumb/8/86/Carex_x2.jpg/220px-Carex_x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367" y="3753197"/>
            <a:ext cx="2338477" cy="2487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900270" y="6204320"/>
            <a:ext cx="31561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C00000"/>
                </a:solidFill>
              </a:rPr>
              <a:t>Регіональний рідкісний вид –</a:t>
            </a:r>
          </a:p>
          <a:p>
            <a:pPr algn="ctr"/>
            <a:r>
              <a:rPr lang="uk-UA" b="1" dirty="0" smtClean="0">
                <a:solidFill>
                  <a:srgbClr val="C00000"/>
                </a:solidFill>
              </a:rPr>
              <a:t>Осока низька</a:t>
            </a:r>
            <a:endParaRPr lang="uk-UA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07850" y="3070700"/>
            <a:ext cx="36384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C00000"/>
                </a:solidFill>
              </a:rPr>
              <a:t>Ковила волосиста – об</a:t>
            </a:r>
            <a:r>
              <a:rPr lang="en-US" b="1" dirty="0" smtClean="0">
                <a:solidFill>
                  <a:srgbClr val="C00000"/>
                </a:solidFill>
              </a:rPr>
              <a:t>’</a:t>
            </a:r>
            <a:r>
              <a:rPr lang="uk-UA" b="1" dirty="0" err="1" smtClean="0">
                <a:solidFill>
                  <a:srgbClr val="C00000"/>
                </a:solidFill>
              </a:rPr>
              <a:t>єкт</a:t>
            </a:r>
            <a:endParaRPr lang="uk-UA" b="1" dirty="0" smtClean="0">
              <a:solidFill>
                <a:srgbClr val="C00000"/>
              </a:solidFill>
            </a:endParaRPr>
          </a:p>
          <a:p>
            <a:pPr algn="ctr"/>
            <a:r>
              <a:rPr lang="uk-UA" b="1" dirty="0" smtClean="0">
                <a:solidFill>
                  <a:srgbClr val="C00000"/>
                </a:solidFill>
              </a:rPr>
              <a:t>Червоної та Зеленої книги України</a:t>
            </a:r>
            <a:endParaRPr lang="uk-UA" b="1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12" y="3763069"/>
            <a:ext cx="6102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b="1" dirty="0">
                <a:solidFill>
                  <a:srgbClr val="C00000"/>
                </a:solidFill>
              </a:rPr>
              <a:t>Б</a:t>
            </a:r>
            <a:r>
              <a:rPr lang="uk-UA" b="1" dirty="0" smtClean="0">
                <a:solidFill>
                  <a:srgbClr val="C00000"/>
                </a:solidFill>
              </a:rPr>
              <a:t>отанічна </a:t>
            </a:r>
            <a:r>
              <a:rPr lang="uk-UA" b="1" dirty="0" err="1" smtClean="0">
                <a:solidFill>
                  <a:srgbClr val="C00000"/>
                </a:solidFill>
              </a:rPr>
              <a:t>пам</a:t>
            </a:r>
            <a:r>
              <a:rPr lang="en-US" b="1" dirty="0" smtClean="0">
                <a:solidFill>
                  <a:srgbClr val="C00000"/>
                </a:solidFill>
              </a:rPr>
              <a:t>’</a:t>
            </a:r>
            <a:r>
              <a:rPr lang="uk-UA" b="1" dirty="0" smtClean="0">
                <a:solidFill>
                  <a:srgbClr val="C00000"/>
                </a:solidFill>
              </a:rPr>
              <a:t>ятка природи місцевого значення – «Тирса»</a:t>
            </a:r>
          </a:p>
        </p:txBody>
      </p:sp>
      <p:pic>
        <p:nvPicPr>
          <p:cNvPr id="10" name="Picture 2" descr="C:\Users\Володимир\Downloads\Геопозначка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110" y="-2031"/>
            <a:ext cx="500890" cy="713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8742712" y="12684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>
                <a:solidFill>
                  <a:srgbClr val="00206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061306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Lenovo\Downloads\1588321346_22-p-foni-dlya-istoricheskikh-prezentatsii-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86"/>
          <a:stretch/>
        </p:blipFill>
        <p:spPr bwMode="auto">
          <a:xfrm>
            <a:off x="305922" y="3429000"/>
            <a:ext cx="4320480" cy="3357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76670"/>
            <a:ext cx="4030257" cy="5124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76" t="7708" r="18242" b="7917"/>
          <a:stretch/>
        </p:blipFill>
        <p:spPr bwMode="auto">
          <a:xfrm>
            <a:off x="305921" y="64496"/>
            <a:ext cx="4320480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703505" y="5640823"/>
            <a:ext cx="44735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b="1" dirty="0" err="1" smtClean="0">
                <a:solidFill>
                  <a:srgbClr val="C00000"/>
                </a:solidFill>
              </a:rPr>
              <a:t>Святотроїцька</a:t>
            </a:r>
            <a:r>
              <a:rPr lang="uk-UA" b="1" dirty="0" smtClean="0">
                <a:solidFill>
                  <a:srgbClr val="C00000"/>
                </a:solidFill>
              </a:rPr>
              <a:t> церква –</a:t>
            </a:r>
          </a:p>
          <a:p>
            <a:pPr algn="ctr"/>
            <a:r>
              <a:rPr lang="uk-UA" b="1" dirty="0">
                <a:solidFill>
                  <a:srgbClr val="C00000"/>
                </a:solidFill>
              </a:rPr>
              <a:t>у</a:t>
            </a:r>
            <a:r>
              <a:rPr lang="uk-UA" b="1" dirty="0" smtClean="0">
                <a:solidFill>
                  <a:srgbClr val="C00000"/>
                </a:solidFill>
              </a:rPr>
              <a:t>нікальна </a:t>
            </a:r>
            <a:r>
              <a:rPr lang="uk-UA" b="1" dirty="0" err="1" smtClean="0">
                <a:solidFill>
                  <a:srgbClr val="C00000"/>
                </a:solidFill>
              </a:rPr>
              <a:t>пам</a:t>
            </a:r>
            <a:r>
              <a:rPr lang="en-US" b="1" dirty="0" smtClean="0">
                <a:solidFill>
                  <a:srgbClr val="C00000"/>
                </a:solidFill>
              </a:rPr>
              <a:t>’</a:t>
            </a:r>
            <a:r>
              <a:rPr lang="uk-UA" b="1" dirty="0" smtClean="0">
                <a:solidFill>
                  <a:srgbClr val="C00000"/>
                </a:solidFill>
              </a:rPr>
              <a:t>ятка дерев</a:t>
            </a:r>
            <a:r>
              <a:rPr lang="en-US" b="1" dirty="0" smtClean="0">
                <a:solidFill>
                  <a:srgbClr val="C00000"/>
                </a:solidFill>
              </a:rPr>
              <a:t>’</a:t>
            </a:r>
            <a:r>
              <a:rPr lang="uk-UA" b="1" dirty="0" err="1" smtClean="0">
                <a:solidFill>
                  <a:srgbClr val="C00000"/>
                </a:solidFill>
              </a:rPr>
              <a:t>яної</a:t>
            </a:r>
            <a:r>
              <a:rPr lang="uk-UA" b="1" dirty="0" smtClean="0">
                <a:solidFill>
                  <a:srgbClr val="C00000"/>
                </a:solidFill>
              </a:rPr>
              <a:t> архітектури</a:t>
            </a:r>
            <a:endParaRPr lang="en-US" b="1" dirty="0">
              <a:solidFill>
                <a:srgbClr val="C00000"/>
              </a:solidFill>
            </a:endParaRPr>
          </a:p>
          <a:p>
            <a:pPr algn="ctr"/>
            <a:r>
              <a:rPr lang="uk-UA" b="1" dirty="0" smtClean="0">
                <a:solidFill>
                  <a:srgbClr val="C00000"/>
                </a:solidFill>
              </a:rPr>
              <a:t>Лівобережної Черкащини</a:t>
            </a:r>
          </a:p>
          <a:p>
            <a:pPr algn="ctr"/>
            <a:r>
              <a:rPr lang="en-US" b="1" dirty="0" smtClean="0">
                <a:solidFill>
                  <a:srgbClr val="C00000"/>
                </a:solidFill>
              </a:rPr>
              <a:t>XVIII</a:t>
            </a:r>
            <a:r>
              <a:rPr lang="uk-UA" b="1" dirty="0" smtClean="0">
                <a:solidFill>
                  <a:srgbClr val="C00000"/>
                </a:solidFill>
              </a:rPr>
              <a:t> століття</a:t>
            </a:r>
          </a:p>
        </p:txBody>
      </p:sp>
      <p:pic>
        <p:nvPicPr>
          <p:cNvPr id="9" name="Picture 2" descr="C:\Users\Володимир\Downloads\Геопозначка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110" y="-2031"/>
            <a:ext cx="500890" cy="713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742712" y="12684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>
                <a:solidFill>
                  <a:srgbClr val="00206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3150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Lenovo\Downloads\1588321346_22-p-foni-dlya-istoricheskikh-prezentatsii-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3" descr="D:\Фото Школа\МАН юніор-дослідник\Фото для презентації зменшене\20240410_08504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35682"/>
            <a:ext cx="4411108" cy="61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Фото Школа\МАН юніор-дослідник\Фото для презентації зменшене\20240410_08494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62" y="335682"/>
            <a:ext cx="4414256" cy="61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2124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Lenovo\Downloads\1588321346_22-p-foni-dlya-istoricheskikh-prezentatsii-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" name="Picture 2" descr="D:\Різні матеріали\Коломієць Олександр Олександрович\Саньок\Фото\2014 район Дебальцево\Гарне фото\1. 10.09.14\Фото00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548680"/>
            <a:ext cx="4104456" cy="54726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71" name="Picture 3" descr="D:\Фото Школа\МАН юніор-дослідник\Фото для презентації зменшене\20240410_0834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035" y="2291308"/>
            <a:ext cx="2947885" cy="40835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:\Фото Школа\МАН юніор-дослідник\Фото для презентації зменшене\20240410_0836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88639"/>
            <a:ext cx="2907729" cy="40423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8681" y="6021289"/>
            <a:ext cx="49221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C00000"/>
                </a:solidFill>
              </a:rPr>
              <a:t>Мужній захисник землі Української –</a:t>
            </a:r>
          </a:p>
          <a:p>
            <a:pPr algn="ctr"/>
            <a:r>
              <a:rPr lang="uk-UA" b="1" dirty="0" smtClean="0">
                <a:solidFill>
                  <a:srgbClr val="C00000"/>
                </a:solidFill>
              </a:rPr>
              <a:t>Олександр Коломієць (24.04.1989 – 07.12.2018)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11813" y="980728"/>
            <a:ext cx="22681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C00000"/>
                </a:solidFill>
              </a:rPr>
              <a:t>Меморіальна дошка</a:t>
            </a:r>
          </a:p>
          <a:p>
            <a:pPr algn="ctr"/>
            <a:r>
              <a:rPr lang="uk-UA" b="1" dirty="0">
                <a:solidFill>
                  <a:srgbClr val="C00000"/>
                </a:solidFill>
              </a:rPr>
              <a:t>т</a:t>
            </a:r>
            <a:r>
              <a:rPr lang="uk-UA" b="1" dirty="0" smtClean="0">
                <a:solidFill>
                  <a:srgbClr val="C00000"/>
                </a:solidFill>
              </a:rPr>
              <a:t>а Алея </a:t>
            </a:r>
            <a:r>
              <a:rPr lang="uk-UA" b="1" dirty="0" err="1" smtClean="0">
                <a:solidFill>
                  <a:srgbClr val="C00000"/>
                </a:solidFill>
              </a:rPr>
              <a:t>Пам</a:t>
            </a:r>
            <a:r>
              <a:rPr lang="en-US" b="1" dirty="0" smtClean="0">
                <a:solidFill>
                  <a:srgbClr val="C00000"/>
                </a:solidFill>
              </a:rPr>
              <a:t>’</a:t>
            </a:r>
            <a:r>
              <a:rPr lang="uk-UA" b="1" dirty="0" smtClean="0">
                <a:solidFill>
                  <a:srgbClr val="C00000"/>
                </a:solidFill>
              </a:rPr>
              <a:t>яті –</a:t>
            </a:r>
          </a:p>
          <a:p>
            <a:pPr algn="ctr"/>
            <a:r>
              <a:rPr lang="uk-UA" b="1" dirty="0" err="1" smtClean="0">
                <a:solidFill>
                  <a:srgbClr val="C00000"/>
                </a:solidFill>
              </a:rPr>
              <a:t>О.Коломійця</a:t>
            </a:r>
            <a:endParaRPr lang="uk-UA" b="1" dirty="0">
              <a:solidFill>
                <a:srgbClr val="C00000"/>
              </a:solidFill>
            </a:endParaRPr>
          </a:p>
        </p:txBody>
      </p:sp>
      <p:pic>
        <p:nvPicPr>
          <p:cNvPr id="11" name="Picture 2" descr="C:\Users\Володимир\Downloads\Геопозначка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110" y="-2031"/>
            <a:ext cx="500890" cy="713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8742712" y="12684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>
                <a:solidFill>
                  <a:srgbClr val="00206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528849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594</TotalTime>
  <Words>561</Words>
  <Application>Microsoft Office PowerPoint</Application>
  <PresentationFormat>Экран (4:3)</PresentationFormat>
  <Paragraphs>121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Володимир</dc:creator>
  <cp:lastModifiedBy>Володимир</cp:lastModifiedBy>
  <cp:revision>41</cp:revision>
  <dcterms:created xsi:type="dcterms:W3CDTF">2024-04-13T08:01:43Z</dcterms:created>
  <dcterms:modified xsi:type="dcterms:W3CDTF">2024-04-21T13:59:54Z</dcterms:modified>
</cp:coreProperties>
</file>