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0" r:id="rId4"/>
    <p:sldId id="281" r:id="rId5"/>
    <p:sldId id="283" r:id="rId6"/>
    <p:sldId id="291" r:id="rId7"/>
    <p:sldId id="285" r:id="rId8"/>
    <p:sldId id="286" r:id="rId9"/>
    <p:sldId id="287" r:id="rId10"/>
    <p:sldId id="292" r:id="rId11"/>
    <p:sldId id="288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89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000099"/>
    <a:srgbClr val="000000"/>
    <a:srgbClr val="B3D3EA"/>
    <a:srgbClr val="71BBFF"/>
    <a:srgbClr val="12C81B"/>
    <a:srgbClr val="71EBFF"/>
    <a:srgbClr val="0A79B0"/>
    <a:srgbClr val="119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8" autoAdjust="0"/>
    <p:restoredTop sz="95596" autoAdjust="0"/>
  </p:normalViewPr>
  <p:slideViewPr>
    <p:cSldViewPr>
      <p:cViewPr varScale="1">
        <p:scale>
          <a:sx n="82" d="100"/>
          <a:sy n="82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E77683-DAB7-4FF9-937D-67DCF360744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ECB57-D03F-4EF4-A8A0-261B3EE816C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90600"/>
            <a:ext cx="7772400" cy="7048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7772400" cy="6858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85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18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676400"/>
            <a:ext cx="18288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76400"/>
            <a:ext cx="53340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73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676400"/>
            <a:ext cx="7315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23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07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29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63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6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93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80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7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uk-U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91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76400"/>
            <a:ext cx="7315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38400"/>
            <a:ext cx="731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84299"/>
            <a:ext cx="5715000" cy="704850"/>
          </a:xfrm>
        </p:spPr>
        <p:txBody>
          <a:bodyPr/>
          <a:lstStyle/>
          <a:p>
            <a:br>
              <a:rPr lang="ru-RU" sz="4000" dirty="0"/>
            </a:br>
            <a:endParaRPr lang="en-US" sz="3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78" y="357166"/>
            <a:ext cx="5143536" cy="1143008"/>
          </a:xfrm>
        </p:spPr>
        <p:txBody>
          <a:bodyPr/>
          <a:lstStyle/>
          <a:p>
            <a:pPr algn="r"/>
            <a:r>
              <a:rPr lang="uk-UA" sz="3600" dirty="0"/>
              <a:t>Дослідження сузір’їв північної півкулі засобами мобільного додатку</a:t>
            </a:r>
            <a:endParaRPr lang="en-US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90140"/>
              </p:ext>
            </p:extLst>
          </p:nvPr>
        </p:nvGraphicFramePr>
        <p:xfrm>
          <a:off x="428596" y="2857496"/>
          <a:ext cx="5871596" cy="3827590"/>
        </p:xfrm>
        <a:graphic>
          <a:graphicData uri="http://schemas.openxmlformats.org/drawingml/2006/table">
            <a:tbl>
              <a:tblPr/>
              <a:tblGrid>
                <a:gridCol w="58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47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Роботу виконав:</a:t>
                      </a:r>
                      <a:endParaRPr lang="ru-RU" sz="2000" dirty="0">
                        <a:solidFill>
                          <a:srgbClr val="FF0066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Вербицький Олександр Олексійович,</a:t>
                      </a:r>
                      <a:endParaRPr lang="ru-RU" sz="2000" b="1" dirty="0">
                        <a:solidFill>
                          <a:srgbClr val="FF0066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учень 8 класу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Філії «Тарасівська гімназія Зіньківського опорного ліцею імені </a:t>
                      </a:r>
                      <a:r>
                        <a:rPr lang="uk-UA" sz="2000" b="1" dirty="0" err="1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М.К.Зерова</a:t>
                      </a: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000" b="1" dirty="0">
                        <a:solidFill>
                          <a:srgbClr val="FF0066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Науковий керівник:</a:t>
                      </a:r>
                      <a:endParaRPr lang="ru-RU" sz="2000" b="1" dirty="0">
                        <a:solidFill>
                          <a:srgbClr val="FF0066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Фесун</a:t>
                      </a: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Тетяна Василівна,</a:t>
                      </a:r>
                      <a:endParaRPr lang="ru-RU" sz="2000" b="1" dirty="0">
                        <a:solidFill>
                          <a:srgbClr val="FF0066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45021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учитель фізики філії «Тарасівська гімназія Зіньківського опорного ліцею імені </a:t>
                      </a:r>
                      <a:r>
                        <a:rPr lang="uk-UA" sz="2000" b="1" dirty="0" err="1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М.К.Зерова</a:t>
                      </a:r>
                      <a:r>
                        <a:rPr lang="uk-UA" sz="2000" b="1" dirty="0">
                          <a:solidFill>
                            <a:srgbClr val="FF00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000" b="1" dirty="0">
                        <a:solidFill>
                          <a:srgbClr val="FF0066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66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571744"/>
            <a:ext cx="6929486" cy="35480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42976" y="1714488"/>
            <a:ext cx="477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Робоче меню додатку </a:t>
            </a:r>
            <a:r>
              <a:rPr lang="uk-UA" b="1" dirty="0" err="1"/>
              <a:t>SkyMap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00042"/>
            <a:ext cx="586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Аналіз основних мобільних додатків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315200" cy="715963"/>
          </a:xfrm>
        </p:spPr>
        <p:txBody>
          <a:bodyPr/>
          <a:lstStyle/>
          <a:p>
            <a:r>
              <a:rPr lang="uk-UA" sz="2800" b="1" dirty="0">
                <a:solidFill>
                  <a:srgbClr val="FFFF00"/>
                </a:solidFill>
              </a:rPr>
              <a:t>Аналіз основних мобільних додатків</a:t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6786610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1472" y="6000768"/>
            <a:ext cx="5311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Робоче меню додатку </a:t>
            </a:r>
            <a:r>
              <a:rPr lang="uk-UA" b="1" dirty="0" err="1"/>
              <a:t>StarTracker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571480"/>
            <a:ext cx="705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Дослідження мобільними додатками сузір’їв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418147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357686" y="107154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Результати пошуку додатком </a:t>
            </a:r>
            <a:r>
              <a:rPr lang="uk-UA" dirty="0" err="1"/>
              <a:t>SolarWalk</a:t>
            </a:r>
            <a:r>
              <a:rPr lang="uk-UA" dirty="0"/>
              <a:t> 2 сузір’я Андромеди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357430"/>
            <a:ext cx="4714876" cy="31623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00430" y="5500702"/>
            <a:ext cx="553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Результати пошуку додатком </a:t>
            </a:r>
            <a:r>
              <a:rPr lang="uk-UA" dirty="0" err="1"/>
              <a:t>SolarWalk</a:t>
            </a:r>
            <a:r>
              <a:rPr lang="uk-UA" dirty="0"/>
              <a:t> 2 сузір’я Ліра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357298"/>
            <a:ext cx="6143668" cy="4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71604" y="5786454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Результати пошуку додатком </a:t>
            </a:r>
            <a:r>
              <a:rPr lang="uk-UA" dirty="0" err="1"/>
              <a:t>SolarWalk</a:t>
            </a:r>
            <a:r>
              <a:rPr lang="uk-UA" dirty="0"/>
              <a:t> 2 сузір’я Дракон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00042"/>
            <a:ext cx="705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Дослідження мобільними додатками сузір’їв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4399471" cy="372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571744"/>
            <a:ext cx="4286248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71934" y="714356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Результати пошуку додатком </a:t>
            </a:r>
            <a:r>
              <a:rPr lang="uk-UA" i="1" dirty="0" err="1"/>
              <a:t>MobileObservatory</a:t>
            </a:r>
            <a:r>
              <a:rPr lang="uk-UA" i="1" dirty="0"/>
              <a:t> 2 сузір’я Андромеди</a:t>
            </a:r>
            <a:endParaRPr lang="ru-RU" i="1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357826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Результати пошуку додатком </a:t>
            </a:r>
            <a:r>
              <a:rPr lang="uk-UA" dirty="0" err="1"/>
              <a:t>MobileObservatory</a:t>
            </a:r>
            <a:r>
              <a:rPr lang="uk-UA" dirty="0"/>
              <a:t> 2 сузір’я Ліра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05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Дослідження мобільними додатками сузір’їв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412" y="1585912"/>
            <a:ext cx="5591175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" y="5429264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/>
            <a:r>
              <a:rPr lang="uk-UA" i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Результати пошуку додатком </a:t>
            </a:r>
            <a:r>
              <a:rPr lang="uk-UA" i="1" dirty="0" err="1">
                <a:latin typeface="Times New Roman" pitchFamily="18" charset="0"/>
                <a:ea typeface="Times New Roman" pitchFamily="18" charset="0"/>
                <a:cs typeface="Arial" pitchFamily="34" charset="0"/>
              </a:rPr>
              <a:t>MobileObservatory</a:t>
            </a:r>
            <a:r>
              <a:rPr lang="uk-UA" i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2 сузір’я Дракон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00042"/>
            <a:ext cx="705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Дослідження мобільними додатками сузір’їв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142985"/>
            <a:ext cx="6786609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5786" y="578645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Результати пошуку додатком NASA сузір’їв Андромеда, Дракон та Ліра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428604"/>
            <a:ext cx="705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Дослідження мобільними додатками сузір’їв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7143800" cy="4033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5357826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Результати моделювання додатком NASA сузір’я Велика та Мала Ведмедиця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A070EBA7-325D-4ABC-B1B5-495BCBDCC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4133850" cy="2924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0C3C75-9EB6-454A-80D1-06A6229EC813}"/>
              </a:ext>
            </a:extLst>
          </p:cNvPr>
          <p:cNvSpPr txBox="1"/>
          <p:nvPr/>
        </p:nvSpPr>
        <p:spPr>
          <a:xfrm>
            <a:off x="4429125" y="1357298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FF00"/>
                </a:solidFill>
              </a:rPr>
              <a:t>Зоряне</a:t>
            </a:r>
            <a:r>
              <a:rPr lang="ru-RU" sz="2000" dirty="0">
                <a:solidFill>
                  <a:srgbClr val="FFFF00"/>
                </a:solidFill>
              </a:rPr>
              <a:t> небо – </a:t>
            </a:r>
            <a:r>
              <a:rPr lang="ru-RU" sz="2000" dirty="0" err="1">
                <a:solidFill>
                  <a:srgbClr val="FFFF00"/>
                </a:solidFill>
              </a:rPr>
              <a:t>велике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німе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r>
              <a:rPr lang="ru-RU" sz="2000" dirty="0" err="1">
                <a:solidFill>
                  <a:srgbClr val="FFFF00"/>
                </a:solidFill>
              </a:rPr>
              <a:t>Навчившись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орієнтуватися</a:t>
            </a:r>
            <a:r>
              <a:rPr lang="ru-RU" sz="2000" dirty="0">
                <a:solidFill>
                  <a:srgbClr val="FFFF00"/>
                </a:solidFill>
              </a:rPr>
              <a:t> за </a:t>
            </a:r>
            <a:r>
              <a:rPr lang="ru-RU" sz="2000" dirty="0" err="1">
                <a:solidFill>
                  <a:srgbClr val="FFFF00"/>
                </a:solidFill>
              </a:rPr>
              <a:t>зірками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людина</a:t>
            </a:r>
            <a:r>
              <a:rPr lang="ru-RU" sz="2000" dirty="0">
                <a:solidFill>
                  <a:srgbClr val="FFFF00"/>
                </a:solidFill>
              </a:rPr>
              <a:t> по </a:t>
            </a:r>
            <a:r>
              <a:rPr lang="ru-RU" sz="2000" dirty="0" err="1">
                <a:solidFill>
                  <a:srgbClr val="FFFF00"/>
                </a:solidFill>
              </a:rPr>
              <a:t>суті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дізналася</a:t>
            </a:r>
            <a:r>
              <a:rPr lang="ru-RU" sz="2000" dirty="0">
                <a:solidFill>
                  <a:srgbClr val="FFFF00"/>
                </a:solidFill>
              </a:rPr>
              <a:t> не </a:t>
            </a:r>
            <a:r>
              <a:rPr lang="ru-RU" sz="2000" dirty="0" err="1">
                <a:solidFill>
                  <a:srgbClr val="FFFF00"/>
                </a:solidFill>
              </a:rPr>
              <a:t>лише</a:t>
            </a:r>
            <a:r>
              <a:rPr lang="ru-RU" sz="2000" dirty="0">
                <a:solidFill>
                  <a:srgbClr val="FFFF00"/>
                </a:solidFill>
              </a:rPr>
              <a:t> про </a:t>
            </a:r>
            <a:r>
              <a:rPr lang="ru-RU" sz="2000" dirty="0" err="1">
                <a:solidFill>
                  <a:srgbClr val="FFFF00"/>
                </a:solidFill>
              </a:rPr>
              <a:t>власну</a:t>
            </a:r>
            <a:r>
              <a:rPr lang="ru-RU" sz="2000" dirty="0">
                <a:solidFill>
                  <a:srgbClr val="FFFF00"/>
                </a:solidFill>
              </a:rPr>
              <a:t> планету, про </a:t>
            </a:r>
            <a:r>
              <a:rPr lang="ru-RU" sz="2000" dirty="0" err="1">
                <a:solidFill>
                  <a:srgbClr val="FFFF00"/>
                </a:solidFill>
              </a:rPr>
              <a:t>її</a:t>
            </a:r>
            <a:r>
              <a:rPr lang="ru-RU" sz="2000" dirty="0">
                <a:solidFill>
                  <a:srgbClr val="FFFF00"/>
                </a:solidFill>
              </a:rPr>
              <a:t> форму і </a:t>
            </a:r>
            <a:r>
              <a:rPr lang="ru-RU" sz="2000" dirty="0" err="1">
                <a:solidFill>
                  <a:srgbClr val="FFFF00"/>
                </a:solidFill>
              </a:rPr>
              <a:t>рух</a:t>
            </a:r>
            <a:r>
              <a:rPr lang="ru-RU" sz="2000" dirty="0">
                <a:solidFill>
                  <a:srgbClr val="FFFF00"/>
                </a:solidFill>
              </a:rPr>
              <a:t> у </a:t>
            </a:r>
            <a:r>
              <a:rPr lang="ru-RU" sz="2000" dirty="0" err="1">
                <a:solidFill>
                  <a:srgbClr val="FFFF00"/>
                </a:solidFill>
              </a:rPr>
              <a:t>просторі</a:t>
            </a:r>
            <a:r>
              <a:rPr lang="ru-RU" sz="2000" dirty="0">
                <a:solidFill>
                  <a:srgbClr val="FFFF00"/>
                </a:solidFill>
              </a:rPr>
              <a:t>, а і про </a:t>
            </a:r>
            <a:r>
              <a:rPr lang="ru-RU" sz="2000" dirty="0" err="1">
                <a:solidFill>
                  <a:srgbClr val="FFFF00"/>
                </a:solidFill>
              </a:rPr>
              <a:t>самі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зорі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758E2F9-EE70-4A03-B137-532DDE4969E7}"/>
              </a:ext>
            </a:extLst>
          </p:cNvPr>
          <p:cNvSpPr txBox="1">
            <a:spLocks/>
          </p:cNvSpPr>
          <p:nvPr/>
        </p:nvSpPr>
        <p:spPr bwMode="auto">
          <a:xfrm>
            <a:off x="571472" y="4500570"/>
            <a:ext cx="8266035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Астрономи-любителі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можуть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годинами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спостерігати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сузір’ями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Цікаве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оформлення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сузір’їв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стародавніх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картах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сприяє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вивченню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викликає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зацікавленість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учнів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сприяє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творчої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активності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714356"/>
            <a:ext cx="166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Висновок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6813" y="2071678"/>
            <a:ext cx="56006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 буде Україна!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857232"/>
            <a:ext cx="7086600" cy="792163"/>
          </a:xfrm>
          <a:effectLst>
            <a:outerShdw algn="ctr" rotWithShape="0">
              <a:schemeClr val="bg2"/>
            </a:outerShdw>
          </a:effectLst>
        </p:spPr>
        <p:txBody>
          <a:bodyPr/>
          <a:lstStyle/>
          <a:p>
            <a:br>
              <a:rPr lang="uk-UA" sz="2800" b="1" dirty="0">
                <a:solidFill>
                  <a:srgbClr val="FFFF00"/>
                </a:solidFill>
              </a:rPr>
            </a:br>
            <a:br>
              <a:rPr lang="uk-UA" sz="2800" b="1" dirty="0">
                <a:solidFill>
                  <a:srgbClr val="FFFF00"/>
                </a:solidFill>
              </a:rPr>
            </a:br>
            <a:br>
              <a:rPr lang="uk-UA" sz="2800" b="1" dirty="0">
                <a:solidFill>
                  <a:srgbClr val="FFFF00"/>
                </a:solidFill>
              </a:rPr>
            </a:br>
            <a:br>
              <a:rPr lang="uk-UA" sz="2800" b="1" dirty="0">
                <a:solidFill>
                  <a:srgbClr val="FFFF00"/>
                </a:solidFill>
              </a:rPr>
            </a:br>
            <a:r>
              <a:rPr lang="uk-UA" sz="2800" b="1" dirty="0">
                <a:solidFill>
                  <a:srgbClr val="FFFF00"/>
                </a:solidFill>
              </a:rPr>
              <a:t>Мета роботи:</a:t>
            </a:r>
            <a:br>
              <a:rPr lang="uk-UA" sz="2800" b="1" dirty="0">
                <a:solidFill>
                  <a:srgbClr val="FFFF00"/>
                </a:solidFill>
              </a:rPr>
            </a:br>
            <a:br>
              <a:rPr lang="uk-UA" sz="2800" b="1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chemeClr val="accent2"/>
                </a:solidFill>
              </a:rPr>
              <a:t>дослідження сузір’їв північної півкулі засобами мобільного додатку</a:t>
            </a:r>
            <a:br>
              <a:rPr lang="ru-RU" sz="2800" dirty="0"/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3000372"/>
            <a:ext cx="6929486" cy="3500462"/>
          </a:xfrm>
        </p:spPr>
        <p:txBody>
          <a:bodyPr/>
          <a:lstStyle/>
          <a:p>
            <a:r>
              <a:rPr lang="ru-RU" sz="1800" b="1" dirty="0" err="1"/>
              <a:t>Завдання</a:t>
            </a:r>
            <a:r>
              <a:rPr lang="ru-RU" sz="1800" b="1" dirty="0"/>
              <a:t> </a:t>
            </a:r>
            <a:r>
              <a:rPr lang="ru-RU" sz="1800" b="1" dirty="0" err="1"/>
              <a:t>дослідження</a:t>
            </a:r>
            <a:r>
              <a:rPr lang="ru-RU" sz="1800" dirty="0"/>
              <a:t> :</a:t>
            </a:r>
          </a:p>
          <a:p>
            <a:r>
              <a:rPr lang="uk-UA" sz="1800" dirty="0"/>
              <a:t>провести загальну характеристику сузір’їв північної півкулі і перелічити їх склад.</a:t>
            </a:r>
            <a:endParaRPr lang="ru-RU" sz="1800" dirty="0"/>
          </a:p>
          <a:p>
            <a:r>
              <a:rPr lang="uk-UA" sz="1800" dirty="0"/>
              <a:t>здійснити аналіз основних сузір’їв північної півкулі (Велика ведмедиця, Кассіопея, </a:t>
            </a:r>
            <a:r>
              <a:rPr lang="uk-UA" sz="1800" dirty="0" err="1"/>
              <a:t>Цефея</a:t>
            </a:r>
            <a:r>
              <a:rPr lang="uk-UA" sz="1800" dirty="0"/>
              <a:t>, Андромеда, Дракон, Ліра, </a:t>
            </a:r>
            <a:r>
              <a:rPr lang="uk-UA" sz="1800" dirty="0" err="1"/>
              <a:t>Шарове</a:t>
            </a:r>
            <a:r>
              <a:rPr lang="uk-UA" sz="1800" dirty="0"/>
              <a:t> скупчення зірок М15).</a:t>
            </a:r>
            <a:endParaRPr lang="ru-RU" sz="1800" dirty="0"/>
          </a:p>
          <a:p>
            <a:r>
              <a:rPr lang="uk-UA" sz="1800" dirty="0"/>
              <a:t>оцінити можливості використання інформаційно-комунікаційних технологій при вивченні сузір’їв північної півкулі.</a:t>
            </a:r>
            <a:endParaRPr lang="ru-RU" sz="1800" dirty="0"/>
          </a:p>
          <a:p>
            <a:r>
              <a:rPr lang="uk-UA" sz="1800" dirty="0"/>
              <a:t>зробити опис основних мобільних додатків та порівняти можливості мобільних додатків для вивчення сузір’їв.</a:t>
            </a:r>
            <a:endParaRPr lang="ru-RU" sz="1800" dirty="0"/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✅Сузіря-Драк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500438"/>
            <a:ext cx="5286370" cy="317182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7315200" cy="4052886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Об’єктом дослідження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є сукупність необхідних умов, що забезпечують найкращий підхід до дослідження сузір’їв північної півкулі засобами мобільного додатку.</a:t>
            </a:r>
            <a:endParaRPr lang="ru-RU" dirty="0"/>
          </a:p>
          <a:p>
            <a:r>
              <a:rPr lang="uk-UA" b="1" dirty="0">
                <a:solidFill>
                  <a:srgbClr val="FFFF00"/>
                </a:solidFill>
              </a:rPr>
              <a:t>Предметом дослідження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є сузір’я північної півкулі.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узір'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714488"/>
            <a:ext cx="4286280" cy="22770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3929090" cy="3071834"/>
          </a:xfrm>
        </p:spPr>
        <p:txBody>
          <a:bodyPr/>
          <a:lstStyle/>
          <a:p>
            <a:br>
              <a:rPr lang="uk-UA" sz="2800" dirty="0">
                <a:solidFill>
                  <a:srgbClr val="FFFF00"/>
                </a:solidFill>
              </a:rPr>
            </a:b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Слово «сузір’я» (від лат. </a:t>
            </a:r>
            <a:r>
              <a:rPr lang="uk-UA" sz="1800" dirty="0" err="1">
                <a:solidFill>
                  <a:srgbClr val="FFFF00"/>
                </a:solidFill>
              </a:rPr>
              <a:t>Constellatio</a:t>
            </a:r>
            <a:r>
              <a:rPr lang="uk-UA" sz="1800" dirty="0">
                <a:solidFill>
                  <a:srgbClr val="FFFF00"/>
                </a:solidFill>
              </a:rPr>
              <a:t>) означає «група зірок». У давнину «сузір’ями» називали виразні групи зірок, які допомагали запам’ятовувати узор зоряного неба і з його допомогою орієнтуватися в просторі і часі.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256"/>
            <a:ext cx="7315200" cy="1785950"/>
          </a:xfrm>
        </p:spPr>
        <p:txBody>
          <a:bodyPr/>
          <a:lstStyle/>
          <a:p>
            <a:pPr>
              <a:buNone/>
            </a:pPr>
            <a:r>
              <a:rPr lang="uk-UA" sz="2400" dirty="0"/>
              <a:t>    Багато сучасних назв сузір’їв прийшли до нас із Стародавньої Греції і Стародавнього Риму. Вони пов’язані з міфологічними оповідями про богів і героїв.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00042"/>
            <a:ext cx="514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Основні сузір’я північної півкулі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315200" cy="5000660"/>
          </a:xfrm>
        </p:spPr>
        <p:txBody>
          <a:bodyPr/>
          <a:lstStyle/>
          <a:p>
            <a:br>
              <a:rPr lang="uk-UA" sz="2800" dirty="0"/>
            </a:br>
            <a:br>
              <a:rPr lang="uk-UA" sz="2800" dirty="0"/>
            </a:br>
            <a:r>
              <a:rPr lang="uk-UA" sz="2800" dirty="0">
                <a:solidFill>
                  <a:srgbClr val="FFFF00"/>
                </a:solidFill>
              </a:rPr>
              <a:t>Використання інформаційно-комунікаційних технологій при вивченні сузір’їв північної півкулі</a:t>
            </a: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Застосування нових інформаційних технологій значно підвищує ефективність навчального процесу при вивченні курсу астрономії, позитивно впливає на підвищення інтересу учнів до її вивчення; дозволяє поліпшити якість засвоєння складних астрономічних понять.</a:t>
            </a:r>
            <a:br>
              <a:rPr lang="ru-RU" sz="2800" dirty="0"/>
            </a:b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428604"/>
            <a:ext cx="586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Аналіз основних мобільних додатків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42984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err="1"/>
              <a:t>SkySafari</a:t>
            </a:r>
            <a:r>
              <a:rPr lang="uk-UA" sz="1800" b="1" dirty="0"/>
              <a:t>.</a:t>
            </a:r>
            <a:r>
              <a:rPr lang="uk-UA" sz="1800" dirty="0"/>
              <a:t> Мобільний додаток дозволяє вивчати небесні об’єкти з будь-якої точки земної кулі в режимі доповненої реальності (див. додаток). Варто навести </a:t>
            </a:r>
            <a:r>
              <a:rPr lang="uk-UA" sz="1800" dirty="0" err="1"/>
              <a:t>смартфон</a:t>
            </a:r>
            <a:r>
              <a:rPr lang="uk-UA" sz="1800" dirty="0"/>
              <a:t> на ту чи іншу частину неба, і можна побачити карту цієї ділянки космосу, адже </a:t>
            </a:r>
            <a:r>
              <a:rPr lang="uk-UA" sz="1800" dirty="0" err="1"/>
              <a:t>SkySafari</a:t>
            </a:r>
            <a:r>
              <a:rPr lang="uk-UA" sz="1800" dirty="0"/>
              <a:t> орієнтується тільки за координатами і даними гіроскопа</a:t>
            </a:r>
            <a:endParaRPr lang="ru-RU" sz="1800" dirty="0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786058"/>
            <a:ext cx="18002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571852"/>
            <a:ext cx="1866900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786058"/>
            <a:ext cx="184785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6314" y="3429000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714356"/>
            <a:ext cx="4800600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381375"/>
            <a:ext cx="3657600" cy="3333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571736" y="5657671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Робоче меню додатку </a:t>
            </a:r>
            <a:r>
              <a:rPr lang="uk-UA" b="1" dirty="0" err="1"/>
              <a:t>Exoplanet</a:t>
            </a:r>
            <a:r>
              <a:rPr lang="uk-UA" b="1" dirty="0"/>
              <a:t> під час відображення сузір’я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6430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Робоче меню додатку </a:t>
            </a:r>
            <a:r>
              <a:rPr lang="uk-UA" b="1" dirty="0" err="1"/>
              <a:t>Exoplanet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142852"/>
            <a:ext cx="58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Аналіз основних мобільних додатків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2695575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285860"/>
            <a:ext cx="2796678" cy="31831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28596" y="428604"/>
            <a:ext cx="586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Аналіз основних мобільних додатків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135729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Робоче меню додатку </a:t>
            </a:r>
            <a:r>
              <a:rPr lang="uk-UA" b="1" dirty="0" err="1"/>
              <a:t>StarChart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286124"/>
            <a:ext cx="2995607" cy="337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14480" y="500063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Варіант візуалізації в додатку </a:t>
            </a:r>
            <a:r>
              <a:rPr lang="uk-UA" b="1" dirty="0" err="1"/>
              <a:t>StarChart</a:t>
            </a:r>
            <a:r>
              <a:rPr lang="uk-UA" b="1" dirty="0"/>
              <a:t> сузір’я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428604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Аналіз основних мобільних додатків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786058"/>
            <a:ext cx="605790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142976" y="1571612"/>
            <a:ext cx="548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Робоче меню додатку </a:t>
            </a:r>
            <a:r>
              <a:rPr lang="uk-UA" b="1" dirty="0" err="1"/>
              <a:t>SkyView</a:t>
            </a:r>
            <a:r>
              <a:rPr lang="uk-UA" b="1" dirty="0"/>
              <a:t> </a:t>
            </a:r>
            <a:r>
              <a:rPr lang="uk-UA" b="1" dirty="0" err="1"/>
              <a:t>Lite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Custom 118">
      <a:dk1>
        <a:srgbClr val="FFFFFF"/>
      </a:dk1>
      <a:lt1>
        <a:srgbClr val="FFFFFF"/>
      </a:lt1>
      <a:dk2>
        <a:srgbClr val="FFFFFF"/>
      </a:dk2>
      <a:lt2>
        <a:srgbClr val="0541C6"/>
      </a:lt2>
      <a:accent1>
        <a:srgbClr val="175DF9"/>
      </a:accent1>
      <a:accent2>
        <a:srgbClr val="578AFB"/>
      </a:accent2>
      <a:accent3>
        <a:srgbClr val="FFFFFF"/>
      </a:accent3>
      <a:accent4>
        <a:srgbClr val="BBC9D7"/>
      </a:accent4>
      <a:accent5>
        <a:srgbClr val="BBC9D7"/>
      </a:accent5>
      <a:accent6>
        <a:srgbClr val="99AEC3"/>
      </a:accent6>
      <a:hlink>
        <a:srgbClr val="00B0F0"/>
      </a:hlink>
      <a:folHlink>
        <a:srgbClr val="FFFFFF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F6DF52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5D5537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534C31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588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869BCC"/>
        </a:lt2>
        <a:accent1>
          <a:srgbClr val="00A2D9"/>
        </a:accent1>
        <a:accent2>
          <a:srgbClr val="B486B0"/>
        </a:accent2>
        <a:accent3>
          <a:srgbClr val="FFFFFF"/>
        </a:accent3>
        <a:accent4>
          <a:srgbClr val="404040"/>
        </a:accent4>
        <a:accent5>
          <a:srgbClr val="AACEE9"/>
        </a:accent5>
        <a:accent6>
          <a:srgbClr val="A3799F"/>
        </a:accent6>
        <a:hlink>
          <a:srgbClr val="3D5E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2A5CA3"/>
        </a:lt2>
        <a:accent1>
          <a:srgbClr val="45B0E1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B0D4EE"/>
        </a:accent5>
        <a:accent6>
          <a:srgbClr val="1E6BB5"/>
        </a:accent6>
        <a:hlink>
          <a:srgbClr val="6BC5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234C89"/>
        </a:lt2>
        <a:accent1>
          <a:srgbClr val="33C3E5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ADDEF0"/>
        </a:accent5>
        <a:accent6>
          <a:srgbClr val="1E6BB5"/>
        </a:accent6>
        <a:hlink>
          <a:srgbClr val="2BA6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4">
        <a:dk1>
          <a:srgbClr val="4D4D4D"/>
        </a:dk1>
        <a:lt1>
          <a:srgbClr val="FFFFFF"/>
        </a:lt1>
        <a:dk2>
          <a:srgbClr val="4D4D4D"/>
        </a:dk2>
        <a:lt2>
          <a:srgbClr val="31211B"/>
        </a:lt2>
        <a:accent1>
          <a:srgbClr val="9D8C83"/>
        </a:accent1>
        <a:accent2>
          <a:srgbClr val="7E6152"/>
        </a:accent2>
        <a:accent3>
          <a:srgbClr val="FFFFFF"/>
        </a:accent3>
        <a:accent4>
          <a:srgbClr val="404040"/>
        </a:accent4>
        <a:accent5>
          <a:srgbClr val="CCC5C1"/>
        </a:accent5>
        <a:accent6>
          <a:srgbClr val="725749"/>
        </a:accent6>
        <a:hlink>
          <a:srgbClr val="544A3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5">
        <a:dk1>
          <a:srgbClr val="4D4D4D"/>
        </a:dk1>
        <a:lt1>
          <a:srgbClr val="FFFFFF"/>
        </a:lt1>
        <a:dk2>
          <a:srgbClr val="4D4D4D"/>
        </a:dk2>
        <a:lt2>
          <a:srgbClr val="3F1531"/>
        </a:lt2>
        <a:accent1>
          <a:srgbClr val="800428"/>
        </a:accent1>
        <a:accent2>
          <a:srgbClr val="BF4F73"/>
        </a:accent2>
        <a:accent3>
          <a:srgbClr val="FFFFFF"/>
        </a:accent3>
        <a:accent4>
          <a:srgbClr val="404040"/>
        </a:accent4>
        <a:accent5>
          <a:srgbClr val="C0AAAC"/>
        </a:accent5>
        <a:accent6>
          <a:srgbClr val="AD4768"/>
        </a:accent6>
        <a:hlink>
          <a:srgbClr val="122F4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6">
        <a:dk1>
          <a:srgbClr val="4D4D4D"/>
        </a:dk1>
        <a:lt1>
          <a:srgbClr val="FFFFFF"/>
        </a:lt1>
        <a:dk2>
          <a:srgbClr val="4D4D4D"/>
        </a:dk2>
        <a:lt2>
          <a:srgbClr val="1C2CDB"/>
        </a:lt2>
        <a:accent1>
          <a:srgbClr val="7B34D8"/>
        </a:accent1>
        <a:accent2>
          <a:srgbClr val="EC2143"/>
        </a:accent2>
        <a:accent3>
          <a:srgbClr val="FFFFFF"/>
        </a:accent3>
        <a:accent4>
          <a:srgbClr val="404040"/>
        </a:accent4>
        <a:accent5>
          <a:srgbClr val="BFAEE9"/>
        </a:accent5>
        <a:accent6>
          <a:srgbClr val="D61D3C"/>
        </a:accent6>
        <a:hlink>
          <a:srgbClr val="FF370E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505</TotalTime>
  <Words>545</Words>
  <Application>Microsoft Office PowerPoint</Application>
  <PresentationFormat>Екран (4:3)</PresentationFormat>
  <Paragraphs>55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Microsoft Sans Serif</vt:lpstr>
      <vt:lpstr>Times New Roman</vt:lpstr>
      <vt:lpstr>powerpoint-template-24</vt:lpstr>
      <vt:lpstr> </vt:lpstr>
      <vt:lpstr>    Мета роботи:  дослідження сузір’їв північної півкулі засобами мобільного додатку </vt:lpstr>
      <vt:lpstr>Презентація PowerPoint</vt:lpstr>
      <vt:lpstr>  Слово «сузір’я» (від лат. Constellatio) означає «група зірок». У давнину «сузір’ями» називали виразні групи зірок, які допомагали запам’ятовувати узор зоряного неба і з його допомогою орієнтуватися в просторі і часі.</vt:lpstr>
      <vt:lpstr>  Використання інформаційно-комунікаційних технологій при вивченні сузір’їв північної півкулі   Застосування нових інформаційних технологій значно підвищує ефективність навчального процесу при вивченні курсу астрономії, позитивно впливає на підвищення інтересу учнів до її вивчення; дозволяє поліпшити якість засвоєння складних астрономічних понять.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основних мобільних додатків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Ula</dc:creator>
  <cp:lastModifiedBy>tetiana.fesun@gmail.com</cp:lastModifiedBy>
  <cp:revision>51</cp:revision>
  <dcterms:created xsi:type="dcterms:W3CDTF">2012-04-26T08:00:11Z</dcterms:created>
  <dcterms:modified xsi:type="dcterms:W3CDTF">2024-04-14T19:44:02Z</dcterms:modified>
</cp:coreProperties>
</file>