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Inter Bold" panose="020B0604020202020204" charset="0"/>
      <p:regular r:id="rId10"/>
    </p:embeddedFont>
    <p:embeddedFont>
      <p:font typeface="Open Sans" panose="020B0606030504020204" pitchFamily="34" charset="0"/>
      <p:regular r:id="rId11"/>
    </p:embeddedFont>
    <p:embeddedFont>
      <p:font typeface="Open Sans Bold" panose="020B0806030504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6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" name="Group 4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ADA600"/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17208" y="3692839"/>
            <a:ext cx="4842092" cy="6594161"/>
            <a:chOff x="0" y="0"/>
            <a:chExt cx="1766408" cy="24055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66408" cy="2405568"/>
            </a:xfrm>
            <a:custGeom>
              <a:avLst/>
              <a:gdLst/>
              <a:ahLst/>
              <a:cxnLst/>
              <a:rect l="l" t="t" r="r" b="b"/>
              <a:pathLst>
                <a:path w="1766408" h="2405568">
                  <a:moveTo>
                    <a:pt x="0" y="0"/>
                  </a:moveTo>
                  <a:lnTo>
                    <a:pt x="1766408" y="0"/>
                  </a:lnTo>
                  <a:lnTo>
                    <a:pt x="1766408" y="2405568"/>
                  </a:lnTo>
                  <a:lnTo>
                    <a:pt x="0" y="2405568"/>
                  </a:lnTo>
                  <a:close/>
                </a:path>
              </a:pathLst>
            </a:custGeom>
            <a:solidFill>
              <a:srgbClr val="ADA600"/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329140" y="1846419"/>
            <a:ext cx="4842092" cy="7411881"/>
            <a:chOff x="0" y="0"/>
            <a:chExt cx="6456122" cy="9882508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 l="13214" r="41361"/>
            <a:stretch>
              <a:fillRect/>
            </a:stretch>
          </p:blipFill>
          <p:spPr>
            <a:xfrm>
              <a:off x="0" y="0"/>
              <a:ext cx="6456122" cy="9882508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719290" y="2478644"/>
            <a:ext cx="7763833" cy="336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Inter Bold"/>
              </a:rPr>
              <a:t>ІСТОРИЧНІ ПАМ’ЯТКИ КОВЕЛЯ ПОВ’ЯЗАНІ ІЗ ПОЧАТКОМ НІМЕЦЬКО-РАДЯНСЬКОЇ ВІЙНИ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9290" y="6584453"/>
            <a:ext cx="7763833" cy="13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</a:rPr>
              <a:t>Васковець Катерина Сергіївна – учениця 10-а класу Ліцею імені Олени Пчілки міста Ковеля</a:t>
            </a:r>
          </a:p>
          <a:p>
            <a:pPr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</a:rPr>
              <a:t>Керівник – Гладишук Сергій Олександрович, вчитель історії Ліцею імені Олени Пчілки міста Ковеля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9947466" y="6973436"/>
            <a:ext cx="2763347" cy="953983"/>
            <a:chOff x="0" y="0"/>
            <a:chExt cx="4773358" cy="16478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73358" cy="1647893"/>
            </a:xfrm>
            <a:custGeom>
              <a:avLst/>
              <a:gdLst/>
              <a:ahLst/>
              <a:cxnLst/>
              <a:rect l="l" t="t" r="r" b="b"/>
              <a:pathLst>
                <a:path w="4773358" h="1647893">
                  <a:moveTo>
                    <a:pt x="0" y="0"/>
                  </a:moveTo>
                  <a:lnTo>
                    <a:pt x="4773358" y="0"/>
                  </a:lnTo>
                  <a:lnTo>
                    <a:pt x="4773358" y="1647893"/>
                  </a:lnTo>
                  <a:lnTo>
                    <a:pt x="0" y="1647893"/>
                  </a:lnTo>
                  <a:close/>
                </a:path>
              </a:pathLst>
            </a:custGeom>
            <a:solidFill>
              <a:srgbClr val="ADA600"/>
            </a:solidFill>
          </p:spPr>
          <p:txBody>
            <a:bodyPr/>
            <a:lstStyle/>
            <a:p>
              <a:endParaRPr lang="uk-UA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" name="Group 4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ADA600"/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724775" cy="10287000"/>
            <a:chOff x="0" y="0"/>
            <a:chExt cx="10299700" cy="13716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l="26068" r="26068"/>
            <a:stretch>
              <a:fillRect/>
            </a:stretch>
          </p:blipFill>
          <p:spPr>
            <a:xfrm>
              <a:off x="0" y="0"/>
              <a:ext cx="10299700" cy="1371600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787867" y="9229725"/>
            <a:ext cx="3074521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Open Sans"/>
              </a:rPr>
              <a:t>Приміщення Ковельської тюрми в роки Першої світової війни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67850" y="2252870"/>
            <a:ext cx="7791450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Inter Bold"/>
              </a:rPr>
              <a:t>АКТУАЛЬНІСТЬ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67850" y="4465845"/>
            <a:ext cx="7791450" cy="397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2"/>
              </a:lnSpc>
            </a:pPr>
            <a:r>
              <a:rPr lang="en-US" sz="2101">
                <a:solidFill>
                  <a:srgbClr val="FFFFFF"/>
                </a:solidFill>
                <a:latin typeface="Open Sans"/>
              </a:rPr>
              <a:t>Випробування, що випадають на долю України сьогодні, зокрема складні суспільно-політичні умови, які впливають на життя кожного громадянина, актуалізують дослідження історичних пам’яток, що пов’язані із трагічними подіями минулого і сучасності. Однією із таких подій були розстріли політичних в’язнів у західноукраїнських тюрмах влітку 1941 р. здійснені органами НКВС під час відступу Червоної армії. Ця трагічна подія потребує подальших досліджень, в тому числі учнівських і студентських, оскільки багато жертв тих подій не ідентифіковані і не вшановані належним чином.</a:t>
            </a:r>
          </a:p>
          <a:p>
            <a:pPr algn="just">
              <a:lnSpc>
                <a:spcPts val="2942"/>
              </a:lnSpc>
              <a:spcBef>
                <a:spcPct val="0"/>
              </a:spcBef>
            </a:pPr>
            <a:endParaRPr lang="en-US" sz="2101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" name="Group 4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171616"/>
            </a:solid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1123" y="8876030"/>
            <a:ext cx="4045926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FFFFFF"/>
                </a:solidFill>
                <a:latin typeface="Open Sans"/>
              </a:rPr>
              <a:t>Новобудова</a:t>
            </a:r>
            <a:r>
              <a:rPr lang="en-US" sz="14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"/>
              </a:rPr>
              <a:t>на</a:t>
            </a:r>
            <a:r>
              <a:rPr lang="en-US" sz="14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"/>
              </a:rPr>
              <a:t>місці</a:t>
            </a:r>
            <a:r>
              <a:rPr lang="en-US" sz="14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"/>
              </a:rPr>
              <a:t>колишнього</a:t>
            </a:r>
            <a:r>
              <a:rPr lang="en-US" sz="14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"/>
              </a:rPr>
              <a:t>будинку</a:t>
            </a:r>
            <a:r>
              <a:rPr lang="en-US" sz="1400" dirty="0">
                <a:solidFill>
                  <a:srgbClr val="FFFFFF"/>
                </a:solidFill>
                <a:latin typeface="Open Sans"/>
              </a:rPr>
              <a:t> НКВС </a:t>
            </a:r>
            <a:r>
              <a:rPr lang="en-US" sz="1400" dirty="0" err="1">
                <a:solidFill>
                  <a:srgbClr val="FFFFFF"/>
                </a:solidFill>
                <a:latin typeface="Open Sans"/>
              </a:rPr>
              <a:t>по</a:t>
            </a:r>
            <a:r>
              <a:rPr lang="en-US" sz="14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"/>
              </a:rPr>
              <a:t>вулиці</a:t>
            </a:r>
            <a:r>
              <a:rPr lang="en-US" sz="14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"/>
              </a:rPr>
              <a:t>Драгоманова</a:t>
            </a:r>
            <a:r>
              <a:rPr lang="en-US" sz="1400" dirty="0">
                <a:solidFill>
                  <a:srgbClr val="FFFFFF"/>
                </a:solidFill>
                <a:latin typeface="Open Sans"/>
              </a:rPr>
              <a:t>, 17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076577" y="2769629"/>
            <a:ext cx="8728411" cy="2373871"/>
            <a:chOff x="0" y="0"/>
            <a:chExt cx="3184148" cy="8659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84148" cy="865995"/>
            </a:xfrm>
            <a:custGeom>
              <a:avLst/>
              <a:gdLst/>
              <a:ahLst/>
              <a:cxnLst/>
              <a:rect l="l" t="t" r="r" b="b"/>
              <a:pathLst>
                <a:path w="3184148" h="865995">
                  <a:moveTo>
                    <a:pt x="0" y="0"/>
                  </a:moveTo>
                  <a:lnTo>
                    <a:pt x="3184148" y="0"/>
                  </a:lnTo>
                  <a:lnTo>
                    <a:pt x="3184148" y="865995"/>
                  </a:lnTo>
                  <a:lnTo>
                    <a:pt x="0" y="865995"/>
                  </a:lnTo>
                  <a:close/>
                </a:path>
              </a:pathLst>
            </a:custGeom>
            <a:solidFill>
              <a:srgbClr val="ADA600"/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076577" y="5143500"/>
            <a:ext cx="8728411" cy="2373871"/>
            <a:chOff x="0" y="0"/>
            <a:chExt cx="3184148" cy="8659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84148" cy="865995"/>
            </a:xfrm>
            <a:custGeom>
              <a:avLst/>
              <a:gdLst/>
              <a:ahLst/>
              <a:cxnLst/>
              <a:rect l="l" t="t" r="r" b="b"/>
              <a:pathLst>
                <a:path w="3184148" h="865995">
                  <a:moveTo>
                    <a:pt x="0" y="0"/>
                  </a:moveTo>
                  <a:lnTo>
                    <a:pt x="3184148" y="0"/>
                  </a:lnTo>
                  <a:lnTo>
                    <a:pt x="3184148" y="865995"/>
                  </a:lnTo>
                  <a:lnTo>
                    <a:pt x="0" y="865995"/>
                  </a:lnTo>
                  <a:close/>
                </a:path>
              </a:pathLst>
            </a:custGeom>
            <a:solidFill>
              <a:srgbClr val="384710">
                <a:alpha val="90980"/>
              </a:srgbClr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7194" y="1582693"/>
            <a:ext cx="4494243" cy="7121613"/>
            <a:chOff x="0" y="0"/>
            <a:chExt cx="5992324" cy="9495484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8883" r="43776"/>
            <a:stretch>
              <a:fillRect/>
            </a:stretch>
          </p:blipFill>
          <p:spPr>
            <a:xfrm>
              <a:off x="0" y="0"/>
              <a:ext cx="5992324" cy="9495484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 rot="-5400000">
            <a:off x="2525845" y="4615331"/>
            <a:ext cx="7121613" cy="1056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9"/>
              </a:lnSpc>
              <a:spcBef>
                <a:spcPct val="0"/>
              </a:spcBef>
            </a:pPr>
            <a:r>
              <a:rPr lang="en-US" sz="6228" dirty="0">
                <a:solidFill>
                  <a:srgbClr val="FFFFFF"/>
                </a:solidFill>
                <a:latin typeface="Inter Bold"/>
              </a:rPr>
              <a:t>МЕТА РОБОТИ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92391" y="5631618"/>
            <a:ext cx="3914317" cy="13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</a:rPr>
              <a:t>Для досягнення поставленої мети необхідно дослідити: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</a:rPr>
              <a:t>– місця пов’язані із розстрілами в’язнів Ковельської тюрми влітку 1941 р.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101158" y="3533972"/>
            <a:ext cx="3296782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Open Sans"/>
              </a:rPr>
              <a:t>Ддослідити історичні пам’ятки Ковеля пов’язані із початком німецько-радянської війни.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97525" cy="5628817"/>
            <a:chOff x="0" y="0"/>
            <a:chExt cx="24396700" cy="750508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3406" b="30938"/>
            <a:stretch>
              <a:fillRect/>
            </a:stretch>
          </p:blipFill>
          <p:spPr>
            <a:xfrm>
              <a:off x="0" y="0"/>
              <a:ext cx="24396700" cy="7505089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6" name="Group 6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ADA600"/>
            </a:solid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31504" y="9229725"/>
            <a:ext cx="5723527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Open Sans"/>
              </a:rPr>
              <a:t>Меморіальна дошка на будинку колишнього НКВС по вулиці Драгоманова, 17 (знесена разом із будинком в 2023 р.)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19290" y="6333667"/>
            <a:ext cx="6507851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FFFFFF"/>
                </a:solidFill>
                <a:latin typeface="Inter Bold"/>
              </a:rPr>
              <a:t>НАУКОВИЙ АПАРАТ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21668" y="6853732"/>
            <a:ext cx="6777064" cy="132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</a:pPr>
            <a:r>
              <a:rPr lang="en-US" sz="1899">
                <a:solidFill>
                  <a:srgbClr val="FFFFFF"/>
                </a:solidFill>
                <a:latin typeface="Open Sans Bold"/>
              </a:rPr>
              <a:t>Об’єктом дослідження </a:t>
            </a:r>
            <a:r>
              <a:rPr lang="en-US" sz="1899">
                <a:solidFill>
                  <a:srgbClr val="FFFFFF"/>
                </a:solidFill>
                <a:latin typeface="Open Sans"/>
              </a:rPr>
              <a:t>виступають історичні пам’ятки пов’язані із початком німецько-радянської війни.</a:t>
            </a:r>
          </a:p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"/>
              </a:rPr>
              <a:t>П</a:t>
            </a:r>
            <a:r>
              <a:rPr lang="en-US" sz="1899">
                <a:solidFill>
                  <a:srgbClr val="FFFFFF"/>
                </a:solidFill>
                <a:latin typeface="Open Sans Bold"/>
              </a:rPr>
              <a:t>редмет дослідження</a:t>
            </a:r>
            <a:r>
              <a:rPr lang="en-US" sz="1899">
                <a:solidFill>
                  <a:srgbClr val="FFFFFF"/>
                </a:solidFill>
                <a:latin typeface="Open Sans"/>
              </a:rPr>
              <a:t> – місця пам’яті пов’язані із розстрілами в’язнів Ковельської тюрми влітку 1941 р.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127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pPr indent="450215" algn="just">
              <a:lnSpc>
                <a:spcPct val="150000"/>
              </a:lnSpc>
            </a:pPr>
            <a:endParaRPr lang="en-US" kern="100" dirty="0">
              <a:effectLst/>
              <a:latin typeface="Inter Bold" panose="020B0604020202020204" charset="0"/>
              <a:ea typeface="Inter Bold" panose="020B0604020202020204" charset="0"/>
              <a:cs typeface="Open Sans" panose="020B0606030504020204" pitchFamily="34" charset="0"/>
            </a:endParaRPr>
          </a:p>
          <a:p>
            <a:pPr indent="450215" algn="just">
              <a:lnSpc>
                <a:spcPct val="150000"/>
              </a:lnSpc>
            </a:pPr>
            <a:endParaRPr lang="en-US" kern="100" dirty="0">
              <a:latin typeface="Inter Bold" panose="020B0604020202020204" charset="0"/>
              <a:ea typeface="Inter Bold" panose="020B0604020202020204" charset="0"/>
              <a:cs typeface="Open Sans" panose="020B0606030504020204" pitchFamily="34" charset="0"/>
            </a:endParaRPr>
          </a:p>
          <a:p>
            <a:pPr indent="450215" algn="ctr">
              <a:lnSpc>
                <a:spcPct val="150000"/>
              </a:lnSpc>
            </a:pPr>
            <a:r>
              <a:rPr lang="uk-UA" sz="5400" kern="100" dirty="0">
                <a:solidFill>
                  <a:schemeClr val="bg1"/>
                </a:solidFill>
                <a:effectLst/>
                <a:latin typeface="Inter Bold" panose="020B0604020202020204" charset="0"/>
                <a:ea typeface="Inter Bold" panose="020B0604020202020204" charset="0"/>
                <a:cs typeface="Open Sans" panose="020B0606030504020204" pitchFamily="34" charset="0"/>
              </a:rPr>
              <a:t>МАРШРУТ</a:t>
            </a:r>
          </a:p>
          <a:p>
            <a:pPr indent="450215" algn="ctr">
              <a:lnSpc>
                <a:spcPct val="150000"/>
              </a:lnSpc>
            </a:pPr>
            <a:endParaRPr lang="uk-UA" sz="5400" kern="100" dirty="0">
              <a:solidFill>
                <a:schemeClr val="bg1"/>
              </a:solidFill>
              <a:effectLst/>
              <a:latin typeface="Inter Bold" panose="020B0604020202020204" charset="0"/>
              <a:ea typeface="Inter Bold" panose="020B0604020202020204" charset="0"/>
              <a:cs typeface="Open Sans" panose="020B0606030504020204" pitchFamily="34" charset="0"/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uk-UA" kern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Територія, де знаходилося приміщення Ковельської тюрми на перетині сучасних вулиць С. Бандери і М. Грушевського в Ковелі.</a:t>
            </a:r>
          </a:p>
          <a:p>
            <a:pPr>
              <a:lnSpc>
                <a:spcPct val="150000"/>
              </a:lnSpc>
            </a:pPr>
            <a:r>
              <a:rPr lang="uk-UA" kern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2. Колишній будинок НКВС, що знаходився поблизу залізничного вокзалу по вул. Драгоманова, 17. На цьому місці сьогодні розташовується  </a:t>
            </a:r>
          </a:p>
          <a:p>
            <a:pPr>
              <a:lnSpc>
                <a:spcPct val="150000"/>
              </a:lnSpc>
            </a:pPr>
            <a:r>
              <a:rPr lang="uk-UA" kern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будинок для внутрішньо переміщених осіб.</a:t>
            </a:r>
          </a:p>
          <a:p>
            <a:pPr>
              <a:lnSpc>
                <a:spcPct val="150000"/>
              </a:lnSpc>
            </a:pPr>
            <a:r>
              <a:rPr lang="uk-UA" kern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3. Пам’ятний знак у формі Хреста на місці поховання розстріляних у тюрмі в червні 1941 р. на вул. А. Міцкевича (меморіальна стела).</a:t>
            </a:r>
          </a:p>
          <a:p>
            <a:pPr>
              <a:lnSpc>
                <a:spcPct val="150000"/>
              </a:lnSpc>
            </a:pPr>
            <a:r>
              <a:rPr lang="uk-UA" kern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4. Місце поховання частини в’язнів Ковельської тюрми (кладовище на вулиці Незалежності).</a:t>
            </a:r>
          </a:p>
          <a:p>
            <a:pPr>
              <a:lnSpc>
                <a:spcPct val="150000"/>
              </a:lnSpc>
            </a:pPr>
            <a:r>
              <a:rPr lang="uk-UA" kern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5. Пам’ятник розстріляним в’язням Ковельської тюрми (кладовище на вулиці Незалежності).</a:t>
            </a:r>
          </a:p>
          <a:p>
            <a:pPr>
              <a:lnSpc>
                <a:spcPct val="150000"/>
              </a:lnSpc>
            </a:pPr>
            <a:r>
              <a:rPr lang="uk-UA" kern="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</a:t>
            </a:r>
          </a:p>
          <a:p>
            <a:pPr>
              <a:lnSpc>
                <a:spcPct val="150000"/>
              </a:lnSpc>
            </a:pPr>
            <a:endParaRPr lang="en-US" kern="100" dirty="0"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6" name="Group 6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ADA600"/>
            </a:solidFill>
          </p:spPr>
          <p:txBody>
            <a:bodyPr/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83806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" name="Group 4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384710"/>
            </a:solid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87867" y="9229725"/>
            <a:ext cx="3457414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Open Sans"/>
              </a:rPr>
              <a:t>Місце перепоховання частини в’язнів Ковельської тюрми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084604" y="0"/>
            <a:ext cx="6280215" cy="10287000"/>
            <a:chOff x="0" y="0"/>
            <a:chExt cx="8373620" cy="137160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l="9303" r="9303"/>
            <a:stretch>
              <a:fillRect/>
            </a:stretch>
          </p:blipFill>
          <p:spPr>
            <a:xfrm>
              <a:off x="0" y="0"/>
              <a:ext cx="8373620" cy="13716000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719290" y="2195140"/>
            <a:ext cx="7081810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FFFFFF"/>
                </a:solidFill>
                <a:latin typeface="Inter Bold"/>
              </a:rPr>
              <a:t>ВИСНОВКИ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19290" y="3606445"/>
            <a:ext cx="6656269" cy="551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79"/>
              </a:lnSpc>
            </a:pPr>
            <a:r>
              <a:rPr lang="uk-UA" sz="1699" dirty="0">
                <a:solidFill>
                  <a:srgbClr val="FFFFFF"/>
                </a:solidFill>
                <a:latin typeface="Open Sans"/>
              </a:rPr>
              <a:t>    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Варто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відзначити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що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вивчені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історичні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пам’ятки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не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є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публічно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відомими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широким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колам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громадськості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.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Звичайно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тут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відбуваються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певні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заходи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кожного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року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23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червня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але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більшість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населення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міста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не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здогадується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про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ці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пам’ятні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місця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.</a:t>
            </a:r>
          </a:p>
          <a:p>
            <a:pPr algn="just">
              <a:lnSpc>
                <a:spcPts val="2379"/>
              </a:lnSpc>
            </a:pPr>
            <a:r>
              <a:rPr lang="uk-UA" sz="1699" dirty="0">
                <a:solidFill>
                  <a:srgbClr val="FFFFFF"/>
                </a:solidFill>
                <a:latin typeface="Open Sans"/>
              </a:rPr>
              <a:t>   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Задля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більшого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ознайомлення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населення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міста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про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ті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трагічні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події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і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про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місця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пам’яті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пов’язаними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із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ними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необхідно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проводити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публічні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лекції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екскурсії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, в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тому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числі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учнівської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молоді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задля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включання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громадян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в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контекст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вшанування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жертв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сталінських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1699" dirty="0" err="1">
                <a:solidFill>
                  <a:srgbClr val="FFFFFF"/>
                </a:solidFill>
                <a:latin typeface="Open Sans"/>
              </a:rPr>
              <a:t>репресій</a:t>
            </a:r>
            <a:r>
              <a:rPr lang="en-US" sz="1699" dirty="0">
                <a:solidFill>
                  <a:srgbClr val="FFFFFF"/>
                </a:solidFill>
                <a:latin typeface="Open Sans"/>
              </a:rPr>
              <a:t>.</a:t>
            </a:r>
            <a:endParaRPr lang="uk-UA" sz="1699" dirty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379"/>
              </a:lnSpc>
            </a:pPr>
            <a:r>
              <a:rPr lang="uk-UA" sz="17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Видається, що найкращим вшануванням жертв Ковельської тюрми буде дослідження поіменного списку тих, хто став жертвою комуністичного режиму. Звичайно, це складна справа, що потребує великих наукових розвідок, а відповідно і ресурсів. Разом з тим, до цього варто прагнути.</a:t>
            </a:r>
          </a:p>
          <a:p>
            <a:pPr algn="just">
              <a:lnSpc>
                <a:spcPts val="2379"/>
              </a:lnSpc>
            </a:pPr>
            <a:endParaRPr lang="uk-UA" sz="1699" dirty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379"/>
              </a:lnSpc>
            </a:pPr>
            <a:endParaRPr lang="en-US" sz="1699" dirty="0">
              <a:solidFill>
                <a:srgbClr val="FFFFFF"/>
              </a:solidFill>
              <a:latin typeface="Open Sans"/>
            </a:endParaRPr>
          </a:p>
          <a:p>
            <a:pPr algn="just">
              <a:lnSpc>
                <a:spcPts val="2379"/>
              </a:lnSpc>
              <a:spcBef>
                <a:spcPct val="0"/>
              </a:spcBef>
            </a:pPr>
            <a:endParaRPr lang="en-US" sz="1699" dirty="0">
              <a:solidFill>
                <a:srgbClr val="FFFFFF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" name="Group 4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171616"/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849100" y="3429016"/>
            <a:ext cx="5410200" cy="4803301"/>
            <a:chOff x="0" y="0"/>
            <a:chExt cx="1973656" cy="17522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73655" cy="1752257"/>
            </a:xfrm>
            <a:custGeom>
              <a:avLst/>
              <a:gdLst/>
              <a:ahLst/>
              <a:cxnLst/>
              <a:rect l="l" t="t" r="r" b="b"/>
              <a:pathLst>
                <a:path w="1973655" h="1752257">
                  <a:moveTo>
                    <a:pt x="0" y="0"/>
                  </a:moveTo>
                  <a:lnTo>
                    <a:pt x="1973655" y="0"/>
                  </a:lnTo>
                  <a:lnTo>
                    <a:pt x="1973655" y="1752257"/>
                  </a:lnTo>
                  <a:lnTo>
                    <a:pt x="0" y="1752257"/>
                  </a:lnTo>
                  <a:close/>
                </a:path>
              </a:pathLst>
            </a:custGeom>
            <a:solidFill>
              <a:srgbClr val="ADA600"/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38900" y="3429016"/>
            <a:ext cx="5410200" cy="4803301"/>
            <a:chOff x="0" y="0"/>
            <a:chExt cx="1973656" cy="17522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73655" cy="1752257"/>
            </a:xfrm>
            <a:custGeom>
              <a:avLst/>
              <a:gdLst/>
              <a:ahLst/>
              <a:cxnLst/>
              <a:rect l="l" t="t" r="r" b="b"/>
              <a:pathLst>
                <a:path w="1973655" h="1752257">
                  <a:moveTo>
                    <a:pt x="0" y="0"/>
                  </a:moveTo>
                  <a:lnTo>
                    <a:pt x="1973655" y="0"/>
                  </a:lnTo>
                  <a:lnTo>
                    <a:pt x="1973655" y="1752257"/>
                  </a:lnTo>
                  <a:lnTo>
                    <a:pt x="0" y="1752257"/>
                  </a:lnTo>
                  <a:close/>
                </a:path>
              </a:pathLst>
            </a:custGeom>
            <a:solidFill>
              <a:srgbClr val="ADA600">
                <a:alpha val="71765"/>
              </a:srgbClr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3429016"/>
            <a:ext cx="5410200" cy="4803301"/>
            <a:chOff x="0" y="0"/>
            <a:chExt cx="1973656" cy="17522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73655" cy="1752257"/>
            </a:xfrm>
            <a:custGeom>
              <a:avLst/>
              <a:gdLst/>
              <a:ahLst/>
              <a:cxnLst/>
              <a:rect l="l" t="t" r="r" b="b"/>
              <a:pathLst>
                <a:path w="1973655" h="1752257">
                  <a:moveTo>
                    <a:pt x="0" y="0"/>
                  </a:moveTo>
                  <a:lnTo>
                    <a:pt x="1973655" y="0"/>
                  </a:lnTo>
                  <a:lnTo>
                    <a:pt x="1973655" y="1752257"/>
                  </a:lnTo>
                  <a:lnTo>
                    <a:pt x="0" y="1752257"/>
                  </a:lnTo>
                  <a:close/>
                </a:path>
              </a:pathLst>
            </a:custGeom>
            <a:solidFill>
              <a:srgbClr val="ADA600">
                <a:alpha val="48627"/>
              </a:srgbClr>
            </a:solid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2" name="Freeform 12"/>
          <p:cNvSpPr/>
          <p:nvPr/>
        </p:nvSpPr>
        <p:spPr>
          <a:xfrm>
            <a:off x="7247811" y="4098116"/>
            <a:ext cx="1083087" cy="734530"/>
          </a:xfrm>
          <a:custGeom>
            <a:avLst/>
            <a:gdLst/>
            <a:ahLst/>
            <a:cxnLst/>
            <a:rect l="l" t="t" r="r" b="b"/>
            <a:pathLst>
              <a:path w="1083087" h="734530">
                <a:moveTo>
                  <a:pt x="0" y="0"/>
                </a:moveTo>
                <a:lnTo>
                  <a:pt x="1083087" y="0"/>
                </a:lnTo>
                <a:lnTo>
                  <a:pt x="1083087" y="734530"/>
                </a:lnTo>
                <a:lnTo>
                  <a:pt x="0" y="734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3" name="Freeform 13"/>
          <p:cNvSpPr/>
          <p:nvPr/>
        </p:nvSpPr>
        <p:spPr>
          <a:xfrm>
            <a:off x="12611100" y="3985777"/>
            <a:ext cx="832242" cy="846869"/>
          </a:xfrm>
          <a:custGeom>
            <a:avLst/>
            <a:gdLst/>
            <a:ahLst/>
            <a:cxnLst/>
            <a:rect l="l" t="t" r="r" b="b"/>
            <a:pathLst>
              <a:path w="832242" h="846869">
                <a:moveTo>
                  <a:pt x="0" y="0"/>
                </a:moveTo>
                <a:lnTo>
                  <a:pt x="832242" y="0"/>
                </a:lnTo>
                <a:lnTo>
                  <a:pt x="832242" y="846869"/>
                </a:lnTo>
                <a:lnTo>
                  <a:pt x="0" y="8468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4" name="Freeform 14"/>
          <p:cNvSpPr/>
          <p:nvPr/>
        </p:nvSpPr>
        <p:spPr>
          <a:xfrm>
            <a:off x="1752826" y="4098116"/>
            <a:ext cx="734530" cy="734530"/>
          </a:xfrm>
          <a:custGeom>
            <a:avLst/>
            <a:gdLst/>
            <a:ahLst/>
            <a:cxnLst/>
            <a:rect l="l" t="t" r="r" b="b"/>
            <a:pathLst>
              <a:path w="734530" h="734530">
                <a:moveTo>
                  <a:pt x="0" y="0"/>
                </a:moveTo>
                <a:lnTo>
                  <a:pt x="734530" y="0"/>
                </a:lnTo>
                <a:lnTo>
                  <a:pt x="734530" y="734530"/>
                </a:lnTo>
                <a:lnTo>
                  <a:pt x="0" y="7345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5" name="TextBox 15"/>
          <p:cNvSpPr txBox="1"/>
          <p:nvPr/>
        </p:nvSpPr>
        <p:spPr>
          <a:xfrm>
            <a:off x="3797679" y="1700278"/>
            <a:ext cx="10692641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Inter Bold"/>
              </a:rPr>
              <a:t>ВИКОРИСТАНІ ДЖЕРЕЛА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52826" y="5366913"/>
            <a:ext cx="4038149" cy="1461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FFFFFF"/>
                </a:solidFill>
                <a:latin typeface="Open Sans"/>
              </a:rPr>
              <a:t>Державний архів Волинської області. Ф. 178. Ковельське повітове староство. Оп.1. СПР. 1. Ситуаційні рапорти Ковельського повітового староства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47811" y="5366913"/>
            <a:ext cx="4038149" cy="164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Open Sans"/>
              </a:rPr>
              <a:t> Крамар Ю. В. Західна Волинь 1921–1939 рр.: національно-культурне та релігійне життя: монографія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Open Sans"/>
              </a:rPr>
              <a:t> Вільчинський П. Розстріли в’язнів у Ковельській тюрмі. Книга скорботи України. Волинська область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639171" y="5366913"/>
            <a:ext cx="4038149" cy="109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Open Sans"/>
              </a:rPr>
              <a:t> Проект «Україна». Волинь 1939–1946 років. Окупована, але не скорена / Лариса Бондарук, Богдан Зек, Тетяна Яцечко-Блаженко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" name="Group 4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384710"/>
            </a:solid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3854445"/>
            <a:ext cx="16230600" cy="2048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74"/>
              </a:lnSpc>
              <a:spcBef>
                <a:spcPct val="0"/>
              </a:spcBef>
            </a:pPr>
            <a:r>
              <a:rPr lang="en-US" sz="11981">
                <a:solidFill>
                  <a:srgbClr val="FFFFFF"/>
                </a:solidFill>
                <a:latin typeface="Inter Bold"/>
              </a:rPr>
              <a:t>ДЯКУЮ ЗА УВАГУ 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551</Words>
  <Application>Microsoft Office PowerPoint</Application>
  <PresentationFormat>Довільний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Open Sans Bold</vt:lpstr>
      <vt:lpstr>Calibri</vt:lpstr>
      <vt:lpstr>Arial</vt:lpstr>
      <vt:lpstr>Inter Bold</vt:lpstr>
      <vt:lpstr>Open Sans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Modern Company Presentation</dc:title>
  <cp:lastModifiedBy>Сергій Гладишук</cp:lastModifiedBy>
  <cp:revision>4</cp:revision>
  <dcterms:created xsi:type="dcterms:W3CDTF">2006-08-16T00:00:00Z</dcterms:created>
  <dcterms:modified xsi:type="dcterms:W3CDTF">2024-04-12T23:11:20Z</dcterms:modified>
  <dc:identifier>DAGCOe7QHpg</dc:identifier>
</cp:coreProperties>
</file>