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71" r:id="rId5"/>
    <p:sldId id="267" r:id="rId6"/>
    <p:sldId id="262" r:id="rId7"/>
    <p:sldId id="298" r:id="rId8"/>
    <p:sldId id="282" r:id="rId9"/>
    <p:sldId id="288" r:id="rId10"/>
    <p:sldId id="307" r:id="rId11"/>
    <p:sldId id="289" r:id="rId12"/>
    <p:sldId id="290" r:id="rId13"/>
    <p:sldId id="283" r:id="rId14"/>
    <p:sldId id="270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ha Horyniuk" initials="O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783F05"/>
    <a:srgbClr val="B87031"/>
    <a:srgbClr val="448CE6"/>
    <a:srgbClr val="E9E5DC"/>
    <a:srgbClr val="668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2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altLang="en-US"/>
              <a:t>ДІАГРАМА ТИСКУ В МОЄЇ МАМИ У ВЕРЕСНІ</a:t>
            </a:r>
          </a:p>
        </c:rich>
      </c:tx>
      <c:layout>
        <c:manualLayout>
          <c:xMode val="edge"/>
          <c:yMode val="edge"/>
          <c:x val="0.20503072596604499"/>
          <c:y val="1.9014419267944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en-U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0164917560043302E-2"/>
          <c:y val="0.190388170055453"/>
          <c:w val="0.89969238656754702"/>
          <c:h val="0.71266173752310502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5AF-4A2C-829E-6FBC2657FE77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C5AF-4A2C-829E-6FBC2657FE77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5AF-4A2C-829E-6FBC2657FE7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5AF-4A2C-829E-6FBC2657FE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[Book1]Sheet1!$A$19:$A$31</c:f>
              <c:numCache>
                <c:formatCode>General</c:formatCode>
                <c:ptCount val="13"/>
                <c:pt idx="0">
                  <c:v>115</c:v>
                </c:pt>
                <c:pt idx="1">
                  <c:v>125</c:v>
                </c:pt>
                <c:pt idx="2">
                  <c:v>121</c:v>
                </c:pt>
                <c:pt idx="3">
                  <c:v>119</c:v>
                </c:pt>
                <c:pt idx="4">
                  <c:v>118</c:v>
                </c:pt>
                <c:pt idx="5">
                  <c:v>115</c:v>
                </c:pt>
                <c:pt idx="6">
                  <c:v>115</c:v>
                </c:pt>
                <c:pt idx="7">
                  <c:v>123</c:v>
                </c:pt>
                <c:pt idx="8">
                  <c:v>126</c:v>
                </c:pt>
                <c:pt idx="9">
                  <c:v>119</c:v>
                </c:pt>
                <c:pt idx="10">
                  <c:v>124</c:v>
                </c:pt>
                <c:pt idx="11">
                  <c:v>120</c:v>
                </c:pt>
                <c:pt idx="12">
                  <c:v>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5AF-4A2C-829E-6FBC2657FE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3517328"/>
        <c:axId val="601207241"/>
      </c:lineChart>
      <c:catAx>
        <c:axId val="1435173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01207241"/>
        <c:crosses val="autoZero"/>
        <c:auto val="1"/>
        <c:lblAlgn val="ctr"/>
        <c:lblOffset val="100"/>
        <c:noMultiLvlLbl val="0"/>
      </c:catAx>
      <c:valAx>
        <c:axId val="60120724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4351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altLang="en-US"/>
              <a:t>ДІАГРАМА ТИСКУ В МОЄЇ БАБУСІ В ЖОВТНІ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en-U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9BC-4355-B7BB-32A469356C9D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C9BC-4355-B7BB-32A469356C9D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9BC-4355-B7BB-32A469356C9D}"/>
              </c:ext>
            </c:extLst>
          </c:dPt>
          <c:dPt>
            <c:idx val="17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9BC-4355-B7BB-32A469356C9D}"/>
              </c:ext>
            </c:extLst>
          </c:dPt>
          <c:dPt>
            <c:idx val="20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C9BC-4355-B7BB-32A469356C9D}"/>
              </c:ext>
            </c:extLst>
          </c:dPt>
          <c:dPt>
            <c:idx val="21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C9BC-4355-B7BB-32A469356C9D}"/>
              </c:ext>
            </c:extLst>
          </c:dPt>
          <c:dPt>
            <c:idx val="28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C9BC-4355-B7BB-32A469356C9D}"/>
              </c:ext>
            </c:extLst>
          </c:dPt>
          <c:dPt>
            <c:idx val="29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C9BC-4355-B7BB-32A469356C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[Book1]Sheet1!$A$1:$A$31</c:f>
              <c:numCache>
                <c:formatCode>General</c:formatCode>
                <c:ptCount val="31"/>
                <c:pt idx="0">
                  <c:v>125</c:v>
                </c:pt>
                <c:pt idx="1">
                  <c:v>125</c:v>
                </c:pt>
                <c:pt idx="2">
                  <c:v>130</c:v>
                </c:pt>
                <c:pt idx="3">
                  <c:v>127</c:v>
                </c:pt>
                <c:pt idx="4">
                  <c:v>126</c:v>
                </c:pt>
                <c:pt idx="5">
                  <c:v>128</c:v>
                </c:pt>
                <c:pt idx="6">
                  <c:v>122</c:v>
                </c:pt>
                <c:pt idx="7">
                  <c:v>125</c:v>
                </c:pt>
                <c:pt idx="8">
                  <c:v>127</c:v>
                </c:pt>
                <c:pt idx="9">
                  <c:v>123</c:v>
                </c:pt>
                <c:pt idx="10">
                  <c:v>128</c:v>
                </c:pt>
                <c:pt idx="11">
                  <c:v>130</c:v>
                </c:pt>
                <c:pt idx="12">
                  <c:v>134</c:v>
                </c:pt>
                <c:pt idx="13">
                  <c:v>129</c:v>
                </c:pt>
                <c:pt idx="14">
                  <c:v>127</c:v>
                </c:pt>
                <c:pt idx="15">
                  <c:v>125</c:v>
                </c:pt>
                <c:pt idx="16">
                  <c:v>129</c:v>
                </c:pt>
                <c:pt idx="17">
                  <c:v>134</c:v>
                </c:pt>
                <c:pt idx="18">
                  <c:v>129</c:v>
                </c:pt>
                <c:pt idx="19">
                  <c:v>128</c:v>
                </c:pt>
                <c:pt idx="20">
                  <c:v>131</c:v>
                </c:pt>
                <c:pt idx="21">
                  <c:v>130</c:v>
                </c:pt>
                <c:pt idx="22">
                  <c:v>124</c:v>
                </c:pt>
                <c:pt idx="23">
                  <c:v>121</c:v>
                </c:pt>
                <c:pt idx="24">
                  <c:v>125</c:v>
                </c:pt>
                <c:pt idx="25">
                  <c:v>123</c:v>
                </c:pt>
                <c:pt idx="26">
                  <c:v>127</c:v>
                </c:pt>
                <c:pt idx="27">
                  <c:v>126</c:v>
                </c:pt>
                <c:pt idx="28">
                  <c:v>131</c:v>
                </c:pt>
                <c:pt idx="29">
                  <c:v>129</c:v>
                </c:pt>
                <c:pt idx="30">
                  <c:v>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9BC-4355-B7BB-32A469356C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9510003"/>
        <c:axId val="551995003"/>
      </c:lineChart>
      <c:catAx>
        <c:axId val="21951000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51995003"/>
        <c:crosses val="autoZero"/>
        <c:auto val="1"/>
        <c:lblAlgn val="ctr"/>
        <c:lblOffset val="100"/>
        <c:noMultiLvlLbl val="0"/>
      </c:catAx>
      <c:valAx>
        <c:axId val="5519950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195100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altLang="en-US"/>
              <a:t>ДІАГРАМА ТИСКУ В МОЄЇ СЕСТРИ У ЛИСТОПАДІ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en-U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1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977-475B-921F-00ABCA2475E7}"/>
              </c:ext>
            </c:extLst>
          </c:dPt>
          <c:dPt>
            <c:idx val="23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C977-475B-921F-00ABCA2475E7}"/>
              </c:ext>
            </c:extLst>
          </c:dPt>
          <c:dPt>
            <c:idx val="25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977-475B-921F-00ABCA2475E7}"/>
              </c:ext>
            </c:extLst>
          </c:dPt>
          <c:dPt>
            <c:idx val="28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977-475B-921F-00ABCA2475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[Book1]Sheet1!$A$1:$A$31</c:f>
              <c:numCache>
                <c:formatCode>General</c:formatCode>
                <c:ptCount val="31"/>
                <c:pt idx="0">
                  <c:v>112</c:v>
                </c:pt>
                <c:pt idx="1">
                  <c:v>114</c:v>
                </c:pt>
                <c:pt idx="2">
                  <c:v>113</c:v>
                </c:pt>
                <c:pt idx="3">
                  <c:v>115</c:v>
                </c:pt>
                <c:pt idx="4">
                  <c:v>116</c:v>
                </c:pt>
                <c:pt idx="5">
                  <c:v>117</c:v>
                </c:pt>
                <c:pt idx="6">
                  <c:v>115</c:v>
                </c:pt>
                <c:pt idx="7">
                  <c:v>115</c:v>
                </c:pt>
                <c:pt idx="8">
                  <c:v>114</c:v>
                </c:pt>
                <c:pt idx="9">
                  <c:v>117</c:v>
                </c:pt>
                <c:pt idx="10">
                  <c:v>115</c:v>
                </c:pt>
                <c:pt idx="11">
                  <c:v>123</c:v>
                </c:pt>
                <c:pt idx="12">
                  <c:v>113</c:v>
                </c:pt>
                <c:pt idx="13">
                  <c:v>113</c:v>
                </c:pt>
                <c:pt idx="14">
                  <c:v>119</c:v>
                </c:pt>
                <c:pt idx="15">
                  <c:v>118</c:v>
                </c:pt>
                <c:pt idx="16">
                  <c:v>116</c:v>
                </c:pt>
                <c:pt idx="17">
                  <c:v>120</c:v>
                </c:pt>
                <c:pt idx="18">
                  <c:v>121</c:v>
                </c:pt>
                <c:pt idx="19">
                  <c:v>119</c:v>
                </c:pt>
                <c:pt idx="20">
                  <c:v>121</c:v>
                </c:pt>
                <c:pt idx="21">
                  <c:v>118</c:v>
                </c:pt>
                <c:pt idx="22">
                  <c:v>117</c:v>
                </c:pt>
                <c:pt idx="23">
                  <c:v>124</c:v>
                </c:pt>
                <c:pt idx="24">
                  <c:v>112</c:v>
                </c:pt>
                <c:pt idx="25">
                  <c:v>126</c:v>
                </c:pt>
                <c:pt idx="26">
                  <c:v>115</c:v>
                </c:pt>
                <c:pt idx="27">
                  <c:v>114</c:v>
                </c:pt>
                <c:pt idx="28">
                  <c:v>117</c:v>
                </c:pt>
                <c:pt idx="29">
                  <c:v>114</c:v>
                </c:pt>
                <c:pt idx="30">
                  <c:v>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77-475B-921F-00ABCA2475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71980143"/>
        <c:axId val="810632476"/>
      </c:lineChart>
      <c:catAx>
        <c:axId val="97198014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10632476"/>
        <c:crosses val="autoZero"/>
        <c:auto val="1"/>
        <c:lblAlgn val="ctr"/>
        <c:lblOffset val="100"/>
        <c:noMultiLvlLbl val="0"/>
      </c:catAx>
      <c:valAx>
        <c:axId val="8106324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971980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altLang="en-US"/>
              <a:t>ДІАГРАМА ТИСКУ В МЕНЕ У ГРУДНІ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en-U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6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D3C-4B72-A7D6-2CFB48554C1F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D3C-4B72-A7D6-2CFB48554C1F}"/>
              </c:ext>
            </c:extLst>
          </c:dPt>
          <c:dPt>
            <c:idx val="19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8D3C-4B72-A7D6-2CFB48554C1F}"/>
              </c:ext>
            </c:extLst>
          </c:dPt>
          <c:dPt>
            <c:idx val="24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8D3C-4B72-A7D6-2CFB48554C1F}"/>
              </c:ext>
            </c:extLst>
          </c:dPt>
          <c:dPt>
            <c:idx val="25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8D3C-4B72-A7D6-2CFB48554C1F}"/>
              </c:ext>
            </c:extLst>
          </c:dPt>
          <c:dPt>
            <c:idx val="29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8D3C-4B72-A7D6-2CFB48554C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[Book1]Sheet1!$A$1:$A$31</c:f>
              <c:numCache>
                <c:formatCode>General</c:formatCode>
                <c:ptCount val="31"/>
                <c:pt idx="0">
                  <c:v>112</c:v>
                </c:pt>
                <c:pt idx="1">
                  <c:v>116</c:v>
                </c:pt>
                <c:pt idx="2">
                  <c:v>115</c:v>
                </c:pt>
                <c:pt idx="3">
                  <c:v>114</c:v>
                </c:pt>
                <c:pt idx="4">
                  <c:v>116</c:v>
                </c:pt>
                <c:pt idx="5">
                  <c:v>117</c:v>
                </c:pt>
                <c:pt idx="6">
                  <c:v>119</c:v>
                </c:pt>
                <c:pt idx="7">
                  <c:v>111</c:v>
                </c:pt>
                <c:pt idx="8">
                  <c:v>117</c:v>
                </c:pt>
                <c:pt idx="9">
                  <c:v>118</c:v>
                </c:pt>
                <c:pt idx="10">
                  <c:v>115</c:v>
                </c:pt>
                <c:pt idx="11">
                  <c:v>117</c:v>
                </c:pt>
                <c:pt idx="12">
                  <c:v>117</c:v>
                </c:pt>
                <c:pt idx="13">
                  <c:v>120</c:v>
                </c:pt>
                <c:pt idx="14">
                  <c:v>119</c:v>
                </c:pt>
                <c:pt idx="15">
                  <c:v>117</c:v>
                </c:pt>
                <c:pt idx="16">
                  <c:v>119</c:v>
                </c:pt>
                <c:pt idx="17">
                  <c:v>117</c:v>
                </c:pt>
                <c:pt idx="18">
                  <c:v>116</c:v>
                </c:pt>
                <c:pt idx="19">
                  <c:v>126</c:v>
                </c:pt>
                <c:pt idx="20">
                  <c:v>115</c:v>
                </c:pt>
                <c:pt idx="21">
                  <c:v>116</c:v>
                </c:pt>
                <c:pt idx="22">
                  <c:v>114</c:v>
                </c:pt>
                <c:pt idx="23">
                  <c:v>112</c:v>
                </c:pt>
                <c:pt idx="24">
                  <c:v>118</c:v>
                </c:pt>
                <c:pt idx="25">
                  <c:v>120</c:v>
                </c:pt>
                <c:pt idx="26">
                  <c:v>114</c:v>
                </c:pt>
                <c:pt idx="27">
                  <c:v>121</c:v>
                </c:pt>
                <c:pt idx="28">
                  <c:v>120</c:v>
                </c:pt>
                <c:pt idx="29">
                  <c:v>123</c:v>
                </c:pt>
                <c:pt idx="30">
                  <c:v>118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3C-4B72-A7D6-2CFB48554C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5344984"/>
        <c:axId val="189532353"/>
      </c:lineChart>
      <c:catAx>
        <c:axId val="14534498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89532353"/>
        <c:crosses val="autoZero"/>
        <c:auto val="1"/>
        <c:lblAlgn val="ctr"/>
        <c:lblOffset val="100"/>
        <c:noMultiLvlLbl val="0"/>
      </c:catAx>
      <c:valAx>
        <c:axId val="18953235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45344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ДІАГРАМА ТИСКУ В СЕСТРИ У САМИЙ ВАЖКИЙ МІСЯЦЬ(БЕРЕЗЕНЬ)</a:t>
            </a:r>
          </a:p>
          <a:p>
            <a:pPr defTabSz="914400">
              <a:defRPr/>
            </a:pP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en-U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9"/>
            <c:marker>
              <c:symbol val="circle"/>
              <c:size val="5"/>
              <c:spPr>
                <a:solidFill>
                  <a:srgbClr val="42383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DAA-4650-B115-5203875130EE}"/>
              </c:ext>
            </c:extLst>
          </c:dPt>
          <c:dPt>
            <c:idx val="21"/>
            <c:marker>
              <c:symbol val="circle"/>
              <c:size val="5"/>
              <c:spPr>
                <a:solidFill>
                  <a:srgbClr val="42383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BDAA-4650-B115-5203875130EE}"/>
              </c:ext>
            </c:extLst>
          </c:dPt>
          <c:dPt>
            <c:idx val="23"/>
            <c:marker>
              <c:symbol val="circle"/>
              <c:size val="5"/>
              <c:spPr>
                <a:solidFill>
                  <a:srgbClr val="42383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DAA-4650-B115-5203875130EE}"/>
              </c:ext>
            </c:extLst>
          </c:dPt>
          <c:dPt>
            <c:idx val="24"/>
            <c:marker>
              <c:symbol val="circle"/>
              <c:size val="5"/>
              <c:spPr>
                <a:solidFill>
                  <a:srgbClr val="42383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BDAA-4650-B115-5203875130EE}"/>
              </c:ext>
            </c:extLst>
          </c:dPt>
          <c:dPt>
            <c:idx val="26"/>
            <c:marker>
              <c:symbol val="circle"/>
              <c:size val="5"/>
              <c:spPr>
                <a:solidFill>
                  <a:srgbClr val="42383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BDAA-4650-B115-5203875130EE}"/>
              </c:ext>
            </c:extLst>
          </c:dPt>
          <c:dPt>
            <c:idx val="27"/>
            <c:marker>
              <c:symbol val="circle"/>
              <c:size val="5"/>
              <c:spPr>
                <a:solidFill>
                  <a:srgbClr val="42383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BDAA-4650-B115-5203875130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[Book1]Sheet1!$A$1:$A$31</c:f>
              <c:numCache>
                <c:formatCode>General</c:formatCode>
                <c:ptCount val="31"/>
                <c:pt idx="0">
                  <c:v>113</c:v>
                </c:pt>
                <c:pt idx="1">
                  <c:v>115</c:v>
                </c:pt>
                <c:pt idx="2">
                  <c:v>119</c:v>
                </c:pt>
                <c:pt idx="3">
                  <c:v>120</c:v>
                </c:pt>
                <c:pt idx="4">
                  <c:v>115</c:v>
                </c:pt>
                <c:pt idx="5">
                  <c:v>114</c:v>
                </c:pt>
                <c:pt idx="6">
                  <c:v>115</c:v>
                </c:pt>
                <c:pt idx="7">
                  <c:v>116</c:v>
                </c:pt>
                <c:pt idx="8">
                  <c:v>121</c:v>
                </c:pt>
                <c:pt idx="9">
                  <c:v>124</c:v>
                </c:pt>
                <c:pt idx="10">
                  <c:v>115</c:v>
                </c:pt>
                <c:pt idx="11">
                  <c:v>115</c:v>
                </c:pt>
                <c:pt idx="12">
                  <c:v>120</c:v>
                </c:pt>
                <c:pt idx="13">
                  <c:v>119</c:v>
                </c:pt>
                <c:pt idx="14">
                  <c:v>117</c:v>
                </c:pt>
                <c:pt idx="15">
                  <c:v>116</c:v>
                </c:pt>
                <c:pt idx="16">
                  <c:v>114</c:v>
                </c:pt>
                <c:pt idx="17">
                  <c:v>115</c:v>
                </c:pt>
                <c:pt idx="18">
                  <c:v>115</c:v>
                </c:pt>
                <c:pt idx="19">
                  <c:v>116</c:v>
                </c:pt>
                <c:pt idx="20">
                  <c:v>114</c:v>
                </c:pt>
                <c:pt idx="21">
                  <c:v>123</c:v>
                </c:pt>
                <c:pt idx="22">
                  <c:v>124</c:v>
                </c:pt>
                <c:pt idx="23">
                  <c:v>126</c:v>
                </c:pt>
                <c:pt idx="24">
                  <c:v>124</c:v>
                </c:pt>
                <c:pt idx="25">
                  <c:v>119</c:v>
                </c:pt>
                <c:pt idx="26">
                  <c:v>123</c:v>
                </c:pt>
                <c:pt idx="27">
                  <c:v>125</c:v>
                </c:pt>
                <c:pt idx="28">
                  <c:v>118</c:v>
                </c:pt>
                <c:pt idx="29">
                  <c:v>116</c:v>
                </c:pt>
                <c:pt idx="30">
                  <c:v>115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AA-4650-B115-5203875130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9490837"/>
        <c:axId val="289689171"/>
      </c:lineChart>
      <c:catAx>
        <c:axId val="49949083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89689171"/>
        <c:crosses val="autoZero"/>
        <c:auto val="1"/>
        <c:lblAlgn val="ctr"/>
        <c:lblOffset val="100"/>
        <c:noMultiLvlLbl val="0"/>
      </c:catAx>
      <c:valAx>
        <c:axId val="2896891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9949083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altLang="en-US"/>
              <a:t>ДІАГРАМА ТИСКУ В МЕНЕ У САМИЙ ВАЖКИЙ МІСЯЦЬ(ЛЮТИЙ)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en-U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8416666666666695E-2"/>
          <c:y val="0.18356481481481501"/>
          <c:w val="0.89463888888888898"/>
          <c:h val="0.72115740740740697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4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19B-4E99-AB6F-6031B51344CB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19B-4E99-AB6F-6031B51344CB}"/>
              </c:ext>
            </c:extLst>
          </c:dPt>
          <c:dPt>
            <c:idx val="26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A19B-4E99-AB6F-6031B51344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[Book1]Sheet1!$A$1:$A$28</c:f>
              <c:numCache>
                <c:formatCode>General</c:formatCode>
                <c:ptCount val="28"/>
                <c:pt idx="0">
                  <c:v>113</c:v>
                </c:pt>
                <c:pt idx="1">
                  <c:v>118</c:v>
                </c:pt>
                <c:pt idx="2">
                  <c:v>116</c:v>
                </c:pt>
                <c:pt idx="3">
                  <c:v>117</c:v>
                </c:pt>
                <c:pt idx="4">
                  <c:v>114</c:v>
                </c:pt>
                <c:pt idx="5">
                  <c:v>112</c:v>
                </c:pt>
                <c:pt idx="6">
                  <c:v>115</c:v>
                </c:pt>
                <c:pt idx="7">
                  <c:v>113</c:v>
                </c:pt>
                <c:pt idx="8">
                  <c:v>112</c:v>
                </c:pt>
                <c:pt idx="9">
                  <c:v>111</c:v>
                </c:pt>
                <c:pt idx="10">
                  <c:v>115</c:v>
                </c:pt>
                <c:pt idx="11">
                  <c:v>115</c:v>
                </c:pt>
                <c:pt idx="12">
                  <c:v>113</c:v>
                </c:pt>
                <c:pt idx="13">
                  <c:v>112</c:v>
                </c:pt>
                <c:pt idx="14">
                  <c:v>118</c:v>
                </c:pt>
                <c:pt idx="15">
                  <c:v>119</c:v>
                </c:pt>
                <c:pt idx="16">
                  <c:v>112</c:v>
                </c:pt>
                <c:pt idx="17">
                  <c:v>114</c:v>
                </c:pt>
                <c:pt idx="18">
                  <c:v>112</c:v>
                </c:pt>
                <c:pt idx="19">
                  <c:v>115</c:v>
                </c:pt>
                <c:pt idx="20">
                  <c:v>118</c:v>
                </c:pt>
                <c:pt idx="21">
                  <c:v>118</c:v>
                </c:pt>
                <c:pt idx="22">
                  <c:v>112</c:v>
                </c:pt>
                <c:pt idx="23">
                  <c:v>115</c:v>
                </c:pt>
                <c:pt idx="24">
                  <c:v>116</c:v>
                </c:pt>
                <c:pt idx="25">
                  <c:v>119</c:v>
                </c:pt>
                <c:pt idx="26">
                  <c:v>135</c:v>
                </c:pt>
                <c:pt idx="27">
                  <c:v>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19B-4E99-AB6F-6031B51344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4586676"/>
        <c:axId val="538257244"/>
      </c:lineChart>
      <c:catAx>
        <c:axId val="5045866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38257244"/>
        <c:crosses val="autoZero"/>
        <c:auto val="1"/>
        <c:lblAlgn val="ctr"/>
        <c:lblOffset val="100"/>
        <c:noMultiLvlLbl val="0"/>
      </c:catAx>
      <c:valAx>
        <c:axId val="5382572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045866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altLang="en-US"/>
              <a:t>ДІАГРАМА ТИСКУ В БАБУСІ У САМИЙ ВАЖКИЙ МІСЯЦЬ(ЛЮТИЙ)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en-U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6512067712810805E-2"/>
          <c:y val="0.14018939881517201"/>
          <c:w val="0.89430781422864603"/>
          <c:h val="0.7399782572036109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395-46E4-A410-AF51C9E0F9EE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395-46E4-A410-AF51C9E0F9EE}"/>
              </c:ext>
            </c:extLst>
          </c:dPt>
          <c:dPt>
            <c:idx val="19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 cmpd="sng">
                <a:solidFill>
                  <a:srgbClr val="FF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95-46E4-A410-AF51C9E0F9EE}"/>
              </c:ext>
            </c:extLst>
          </c:dPt>
          <c:dPt>
            <c:idx val="2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95-46E4-A410-AF51C9E0F9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[Book1]Sheet1!$A$1:$A$29</c:f>
              <c:numCache>
                <c:formatCode>General</c:formatCode>
                <c:ptCount val="29"/>
                <c:pt idx="0">
                  <c:v>125</c:v>
                </c:pt>
                <c:pt idx="1">
                  <c:v>130</c:v>
                </c:pt>
                <c:pt idx="2">
                  <c:v>132</c:v>
                </c:pt>
                <c:pt idx="3">
                  <c:v>129</c:v>
                </c:pt>
                <c:pt idx="4">
                  <c:v>125</c:v>
                </c:pt>
                <c:pt idx="5">
                  <c:v>127</c:v>
                </c:pt>
                <c:pt idx="6">
                  <c:v>125</c:v>
                </c:pt>
                <c:pt idx="7">
                  <c:v>125</c:v>
                </c:pt>
                <c:pt idx="8">
                  <c:v>126</c:v>
                </c:pt>
                <c:pt idx="9">
                  <c:v>128</c:v>
                </c:pt>
                <c:pt idx="10">
                  <c:v>127</c:v>
                </c:pt>
                <c:pt idx="11">
                  <c:v>125</c:v>
                </c:pt>
                <c:pt idx="12">
                  <c:v>126</c:v>
                </c:pt>
                <c:pt idx="13">
                  <c:v>129</c:v>
                </c:pt>
                <c:pt idx="14">
                  <c:v>134</c:v>
                </c:pt>
                <c:pt idx="15">
                  <c:v>136</c:v>
                </c:pt>
                <c:pt idx="16">
                  <c:v>123</c:v>
                </c:pt>
                <c:pt idx="17">
                  <c:v>126</c:v>
                </c:pt>
                <c:pt idx="18">
                  <c:v>127</c:v>
                </c:pt>
                <c:pt idx="19">
                  <c:v>160</c:v>
                </c:pt>
                <c:pt idx="20">
                  <c:v>130</c:v>
                </c:pt>
                <c:pt idx="21">
                  <c:v>132</c:v>
                </c:pt>
                <c:pt idx="22">
                  <c:v>125</c:v>
                </c:pt>
                <c:pt idx="23">
                  <c:v>125</c:v>
                </c:pt>
                <c:pt idx="24">
                  <c:v>126</c:v>
                </c:pt>
                <c:pt idx="25">
                  <c:v>125</c:v>
                </c:pt>
                <c:pt idx="26">
                  <c:v>125</c:v>
                </c:pt>
                <c:pt idx="27">
                  <c:v>126</c:v>
                </c:pt>
                <c:pt idx="28">
                  <c:v>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395-46E4-A410-AF51C9E0F9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0381073"/>
        <c:axId val="475918955"/>
      </c:lineChart>
      <c:catAx>
        <c:axId val="29038107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75918955"/>
        <c:crosses val="autoZero"/>
        <c:auto val="1"/>
        <c:lblAlgn val="ctr"/>
        <c:lblOffset val="100"/>
        <c:noMultiLvlLbl val="0"/>
      </c:catAx>
      <c:valAx>
        <c:axId val="4759189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9038107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altLang="en-US"/>
              <a:t>ДІАГРАМА ТИСКУ В МАМИ У САМИЙ ВАЖКИЙ МІСЯЦЬ(СІЧЕНЬ)</a:t>
            </a:r>
          </a:p>
          <a:p>
            <a:pPr defTabSz="914400">
              <a:defRPr/>
            </a:pPr>
            <a:endParaRPr lang="uk-UA" alt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en-U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7.4805555555555597E-2"/>
          <c:y val="0.21412037037036999"/>
          <c:w val="0.89463888888888898"/>
          <c:h val="0.67393518518518503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023-4600-92F6-6D01B7DB0CCC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023-4600-92F6-6D01B7DB0CCC}"/>
              </c:ext>
            </c:extLst>
          </c:dPt>
          <c:dPt>
            <c:idx val="18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3023-4600-92F6-6D01B7DB0CCC}"/>
              </c:ext>
            </c:extLst>
          </c:dPt>
          <c:dPt>
            <c:idx val="29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3023-4600-92F6-6D01B7DB0C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[Book1]Sheet1!$A$1:$A$31</c:f>
              <c:numCache>
                <c:formatCode>General</c:formatCode>
                <c:ptCount val="31"/>
                <c:pt idx="0">
                  <c:v>123</c:v>
                </c:pt>
                <c:pt idx="1">
                  <c:v>123</c:v>
                </c:pt>
                <c:pt idx="2">
                  <c:v>125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124</c:v>
                </c:pt>
                <c:pt idx="7">
                  <c:v>127</c:v>
                </c:pt>
                <c:pt idx="8">
                  <c:v>127</c:v>
                </c:pt>
                <c:pt idx="9">
                  <c:v>127</c:v>
                </c:pt>
                <c:pt idx="10">
                  <c:v>128</c:v>
                </c:pt>
                <c:pt idx="11">
                  <c:v>129</c:v>
                </c:pt>
                <c:pt idx="12">
                  <c:v>129</c:v>
                </c:pt>
                <c:pt idx="13">
                  <c:v>122</c:v>
                </c:pt>
                <c:pt idx="14">
                  <c:v>120</c:v>
                </c:pt>
                <c:pt idx="15">
                  <c:v>131</c:v>
                </c:pt>
                <c:pt idx="16">
                  <c:v>127</c:v>
                </c:pt>
                <c:pt idx="17">
                  <c:v>126</c:v>
                </c:pt>
                <c:pt idx="18">
                  <c:v>129</c:v>
                </c:pt>
                <c:pt idx="19">
                  <c:v>123</c:v>
                </c:pt>
                <c:pt idx="20">
                  <c:v>125</c:v>
                </c:pt>
                <c:pt idx="21">
                  <c:v>126</c:v>
                </c:pt>
                <c:pt idx="22">
                  <c:v>121</c:v>
                </c:pt>
                <c:pt idx="23">
                  <c:v>122</c:v>
                </c:pt>
                <c:pt idx="24">
                  <c:v>128</c:v>
                </c:pt>
                <c:pt idx="25">
                  <c:v>129</c:v>
                </c:pt>
                <c:pt idx="26">
                  <c:v>122</c:v>
                </c:pt>
                <c:pt idx="27">
                  <c:v>128</c:v>
                </c:pt>
                <c:pt idx="28">
                  <c:v>125</c:v>
                </c:pt>
                <c:pt idx="29">
                  <c:v>130</c:v>
                </c:pt>
                <c:pt idx="30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023-4600-92F6-6D01B7DB0C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28497399"/>
        <c:axId val="359152789"/>
      </c:lineChart>
      <c:catAx>
        <c:axId val="62849739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59152789"/>
        <c:crosses val="autoZero"/>
        <c:auto val="1"/>
        <c:lblAlgn val="ctr"/>
        <c:lblOffset val="100"/>
        <c:noMultiLvlLbl val="0"/>
      </c:catAx>
      <c:valAx>
        <c:axId val="35915278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28497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‹№›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/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1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5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275" y="58420"/>
            <a:ext cx="5829300" cy="582930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alpha val="100000"/>
              </a:scheme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750" y="236855"/>
            <a:ext cx="4984750" cy="1897383"/>
          </a:xfrm>
          <a:effectLst>
            <a:outerShdw blurRad="50800" dist="38100" dir="8100000" algn="tr" rotWithShape="0">
              <a:prstClr val="black">
                <a:alpha val="28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СОНЯЧНІ СПАЛАХИ І КОРОНАРНАЛЬНІ ВИКИДИ,</a:t>
            </a:r>
            <a:br>
              <a:rPr lang="en-US" sz="2800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ЇХНІ ПРИЧИНИ ТА НАСЛІДКИ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588" y="2407298"/>
            <a:ext cx="3826100" cy="3480581"/>
          </a:xfrm>
          <a:effectLst/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Автор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1" dirty="0"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Василов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Дмитро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Олексійович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Грозинецький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ліцей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Топорівської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сільської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ради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Чернівецького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району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Чернівецької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області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alt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клас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Буковинська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МАН, с.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Грозинці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Керівник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Горинюк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Ольга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Іванівна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вчитель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хімії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фізики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астрономії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Грозинецького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ліцею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Топорівської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сільської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ea typeface="Calibri" panose="020F0502020204030204" pitchFamily="34" charset="0"/>
                <a:cs typeface="Calibri" panose="020F0502020204030204" pitchFamily="34" charset="0"/>
              </a:rPr>
              <a:t>ради</a:t>
            </a: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971" y="3086747"/>
            <a:ext cx="274320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endParaRPr lang="uk-UA" sz="270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10" descr="Изображение выглядит как звезда, апельсин, оружие, близко&#10;&#10;Автоматически созданное описание"/>
          <p:cNvPicPr>
            <a:picLocks noChangeAspect="1"/>
          </p:cNvPicPr>
          <p:nvPr/>
        </p:nvPicPr>
        <p:blipFill rotWithShape="1">
          <a:blip r:embed="rId4">
            <a:alphaModFix amt="84000"/>
          </a:blip>
          <a:srcRect t="16345" r="-1" b="2601"/>
          <a:stretch>
            <a:fillRect/>
          </a:stretch>
        </p:blipFill>
        <p:spPr>
          <a:xfrm>
            <a:off x="6688455" y="800735"/>
            <a:ext cx="1983105" cy="1610360"/>
          </a:xfrm>
          <a:custGeom>
            <a:avLst/>
            <a:gdLst/>
            <a:ahLst/>
            <a:cxnLst/>
            <a:rect l="l" t="t" r="r" b="b"/>
            <a:pathLst>
              <a:path w="5517787" h="4472333">
                <a:moveTo>
                  <a:pt x="5199334" y="0"/>
                </a:moveTo>
                <a:cubicBezTo>
                  <a:pt x="5209814" y="5031"/>
                  <a:pt x="5211549" y="6498"/>
                  <a:pt x="5218118" y="16022"/>
                </a:cubicBezTo>
                <a:lnTo>
                  <a:pt x="5221430" y="30155"/>
                </a:lnTo>
                <a:cubicBezTo>
                  <a:pt x="5233761" y="196710"/>
                  <a:pt x="5255167" y="487447"/>
                  <a:pt x="5281101" y="840236"/>
                </a:cubicBezTo>
                <a:lnTo>
                  <a:pt x="5282551" y="859969"/>
                </a:lnTo>
                <a:lnTo>
                  <a:pt x="5282562" y="859986"/>
                </a:lnTo>
                <a:lnTo>
                  <a:pt x="5517712" y="4061104"/>
                </a:lnTo>
                <a:cubicBezTo>
                  <a:pt x="5518872" y="4077535"/>
                  <a:pt x="5506545" y="4091821"/>
                  <a:pt x="5490120" y="4093069"/>
                </a:cubicBezTo>
                <a:cubicBezTo>
                  <a:pt x="4625183" y="4161596"/>
                  <a:pt x="1193739" y="4413665"/>
                  <a:pt x="328087" y="4472264"/>
                </a:cubicBezTo>
                <a:cubicBezTo>
                  <a:pt x="311684" y="4473376"/>
                  <a:pt x="297453" y="4461060"/>
                  <a:pt x="296206" y="4444668"/>
                </a:cubicBezTo>
                <a:lnTo>
                  <a:pt x="293235" y="4404230"/>
                </a:lnTo>
                <a:lnTo>
                  <a:pt x="293234" y="4404228"/>
                </a:lnTo>
                <a:lnTo>
                  <a:pt x="94" y="413698"/>
                </a:lnTo>
                <a:cubicBezTo>
                  <a:pt x="-893" y="399508"/>
                  <a:pt x="6013" y="387469"/>
                  <a:pt x="15568" y="386729"/>
                </a:cubicBezTo>
                <a:lnTo>
                  <a:pt x="804553" y="328772"/>
                </a:lnTo>
                <a:lnTo>
                  <a:pt x="829775" y="319650"/>
                </a:lnTo>
                <a:cubicBezTo>
                  <a:pt x="844253" y="318907"/>
                  <a:pt x="847789" y="323174"/>
                  <a:pt x="856796" y="324934"/>
                </a:cubicBezTo>
                <a:lnTo>
                  <a:pt x="1209795" y="299003"/>
                </a:lnTo>
                <a:lnTo>
                  <a:pt x="1256651" y="295561"/>
                </a:lnTo>
                <a:lnTo>
                  <a:pt x="1282256" y="285933"/>
                </a:lnTo>
                <a:cubicBezTo>
                  <a:pt x="1293236" y="291321"/>
                  <a:pt x="1300052" y="278709"/>
                  <a:pt x="1308365" y="275138"/>
                </a:cubicBezTo>
                <a:lnTo>
                  <a:pt x="1333870" y="269436"/>
                </a:lnTo>
                <a:lnTo>
                  <a:pt x="1353677" y="267388"/>
                </a:lnTo>
                <a:lnTo>
                  <a:pt x="1374856" y="271072"/>
                </a:lnTo>
                <a:cubicBezTo>
                  <a:pt x="1380699" y="271151"/>
                  <a:pt x="1381996" y="267795"/>
                  <a:pt x="1388735" y="267872"/>
                </a:cubicBezTo>
                <a:lnTo>
                  <a:pt x="1415290" y="271536"/>
                </a:lnTo>
                <a:lnTo>
                  <a:pt x="1453914" y="273870"/>
                </a:lnTo>
                <a:lnTo>
                  <a:pt x="1480645" y="277419"/>
                </a:lnTo>
                <a:lnTo>
                  <a:pt x="1485845" y="278725"/>
                </a:lnTo>
                <a:lnTo>
                  <a:pt x="1658122" y="266069"/>
                </a:lnTo>
                <a:lnTo>
                  <a:pt x="1670693" y="263259"/>
                </a:lnTo>
                <a:lnTo>
                  <a:pt x="1713706" y="261986"/>
                </a:lnTo>
                <a:lnTo>
                  <a:pt x="1719744" y="258972"/>
                </a:lnTo>
                <a:lnTo>
                  <a:pt x="1761849" y="258450"/>
                </a:lnTo>
                <a:cubicBezTo>
                  <a:pt x="1775704" y="257068"/>
                  <a:pt x="1799799" y="255872"/>
                  <a:pt x="1807616" y="252905"/>
                </a:cubicBezTo>
                <a:lnTo>
                  <a:pt x="1810616" y="246818"/>
                </a:lnTo>
                <a:lnTo>
                  <a:pt x="1820651" y="245565"/>
                </a:lnTo>
                <a:cubicBezTo>
                  <a:pt x="1821421" y="245959"/>
                  <a:pt x="1835914" y="244519"/>
                  <a:pt x="1836516" y="244513"/>
                </a:cubicBezTo>
                <a:lnTo>
                  <a:pt x="1872484" y="248027"/>
                </a:lnTo>
                <a:close/>
              </a:path>
            </a:pathLst>
          </a:custGeom>
          <a:effectLst>
            <a:outerShdw blurRad="50800" dist="38100" dir="8100000" sx="108000" sy="108000" algn="tr" rotWithShape="0">
              <a:prstClr val="black">
                <a:alpha val="23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">
            <a:off x="6800850" y="3587750"/>
            <a:ext cx="1915160" cy="13512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rcRect t="3691" r="2641"/>
          <a:stretch>
            <a:fillRect/>
          </a:stretch>
        </p:blipFill>
        <p:spPr>
          <a:xfrm rot="21000000" flipV="1">
            <a:off x="9606280" y="3429000"/>
            <a:ext cx="1457325" cy="1403350"/>
          </a:xfrm>
          <a:prstGeom prst="snip1Rect">
            <a:avLst>
              <a:gd name="adj" fmla="val 3244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0000">
            <a:off x="9404985" y="863600"/>
            <a:ext cx="1851025" cy="1408430"/>
          </a:xfrm>
          <a:prstGeom prst="rect">
            <a:avLst/>
          </a:prstGeom>
          <a:effectLst>
            <a:outerShdw blurRad="50800" dist="38100" dir="8100000" sx="104000" sy="104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Саша гр - Blank Presentation"/>
          <p:cNvPicPr>
            <a:picLocks noGrp="1" noChangeAspect="1"/>
          </p:cNvPicPr>
          <p:nvPr>
            <p:ph sz="half" idx="1"/>
          </p:nvPr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3429635"/>
            <a:ext cx="6180455" cy="3440430"/>
          </a:xfrm>
          <a:prstGeom prst="rect">
            <a:avLst/>
          </a:prstGeom>
        </p:spPr>
      </p:pic>
      <p:pic>
        <p:nvPicPr>
          <p:cNvPr id="6" name="Content Placeholder 5" descr="бабуся гр - Blank Presentation"/>
          <p:cNvPicPr>
            <a:picLocks noGrp="1" noChangeAspect="1"/>
          </p:cNvPicPr>
          <p:nvPr>
            <p:ph sz="half" idx="2"/>
          </p:nvPr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6181090" y="0"/>
            <a:ext cx="6010910" cy="3428365"/>
          </a:xfrm>
          <a:prstGeom prst="rect">
            <a:avLst/>
          </a:prstGeom>
        </p:spPr>
      </p:pic>
      <p:pic>
        <p:nvPicPr>
          <p:cNvPr id="7" name="Picture 6" descr="Мама гр - Blank Presentation (1)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0" y="0"/>
            <a:ext cx="6181090" cy="3440430"/>
          </a:xfrm>
          <a:prstGeom prst="rect">
            <a:avLst/>
          </a:prstGeom>
        </p:spPr>
      </p:pic>
      <p:pic>
        <p:nvPicPr>
          <p:cNvPr id="8" name="Picture 7" descr="я грh - Blank Presentation"/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6180455" y="3429000"/>
            <a:ext cx="6011545" cy="3429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563745" y="2332355"/>
            <a:ext cx="3328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Діаграми температури</a:t>
            </a:r>
          </a:p>
          <a:p>
            <a:pPr algn="ctr"/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(</a:t>
            </a:r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Дослід №</a:t>
            </a:r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2)</a:t>
            </a:r>
            <a:r>
              <a:rPr lang="uk-UA" altLang="en-US" b="1" dirty="0" err="1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Сер.Показники</a:t>
            </a:r>
            <a:endParaRPr lang="uk-UA" altLang="en-US" b="1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26185" y="281940"/>
            <a:ext cx="3665855" cy="333375"/>
          </a:xfrm>
          <a:prstGeom prst="roundRect">
            <a:avLst/>
          </a:prstGeom>
          <a:solidFill>
            <a:srgbClr val="C0C0C0"/>
          </a:solidFill>
          <a:ln>
            <a:solidFill>
              <a:srgbClr val="EC9A6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353300" y="3751580"/>
            <a:ext cx="3665855" cy="333375"/>
          </a:xfrm>
          <a:prstGeom prst="roundRect">
            <a:avLst/>
          </a:prstGeom>
          <a:solidFill>
            <a:srgbClr val="C0C0C0"/>
          </a:solidFill>
          <a:ln>
            <a:solidFill>
              <a:srgbClr val="EC9A6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353300" y="332740"/>
            <a:ext cx="3665855" cy="333375"/>
          </a:xfrm>
          <a:prstGeom prst="roundRect">
            <a:avLst/>
          </a:prstGeom>
          <a:solidFill>
            <a:srgbClr val="C0C0C0"/>
          </a:solidFill>
          <a:ln>
            <a:solidFill>
              <a:srgbClr val="EC9A6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204595" y="3751580"/>
            <a:ext cx="3665855" cy="333375"/>
          </a:xfrm>
          <a:prstGeom prst="roundRect">
            <a:avLst/>
          </a:prstGeom>
          <a:solidFill>
            <a:srgbClr val="C0C0C0"/>
          </a:solidFill>
          <a:ln>
            <a:solidFill>
              <a:srgbClr val="EC9A6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805815" y="-83820"/>
            <a:ext cx="4765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00050" y="3721100"/>
            <a:ext cx="529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Діаграма температури в Сестри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305040" y="312420"/>
            <a:ext cx="3987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Діаграма температури в Бабусі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363460" y="3736975"/>
            <a:ext cx="3666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Діаграма температури в Мене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1198621" y="258882"/>
            <a:ext cx="373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Діаграма температури в Мами </a:t>
            </a:r>
            <a:endParaRPr lang="uk-UA" altLang="en-US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978" y="3451225"/>
            <a:ext cx="3945255" cy="34258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61175" y="2540"/>
            <a:ext cx="5330825" cy="342963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16200000">
            <a:off x="964565" y="-967105"/>
            <a:ext cx="3430905" cy="5360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8365"/>
            <a:ext cx="4862195" cy="3429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50" y="3432175"/>
            <a:ext cx="4756150" cy="34258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0" y="0"/>
            <a:ext cx="2247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cs typeface="Consolas" panose="020B0609020204030204" pitchFamily="49" charset="0"/>
              </a:rPr>
              <a:t>Мама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710545" y="0"/>
            <a:ext cx="148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</a:rPr>
              <a:t>Бабуся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0320" y="3460115"/>
            <a:ext cx="2910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</a:rPr>
              <a:t>Сестра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591675" y="3428365"/>
            <a:ext cx="2600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</a:rPr>
              <a:t>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355" y="3217545"/>
            <a:ext cx="9493250" cy="617855"/>
          </a:xfrm>
        </p:spPr>
        <p:txBody>
          <a:bodyPr>
            <a:noAutofit/>
          </a:bodyPr>
          <a:lstStyle/>
          <a:p>
            <a:pPr algn="ctr"/>
            <a:r>
              <a:rPr lang="uk-UA" altLang="en-US" sz="3600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Як проходило вимірювання температури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672205" y="1471295"/>
            <a:ext cx="1036955" cy="969010"/>
          </a:xfrm>
          <a:prstGeom prst="ellipse">
            <a:avLst/>
          </a:prstGeom>
          <a:solidFill>
            <a:srgbClr val="783F05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65760"/>
            <a:ext cx="12192000" cy="1268963"/>
          </a:xfrm>
        </p:spPr>
        <p:txBody>
          <a:bodyPr>
            <a:normAutofit/>
          </a:bodyPr>
          <a:lstStyle/>
          <a:p>
            <a:pPr algn="ctr"/>
            <a:r>
              <a:rPr lang="uk-UA" altLang="en-US" b="1" i="0" dirty="0" smtClean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Опитування </a:t>
            </a:r>
            <a:r>
              <a:rPr lang="uk-UA" altLang="en-US" b="1" i="0" dirty="0" smtClean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учасників </a:t>
            </a:r>
            <a:r>
              <a:rPr lang="uk-UA" altLang="en-US" b="1" i="0" dirty="0" smtClean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експерименту </a:t>
            </a:r>
            <a:r>
              <a:rPr lang="uk-UA" altLang="en-US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(Дослід</a:t>
            </a:r>
            <a:r>
              <a:rPr lang="uk-UA" altLang="en-US" b="1" i="0" dirty="0" smtClean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№3)    </a:t>
            </a:r>
            <a:endParaRPr lang="uk-UA" altLang="en-US" b="1" i="0" dirty="0">
              <a:solidFill>
                <a:schemeClr val="accent1">
                  <a:lumMod val="75000"/>
                </a:schemeClr>
              </a:solidFill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Бабуся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81120" y="1670050"/>
            <a:ext cx="619125" cy="6191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6"/>
          <p:cNvSpPr txBox="1"/>
          <p:nvPr/>
        </p:nvSpPr>
        <p:spPr>
          <a:xfrm>
            <a:off x="0" y="1645285"/>
            <a:ext cx="35763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dirty="0"/>
              <a:t>Що розповіла 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Бабуся Ніна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uk-UA" alt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altLang="en-US" dirty="0"/>
              <a:t>під час опитування для нашого досліду: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595" y="4291330"/>
            <a:ext cx="3610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dirty="0"/>
              <a:t>Що розповіла 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Мама Людмила</a:t>
            </a:r>
            <a:r>
              <a:rPr lang="en-US" altLang="en-US" dirty="0"/>
              <a:t>,</a:t>
            </a:r>
            <a:r>
              <a:rPr lang="uk-UA" altLang="en-US" dirty="0"/>
              <a:t> під час опитування для нашого досліду: </a:t>
            </a:r>
          </a:p>
        </p:txBody>
      </p:sp>
      <p:sp>
        <p:nvSpPr>
          <p:cNvPr id="12" name="Oval 11"/>
          <p:cNvSpPr/>
          <p:nvPr/>
        </p:nvSpPr>
        <p:spPr>
          <a:xfrm>
            <a:off x="3672205" y="4244340"/>
            <a:ext cx="1036955" cy="969010"/>
          </a:xfrm>
          <a:prstGeom prst="ellipse">
            <a:avLst/>
          </a:prstGeom>
          <a:solidFill>
            <a:srgbClr val="783F05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8436610" y="1518285"/>
            <a:ext cx="37553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uk-UA" altLang="en-US" dirty="0">
                <a:sym typeface="+mn-ea"/>
              </a:rPr>
              <a:t>Що розповіла 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sym typeface="+mn-ea"/>
              </a:rPr>
              <a:t>Сестра Олександра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,</a:t>
            </a:r>
            <a:r>
              <a:rPr lang="uk-UA" altLang="en-US" dirty="0">
                <a:sym typeface="+mn-ea"/>
              </a:rPr>
              <a:t> під час опитування для нашого досліду:</a:t>
            </a:r>
          </a:p>
        </p:txBody>
      </p:sp>
      <p:sp>
        <p:nvSpPr>
          <p:cNvPr id="15" name="Oval 14"/>
          <p:cNvSpPr/>
          <p:nvPr/>
        </p:nvSpPr>
        <p:spPr>
          <a:xfrm>
            <a:off x="7171690" y="1471295"/>
            <a:ext cx="1036955" cy="969010"/>
          </a:xfrm>
          <a:prstGeom prst="ellipse">
            <a:avLst/>
          </a:prstGeom>
          <a:solidFill>
            <a:srgbClr val="783F05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171690" y="4244340"/>
            <a:ext cx="1036955" cy="969010"/>
          </a:xfrm>
          <a:prstGeom prst="ellipse">
            <a:avLst/>
          </a:prstGeom>
          <a:solidFill>
            <a:srgbClr val="783F05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8436610" y="4244340"/>
            <a:ext cx="33445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uk-UA" altLang="en-US" dirty="0" smtClean="0">
                <a:sym typeface="+mn-ea"/>
              </a:rPr>
              <a:t>Що </a:t>
            </a:r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sym typeface="+mn-ea"/>
              </a:rPr>
              <a:t>Я, Дмитро,</a:t>
            </a:r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 </a:t>
            </a:r>
            <a:r>
              <a:rPr lang="uk-UA" altLang="en-US" dirty="0" smtClean="0">
                <a:sym typeface="+mn-ea"/>
              </a:rPr>
              <a:t>розповів </a:t>
            </a:r>
            <a:r>
              <a:rPr lang="uk-UA" altLang="en-US" dirty="0">
                <a:sym typeface="+mn-ea"/>
              </a:rPr>
              <a:t>під час опитування для нашого досліду:</a:t>
            </a:r>
          </a:p>
        </p:txBody>
      </p:sp>
      <p:pic>
        <p:nvPicPr>
          <p:cNvPr id="3" name="Я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93940" y="4443095"/>
            <a:ext cx="619125" cy="619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МамА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81120" y="4443095"/>
            <a:ext cx="619125" cy="619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7"/>
          <p:cNvSpPr txBox="1"/>
          <p:nvPr/>
        </p:nvSpPr>
        <p:spPr>
          <a:xfrm>
            <a:off x="38100" y="2585720"/>
            <a:ext cx="584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sz="1600" dirty="0"/>
              <a:t>(</a:t>
            </a:r>
            <a:r>
              <a:rPr lang="uk-UA" altLang="en-US" sz="1600" dirty="0" smtClean="0"/>
              <a:t>Головний </a:t>
            </a:r>
            <a:r>
              <a:rPr lang="uk-UA" altLang="en-US" sz="1600" dirty="0"/>
              <a:t>біль, </a:t>
            </a:r>
            <a:r>
              <a:rPr lang="uk-UA" altLang="en-US" sz="1600" dirty="0" smtClean="0"/>
              <a:t>біль </a:t>
            </a:r>
            <a:r>
              <a:rPr lang="uk-UA" altLang="en-US" sz="1600" dirty="0"/>
              <a:t>у суглобах, </a:t>
            </a:r>
            <a:r>
              <a:rPr lang="uk-UA" altLang="en-US" sz="1600" dirty="0" smtClean="0"/>
              <a:t>підвищення артеріального </a:t>
            </a:r>
            <a:r>
              <a:rPr lang="uk-UA" altLang="en-US" sz="1600" dirty="0"/>
              <a:t>тиску</a:t>
            </a:r>
            <a:r>
              <a:rPr lang="uk-UA" altLang="en-US" sz="1600" dirty="0" smtClean="0"/>
              <a:t>).</a:t>
            </a:r>
            <a:endParaRPr lang="uk-UA" altLang="en-US" sz="1600" dirty="0"/>
          </a:p>
        </p:txBody>
      </p:sp>
      <p:sp>
        <p:nvSpPr>
          <p:cNvPr id="11" name="Rectangles 10"/>
          <p:cNvSpPr/>
          <p:nvPr/>
        </p:nvSpPr>
        <p:spPr>
          <a:xfrm>
            <a:off x="-1618615" y="5391785"/>
            <a:ext cx="1191895" cy="1299210"/>
          </a:xfrm>
          <a:prstGeom prst="rect">
            <a:avLst/>
          </a:prstGeom>
          <a:solidFill>
            <a:srgbClr val="E9E5D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Box 12"/>
          <p:cNvSpPr txBox="1"/>
          <p:nvPr/>
        </p:nvSpPr>
        <p:spPr>
          <a:xfrm>
            <a:off x="67310" y="5454015"/>
            <a:ext cx="5815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sz="1600" dirty="0"/>
              <a:t>(Загальна слабкість, стрибки артеріального тиску, нудота, головна </a:t>
            </a:r>
            <a:r>
              <a:rPr lang="uk-UA" altLang="en-US" sz="1600" dirty="0" smtClean="0"/>
              <a:t>біль, біль у серці).</a:t>
            </a:r>
            <a:endParaRPr lang="uk-UA" altLang="en-US" sz="1600" dirty="0"/>
          </a:p>
        </p:txBody>
      </p:sp>
      <p:sp>
        <p:nvSpPr>
          <p:cNvPr id="18" name="Text Box 17"/>
          <p:cNvSpPr txBox="1"/>
          <p:nvPr/>
        </p:nvSpPr>
        <p:spPr>
          <a:xfrm>
            <a:off x="6376670" y="5337810"/>
            <a:ext cx="5815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sz="1600" dirty="0" smtClean="0"/>
              <a:t>(Головний </a:t>
            </a:r>
            <a:r>
              <a:rPr lang="uk-UA" altLang="en-US" sz="1600" dirty="0"/>
              <a:t>біль, </a:t>
            </a:r>
            <a:r>
              <a:rPr lang="uk-UA" altLang="en-US" sz="1600" dirty="0" smtClean="0"/>
              <a:t>незначне підвищення тиску, </a:t>
            </a:r>
            <a:r>
              <a:rPr lang="uk-UA" altLang="en-US" sz="1600" dirty="0"/>
              <a:t>загальна слабкість організму)</a:t>
            </a:r>
          </a:p>
        </p:txBody>
      </p:sp>
      <p:pic>
        <p:nvPicPr>
          <p:cNvPr id="20" name="Сашка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80605" y="1670050"/>
            <a:ext cx="619125" cy="619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Text Box 20"/>
          <p:cNvSpPr txBox="1"/>
          <p:nvPr/>
        </p:nvSpPr>
        <p:spPr>
          <a:xfrm>
            <a:off x="7258050" y="2855166"/>
            <a:ext cx="48250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dirty="0" smtClean="0"/>
              <a:t>(</a:t>
            </a:r>
            <a:r>
              <a:rPr lang="uk-UA" altLang="en-US" sz="1600" dirty="0" smtClean="0"/>
              <a:t>Підвищення артеріального тиску, прискорене серцебиття, сильний головний біль, </a:t>
            </a:r>
            <a:r>
              <a:rPr lang="uk-UA" altLang="en-US" sz="1600" dirty="0"/>
              <a:t>сонливість вдень, безсоння в ночі</a:t>
            </a:r>
            <a:r>
              <a:rPr lang="uk-UA" altLang="en-US" sz="1600" dirty="0" smtClean="0"/>
              <a:t>).</a:t>
            </a:r>
            <a:endParaRPr lang="uk-UA" alt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69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1295" y="-104140"/>
            <a:ext cx="7719060" cy="514604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57150" y="6007735"/>
            <a:ext cx="969010" cy="8502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856095" y="848360"/>
            <a:ext cx="4580255" cy="3230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410" y="0"/>
            <a:ext cx="3707765" cy="1577975"/>
          </a:xfrm>
        </p:spPr>
        <p:txBody>
          <a:bodyPr/>
          <a:lstStyle/>
          <a:p>
            <a:r>
              <a:rPr lang="uk-UA" altLang="en-US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Результати досліджень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16983" y="165242"/>
            <a:ext cx="4331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dirty="0">
                <a:cs typeface="+mj-ea"/>
              </a:rPr>
              <a:t>Результат 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</a:rPr>
              <a:t>Досліду №1</a:t>
            </a:r>
            <a:r>
              <a:rPr lang="uk-UA" altLang="en-US" dirty="0">
                <a:cs typeface="+mj-ea"/>
              </a:rPr>
              <a:t>-за нашими підрахунками</a:t>
            </a:r>
            <a:r>
              <a:rPr lang="en-US" altLang="en-US" dirty="0" smtClean="0">
                <a:cs typeface="+mj-ea"/>
              </a:rPr>
              <a:t>,</a:t>
            </a:r>
            <a:r>
              <a:rPr lang="uk-UA" altLang="en-US" dirty="0" smtClean="0">
                <a:cs typeface="+mj-ea"/>
              </a:rPr>
              <a:t> найвищі показники артеріального тиску під час магнітних бур </a:t>
            </a:r>
            <a:r>
              <a:rPr lang="uk-UA" altLang="en-US" dirty="0" smtClean="0">
                <a:cs typeface="+mj-ea"/>
              </a:rPr>
              <a:t>спостерігалися:</a:t>
            </a:r>
            <a:endParaRPr lang="uk-UA" altLang="en-US" dirty="0">
              <a:cs typeface="+mj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70865" y="1714500"/>
            <a:ext cx="3964305" cy="1240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223935" y="1343609"/>
            <a:ext cx="355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</a:rPr>
              <a:t>Бабуся</a:t>
            </a:r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</a:rPr>
              <a:t>-160\86-Лютий </a:t>
            </a:r>
            <a:endParaRPr lang="en-US" b="1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cs typeface="+mj-ea"/>
            </a:endParaRPr>
          </a:p>
          <a:p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</a:rPr>
              <a:t>Мама-131\88-Січень</a:t>
            </a:r>
            <a:endParaRPr lang="uk-UA" altLang="en-US" b="1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cs typeface="+mj-ea"/>
            </a:endParaRPr>
          </a:p>
          <a:p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</a:rPr>
              <a:t>Сестра-126\84-Березень</a:t>
            </a:r>
            <a:endParaRPr lang="uk-UA" altLang="en-US" b="1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cs typeface="+mj-ea"/>
            </a:endParaRPr>
          </a:p>
          <a:p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</a:rPr>
              <a:t>Я-135\82-Лютий</a:t>
            </a:r>
            <a:endParaRPr lang="uk-UA" altLang="en-US" b="1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cs typeface="+mj-ea"/>
            </a:endParaRPr>
          </a:p>
        </p:txBody>
      </p:sp>
      <p:graphicFrame>
        <p:nvGraphicFramePr>
          <p:cNvPr id="11" name="Table 10"/>
          <p:cNvGraphicFramePr/>
          <p:nvPr/>
        </p:nvGraphicFramePr>
        <p:xfrm>
          <a:off x="3275330" y="2934970"/>
          <a:ext cx="2821305" cy="1316990"/>
        </p:xfrm>
        <a:graphic>
          <a:graphicData uri="http://schemas.openxmlformats.org/drawingml/2006/table">
            <a:tbl>
              <a:tblPr/>
              <a:tblGrid>
                <a:gridCol w="282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169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177281" y="2659224"/>
            <a:ext cx="4435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dirty="0"/>
              <a:t>Результат 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</a:rPr>
              <a:t>Досліду №2</a:t>
            </a:r>
            <a:r>
              <a:rPr lang="uk-UA" altLang="en-US" dirty="0">
                <a:cs typeface="Arial" panose="020B0604020202020204" pitchFamily="34" charset="0"/>
              </a:rPr>
              <a:t>-за нашими </a:t>
            </a:r>
            <a:r>
              <a:rPr lang="uk-UA" altLang="en-US" dirty="0" smtClean="0">
                <a:cs typeface="Arial" panose="020B0604020202020204" pitchFamily="34" charset="0"/>
              </a:rPr>
              <a:t>підрахунками, найвищі показники </a:t>
            </a:r>
            <a:r>
              <a:rPr lang="uk-UA" altLang="en-US" dirty="0">
                <a:cs typeface="Arial" panose="020B0604020202020204" pitchFamily="34" charset="0"/>
              </a:rPr>
              <a:t>температури під час </a:t>
            </a:r>
            <a:r>
              <a:rPr lang="uk-UA" altLang="en-US" dirty="0" smtClean="0">
                <a:cs typeface="Arial" panose="020B0604020202020204" pitchFamily="34" charset="0"/>
              </a:rPr>
              <a:t>магнітних </a:t>
            </a:r>
            <a:r>
              <a:rPr lang="uk-UA" altLang="en-US" dirty="0">
                <a:cs typeface="Arial" panose="020B0604020202020204" pitchFamily="34" charset="0"/>
              </a:rPr>
              <a:t>бур </a:t>
            </a:r>
            <a:r>
              <a:rPr lang="uk-UA" altLang="en-US" dirty="0" smtClean="0">
                <a:cs typeface="Arial" panose="020B0604020202020204" pitchFamily="34" charset="0"/>
              </a:rPr>
              <a:t>спостерігалися </a:t>
            </a:r>
            <a:r>
              <a:rPr lang="uk-UA" altLang="en-US" dirty="0">
                <a:cs typeface="Arial" panose="020B0604020202020204" pitchFamily="34" charset="0"/>
              </a:rPr>
              <a:t>в </a:t>
            </a:r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Arial" panose="020B0604020202020204" pitchFamily="34" charset="0"/>
              </a:rPr>
              <a:t>Грудні,</a:t>
            </a:r>
            <a:r>
              <a:rPr lang="uk-UA" altLang="en-US" dirty="0" smtClean="0">
                <a:cs typeface="Arial" panose="020B0604020202020204" pitchFamily="34" charset="0"/>
              </a:rPr>
              <a:t> </a:t>
            </a:r>
            <a:r>
              <a:rPr lang="uk-UA" altLang="en-US" dirty="0">
                <a:cs typeface="Arial" panose="020B0604020202020204" pitchFamily="34" charset="0"/>
              </a:rPr>
              <a:t>з такими 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</a:rPr>
              <a:t>середніми</a:t>
            </a:r>
            <a:r>
              <a:rPr lang="uk-UA" altLang="en-US" dirty="0">
                <a:cs typeface="Arial" panose="020B0604020202020204" pitchFamily="34" charset="0"/>
              </a:rPr>
              <a:t> параметрами: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58621" y="4068147"/>
            <a:ext cx="235725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  <a:sym typeface="+mn-ea"/>
              </a:rPr>
              <a:t>Бабуся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  <a:sym typeface="+mn-ea"/>
              </a:rPr>
              <a:t>-36.9℃</a:t>
            </a:r>
            <a:endParaRPr lang="en-US" b="1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cs typeface="+mj-ea"/>
            </a:endParaRPr>
          </a:p>
          <a:p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  <a:sym typeface="+mn-ea"/>
              </a:rPr>
              <a:t>Мама-36.7℃</a:t>
            </a:r>
          </a:p>
          <a:p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  <a:sym typeface="+mn-ea"/>
              </a:rPr>
              <a:t>Сестра-37.4℃</a:t>
            </a:r>
          </a:p>
          <a:p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  <a:sym typeface="+mn-ea"/>
              </a:rPr>
              <a:t>Я-36.9℃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371600" y="5141167"/>
            <a:ext cx="673377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uk-UA" altLang="en-US" dirty="0">
                <a:cs typeface="+mj-ea"/>
                <a:sym typeface="+mn-ea"/>
              </a:rPr>
              <a:t>Результат 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+mj-ea"/>
                <a:sym typeface="+mn-ea"/>
              </a:rPr>
              <a:t>Досліду №3: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0" y="5538470"/>
            <a:ext cx="2621915" cy="1308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uk-UA" altLang="en-US" sz="1600" dirty="0"/>
              <a:t>Під час магнітних бур в </a:t>
            </a:r>
            <a:r>
              <a:rPr lang="uk-UA" altLang="en-US" sz="16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Бабусі</a:t>
            </a:r>
            <a:r>
              <a:rPr lang="uk-UA" altLang="en-US" sz="1600" dirty="0"/>
              <a:t> </a:t>
            </a:r>
            <a:r>
              <a:rPr lang="uk-UA" altLang="en-US" sz="1600" dirty="0" smtClean="0"/>
              <a:t>збільшується </a:t>
            </a:r>
            <a:r>
              <a:rPr lang="uk-UA" altLang="en-US" sz="1600" dirty="0"/>
              <a:t>тиск, </a:t>
            </a:r>
            <a:r>
              <a:rPr lang="uk-UA" altLang="en-US" sz="1600" dirty="0" smtClean="0"/>
              <a:t>і відчувається біль </a:t>
            </a:r>
            <a:r>
              <a:rPr lang="uk-UA" altLang="en-US" sz="1600" dirty="0"/>
              <a:t>в </a:t>
            </a:r>
            <a:r>
              <a:rPr lang="uk-UA" altLang="en-US" sz="1600" dirty="0" smtClean="0"/>
              <a:t>суглобах.</a:t>
            </a:r>
            <a:endParaRPr lang="uk-UA" altLang="en-US" sz="1600" dirty="0"/>
          </a:p>
        </p:txBody>
      </p:sp>
      <p:sp>
        <p:nvSpPr>
          <p:cNvPr id="19" name="Text Box 18"/>
          <p:cNvSpPr txBox="1"/>
          <p:nvPr/>
        </p:nvSpPr>
        <p:spPr>
          <a:xfrm>
            <a:off x="3213100" y="5538470"/>
            <a:ext cx="29851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uk-UA" altLang="en-US" sz="1600" dirty="0">
                <a:sym typeface="+mn-ea"/>
              </a:rPr>
              <a:t>Під час магнітних бур в </a:t>
            </a:r>
            <a:r>
              <a:rPr lang="uk-UA" altLang="en-US" sz="16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sym typeface="+mn-ea"/>
              </a:rPr>
              <a:t>Мами</a:t>
            </a:r>
            <a:r>
              <a:rPr lang="uk-UA" altLang="en-US" sz="1600" dirty="0">
                <a:sym typeface="+mn-ea"/>
              </a:rPr>
              <a:t> спостерігається загальна </a:t>
            </a:r>
            <a:r>
              <a:rPr lang="uk-UA" altLang="en-US" sz="1600" dirty="0" smtClean="0">
                <a:sym typeface="+mn-ea"/>
              </a:rPr>
              <a:t>слабкість, біль у серці </a:t>
            </a:r>
            <a:r>
              <a:rPr lang="uk-UA" altLang="en-US" sz="1600" dirty="0">
                <a:sym typeface="+mn-ea"/>
              </a:rPr>
              <a:t>та погіршення хронічних </a:t>
            </a:r>
            <a:r>
              <a:rPr lang="uk-UA" altLang="en-US" sz="1600" dirty="0" smtClean="0">
                <a:sym typeface="+mn-ea"/>
              </a:rPr>
              <a:t>захворювань. </a:t>
            </a:r>
            <a:endParaRPr lang="uk-UA" altLang="en-US" sz="1600" dirty="0">
              <a:sym typeface="+mn-ea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6304280" y="5539105"/>
            <a:ext cx="259778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uk-UA" altLang="en-US" sz="1600" dirty="0">
                <a:sym typeface="+mn-ea"/>
              </a:rPr>
              <a:t>Під час магнітних бур в </a:t>
            </a:r>
            <a:r>
              <a:rPr lang="uk-UA" altLang="en-US" sz="16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sym typeface="+mn-ea"/>
              </a:rPr>
              <a:t>Мене</a:t>
            </a:r>
            <a:r>
              <a:rPr lang="uk-UA" altLang="en-US" sz="1600" dirty="0">
                <a:sym typeface="+mn-ea"/>
              </a:rPr>
              <a:t> </a:t>
            </a:r>
            <a:r>
              <a:rPr lang="uk-UA" altLang="en-US" sz="1600" dirty="0" smtClean="0">
                <a:sym typeface="+mn-ea"/>
              </a:rPr>
              <a:t>проявляється сильний головний біль та загальна слабкість організму. </a:t>
            </a:r>
            <a:endParaRPr lang="uk-UA" altLang="en-US" sz="1600" dirty="0"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9352280" y="5539105"/>
            <a:ext cx="264541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uk-UA" altLang="en-US" sz="1600" dirty="0">
                <a:sym typeface="+mn-ea"/>
              </a:rPr>
              <a:t>Під час магнітних бур </a:t>
            </a:r>
            <a:r>
              <a:rPr lang="uk-UA" altLang="en-US" sz="16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sym typeface="+mn-ea"/>
              </a:rPr>
              <a:t>Сестра</a:t>
            </a:r>
            <a:r>
              <a:rPr lang="uk-UA" altLang="en-US" sz="1600" dirty="0">
                <a:sym typeface="+mn-ea"/>
              </a:rPr>
              <a:t> помітила </a:t>
            </a:r>
            <a:r>
              <a:rPr lang="uk-UA" altLang="en-US" sz="1600" dirty="0" smtClean="0">
                <a:sym typeface="+mn-ea"/>
              </a:rPr>
              <a:t>  підвищення пульсу, сильний головний біль та проблеми зі сном.</a:t>
            </a:r>
            <a:endParaRPr lang="uk-UA" altLang="en-US" sz="1600" dirty="0">
              <a:highlight>
                <a:srgbClr val="C0C0C0"/>
              </a:highligh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3174" y="-206045"/>
            <a:ext cx="3393438" cy="921479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ВИСНОВКИ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70384"/>
            <a:ext cx="12028170" cy="56152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2000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Найдужчий</a:t>
            </a:r>
            <a:r>
              <a:rPr lang="ru-RU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Calibri" panose="020F0502020204030204" pitchFamily="34" charset="0"/>
              </a:rPr>
              <a:t>прояв</a:t>
            </a:r>
            <a:r>
              <a:rPr lang="ru-RU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Calibri" panose="020F0502020204030204" pitchFamily="34" charset="0"/>
              </a:rPr>
              <a:t>сонячної</a:t>
            </a:r>
            <a:r>
              <a:rPr lang="ru-RU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Calibri" panose="020F0502020204030204" pitchFamily="34" charset="0"/>
              </a:rPr>
              <a:t>активності</a:t>
            </a:r>
            <a:r>
              <a:rPr lang="ru-RU" sz="20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Calibri" panose="020F0502020204030204" pitchFamily="34" charset="0"/>
              </a:rPr>
              <a:t>впливає</a:t>
            </a:r>
            <a:r>
              <a:rPr lang="ru-RU" sz="2000" dirty="0">
                <a:ea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Землю</a:t>
            </a:r>
            <a:r>
              <a:rPr lang="ru-RU" sz="20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корональний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викид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ru-RU" sz="2000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Kp</a:t>
            </a:r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uk-UA" altLang="en-US" sz="2000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ідекси</a:t>
            </a:r>
            <a:r>
              <a:rPr lang="uk-UA" altLang="en-US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є найсильнішими корональними 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викидами.</a:t>
            </a:r>
            <a:endParaRPr lang="uk-UA" alt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altLang="ru-RU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Найсильніші </a:t>
            </a:r>
            <a:r>
              <a:rPr lang="uk-UA" altLang="ru-RU" sz="2000" dirty="0">
                <a:ea typeface="Calibri" panose="020F0502020204030204" pitchFamily="34" charset="0"/>
                <a:cs typeface="Calibri" panose="020F0502020204030204" pitchFamily="34" charset="0"/>
              </a:rPr>
              <a:t>сонячні спалахи класифікуються </a:t>
            </a:r>
            <a:r>
              <a:rPr lang="uk-UA" altLang="ru-RU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М та Х</a:t>
            </a:r>
            <a:r>
              <a:rPr lang="uk-UA" altLang="ru-RU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ru-RU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значеннями.</a:t>
            </a:r>
            <a:endParaRPr lang="uk-UA" altLang="ru-RU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altLang="ru-RU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Сонячні </a:t>
            </a:r>
            <a:r>
              <a:rPr lang="uk-UA" altLang="ru-RU" sz="2000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спалахи</a:t>
            </a:r>
            <a:r>
              <a:rPr lang="uk-UA" altLang="ru-RU" sz="20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ru-RU" sz="2000" dirty="0">
                <a:ea typeface="Calibri" panose="020F0502020204030204" pitchFamily="34" charset="0"/>
                <a:cs typeface="Calibri" panose="020F0502020204030204" pitchFamily="34" charset="0"/>
              </a:rPr>
              <a:t>поширюються зі </a:t>
            </a:r>
            <a:r>
              <a:rPr lang="uk-UA" altLang="ru-RU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швидкістю світла.</a:t>
            </a:r>
            <a:endParaRPr lang="uk-UA" altLang="ru-RU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Найвищі показники артеріального тиску були</a:t>
            </a:r>
            <a:r>
              <a:rPr lang="en-GB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Бабуся і Я-Лютий, Мама-Січень, Сестра-Березень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мі</a:t>
            </a:r>
            <a:r>
              <a:rPr lang="en-GB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uk-UA" altLang="en-US" sz="2000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яці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alt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Найвищі показника 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температури 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спостерігалися У </a:t>
            </a:r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Грудні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місяці. </a:t>
            </a:r>
            <a:endParaRPr lang="uk-UA" alt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Березні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відбулася найсильніша буря 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року-</a:t>
            </a:r>
            <a:r>
              <a:rPr lang="en-GB" altLang="en-US" sz="2000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Kp</a:t>
            </a:r>
            <a:r>
              <a:rPr lang="en-GB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en-GB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балів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uk-UA" alt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altLang="en-US" sz="2000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 Я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Бабуся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менш </a:t>
            </a:r>
            <a:r>
              <a:rPr lang="uk-UA" altLang="en-US" sz="2000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метеозалежні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, ніж  </a:t>
            </a:r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Сестра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uk-UA" altLang="en-US" sz="2000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Мам</a:t>
            </a:r>
            <a:r>
              <a:rPr lang="uk-UA" altLang="en-US" sz="2000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а.</a:t>
            </a:r>
            <a:endParaRPr lang="uk-UA" altLang="en-US" sz="2000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У всіх з 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нас відбувалися 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стрибки 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тиску під час </a:t>
            </a:r>
            <a:r>
              <a:rPr lang="uk-UA" altLang="en-US" sz="2000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Магнітних бур.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uk-UA" altLang="en-US" sz="2000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ами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були загострення хронічних </a:t>
            </a:r>
            <a:r>
              <a:rPr lang="uk-UA" altLang="en-US" sz="2000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хвороб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uk-UA" altLang="en-US" sz="2000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естри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підвищення артеріального </a:t>
            </a:r>
            <a:r>
              <a:rPr lang="uk-UA" altLang="en-US" sz="2000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тиску,сильний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головний 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біль та проблеми зі сном.</a:t>
            </a:r>
            <a:endParaRPr lang="uk-UA" alt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Магнітні бурі впливають на всіх </a:t>
            </a:r>
            <a:r>
              <a:rPr lang="uk-UA" altLang="en-US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по-різному, але </a:t>
            </a:r>
            <a:r>
              <a:rPr lang="uk-UA" alt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ми робимо висновок що таки впливають.</a:t>
            </a:r>
          </a:p>
          <a:p>
            <a:pPr marL="0" indent="0">
              <a:lnSpc>
                <a:spcPct val="110000"/>
              </a:lnSpc>
              <a:buNone/>
            </a:pPr>
            <a:endParaRPr lang="uk-UA" altLang="en-US" sz="2000" dirty="0" smtClean="0"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uk-UA" altLang="en-US" sz="2000" dirty="0"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uk-UA" altLang="en-US" sz="2000" dirty="0"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79120" y="619760"/>
            <a:ext cx="11106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Під час конструювання </a:t>
            </a:r>
            <a:r>
              <a:rPr lang="uk-UA" altLang="en-US" sz="2000" b="1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проєкту</a:t>
            </a:r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ми дізналися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altLang="en-US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що: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695" y="0"/>
            <a:ext cx="10578465" cy="1025525"/>
          </a:xfrm>
        </p:spPr>
        <p:txBody>
          <a:bodyPr>
            <a:normAutofit/>
          </a:bodyPr>
          <a:lstStyle/>
          <a:p>
            <a:pPr algn="ctr"/>
            <a:r>
              <a:rPr lang="ru-RU" sz="3600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СПИСОК ДЖЕРЕЛ</a:t>
            </a:r>
            <a:r>
              <a:rPr lang="uk-UA" sz="3600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, ЯКІ МИ </a:t>
            </a:r>
            <a:r>
              <a:rPr lang="uk-UA" sz="3600" b="1" i="0" dirty="0" smtClean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ВИКОРИСТАЛИ     </a:t>
            </a:r>
            <a:endParaRPr lang="ru-RU" sz="3600" b="1" i="0" dirty="0">
              <a:solidFill>
                <a:schemeClr val="accent1">
                  <a:lumMod val="75000"/>
                </a:schemeClr>
              </a:solidFill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Прямоугольник: скругленные углы 66"/>
          <p:cNvSpPr/>
          <p:nvPr/>
        </p:nvSpPr>
        <p:spPr>
          <a:xfrm>
            <a:off x="1238567" y="1701588"/>
            <a:ext cx="9715500" cy="4540250"/>
          </a:xfrm>
          <a:prstGeom prst="roundRect">
            <a:avLst>
              <a:gd name="adj" fmla="val 16344"/>
            </a:avLst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Box 2"/>
          <p:cNvSpPr txBox="1"/>
          <p:nvPr/>
        </p:nvSpPr>
        <p:spPr>
          <a:xfrm>
            <a:off x="3023235" y="2256155"/>
            <a:ext cx="3508375" cy="260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uk-UA" altLang="en-US"/>
          </a:p>
        </p:txBody>
      </p:sp>
      <p:sp>
        <p:nvSpPr>
          <p:cNvPr id="4" name="Rectangles 3"/>
          <p:cNvSpPr/>
          <p:nvPr/>
        </p:nvSpPr>
        <p:spPr>
          <a:xfrm>
            <a:off x="39370" y="5681980"/>
            <a:ext cx="761365" cy="1152525"/>
          </a:xfrm>
          <a:prstGeom prst="rect">
            <a:avLst/>
          </a:prstGeom>
          <a:solidFill>
            <a:srgbClr val="E9E5DC"/>
          </a:solidFill>
          <a:ln>
            <a:solidFill>
              <a:srgbClr val="E9E5DC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92605" y="1905635"/>
            <a:ext cx="8595360" cy="4336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https://uk.wikipedia.org/wiki/%D0%9C%D0%B0%D0%B3%D0%BD%D1%96%D1%82%D0%BD%D0%B0_%D0%B1%D1%83%D1%80%D1%8F</a:t>
            </a:r>
            <a:r>
              <a:rPr lang="uk-UA" altLang="en-US" sz="1350" b="1" dirty="0">
                <a:solidFill>
                  <a:schemeClr val="accent1">
                    <a:lumMod val="50000"/>
                  </a:schemeClr>
                </a:solidFill>
              </a:rPr>
              <a:t> https://uk.wikipedia.org/wiki/%D0%A1%D0%BE%D0%BD%D1%8F%D1%87%D0%BD%D0%B8%D0%B9_%D1%81%D0%BF%D0%B0%D0%BB%D0%B0%D1%85</a:t>
            </a:r>
          </a:p>
          <a:p>
            <a:r>
              <a:rPr lang="uk-UA" altLang="en-US" sz="1350" b="1" dirty="0">
                <a:solidFill>
                  <a:schemeClr val="accent1">
                    <a:lumMod val="50000"/>
                  </a:schemeClr>
                </a:solidFill>
              </a:rPr>
              <a:t>https://uk.wikipedia.org/wiki/%D0%9A%D0%BE%D1%80%D0%BE%D0%BD%D0%B0%D0%BB%D1%8C%D0%BD%D1%96_%D0%B2%D0%B8%D0%BA%D0%B8%D0%B4%D0%B8_%D0%BC%D0%B0%D1%81%D0%B8</a:t>
            </a:r>
          </a:p>
          <a:p>
            <a:r>
              <a:rPr lang="uk-UA" altLang="en-US" sz="1350" b="1" dirty="0">
                <a:solidFill>
                  <a:schemeClr val="accent1">
                    <a:lumMod val="50000"/>
                  </a:schemeClr>
                </a:solidFill>
              </a:rPr>
              <a:t>https://www.unian.ua/science/magnitnye-buri-v-sentyabre-2023-prognoz-na-mesyac-12380901.html</a:t>
            </a:r>
          </a:p>
          <a:p>
            <a:r>
              <a:rPr lang="uk-UA" altLang="en-US" sz="1350" b="1" dirty="0">
                <a:solidFill>
                  <a:schemeClr val="accent1">
                    <a:lumMod val="50000"/>
                  </a:schemeClr>
                </a:solidFill>
              </a:rPr>
              <a:t>https://www.unian.ua/science/magnitnye-buri-v-oktyabre-2023-prognoz-na-mesyac-12412827.html</a:t>
            </a:r>
          </a:p>
          <a:p>
            <a:r>
              <a:rPr lang="uk-UA" altLang="en-US" sz="1350" b="1" dirty="0">
                <a:solidFill>
                  <a:schemeClr val="accent1">
                    <a:lumMod val="50000"/>
                  </a:schemeClr>
                </a:solidFill>
              </a:rPr>
              <a:t>https://www.unian.ua/science/magnitnye-buri-v-noyabre-2023-prognoz-na-mesyac-12442059.html</a:t>
            </a:r>
          </a:p>
          <a:p>
            <a:r>
              <a:rPr lang="uk-UA" altLang="en-US" sz="1350" b="1" dirty="0">
                <a:solidFill>
                  <a:schemeClr val="accent1">
                    <a:lumMod val="50000"/>
                  </a:schemeClr>
                </a:solidFill>
              </a:rPr>
              <a:t>https://www.unian.ua/science/magnitnye-buri-v-dekabre-2023-prognoz-na-mesyac-12474438.html</a:t>
            </a:r>
          </a:p>
          <a:p>
            <a:r>
              <a:rPr lang="uk-UA" altLang="en-US" sz="1350" b="1" dirty="0">
                <a:solidFill>
                  <a:schemeClr val="accent1">
                    <a:lumMod val="50000"/>
                  </a:schemeClr>
                </a:solidFill>
              </a:rPr>
              <a:t>https://www.unian.ua/science/magnitnye-buri-v-yanvare-2024-samye-opasnye-dni-12498201.html</a:t>
            </a:r>
          </a:p>
          <a:p>
            <a:r>
              <a:rPr lang="uk-UA" altLang="en-US" sz="1350" b="1" dirty="0">
                <a:solidFill>
                  <a:schemeClr val="accent1">
                    <a:lumMod val="50000"/>
                  </a:schemeClr>
                </a:solidFill>
              </a:rPr>
              <a:t>https://www.unian.ua/science/magnitnye-buri-v-fevrale-2024-samye-opasnye-dni-12525252.html</a:t>
            </a:r>
          </a:p>
          <a:p>
            <a:r>
              <a:rPr lang="uk-UA" altLang="en-US" sz="1350" b="1" dirty="0">
                <a:solidFill>
                  <a:schemeClr val="accent1">
                    <a:lumMod val="50000"/>
                  </a:schemeClr>
                </a:solidFill>
              </a:rPr>
              <a:t>https://www.unian.ua/science/magnitnye-buri-v-marte-2024-samye-opasnye-dni-12553386.html</a:t>
            </a:r>
          </a:p>
          <a:p>
            <a:r>
              <a:rPr lang="uk-UA" altLang="en-US" sz="1350" b="1" dirty="0">
                <a:solidFill>
                  <a:schemeClr val="accent1">
                    <a:lumMod val="50000"/>
                  </a:schemeClr>
                </a:solidFill>
              </a:rPr>
              <a:t>https://www.spaceweatherlive.com/uk/dopomoga/shcho-take-sonyachni-spalahi.html</a:t>
            </a:r>
          </a:p>
          <a:p>
            <a:endParaRPr lang="uk-UA" altLang="en-US" sz="135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21420000">
            <a:off x="552450" y="443230"/>
            <a:ext cx="4876800" cy="58293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 rot="10800000">
            <a:off x="7849325" y="125507"/>
            <a:ext cx="3965761" cy="1905000"/>
          </a:xfrm>
          <a:prstGeom prst="snip1Rect">
            <a:avLst>
              <a:gd name="adj" fmla="val 280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8450" y="1867535"/>
            <a:ext cx="4002430" cy="1005840"/>
          </a:xfrm>
        </p:spPr>
        <p:txBody>
          <a:bodyPr>
            <a:normAutofit/>
          </a:bodyPr>
          <a:lstStyle/>
          <a:p>
            <a:r>
              <a:rPr lang="ru-RU" sz="4400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Мета роботи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2765006"/>
            <a:ext cx="5852160" cy="36341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Дослідити:</a:t>
            </a: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 як повязані між собою сонячні спалахи та коронарні викиди, їх вплив на процеси в атмосфері Землі; вплив магнітних бур на </a:t>
            </a:r>
            <a:r>
              <a:rPr lang="ru-RU" b="1" dirty="0" err="1">
                <a:ea typeface="Calibri" panose="020F0502020204030204" pitchFamily="34" charset="0"/>
                <a:cs typeface="Calibri" panose="020F0502020204030204" pitchFamily="34" charset="0"/>
              </a:rPr>
              <a:t>живі</a:t>
            </a: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організми</a:t>
            </a:r>
            <a:r>
              <a:rPr lang="ru-RU" b="1" dirty="0" smtClean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Щоб  досягнути результату </a:t>
            </a:r>
            <a:r>
              <a:rPr lang="ru-RU" b="1" dirty="0" err="1">
                <a:ea typeface="Calibri" panose="020F0502020204030204" pitchFamily="34" charset="0"/>
                <a:cs typeface="Calibri" panose="020F0502020204030204" pitchFamily="34" charset="0"/>
              </a:rPr>
              <a:t>викона</a:t>
            </a:r>
            <a:r>
              <a:rPr lang="uk-UA" b="1" dirty="0">
                <a:ea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и такі завдання: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Опрацювали теоретичний матеріал, пов'язаний  із сонячними спалахами та корональними викидами, їхніми причинами та наслідками.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Опрацювали інтернет матеріали, записи історичних подій, пов’язаних із  впливом магнітних бур.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Провели дослідження </a:t>
            </a:r>
            <a:r>
              <a:rPr lang="ru-RU" b="1" dirty="0" err="1"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ru-RU" b="1" dirty="0" smtClean="0">
                <a:ea typeface="Calibri" panose="020F0502020204030204" pitchFamily="34" charset="0"/>
                <a:cs typeface="Calibri" panose="020F0502020204030204" pitchFamily="34" charset="0"/>
              </a:rPr>
              <a:t>семи</a:t>
            </a:r>
            <a:r>
              <a:rPr lang="ru-RU" b="1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місяців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altLang="en-US" b="1" dirty="0">
                <a:ea typeface="Calibri" panose="020F0502020204030204" pitchFamily="34" charset="0"/>
                <a:cs typeface="Calibri" panose="020F0502020204030204" pitchFamily="34" charset="0"/>
              </a:rPr>
              <a:t> та дізнатися про наслідки магнітних бур</a:t>
            </a:r>
            <a:r>
              <a:rPr lang="ru-RU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4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9325" y="383066"/>
            <a:ext cx="397304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uk-UA" sz="15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Об’єкт дослідження:</a:t>
            </a:r>
            <a:r>
              <a:rPr lang="uk-UA" sz="15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корональні викиди маси</a:t>
            </a:r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сонячні спалахи</a:t>
            </a:r>
            <a:br>
              <a:rPr lang="uk-UA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Предмет дослідження: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вплив спалахів Сонця на процеси, що відбуваються на Землі.</a:t>
            </a:r>
          </a:p>
        </p:txBody>
      </p:sp>
      <p:pic>
        <p:nvPicPr>
          <p:cNvPr id="10" name="Picture 9" descr="0-02-05-319038a66f0cb4a84c66897dd67460af4c8d2d848bd4998464c729154cea451b_13fbfb9b"/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 rot="21420000">
            <a:off x="1507490" y="1490980"/>
            <a:ext cx="2919095" cy="3651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21420000">
            <a:off x="1506855" y="1491615"/>
            <a:ext cx="2926080" cy="3650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alphaModFix amt="90000"/>
          </a:blip>
          <a:srcRect l="24018" t="16943" r="24658" b="17299"/>
          <a:stretch>
            <a:fillRect/>
          </a:stretch>
        </p:blipFill>
        <p:spPr>
          <a:xfrm>
            <a:off x="2785110" y="3709670"/>
            <a:ext cx="679450" cy="6718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6840" y="3894455"/>
            <a:ext cx="11958320" cy="296354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" tIns="43200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Корональні викиди маси </a:t>
            </a:r>
            <a:r>
              <a:rPr lang="ru-RU" sz="14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— викид речовини з сонячної крони. Спостереження корональних викидів маси з поверхні Землі утруднене. Перше спостереження корональних викидів у видимому діапазоні довжин хвиль було проведене на початку 1970-х років за допомогою коронографа, встановленого на сьомій орбітальній сонячній обсерваторії. Оскільки диск коронографа вирізає з поля зору приладу яскравий диск Сонця, то прямі спостереження джерела коронального викиду на поверхні Сонця за допомогою коронографа неможливі, й припущення про можливе їхнє джерело робляться на основі спостережень іншими приладами в інших діапазонах хвиль. Ці принципові труднощі призводить до того, що за спостереженнями з супутника поблизу Землі в ряді випадків виявляється неможливим визначити напрямок руху викиду: чи рухається він до Землі чи від Землі. Для подолання цієї труднощі останнім часом використовується пара космічних апаратів проекту STEREO, що розведені на великі кути на орбіті Землі.</a:t>
            </a:r>
            <a:r>
              <a:rPr lang="en-US" sz="14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[</a:t>
            </a:r>
            <a:r>
              <a:rPr lang="uk-UA" sz="14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Вікіпедія</a:t>
            </a:r>
            <a:r>
              <a:rPr lang="en-US" sz="14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]</a:t>
            </a:r>
            <a:endParaRPr lang="ru-RU" sz="1400" b="1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400" b="1" dirty="0">
                <a:solidFill>
                  <a:schemeClr val="tx1"/>
                </a:solidFill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Варто зазначити, що сонячні спалахи та корональні викиди маси є різними й незалежними проявами сонячної активності.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" y="-5715"/>
            <a:ext cx="3536950" cy="42278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2162" y="261258"/>
            <a:ext cx="8453536" cy="625151"/>
          </a:xfrm>
        </p:spPr>
        <p:txBody>
          <a:bodyPr>
            <a:normAutofit/>
          </a:bodyPr>
          <a:lstStyle/>
          <a:p>
            <a:r>
              <a:rPr lang="ru-RU" sz="2800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СОНЯЧНІ СПАЛАХИ ТА </a:t>
            </a:r>
            <a:r>
              <a:rPr lang="uk-UA" altLang="ru-RU" sz="2800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КОРОНАЛЬНІ ВИКИДИ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648270" y="1066813"/>
            <a:ext cx="4022842" cy="3449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Сонячний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спалах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вибуховий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процес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виділення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енергії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атмосфері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Сонця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Спалахи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охоплюють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усі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шари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сонячної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атмосфери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фотосферу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хромосферу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корону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Сонц</a:t>
            </a:r>
            <a:r>
              <a:rPr lang="uk-UA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я.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 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Спалахи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виникають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областях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коли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магнітні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лінії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розриваються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вивільняючи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енергію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Сонячні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спалахи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поширюються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швидкістю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світла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Ті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спрямовані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Землю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досягають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нашої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планети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восьми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хвилин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виходу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атмосфери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Сонця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400" b="1" dirty="0"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uk-UA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Вікіпедія</a:t>
            </a:r>
            <a:r>
              <a:rPr lang="en-GB" sz="1400" b="1" dirty="0"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33575" y="1084787"/>
            <a:ext cx="4231640" cy="12471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/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Спалахи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відбуваються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активних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областях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часто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але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супроводжуються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викидами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корональної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маси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подіями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сонячних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іншими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сонячними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явищами</a:t>
            </a:r>
            <a:r>
              <a:rPr lang="uk-UA" sz="1400" b="1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Сонячні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спалахи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відбуваються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місцях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взаємодії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сонячних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плям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протилежної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магнітної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полярності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поблизу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нейтральної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лінії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магнітного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поля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відокремлює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ділянки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північної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південної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полярності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Частота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потужність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сонячних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спалахів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залежать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фази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a typeface="Calibri" panose="020F0502020204030204" pitchFamily="34" charset="0"/>
                <a:cs typeface="Calibri" panose="020F0502020204030204" pitchFamily="34" charset="0"/>
              </a:rPr>
              <a:t>сонячного</a:t>
            </a: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циклу</a:t>
            </a:r>
            <a:r>
              <a:rPr lang="en-GB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uk-UA" sz="1400" b="1" dirty="0" err="1" smtClean="0">
                <a:ea typeface="Calibri" panose="020F0502020204030204" pitchFamily="34" charset="0"/>
                <a:cs typeface="Calibri" panose="020F0502020204030204" pitchFamily="34" charset="0"/>
              </a:rPr>
              <a:t>Вікіпедія</a:t>
            </a:r>
            <a:r>
              <a:rPr lang="en-GB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b="1" dirty="0" err="1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865" y="768985"/>
            <a:ext cx="2087880" cy="2678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 rot="18412162" flipH="1">
            <a:off x="6385560" y="-1863725"/>
            <a:ext cx="7884795" cy="8411845"/>
          </a:xfrm>
          <a:prstGeom prst="rect">
            <a:avLst/>
          </a:prstGeom>
        </p:spPr>
      </p:pic>
      <p:sp>
        <p:nvSpPr>
          <p:cNvPr id="7" name="Callout: Bent Line 6"/>
          <p:cNvSpPr/>
          <p:nvPr/>
        </p:nvSpPr>
        <p:spPr>
          <a:xfrm rot="20940173" flipH="1">
            <a:off x="498475" y="451485"/>
            <a:ext cx="5472430" cy="1060450"/>
          </a:xfrm>
          <a:prstGeom prst="borderCallout2">
            <a:avLst>
              <a:gd name="adj1" fmla="val 17936"/>
              <a:gd name="adj2" fmla="val -802"/>
              <a:gd name="adj3" fmla="val 18750"/>
              <a:gd name="adj4" fmla="val -16667"/>
              <a:gd name="adj5" fmla="val 70743"/>
              <a:gd name="adj6" fmla="val -2020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Клас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– Можна називати середньо-великими спалахами. Адже вони спричиняють помірні радіоперешкоди. Час від часу виверження можуть викликати сонячні радіаційні бурі</a:t>
            </a:r>
          </a:p>
        </p:txBody>
      </p:sp>
      <p:sp>
        <p:nvSpPr>
          <p:cNvPr id="16" name="Callout: Bent Line 15"/>
          <p:cNvSpPr/>
          <p:nvPr/>
        </p:nvSpPr>
        <p:spPr>
          <a:xfrm rot="20520000" flipH="1">
            <a:off x="3928745" y="4117340"/>
            <a:ext cx="3707130" cy="2136140"/>
          </a:xfrm>
          <a:prstGeom prst="borderCallout2">
            <a:avLst>
              <a:gd name="adj1" fmla="val 17936"/>
              <a:gd name="adj2" fmla="val -802"/>
              <a:gd name="adj3" fmla="val 18750"/>
              <a:gd name="adj4" fmla="val -16667"/>
              <a:gd name="adj5" fmla="val 26597"/>
              <a:gd name="adj6" fmla="val -21432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Клас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Х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– Найсильніший з усіх класів, їхня сила може дійти до радіоперешкод та збої в системах GPS. Зазвичай такі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Масивні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бурі трапляються приблизно 10 разів на рік.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5095" y="5852795"/>
            <a:ext cx="640080" cy="920750"/>
          </a:xfrm>
          <a:prstGeom prst="roundRect">
            <a:avLst/>
          </a:prstGeom>
          <a:solidFill>
            <a:schemeClr val="bg2"/>
          </a:solidFill>
        </p:spPr>
        <p:style>
          <a:lnRef idx="0">
            <a:srgbClr val="FFFFFF"/>
          </a:lnRef>
          <a:fillRef idx="1">
            <a:prstClr val="black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0" y="5935980"/>
            <a:ext cx="338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dirty="0"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Розповімо про найсильніші класи</a:t>
            </a:r>
            <a:r>
              <a:rPr lang="en-US" altLang="en-US" dirty="0"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altLang="en-US" dirty="0"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 на які треба </a:t>
            </a:r>
            <a:r>
              <a:rPr lang="uk-UA" altLang="en-US" dirty="0" smtClean="0"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звертати </a:t>
            </a:r>
            <a:r>
              <a:rPr lang="uk-UA" altLang="en-US" dirty="0"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увагу*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22881"/>
            <a:ext cx="9743440" cy="598376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КЛАСИФІКАЦІЯ СОНЯЧНИХ </a:t>
            </a:r>
            <a:r>
              <a:rPr lang="ru-RU" sz="3600" b="1" i="0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СПАЛАХІВ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6253480" y="2169795"/>
            <a:ext cx="5692140" cy="43243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795" y="8255"/>
            <a:ext cx="7128510" cy="1598295"/>
          </a:xfrm>
        </p:spPr>
        <p:txBody>
          <a:bodyPr vert="horz" lIns="91440" tIns="45720" rIns="91440" bIns="45720" rtlCol="0" anchor="t">
            <a:normAutofit fontScale="90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+mn-lt"/>
                <a:cs typeface="Arial Black" panose="020B0A04020102020204" charset="0"/>
              </a:rPr>
              <a:t>Магнітні бурі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+mn-lt"/>
                <a:cs typeface="+mn-lt"/>
              </a:rPr>
              <a:t> </a:t>
            </a:r>
            <a:r>
              <a:rPr lang="ru-RU" sz="1400" b="1" dirty="0">
                <a:ea typeface="+mn-lt"/>
                <a:cs typeface="+mn-lt"/>
              </a:rPr>
              <a:t>— збурення магнітного поля Землі тривалістю від кількох годин до кількох діб (від 12 до 72 або більше), викликане надходженням в околиці Землі збуджених високошвидкісних потоків сонячного вітру і пов'язаної з ними ударної хвилі. Ще китайці у давні часи помітили, що стрілка компасу може тремтіти або відхилятися.Проте тільки у середині 19 століття німецький географ та мандрівник Александер фон Гумбольдт вперше описав ці відхилення за своїми спостереженнями у берлінській обсерваторії. </a:t>
            </a:r>
            <a:r>
              <a:rPr lang="en-US" sz="1400" b="1" dirty="0">
                <a:ea typeface="+mn-lt"/>
                <a:cs typeface="+mn-lt"/>
              </a:rPr>
              <a:t>[</a:t>
            </a:r>
            <a:r>
              <a:rPr lang="uk-UA" altLang="en-US" sz="1400" b="1" dirty="0">
                <a:ea typeface="+mn-lt"/>
                <a:cs typeface="+mn-lt"/>
              </a:rPr>
              <a:t>ЕСУ</a:t>
            </a:r>
            <a:r>
              <a:rPr lang="en-US" altLang="en-US" sz="1400" b="1" dirty="0">
                <a:ea typeface="+mn-lt"/>
                <a:cs typeface="+mn-lt"/>
              </a:rPr>
              <a:t>]</a:t>
            </a:r>
            <a:endParaRPr lang="ru-RU" sz="1400" b="1" dirty="0">
              <a:ea typeface="+mn-lt"/>
              <a:cs typeface="+mn-lt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dirty="0">
              <a:ea typeface="+mn-lt"/>
              <a:cs typeface="+mn-lt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b="1" dirty="0"/>
          </a:p>
          <a:p>
            <a:pPr marL="0" indent="0">
              <a:lnSpc>
                <a:spcPct val="110000"/>
              </a:lnSpc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469208">
            <a:off x="7346071" y="498031"/>
            <a:ext cx="4491904" cy="21947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ПРО МАГНІТНІ БУРІ,ТА ЯК ВОНИ ТВОРЯТЬСЯ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29" y="1984655"/>
            <a:ext cx="7106262" cy="1706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sz="1500" b="1" dirty="0">
                <a:highlight>
                  <a:srgbClr val="C0C0C0"/>
                </a:highlight>
                <a:cs typeface="+mn-lt"/>
              </a:rPr>
              <a:t>К-Індекс</a:t>
            </a:r>
            <a:r>
              <a:rPr lang="ru-RU" sz="1500" b="1" dirty="0">
                <a:cs typeface="+mn-lt"/>
              </a:rPr>
              <a:t> — це відхилення магнітного поля Землі від норми протягом тригодинного інтервалу. </a:t>
            </a:r>
            <a:br>
              <a:rPr lang="ru-RU" sz="1500" b="1" dirty="0">
                <a:cs typeface="+mn-lt"/>
              </a:rPr>
            </a:br>
            <a:r>
              <a:rPr lang="ru-RU" sz="1500" b="1" dirty="0">
                <a:highlight>
                  <a:srgbClr val="C0C0C0"/>
                </a:highlight>
                <a:cs typeface="+mn-lt"/>
              </a:rPr>
              <a:t>Kp-індекс</a:t>
            </a:r>
            <a:r>
              <a:rPr lang="ru-RU" sz="1500" b="1" dirty="0">
                <a:cs typeface="+mn-lt"/>
              </a:rPr>
              <a:t> — це планетарний індекс. Kp обчислюється як середнє </a:t>
            </a:r>
            <a:r>
              <a:rPr lang="ru-RU" sz="1500" b="1" dirty="0" err="1">
                <a:cs typeface="+mn-lt"/>
              </a:rPr>
              <a:t>значення</a:t>
            </a:r>
            <a:r>
              <a:rPr lang="ru-RU" sz="1500" b="1" dirty="0">
                <a:cs typeface="+mn-lt"/>
              </a:rPr>
              <a:t> K-</a:t>
            </a:r>
            <a:r>
              <a:rPr lang="ru-RU" sz="1500" b="1" dirty="0" err="1">
                <a:cs typeface="+mn-lt"/>
              </a:rPr>
              <a:t>індексів</a:t>
            </a:r>
            <a:r>
              <a:rPr lang="ru-RU" sz="1500" b="1" dirty="0">
                <a:cs typeface="+mn-lt"/>
              </a:rPr>
              <a:t>.</a:t>
            </a:r>
            <a:br>
              <a:rPr lang="ru-RU" sz="1500" b="1" dirty="0">
                <a:cs typeface="+mn-lt"/>
              </a:rPr>
            </a:br>
            <a:r>
              <a:rPr lang="ru-RU" sz="1500" b="1" dirty="0">
                <a:highlight>
                  <a:srgbClr val="C0C0C0"/>
                </a:highlight>
                <a:cs typeface="+mn-lt"/>
              </a:rPr>
              <a:t>G-індекс</a:t>
            </a:r>
            <a:r>
              <a:rPr lang="ru-RU" sz="1500" b="1" dirty="0">
                <a:cs typeface="+mn-lt"/>
              </a:rPr>
              <a:t> — п'ятибальна шкала сили магнітних бур, уведена Національним управлінням океанічних і </a:t>
            </a:r>
            <a:r>
              <a:rPr lang="ru-RU" sz="1500" b="1" dirty="0" err="1">
                <a:cs typeface="+mn-lt"/>
              </a:rPr>
              <a:t>атмосферних</a:t>
            </a:r>
            <a:r>
              <a:rPr lang="ru-RU" sz="1500" b="1" dirty="0">
                <a:cs typeface="+mn-lt"/>
              </a:rPr>
              <a:t> </a:t>
            </a:r>
            <a:r>
              <a:rPr lang="ru-RU" sz="1500" b="1" dirty="0" err="1">
                <a:cs typeface="+mn-lt"/>
              </a:rPr>
              <a:t>досліджень</a:t>
            </a:r>
            <a:r>
              <a:rPr lang="ru-RU" sz="1500" b="1" dirty="0">
                <a:cs typeface="+mn-lt"/>
              </a:rPr>
              <a:t> США.</a:t>
            </a:r>
            <a:r>
              <a:rPr lang="en-US" sz="1500" b="1" dirty="0">
                <a:cs typeface="+mn-lt"/>
              </a:rPr>
              <a:t>[</a:t>
            </a:r>
            <a:r>
              <a:rPr lang="uk-UA" altLang="en-US" sz="1500" b="1" dirty="0">
                <a:cs typeface="+mn-lt"/>
              </a:rPr>
              <a:t>Вікіпедія</a:t>
            </a:r>
            <a:r>
              <a:rPr lang="en-US" altLang="en-US" sz="1500" b="1" dirty="0">
                <a:cs typeface="+mn-lt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065" y="3524885"/>
            <a:ext cx="6981825" cy="10966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/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Arial Black" panose="020B0A04020102020204" charset="0"/>
              </a:rPr>
              <a:t>Основні симптоми</a:t>
            </a:r>
            <a:r>
              <a: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слабкість і сонливість, порушення сну, дратівливість та пригнічений настрій, головний біль та запаморочення, біль у серці, підвищений чи знижений артеріальний тиск, біль у спині та суглобах апатія та тривога,</a:t>
            </a:r>
          </a:p>
          <a:p>
            <a:r>
              <a:rPr lang="uk-UA" sz="13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загострення хронічних захворювань.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-63500" y="1606653"/>
            <a:ext cx="7118380" cy="1275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0" y="3748307"/>
            <a:ext cx="7118380" cy="1275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-9525" y="4812417"/>
            <a:ext cx="7118380" cy="1275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flipH="1">
            <a:off x="-3175" y="4812664"/>
            <a:ext cx="75311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cs typeface="Arial Black" panose="020B0A04020102020204" charset="0"/>
              </a:rPr>
              <a:t>ЩО ПОТРІБНО РОБИТИ ЩОБ МАГНІТНІ БУРІ МАЙЖЕ НЕ ВПЛИВАЛИ НА ВАС</a:t>
            </a:r>
          </a:p>
          <a:p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Пийте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більше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рідини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, а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також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трав'яного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 та зеленого чаю.</a:t>
            </a:r>
          </a:p>
          <a:p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Відмовтеся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від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 кави, алкоголю, сигарет, кальяну.</a:t>
            </a:r>
          </a:p>
          <a:p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Їжте менше смаженої, гострої та жирної їжі, але більше сезонних овочів та зелені.</a:t>
            </a:r>
          </a:p>
          <a:p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Збільште фізичну активність і більше ходіть пішки.</a:t>
            </a:r>
          </a:p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Регулярно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провітрюйте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кімнату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 і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більше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 на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свіжому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повітрі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.</a:t>
            </a:r>
          </a:p>
          <a:p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Consolas" panose="020B0609020204030204" pitchFamily="49" charset="0"/>
              </a:rPr>
              <a:t>Намагайтеся менше нервувати.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109" y="1619393"/>
            <a:ext cx="4962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+mn-lt"/>
                <a:cs typeface="+mn-lt"/>
              </a:rPr>
              <a:t>Класифікація магнітних бур:</a:t>
            </a:r>
          </a:p>
        </p:txBody>
      </p:sp>
      <p:pic>
        <p:nvPicPr>
          <p:cNvPr id="5" name="Рисунок 5" descr="Изображение выглядит как звез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/>
          <a:srcRect t="12961" r="-1" b="5985"/>
          <a:stretch>
            <a:fillRect/>
          </a:stretch>
        </p:blipFill>
        <p:spPr>
          <a:xfrm rot="240000">
            <a:off x="7337425" y="3101340"/>
            <a:ext cx="3328035" cy="2388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69215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" y="120015"/>
            <a:ext cx="5829300" cy="43243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9008" y="316"/>
            <a:ext cx="5572992" cy="191650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uk-UA" altLang="ru-RU" sz="4400" b="1" i="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Початок практичної роботи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80590" y="2021841"/>
            <a:ext cx="3447012" cy="33034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uk-UA" altLang="ru-RU" b="1" dirty="0">
                <a:solidFill>
                  <a:schemeClr val="accent1">
                    <a:lumMod val="50000"/>
                  </a:schemeClr>
                </a:solidFill>
                <a:cs typeface="+mn-lt"/>
              </a:rPr>
              <a:t>Наші дослідження проводилися з </a:t>
            </a: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19.09.2023 по </a:t>
            </a: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10</a:t>
            </a: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.04.2024</a:t>
            </a: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.  В </a:t>
            </a:r>
            <a:r>
              <a:rPr lang="uk-UA" altLang="ru-RU" b="1" dirty="0">
                <a:solidFill>
                  <a:schemeClr val="accent1">
                    <a:lumMod val="50000"/>
                  </a:schemeClr>
                </a:solidFill>
                <a:cs typeface="+mn-lt"/>
              </a:rPr>
              <a:t>нас було </a:t>
            </a: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завдання: ”Зрозуміти</a:t>
            </a: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,</a:t>
            </a:r>
            <a:r>
              <a:rPr lang="uk-UA" altLang="ru-RU" b="1" dirty="0">
                <a:solidFill>
                  <a:schemeClr val="accent1">
                    <a:lumMod val="50000"/>
                  </a:schemeClr>
                </a:solidFill>
                <a:cs typeface="+mn-lt"/>
              </a:rPr>
              <a:t> </a:t>
            </a: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як </a:t>
            </a:r>
            <a:r>
              <a:rPr lang="uk-UA" altLang="ru-RU" b="1" dirty="0">
                <a:solidFill>
                  <a:schemeClr val="accent1">
                    <a:lumMod val="50000"/>
                  </a:schemeClr>
                </a:solidFill>
                <a:cs typeface="+mn-lt"/>
              </a:rPr>
              <a:t>впливають магнітні бурі на членів </a:t>
            </a: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нашої сім’ї”.</a:t>
            </a:r>
            <a:endParaRPr lang="uk-UA" altLang="ru-RU" b="1" dirty="0">
              <a:solidFill>
                <a:schemeClr val="accent1">
                  <a:lumMod val="50000"/>
                </a:schemeClr>
              </a:solidFill>
              <a:cs typeface="+mn-lt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В </a:t>
            </a:r>
            <a:r>
              <a:rPr lang="uk-UA" altLang="ru-RU" b="1" dirty="0">
                <a:solidFill>
                  <a:schemeClr val="accent1">
                    <a:lumMod val="50000"/>
                  </a:schemeClr>
                </a:solidFill>
                <a:cs typeface="+mn-lt"/>
              </a:rPr>
              <a:t>дослідах вимірювалися: Температура </a:t>
            </a: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учасників </a:t>
            </a:r>
            <a:r>
              <a:rPr lang="uk-UA" altLang="ru-RU" b="1" dirty="0">
                <a:solidFill>
                  <a:schemeClr val="accent1">
                    <a:lumMod val="50000"/>
                  </a:schemeClr>
                </a:solidFill>
                <a:cs typeface="+mn-lt"/>
              </a:rPr>
              <a:t>експеременту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  <a:cs typeface="+mn-lt"/>
              </a:rPr>
              <a:t>,</a:t>
            </a:r>
            <a:r>
              <a:rPr lang="uk-UA" altLang="ru-RU" b="1" dirty="0">
                <a:solidFill>
                  <a:schemeClr val="accent1">
                    <a:lumMod val="50000"/>
                  </a:schemeClr>
                </a:solidFill>
                <a:cs typeface="+mn-lt"/>
              </a:rPr>
              <a:t> </a:t>
            </a: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артеріальний тиск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  <a:cs typeface="+mn-lt"/>
              </a:rPr>
              <a:t>,</a:t>
            </a:r>
            <a:r>
              <a:rPr lang="uk-UA" altLang="ru-RU" b="1" dirty="0">
                <a:solidFill>
                  <a:schemeClr val="accent1">
                    <a:lumMod val="50000"/>
                  </a:schemeClr>
                </a:solidFill>
                <a:cs typeface="+mn-lt"/>
              </a:rPr>
              <a:t> </a:t>
            </a:r>
            <a:r>
              <a:rPr lang="uk-UA" altLang="ru-RU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велося опитування про самопочуття, щодня.</a:t>
            </a:r>
            <a:endParaRPr lang="uk-UA" altLang="ru-RU" b="1" dirty="0">
              <a:solidFill>
                <a:schemeClr val="accent1">
                  <a:lumMod val="50000"/>
                </a:schemeClr>
              </a:solidFill>
              <a:cs typeface="+mn-lt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61718" y="4549676"/>
            <a:ext cx="2655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Дослід №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 </a:t>
            </a:r>
          </a:p>
          <a:p>
            <a:r>
              <a:rPr lang="uk-UA" altLang="en-US" dirty="0" smtClean="0">
                <a:cs typeface="+mn-lt"/>
              </a:rPr>
              <a:t>Створити </a:t>
            </a:r>
            <a:r>
              <a:rPr lang="uk-UA" altLang="en-US" dirty="0">
                <a:cs typeface="+mn-lt"/>
              </a:rPr>
              <a:t>діаграми </a:t>
            </a:r>
            <a:r>
              <a:rPr lang="uk-UA" altLang="en-US" dirty="0" smtClean="0">
                <a:cs typeface="+mn-lt"/>
              </a:rPr>
              <a:t>артеріального тиску в найскладніший місяць для кожного. Порівняння </a:t>
            </a:r>
            <a:r>
              <a:rPr lang="uk-UA" altLang="en-US" dirty="0">
                <a:cs typeface="+mn-lt"/>
              </a:rPr>
              <a:t>статистик з іншими </a:t>
            </a:r>
            <a:r>
              <a:rPr lang="uk-UA" altLang="en-US" dirty="0" smtClean="0">
                <a:cs typeface="+mn-lt"/>
              </a:rPr>
              <a:t>місяцями.</a:t>
            </a:r>
            <a:endParaRPr lang="uk-UA" altLang="en-US" dirty="0">
              <a:cs typeface="+mn-lt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639177" y="4604645"/>
            <a:ext cx="2708275" cy="2030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осл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ід №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r>
              <a:rPr lang="uk-UA" altLang="en-US" dirty="0" smtClean="0">
                <a:cs typeface="+mn-lt"/>
              </a:rPr>
              <a:t>Вирахувати середню температуру </a:t>
            </a:r>
            <a:r>
              <a:rPr lang="uk-UA" altLang="en-US" dirty="0">
                <a:cs typeface="+mn-lt"/>
              </a:rPr>
              <a:t>тіла під час магнітних бур. Порівняння </a:t>
            </a:r>
            <a:r>
              <a:rPr lang="uk-UA" altLang="en-US" dirty="0" smtClean="0">
                <a:cs typeface="+mn-lt"/>
              </a:rPr>
              <a:t>статистики </a:t>
            </a:r>
            <a:r>
              <a:rPr lang="uk-UA" altLang="en-US" dirty="0">
                <a:cs typeface="+mn-lt"/>
              </a:rPr>
              <a:t>з іншими </a:t>
            </a:r>
            <a:r>
              <a:rPr lang="uk-UA" altLang="en-US" dirty="0" smtClean="0">
                <a:cs typeface="+mn-lt"/>
              </a:rPr>
              <a:t>місяцями. </a:t>
            </a:r>
            <a:endParaRPr lang="uk-UA" altLang="en-US" dirty="0">
              <a:cs typeface="+mn-lt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270267" y="4556966"/>
            <a:ext cx="24517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Дослід №3-</a:t>
            </a:r>
            <a:endParaRPr lang="uk-UA" altLang="en-US" b="1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altLang="en-US" dirty="0">
                <a:cs typeface="+mn-lt"/>
              </a:rPr>
              <a:t>Дізнатися у рідних почуття під час магнітних бур</a:t>
            </a:r>
            <a:r>
              <a:rPr lang="en-US" altLang="en-US" dirty="0">
                <a:cs typeface="+mn-lt"/>
              </a:rPr>
              <a:t>,</a:t>
            </a:r>
            <a:r>
              <a:rPr lang="uk-UA" altLang="en-US" dirty="0">
                <a:cs typeface="+mn-lt"/>
              </a:rPr>
              <a:t> чи не скаржаться вони </a:t>
            </a:r>
            <a:r>
              <a:rPr lang="uk-UA" altLang="en-US" dirty="0" smtClean="0">
                <a:cs typeface="+mn-lt"/>
              </a:rPr>
              <a:t>на погіршення самопочуття.</a:t>
            </a:r>
            <a:endParaRPr lang="uk-UA" altLang="en-US" dirty="0">
              <a:cs typeface="+mn-lt"/>
            </a:endParaRPr>
          </a:p>
        </p:txBody>
      </p:sp>
      <p:pic>
        <p:nvPicPr>
          <p:cNvPr id="101" name="Picture 100"/>
          <p:cNvPicPr/>
          <p:nvPr/>
        </p:nvPicPr>
        <p:blipFill>
          <a:blip r:embed="rId3"/>
          <a:srcRect l="-331" b="-26"/>
          <a:stretch>
            <a:fillRect/>
          </a:stretch>
        </p:blipFill>
        <p:spPr>
          <a:xfrm>
            <a:off x="1543050" y="1042035"/>
            <a:ext cx="3463925" cy="24390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0" y="-635"/>
          <a:ext cx="6096635" cy="342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6097905" y="0"/>
          <a:ext cx="6095365" cy="3430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2540" y="3429000"/>
          <a:ext cx="6096635" cy="3427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6095365" y="3428365"/>
          <a:ext cx="6096635" cy="3428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alphaModFix amt="45000"/>
          </a:blip>
          <a:stretch>
            <a:fillRect/>
          </a:stretch>
        </p:blipFill>
        <p:spPr>
          <a:xfrm>
            <a:off x="0" y="3063200"/>
            <a:ext cx="6101715" cy="3794799"/>
          </a:xfrm>
          <a:prstGeom prst="rect">
            <a:avLst/>
          </a:prstGeom>
          <a:effectLst>
            <a:glow>
              <a:schemeClr val="accent1">
                <a:alpha val="68000"/>
              </a:schemeClr>
            </a:glow>
            <a:reflection stA="0" endPos="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alphaModFix amt="45000"/>
          </a:blip>
          <a:stretch>
            <a:fillRect/>
          </a:stretch>
        </p:blipFill>
        <p:spPr>
          <a:xfrm>
            <a:off x="6092189" y="-1"/>
            <a:ext cx="6099811" cy="34290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alphaModFix amt="45000"/>
          </a:blip>
          <a:stretch>
            <a:fillRect/>
          </a:stretch>
        </p:blipFill>
        <p:spPr>
          <a:xfrm>
            <a:off x="0" y="0"/>
            <a:ext cx="6094096" cy="34251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alphaModFix amt="45000"/>
          </a:blip>
          <a:stretch>
            <a:fillRect/>
          </a:stretch>
        </p:blipFill>
        <p:spPr>
          <a:xfrm>
            <a:off x="6099811" y="3430905"/>
            <a:ext cx="6090284" cy="342550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8" name="Text Box 17"/>
          <p:cNvSpPr txBox="1"/>
          <p:nvPr/>
        </p:nvSpPr>
        <p:spPr>
          <a:xfrm>
            <a:off x="4665306" y="2276669"/>
            <a:ext cx="3135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Діаграми тиску за перші місяці </a:t>
            </a:r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дослідження(Дослід №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uk-UA" altLang="en-US" b="1" dirty="0" smtClean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Дні 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позначені чорною крапкою – дні</a:t>
            </a:r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пікової активності магнітних бур</a:t>
            </a:r>
            <a:endParaRPr lang="uk-UA" altLang="en-US" b="1" dirty="0" smtClean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0" y="3526790"/>
          <a:ext cx="6034405" cy="333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/>
        </p:nvGraphicFramePr>
        <p:xfrm>
          <a:off x="6033770" y="3526790"/>
          <a:ext cx="6158230" cy="333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>
                <a:latin typeface="+mn-lt"/>
              </a:rPr>
              <a:t>               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</p:nvPr>
        </p:nvGraphicFramePr>
        <p:xfrm>
          <a:off x="6159500" y="0"/>
          <a:ext cx="6033135" cy="352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</p:nvPr>
        </p:nvGraphicFramePr>
        <p:xfrm>
          <a:off x="0" y="0"/>
          <a:ext cx="6158865" cy="352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alphaModFix amt="45000"/>
          </a:blip>
          <a:stretch>
            <a:fillRect/>
          </a:stretch>
        </p:blipFill>
        <p:spPr>
          <a:xfrm>
            <a:off x="-635" y="3424555"/>
            <a:ext cx="6368415" cy="3432810"/>
          </a:xfrm>
          <a:prstGeom prst="rect">
            <a:avLst/>
          </a:prstGeom>
          <a:effectLst>
            <a:glow rad="12700">
              <a:schemeClr val="accent1">
                <a:alpha val="12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alphaModFix amt="45000"/>
          </a:blip>
          <a:stretch>
            <a:fillRect/>
          </a:stretch>
        </p:blipFill>
        <p:spPr>
          <a:xfrm>
            <a:off x="6033770" y="0"/>
            <a:ext cx="6158230" cy="3597275"/>
          </a:xfrm>
          <a:prstGeom prst="rect">
            <a:avLst/>
          </a:prstGeom>
          <a:effectLst>
            <a:glow rad="12700">
              <a:schemeClr val="accent1">
                <a:alpha val="12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alphaModFix amt="45000"/>
          </a:blip>
          <a:stretch>
            <a:fillRect/>
          </a:stretch>
        </p:blipFill>
        <p:spPr>
          <a:xfrm>
            <a:off x="6045200" y="3424555"/>
            <a:ext cx="6146800" cy="3444240"/>
          </a:xfrm>
          <a:prstGeom prst="rect">
            <a:avLst/>
          </a:prstGeom>
          <a:effectLst>
            <a:glow rad="12700">
              <a:schemeClr val="accent1">
                <a:alpha val="12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alphaModFix amt="45000"/>
          </a:blip>
          <a:stretch>
            <a:fillRect/>
          </a:stretch>
        </p:blipFill>
        <p:spPr>
          <a:xfrm>
            <a:off x="0" y="0"/>
            <a:ext cx="6367780" cy="3596640"/>
          </a:xfrm>
          <a:prstGeom prst="rect">
            <a:avLst/>
          </a:prstGeom>
          <a:effectLst>
            <a:glow rad="12700">
              <a:schemeClr val="accent1">
                <a:alpha val="12000"/>
              </a:schemeClr>
            </a:glow>
          </a:effectLst>
        </p:spPr>
      </p:pic>
      <p:sp>
        <p:nvSpPr>
          <p:cNvPr id="9" name="Text Box 8"/>
          <p:cNvSpPr txBox="1"/>
          <p:nvPr/>
        </p:nvSpPr>
        <p:spPr>
          <a:xfrm>
            <a:off x="4450080" y="2336800"/>
            <a:ext cx="3627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en-US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Діаграми тиску(Дослід</a:t>
            </a:r>
            <a:r>
              <a:rPr lang="uk-UA" altLang="en-US" b="1" dirty="0" smtClean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№1)</a:t>
            </a:r>
            <a:endParaRPr lang="uk-UA" altLang="en-US" b="1" dirty="0">
              <a:solidFill>
                <a:schemeClr val="accent1">
                  <a:lumMod val="75000"/>
                </a:schemeClr>
              </a:solidFill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altLang="en-US" b="1" dirty="0" smtClean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Найважчі </a:t>
            </a:r>
            <a:r>
              <a:rPr lang="uk-UA" altLang="en-US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місяці(індивідуально) Дні позначені чорною крапкою – дні</a:t>
            </a:r>
            <a:r>
              <a:rPr lang="en-GB" altLang="en-US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en-US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пікової активності магнітних бур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715" y="1066800"/>
            <a:ext cx="2421890" cy="230632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5010785" cy="338001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16200000">
            <a:off x="7997864" y="-812853"/>
            <a:ext cx="3367327" cy="501967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895724" y="-34290"/>
            <a:ext cx="4496435" cy="1000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uk-UA" alt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Як проходило вимірювання тиску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80649"/>
            <a:ext cx="5533053" cy="3698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4065" y="3381284"/>
            <a:ext cx="5557300" cy="369760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0" y="635"/>
            <a:ext cx="3739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</a:rPr>
              <a:t>Мама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316210" y="635"/>
            <a:ext cx="1875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</a:rPr>
              <a:t>Бабуся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0" y="3506081"/>
            <a:ext cx="2797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</a:rPr>
              <a:t>Сестра</a:t>
            </a:r>
          </a:p>
        </p:txBody>
      </p:sp>
      <p:sp>
        <p:nvSpPr>
          <p:cNvPr id="11" name="Text Box 10"/>
          <p:cNvSpPr txBox="1"/>
          <p:nvPr/>
        </p:nvSpPr>
        <p:spPr>
          <a:xfrm rot="10800000" flipV="1">
            <a:off x="10865484" y="3517070"/>
            <a:ext cx="95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altLang="en-US" b="1" dirty="0">
                <a:solidFill>
                  <a:schemeClr val="accent1">
                    <a:lumMod val="50000"/>
                  </a:schemeClr>
                </a:solidFill>
              </a:rPr>
              <a:t>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etscapeVTI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1182</Words>
  <Application>Microsoft Office PowerPoint</Application>
  <PresentationFormat>Широкий екран</PresentationFormat>
  <Paragraphs>125</Paragraphs>
  <Slides>15</Slides>
  <Notes>4</Notes>
  <HiddenSlides>0</HiddenSlides>
  <MMClips>4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Consolas</vt:lpstr>
      <vt:lpstr>Franklin Gothic Heavy</vt:lpstr>
      <vt:lpstr>StreetscapeVTI</vt:lpstr>
      <vt:lpstr>СОНЯЧНІ СПАЛАХИ І КОРОНАРНАЛЬНІ ВИКИДИ, ЇХНІ ПРИЧИНИ ТА НАСЛІДКИ</vt:lpstr>
      <vt:lpstr>Мета роботи</vt:lpstr>
      <vt:lpstr>СОНЯЧНІ СПАЛАХИ ТА КОРОНАЛЬНІ ВИКИДИ</vt:lpstr>
      <vt:lpstr>КЛАСИФІКАЦІЯ СОНЯЧНИХ СПАЛАХІВ</vt:lpstr>
      <vt:lpstr>ПРО МАГНІТНІ БУРІ,ТА ЯК ВОНИ ТВОРЯТЬСЯ</vt:lpstr>
      <vt:lpstr>Початок практичної роботи</vt:lpstr>
      <vt:lpstr>Презентація PowerPoint</vt:lpstr>
      <vt:lpstr>               </vt:lpstr>
      <vt:lpstr>Презентація PowerPoint</vt:lpstr>
      <vt:lpstr>Презентація PowerPoint</vt:lpstr>
      <vt:lpstr>Як проходило вимірювання температури</vt:lpstr>
      <vt:lpstr>Опитування учасників експерименту (Дослід№3)    </vt:lpstr>
      <vt:lpstr>Результати досліджень</vt:lpstr>
      <vt:lpstr>ВИСНОВКИ</vt:lpstr>
      <vt:lpstr>СПИСОК ДЖЕРЕЛ, ЯКІ МИ ВИКОРИСТАЛИ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Olha Horyniuk</dc:creator>
  <cp:lastModifiedBy>olgag</cp:lastModifiedBy>
  <cp:revision>138</cp:revision>
  <dcterms:created xsi:type="dcterms:W3CDTF">2023-04-11T12:04:00Z</dcterms:created>
  <dcterms:modified xsi:type="dcterms:W3CDTF">2024-04-14T20:32:37Z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880B96DA717D4989BF27CCC5A55FB832_12</vt:lpwstr>
  </property>
  <property fmtid="{D5CDD505-2E9C-101B-9397-08002B2CF9AE}" pid="3" name="KSOProductBuildVer">
    <vt:lpwstr>1033-12.2.0.13489</vt:lpwstr>
  </property>
</Properties>
</file>