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3" r:id="rId2"/>
    <p:sldId id="256" r:id="rId3"/>
    <p:sldId id="257" r:id="rId4"/>
    <p:sldId id="258" r:id="rId5"/>
    <p:sldId id="265" r:id="rId6"/>
    <p:sldId id="259" r:id="rId7"/>
    <p:sldId id="266" r:id="rId8"/>
    <p:sldId id="260" r:id="rId9"/>
    <p:sldId id="267" r:id="rId10"/>
    <p:sldId id="261" r:id="rId11"/>
    <p:sldId id="262" r:id="rId12"/>
    <p:sldId id="268" r:id="rId13"/>
    <p:sldId id="264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93039" autoAdjust="0"/>
  </p:normalViewPr>
  <p:slideViewPr>
    <p:cSldViewPr snapToGrid="0">
      <p:cViewPr varScale="1">
        <p:scale>
          <a:sx n="70" d="100"/>
          <a:sy n="70" d="100"/>
        </p:scale>
        <p:origin x="411" y="3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60784-36CF-40B9-8E68-C04E70D76140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C00BE-0DBC-4FBD-973D-7E2C7D17EF99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034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C00BE-0DBC-4FBD-973D-7E2C7D17EF9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890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2C00BE-0DBC-4FBD-973D-7E2C7D17EF99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963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A3FD-CFB2-434E-9D72-879CAE63BB52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FE4-5E6D-4882-8156-35524D162FF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641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A3FD-CFB2-434E-9D72-879CAE63BB52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FE4-5E6D-4882-8156-35524D162FF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229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A3FD-CFB2-434E-9D72-879CAE63BB52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FE4-5E6D-4882-8156-35524D162FF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968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A3FD-CFB2-434E-9D72-879CAE63BB52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FE4-5E6D-4882-8156-35524D162FF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585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A3FD-CFB2-434E-9D72-879CAE63BB52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FE4-5E6D-4882-8156-35524D162FF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99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A3FD-CFB2-434E-9D72-879CAE63BB52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FE4-5E6D-4882-8156-35524D162FF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601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A3FD-CFB2-434E-9D72-879CAE63BB52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FE4-5E6D-4882-8156-35524D162FF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36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A3FD-CFB2-434E-9D72-879CAE63BB52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FE4-5E6D-4882-8156-35524D162FF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310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A3FD-CFB2-434E-9D72-879CAE63BB52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FE4-5E6D-4882-8156-35524D162FF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055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A3FD-CFB2-434E-9D72-879CAE63BB52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FE4-5E6D-4882-8156-35524D162FF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843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AA3FD-CFB2-434E-9D72-879CAE63BB52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D1FE4-5E6D-4882-8156-35524D162FF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9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AA3FD-CFB2-434E-9D72-879CAE63BB52}" type="datetimeFigureOut">
              <a:rPr lang="ru-RU" smtClean="0"/>
              <a:t>13.04.2024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D1FE4-5E6D-4882-8156-35524D162FF5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40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ozEu35pvgXU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s://youtu.be/iDIhHPoKYPQ?feature=share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uk.wikipedia.org/wiki/%D0%9E%D0%BF%D1%82%D0%B8%D1%87%D0%BD%D0%B5_%D1%8F%D0%B2%D0%B8%D1%89%D0%B5" TargetMode="External"/><Relationship Id="rId5" Type="http://schemas.openxmlformats.org/officeDocument/2006/relationships/hyperlink" Target="https://childdevelop.com.ua/practice/10447/" TargetMode="External"/><Relationship Id="rId4" Type="http://schemas.openxmlformats.org/officeDocument/2006/relationships/hyperlink" Target="https://naurok.com.ua/prosti-doslidi-z-fiziki-v-domashnih-umovah-doslid-z-monetoyu-v-chashci-299645.html" TargetMode="External"/><Relationship Id="rId9" Type="http://schemas.openxmlformats.org/officeDocument/2006/relationships/hyperlink" Target="https://youtu.be/XZe6WPB4ZO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web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977" y="806170"/>
            <a:ext cx="121920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err="1">
                <a:solidFill>
                  <a:srgbClr val="FF0000"/>
                </a:solidFill>
              </a:rPr>
              <a:t>Проєкт</a:t>
            </a:r>
            <a:r>
              <a:rPr lang="uk-UA" sz="3200" b="1" dirty="0">
                <a:solidFill>
                  <a:srgbClr val="FF0000"/>
                </a:solidFill>
              </a:rPr>
              <a:t> з фізики</a:t>
            </a:r>
          </a:p>
          <a:p>
            <a:pPr algn="ctr"/>
            <a:r>
              <a:rPr lang="uk-UA" sz="3200" b="1" dirty="0">
                <a:solidFill>
                  <a:srgbClr val="FF0000"/>
                </a:solidFill>
              </a:rPr>
              <a:t>Оптичні явища</a:t>
            </a:r>
          </a:p>
          <a:p>
            <a:pPr algn="ctr"/>
            <a:r>
              <a:rPr lang="uk-UA" sz="3200" b="1" dirty="0">
                <a:solidFill>
                  <a:srgbClr val="FF0000"/>
                </a:solidFill>
              </a:rPr>
              <a:t>Досліди</a:t>
            </a:r>
          </a:p>
          <a:p>
            <a:pPr algn="ctr"/>
            <a:r>
              <a:rPr lang="uk-UA" sz="3200" b="1" dirty="0">
                <a:solidFill>
                  <a:srgbClr val="FF0000"/>
                </a:solidFill>
              </a:rPr>
              <a:t>Автор </a:t>
            </a:r>
            <a:r>
              <a:rPr lang="uk-UA" dirty="0"/>
              <a:t>– </a:t>
            </a:r>
            <a:r>
              <a:rPr lang="uk-UA" dirty="0" err="1"/>
              <a:t>Варава</a:t>
            </a:r>
            <a:r>
              <a:rPr lang="uk-UA" dirty="0"/>
              <a:t> </a:t>
            </a:r>
            <a:r>
              <a:rPr lang="uk-UA"/>
              <a:t>Дениса Євгенович</a:t>
            </a:r>
            <a:r>
              <a:rPr lang="uk-UA" dirty="0"/>
              <a:t>, учень 7-Б класу </a:t>
            </a:r>
          </a:p>
          <a:p>
            <a:pPr algn="ctr"/>
            <a:r>
              <a:rPr lang="uk-UA" sz="3200" b="1" dirty="0">
                <a:solidFill>
                  <a:srgbClr val="FF0000"/>
                </a:solidFill>
              </a:rPr>
              <a:t>Керівник</a:t>
            </a:r>
            <a:r>
              <a:rPr lang="uk-UA" b="1" dirty="0">
                <a:solidFill>
                  <a:srgbClr val="FF0000"/>
                </a:solidFill>
              </a:rPr>
              <a:t> </a:t>
            </a:r>
            <a:r>
              <a:rPr lang="uk-UA" dirty="0"/>
              <a:t>– Рудюк Вадим Олегович </a:t>
            </a:r>
          </a:p>
          <a:p>
            <a:pPr algn="ctr"/>
            <a:r>
              <a:rPr lang="uk-UA" sz="3200" b="1" dirty="0">
                <a:solidFill>
                  <a:srgbClr val="FF0000"/>
                </a:solidFill>
              </a:rPr>
              <a:t>Заклад освіти </a:t>
            </a:r>
            <a:r>
              <a:rPr lang="uk-UA" dirty="0"/>
              <a:t>- Спеціалізована  загальноосвітня школа І-ІІІ ступенів №5</a:t>
            </a:r>
          </a:p>
          <a:p>
            <a:pPr algn="ctr"/>
            <a:r>
              <a:rPr lang="uk-UA" dirty="0"/>
              <a:t>з поглибленим вивченням предметів</a:t>
            </a:r>
          </a:p>
          <a:p>
            <a:pPr algn="ctr"/>
            <a:r>
              <a:rPr lang="uk-UA" dirty="0"/>
              <a:t>природничо-математичного циклу ім.Л.І.Бугаєвської</a:t>
            </a:r>
          </a:p>
          <a:p>
            <a:pPr algn="ctr"/>
            <a:r>
              <a:rPr lang="uk-UA" dirty="0"/>
              <a:t>Горішньоплавнівської міської ради</a:t>
            </a:r>
          </a:p>
          <a:p>
            <a:pPr algn="ctr"/>
            <a:r>
              <a:rPr lang="uk-UA" dirty="0"/>
              <a:t>Кременчуцького району  Полтавської області, Полтавська МАН.</a:t>
            </a:r>
          </a:p>
          <a:p>
            <a:pPr algn="ctr"/>
            <a:r>
              <a:rPr lang="uk-UA" sz="3200" b="1" dirty="0">
                <a:solidFill>
                  <a:srgbClr val="FF0000"/>
                </a:solidFill>
              </a:rPr>
              <a:t>Мета</a:t>
            </a:r>
            <a:r>
              <a:rPr lang="uk-UA" dirty="0"/>
              <a:t> : </a:t>
            </a:r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вивчити поведінку світла в різних оптичних середовищах, </a:t>
            </a:r>
          </a:p>
          <a:p>
            <a:pPr algn="ctr"/>
            <a:r>
              <a:rPr lang="uk-UA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 зрозуміти явища відбивання та заломлення світла.</a:t>
            </a:r>
            <a:endParaRPr lang="uk-U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grpSp>
        <p:nvGrpSpPr>
          <p:cNvPr id="31" name="Группа 30"/>
          <p:cNvGrpSpPr/>
          <p:nvPr/>
        </p:nvGrpSpPr>
        <p:grpSpPr>
          <a:xfrm>
            <a:off x="-1343938" y="-1631516"/>
            <a:ext cx="15213829" cy="9799796"/>
            <a:chOff x="-1095540" y="-1600771"/>
            <a:chExt cx="15213829" cy="979979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3" name="Блок-схема: узел 2"/>
            <p:cNvSpPr/>
            <p:nvPr/>
          </p:nvSpPr>
          <p:spPr>
            <a:xfrm>
              <a:off x="-14711" y="-480182"/>
              <a:ext cx="1290918" cy="1299882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Блок-схема: узел 5"/>
            <p:cNvSpPr/>
            <p:nvPr/>
          </p:nvSpPr>
          <p:spPr>
            <a:xfrm>
              <a:off x="691260" y="-1600771"/>
              <a:ext cx="2841811" cy="2420471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Блок-схема: узел 7"/>
            <p:cNvSpPr/>
            <p:nvPr/>
          </p:nvSpPr>
          <p:spPr>
            <a:xfrm>
              <a:off x="2789001" y="-722229"/>
              <a:ext cx="1730188" cy="1541929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Блок-схема: узел 8"/>
            <p:cNvSpPr/>
            <p:nvPr/>
          </p:nvSpPr>
          <p:spPr>
            <a:xfrm>
              <a:off x="3654095" y="-964276"/>
              <a:ext cx="2026024" cy="1783976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Блок-схема: узел 9"/>
            <p:cNvSpPr/>
            <p:nvPr/>
          </p:nvSpPr>
          <p:spPr>
            <a:xfrm>
              <a:off x="5048106" y="-799829"/>
              <a:ext cx="1685365" cy="1619530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узел 10"/>
            <p:cNvSpPr/>
            <p:nvPr/>
          </p:nvSpPr>
          <p:spPr>
            <a:xfrm>
              <a:off x="6203433" y="-820842"/>
              <a:ext cx="1741394" cy="1640542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Блок-схема: узел 11"/>
            <p:cNvSpPr/>
            <p:nvPr/>
          </p:nvSpPr>
          <p:spPr>
            <a:xfrm>
              <a:off x="7017540" y="-1454252"/>
              <a:ext cx="2219884" cy="2273952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узел 12"/>
            <p:cNvSpPr/>
            <p:nvPr/>
          </p:nvSpPr>
          <p:spPr>
            <a:xfrm>
              <a:off x="8672647" y="-291923"/>
              <a:ext cx="1129553" cy="111162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Блок-схема: узел 13"/>
            <p:cNvSpPr/>
            <p:nvPr/>
          </p:nvSpPr>
          <p:spPr>
            <a:xfrm>
              <a:off x="9282248" y="-1340794"/>
              <a:ext cx="2169459" cy="2160494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Блок-схема: узел 14"/>
            <p:cNvSpPr/>
            <p:nvPr/>
          </p:nvSpPr>
          <p:spPr>
            <a:xfrm>
              <a:off x="10530020" y="-1062888"/>
              <a:ext cx="2079812" cy="1882588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Блок-схема: узел 15"/>
            <p:cNvSpPr/>
            <p:nvPr/>
          </p:nvSpPr>
          <p:spPr>
            <a:xfrm>
              <a:off x="11429578" y="331123"/>
              <a:ext cx="1624852" cy="1532965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Блок-схема: узел 16"/>
            <p:cNvSpPr/>
            <p:nvPr/>
          </p:nvSpPr>
          <p:spPr>
            <a:xfrm>
              <a:off x="11451707" y="1178987"/>
              <a:ext cx="2079812" cy="1900518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Блок-схема: узел 17"/>
            <p:cNvSpPr/>
            <p:nvPr/>
          </p:nvSpPr>
          <p:spPr>
            <a:xfrm>
              <a:off x="11429578" y="2475087"/>
              <a:ext cx="2059642" cy="2160496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Блок-схема: узел 18"/>
            <p:cNvSpPr/>
            <p:nvPr/>
          </p:nvSpPr>
          <p:spPr>
            <a:xfrm>
              <a:off x="11451707" y="3860837"/>
              <a:ext cx="1985681" cy="2063281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Блок-схема: узел 19"/>
            <p:cNvSpPr/>
            <p:nvPr/>
          </p:nvSpPr>
          <p:spPr>
            <a:xfrm>
              <a:off x="10800508" y="5623072"/>
              <a:ext cx="3317781" cy="257595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Блок-схема: узел 20"/>
            <p:cNvSpPr/>
            <p:nvPr/>
          </p:nvSpPr>
          <p:spPr>
            <a:xfrm>
              <a:off x="9159969" y="5622514"/>
              <a:ext cx="2414016" cy="2014455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Блок-схема: узел 21"/>
            <p:cNvSpPr/>
            <p:nvPr/>
          </p:nvSpPr>
          <p:spPr>
            <a:xfrm>
              <a:off x="7196270" y="5622514"/>
              <a:ext cx="2259105" cy="1994405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Блок-схема: узел 22"/>
            <p:cNvSpPr/>
            <p:nvPr/>
          </p:nvSpPr>
          <p:spPr>
            <a:xfrm>
              <a:off x="5576135" y="5622514"/>
              <a:ext cx="1947672" cy="1600200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Блок-схема: узел 23"/>
            <p:cNvSpPr/>
            <p:nvPr/>
          </p:nvSpPr>
          <p:spPr>
            <a:xfrm>
              <a:off x="2911605" y="5622514"/>
              <a:ext cx="2922314" cy="2432304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Блок-схема: узел 24"/>
            <p:cNvSpPr/>
            <p:nvPr/>
          </p:nvSpPr>
          <p:spPr>
            <a:xfrm>
              <a:off x="1384742" y="5625624"/>
              <a:ext cx="2139696" cy="2021837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Блок-схема: узел 25"/>
            <p:cNvSpPr/>
            <p:nvPr/>
          </p:nvSpPr>
          <p:spPr>
            <a:xfrm>
              <a:off x="-874570" y="5589210"/>
              <a:ext cx="2378038" cy="2465608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Блок-схема: узел 26"/>
            <p:cNvSpPr/>
            <p:nvPr/>
          </p:nvSpPr>
          <p:spPr>
            <a:xfrm>
              <a:off x="-1095540" y="3662588"/>
              <a:ext cx="2599008" cy="2626668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Блок-схема: узел 27"/>
            <p:cNvSpPr/>
            <p:nvPr/>
          </p:nvSpPr>
          <p:spPr>
            <a:xfrm>
              <a:off x="-1050788" y="1864088"/>
              <a:ext cx="2435530" cy="2246574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Блок-схема: узел 28"/>
            <p:cNvSpPr/>
            <p:nvPr/>
          </p:nvSpPr>
          <p:spPr>
            <a:xfrm>
              <a:off x="-629879" y="438508"/>
              <a:ext cx="1867250" cy="1728113"/>
            </a:xfrm>
            <a:prstGeom prst="flowChartConnector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125866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7030A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авно 4"/>
          <p:cNvSpPr/>
          <p:nvPr/>
        </p:nvSpPr>
        <p:spPr>
          <a:xfrm>
            <a:off x="8695676" y="883017"/>
            <a:ext cx="1075767" cy="636494"/>
          </a:xfrm>
          <a:prstGeom prst="mathEqual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люс 5"/>
          <p:cNvSpPr/>
          <p:nvPr/>
        </p:nvSpPr>
        <p:spPr>
          <a:xfrm>
            <a:off x="5543986" y="793370"/>
            <a:ext cx="779929" cy="815788"/>
          </a:xfrm>
          <a:prstGeom prst="mathPlus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242" y="0"/>
            <a:ext cx="40341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</a:rPr>
              <a:t>Дослід №4</a:t>
            </a:r>
          </a:p>
          <a:p>
            <a:r>
              <a:rPr lang="uk-UA" sz="2800" b="1" i="1" dirty="0">
                <a:solidFill>
                  <a:srgbClr val="002060"/>
                </a:solidFill>
              </a:rPr>
              <a:t>Вода та стрілки</a:t>
            </a:r>
          </a:p>
          <a:p>
            <a:r>
              <a:rPr lang="uk-UA" sz="2800" b="1" dirty="0">
                <a:solidFill>
                  <a:srgbClr val="7030A0"/>
                </a:solidFill>
              </a:rPr>
              <a:t>Матеріали: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7030A0"/>
                </a:solidFill>
              </a:rPr>
              <a:t>Банка з водою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rgbClr val="7030A0"/>
                </a:solidFill>
              </a:rPr>
              <a:t>Папірець зі стрілками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169456"/>
            <a:ext cx="835510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</a:rPr>
              <a:t>ХІД РОБОТИ</a:t>
            </a:r>
            <a:br>
              <a:rPr lang="uk-UA" sz="2800" dirty="0"/>
            </a:br>
            <a:r>
              <a:rPr lang="uk-UA" sz="2400" dirty="0">
                <a:solidFill>
                  <a:srgbClr val="7030A0"/>
                </a:solidFill>
              </a:rPr>
              <a:t>Папірець зі стрілками ставимо навпроти банки, наливаємо у неї воду. Ми побачимо що стрілки повернулися у інший бік.</a:t>
            </a:r>
          </a:p>
          <a:p>
            <a:r>
              <a:rPr lang="uk-UA" sz="2800" b="1" dirty="0">
                <a:solidFill>
                  <a:srgbClr val="FF0000"/>
                </a:solidFill>
              </a:rPr>
              <a:t>ЧОМУ ТАК ?</a:t>
            </a:r>
            <a:br>
              <a:rPr lang="uk-UA" sz="2800" b="1" dirty="0">
                <a:solidFill>
                  <a:srgbClr val="FF0000"/>
                </a:solidFill>
              </a:rPr>
            </a:br>
            <a:r>
              <a:rPr lang="uk-UA" sz="2800" dirty="0">
                <a:solidFill>
                  <a:srgbClr val="7030A0"/>
                </a:solidFill>
              </a:rPr>
              <a:t>Банка з водою працює в даному випадку, як лінза, Коли промінь світла проходить крізь лінзу, він заломлюється в бік центру. Точка, в якій промені збираються разом, називаються фокусом. Але за його межами зображення перевертається, тому що промені змінюють напрямок .</a:t>
            </a: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268" y="147913"/>
            <a:ext cx="2375647" cy="2375647"/>
          </a:xfrm>
          <a:prstGeom prst="rect">
            <a:avLst/>
          </a:prstGeom>
          <a:ln w="76200">
            <a:solidFill>
              <a:srgbClr val="7030A0"/>
            </a:solidFill>
            <a:prstDash val="lgDashDot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987" y="147913"/>
            <a:ext cx="2375647" cy="2375647"/>
          </a:xfrm>
          <a:prstGeom prst="rect">
            <a:avLst/>
          </a:prstGeom>
          <a:ln w="76200">
            <a:solidFill>
              <a:srgbClr val="7030A0"/>
            </a:solidFill>
            <a:prstDash val="lgDashDot"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484" y="147913"/>
            <a:ext cx="2042210" cy="2375647"/>
          </a:xfrm>
          <a:prstGeom prst="rect">
            <a:avLst/>
          </a:prstGeom>
          <a:ln w="76200">
            <a:solidFill>
              <a:srgbClr val="7030A0"/>
            </a:solidFill>
            <a:prstDash val="lgDashDot"/>
          </a:ln>
        </p:spPr>
      </p:pic>
    </p:spTree>
    <p:extLst>
      <p:ext uri="{BB962C8B-B14F-4D97-AF65-F5344CB8AC3E}">
        <p14:creationId xmlns:p14="http://schemas.microsoft.com/office/powerpoint/2010/main" val="7685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accent6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310976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</a:rPr>
              <a:t>Дослід №5</a:t>
            </a:r>
          </a:p>
          <a:p>
            <a:r>
              <a:rPr lang="uk-UA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Чашка з монеткою</a:t>
            </a:r>
          </a:p>
          <a:p>
            <a:r>
              <a:rPr lang="uk-UA" sz="2800" b="1" dirty="0">
                <a:solidFill>
                  <a:schemeClr val="accent6">
                    <a:lumMod val="75000"/>
                  </a:schemeClr>
                </a:solidFill>
              </a:rPr>
              <a:t>Матеріали:</a:t>
            </a:r>
          </a:p>
          <a:p>
            <a:r>
              <a:rPr lang="uk-UA" dirty="0">
                <a:solidFill>
                  <a:schemeClr val="accent6">
                    <a:lumMod val="75000"/>
                  </a:schemeClr>
                </a:solidFill>
              </a:rPr>
              <a:t>Монетка</a:t>
            </a:r>
          </a:p>
          <a:p>
            <a:r>
              <a:rPr lang="uk-UA" dirty="0">
                <a:solidFill>
                  <a:schemeClr val="accent6">
                    <a:lumMod val="75000"/>
                  </a:schemeClr>
                </a:solidFill>
              </a:rPr>
              <a:t>Чашка</a:t>
            </a:r>
          </a:p>
          <a:p>
            <a:r>
              <a:rPr lang="uk-UA" dirty="0">
                <a:solidFill>
                  <a:schemeClr val="accent6">
                    <a:lumMod val="75000"/>
                  </a:schemeClr>
                </a:solidFill>
              </a:rPr>
              <a:t>Посудина з водою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2173942"/>
            <a:ext cx="80904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</a:rPr>
              <a:t>ХІД РОБОТИ</a:t>
            </a:r>
          </a:p>
          <a:p>
            <a:r>
              <a:rPr lang="uk-UA" sz="2400" dirty="0">
                <a:solidFill>
                  <a:schemeClr val="accent6">
                    <a:lumMod val="75000"/>
                  </a:schemeClr>
                </a:solidFill>
              </a:rPr>
              <a:t>У чашку ми кладемо монетку і дивимося на неї так , щоб не бачити її . Поступово наливаємо у чашку води . Через деякий час ми побачимо монетку .</a:t>
            </a:r>
          </a:p>
          <a:p>
            <a:r>
              <a:rPr lang="uk-UA" sz="2800" b="1" dirty="0">
                <a:solidFill>
                  <a:srgbClr val="FF0000"/>
                </a:solidFill>
              </a:rPr>
              <a:t>ЧОМУ ТАК ?</a:t>
            </a:r>
          </a:p>
          <a:p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Промені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заломлюються, переходячи із води в повітря  і здається, що монета піднімається і стає видимою.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Заломлення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променів показано на мал.1.  Око бачить монету на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продовженні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6">
                    <a:lumMod val="75000"/>
                  </a:schemeClr>
                </a:solidFill>
              </a:rPr>
              <a:t>променів</a:t>
            </a:r>
            <a:r>
              <a:rPr lang="ru-RU" sz="2400" dirty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uk-UA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47188" y="0"/>
            <a:ext cx="5708904" cy="227685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6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483095" y="2276856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Мал. 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534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accent6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-02-05-b9e24e9b0f1ba12743cc6d9b7b1ed3dd6a3879a4f0de006271caa2c379624dbf_e91f3f52c5487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69023" y="609599"/>
            <a:ext cx="5853953" cy="5853953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lgDashDot"/>
          </a:ln>
        </p:spPr>
      </p:pic>
      <p:sp>
        <p:nvSpPr>
          <p:cNvPr id="3" name="TextBox 2"/>
          <p:cNvSpPr txBox="1"/>
          <p:nvPr/>
        </p:nvSpPr>
        <p:spPr>
          <a:xfrm>
            <a:off x="0" y="-159842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FF0000"/>
                </a:solidFill>
              </a:rPr>
              <a:t>ХІД РОБОТИ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024" y="3074910"/>
            <a:ext cx="19638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>
                <a:solidFill>
                  <a:srgbClr val="FF0000"/>
                </a:solidFill>
              </a:rPr>
              <a:t>ВІДЕО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290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8202" y="1388226"/>
            <a:ext cx="88155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>
                <a:solidFill>
                  <a:srgbClr val="FF0000"/>
                </a:solidFill>
              </a:rPr>
              <a:t>Висновок</a:t>
            </a:r>
          </a:p>
          <a:p>
            <a:pPr algn="ctr"/>
            <a:r>
              <a:rPr lang="uk-UA" sz="3600" dirty="0"/>
              <a:t>Ми дізналися про оптичні явища.</a:t>
            </a:r>
          </a:p>
          <a:p>
            <a:pPr algn="ctr"/>
            <a:r>
              <a:rPr lang="uk-UA" sz="3600" dirty="0"/>
              <a:t>Провівши досліди,</a:t>
            </a:r>
            <a:r>
              <a:rPr lang="ru-RU" sz="3600" dirty="0"/>
              <a:t> </a:t>
            </a:r>
            <a:r>
              <a:rPr lang="ru-RU" sz="3600" dirty="0" err="1"/>
              <a:t>вивчили</a:t>
            </a:r>
            <a:r>
              <a:rPr lang="ru-RU" sz="3600" dirty="0"/>
              <a:t> </a:t>
            </a:r>
            <a:r>
              <a:rPr lang="ru-RU" sz="3600" dirty="0" err="1"/>
              <a:t>поведінку</a:t>
            </a:r>
            <a:r>
              <a:rPr lang="ru-RU" sz="3600" dirty="0"/>
              <a:t> </a:t>
            </a:r>
            <a:r>
              <a:rPr lang="ru-RU" sz="3600" dirty="0" err="1"/>
              <a:t>світла</a:t>
            </a:r>
            <a:r>
              <a:rPr lang="ru-RU" sz="3600" dirty="0"/>
              <a:t> в </a:t>
            </a:r>
            <a:r>
              <a:rPr lang="ru-RU" sz="3600" dirty="0" err="1"/>
              <a:t>різних</a:t>
            </a:r>
            <a:r>
              <a:rPr lang="ru-RU" sz="3600" dirty="0"/>
              <a:t> </a:t>
            </a:r>
            <a:r>
              <a:rPr lang="ru-RU" sz="3600" dirty="0" err="1"/>
              <a:t>оптичних</a:t>
            </a:r>
            <a:r>
              <a:rPr lang="ru-RU" sz="3600" dirty="0"/>
              <a:t> </a:t>
            </a:r>
            <a:r>
              <a:rPr lang="ru-RU" sz="3600" dirty="0" err="1"/>
              <a:t>середовищах</a:t>
            </a:r>
            <a:r>
              <a:rPr lang="ru-RU" sz="3600" dirty="0"/>
              <a:t>, та </a:t>
            </a:r>
            <a:r>
              <a:rPr lang="ru-RU" sz="3600" dirty="0" err="1"/>
              <a:t>зрозуміли</a:t>
            </a:r>
            <a:r>
              <a:rPr lang="ru-RU" sz="3600" dirty="0"/>
              <a:t> </a:t>
            </a:r>
            <a:r>
              <a:rPr lang="ru-RU" sz="3600" dirty="0" err="1"/>
              <a:t>явища</a:t>
            </a:r>
            <a:r>
              <a:rPr lang="ru-RU" sz="3600" dirty="0"/>
              <a:t> </a:t>
            </a:r>
            <a:r>
              <a:rPr lang="ru-RU" sz="3600" dirty="0" err="1"/>
              <a:t>відбивання</a:t>
            </a:r>
            <a:r>
              <a:rPr lang="ru-RU" sz="3600" dirty="0"/>
              <a:t> та </a:t>
            </a:r>
            <a:r>
              <a:rPr lang="ru-RU" sz="3600" dirty="0" err="1"/>
              <a:t>заломлення</a:t>
            </a:r>
            <a:r>
              <a:rPr lang="ru-RU" sz="3600" dirty="0"/>
              <a:t> </a:t>
            </a:r>
            <a:r>
              <a:rPr lang="ru-RU" sz="3600" dirty="0" err="1"/>
              <a:t>світла</a:t>
            </a:r>
            <a:r>
              <a:rPr lang="ru-RU" sz="3600" dirty="0"/>
              <a:t>.</a:t>
            </a:r>
            <a:endParaRPr lang="uk-UA" sz="3600" dirty="0"/>
          </a:p>
        </p:txBody>
      </p:sp>
      <p:grpSp>
        <p:nvGrpSpPr>
          <p:cNvPr id="32" name="Группа 31"/>
          <p:cNvGrpSpPr/>
          <p:nvPr/>
        </p:nvGrpSpPr>
        <p:grpSpPr>
          <a:xfrm>
            <a:off x="85725" y="54857"/>
            <a:ext cx="12106275" cy="6803143"/>
            <a:chOff x="85725" y="54857"/>
            <a:chExt cx="12106275" cy="680314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3" name="Облако 2"/>
            <p:cNvSpPr/>
            <p:nvPr/>
          </p:nvSpPr>
          <p:spPr>
            <a:xfrm>
              <a:off x="542925" y="219075"/>
              <a:ext cx="2952750" cy="1181100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Облако 3"/>
            <p:cNvSpPr/>
            <p:nvPr/>
          </p:nvSpPr>
          <p:spPr>
            <a:xfrm>
              <a:off x="8391525" y="781050"/>
              <a:ext cx="3648075" cy="1323975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блако 4"/>
            <p:cNvSpPr/>
            <p:nvPr/>
          </p:nvSpPr>
          <p:spPr>
            <a:xfrm>
              <a:off x="4562475" y="457200"/>
              <a:ext cx="2314575" cy="828675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блако 5"/>
            <p:cNvSpPr/>
            <p:nvPr/>
          </p:nvSpPr>
          <p:spPr>
            <a:xfrm>
              <a:off x="7553325" y="71437"/>
              <a:ext cx="2095500" cy="800100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блако 6"/>
            <p:cNvSpPr/>
            <p:nvPr/>
          </p:nvSpPr>
          <p:spPr>
            <a:xfrm>
              <a:off x="276225" y="1981110"/>
              <a:ext cx="1171575" cy="2514600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блако 7"/>
            <p:cNvSpPr/>
            <p:nvPr/>
          </p:nvSpPr>
          <p:spPr>
            <a:xfrm>
              <a:off x="2552700" y="1743075"/>
              <a:ext cx="1285875" cy="638175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блако 8"/>
            <p:cNvSpPr/>
            <p:nvPr/>
          </p:nvSpPr>
          <p:spPr>
            <a:xfrm>
              <a:off x="428625" y="5557659"/>
              <a:ext cx="2886075" cy="1300341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блако 9"/>
            <p:cNvSpPr/>
            <p:nvPr/>
          </p:nvSpPr>
          <p:spPr>
            <a:xfrm>
              <a:off x="276225" y="4716944"/>
              <a:ext cx="1047750" cy="559906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блако 10"/>
            <p:cNvSpPr/>
            <p:nvPr/>
          </p:nvSpPr>
          <p:spPr>
            <a:xfrm>
              <a:off x="3838575" y="157162"/>
              <a:ext cx="819150" cy="466725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Облако 11"/>
            <p:cNvSpPr/>
            <p:nvPr/>
          </p:nvSpPr>
          <p:spPr>
            <a:xfrm>
              <a:off x="7029450" y="1152346"/>
              <a:ext cx="914400" cy="52405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блако 12"/>
            <p:cNvSpPr/>
            <p:nvPr/>
          </p:nvSpPr>
          <p:spPr>
            <a:xfrm>
              <a:off x="10198893" y="54857"/>
              <a:ext cx="1824038" cy="692855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блако 13"/>
            <p:cNvSpPr/>
            <p:nvPr/>
          </p:nvSpPr>
          <p:spPr>
            <a:xfrm>
              <a:off x="3821906" y="5143321"/>
              <a:ext cx="2712244" cy="1238429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блако 14"/>
            <p:cNvSpPr/>
            <p:nvPr/>
          </p:nvSpPr>
          <p:spPr>
            <a:xfrm>
              <a:off x="1524000" y="4391025"/>
              <a:ext cx="923925" cy="1028521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блако 15"/>
            <p:cNvSpPr/>
            <p:nvPr/>
          </p:nvSpPr>
          <p:spPr>
            <a:xfrm>
              <a:off x="7553325" y="5276850"/>
              <a:ext cx="2390775" cy="1362075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блако 16"/>
            <p:cNvSpPr/>
            <p:nvPr/>
          </p:nvSpPr>
          <p:spPr>
            <a:xfrm>
              <a:off x="6343650" y="6207829"/>
              <a:ext cx="1057275" cy="573971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блако 17"/>
            <p:cNvSpPr/>
            <p:nvPr/>
          </p:nvSpPr>
          <p:spPr>
            <a:xfrm>
              <a:off x="6800850" y="5143321"/>
              <a:ext cx="685800" cy="619214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блако 18"/>
            <p:cNvSpPr/>
            <p:nvPr/>
          </p:nvSpPr>
          <p:spPr>
            <a:xfrm>
              <a:off x="10677525" y="2135981"/>
              <a:ext cx="1514475" cy="1419226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блако 19"/>
            <p:cNvSpPr/>
            <p:nvPr/>
          </p:nvSpPr>
          <p:spPr>
            <a:xfrm>
              <a:off x="10010775" y="3838575"/>
              <a:ext cx="2181225" cy="1580971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блако 20"/>
            <p:cNvSpPr/>
            <p:nvPr/>
          </p:nvSpPr>
          <p:spPr>
            <a:xfrm>
              <a:off x="10287000" y="5905500"/>
              <a:ext cx="1905000" cy="876300"/>
            </a:xfrm>
            <a:prstGeom prst="cloud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4-конечная звезда 21"/>
            <p:cNvSpPr/>
            <p:nvPr/>
          </p:nvSpPr>
          <p:spPr>
            <a:xfrm>
              <a:off x="123825" y="1244159"/>
              <a:ext cx="781050" cy="828764"/>
            </a:xfrm>
            <a:prstGeom prst="star4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4-конечная звезда 22"/>
            <p:cNvSpPr/>
            <p:nvPr/>
          </p:nvSpPr>
          <p:spPr>
            <a:xfrm>
              <a:off x="3619500" y="1080908"/>
              <a:ext cx="742950" cy="764561"/>
            </a:xfrm>
            <a:prstGeom prst="star4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4-конечная звезда 23"/>
            <p:cNvSpPr/>
            <p:nvPr/>
          </p:nvSpPr>
          <p:spPr>
            <a:xfrm>
              <a:off x="6858000" y="157162"/>
              <a:ext cx="695325" cy="857161"/>
            </a:xfrm>
            <a:prstGeom prst="star4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4-конечная звезда 24"/>
            <p:cNvSpPr/>
            <p:nvPr/>
          </p:nvSpPr>
          <p:spPr>
            <a:xfrm>
              <a:off x="1524000" y="3555207"/>
              <a:ext cx="676275" cy="709612"/>
            </a:xfrm>
            <a:prstGeom prst="star4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4-конечная звезда 25"/>
            <p:cNvSpPr/>
            <p:nvPr/>
          </p:nvSpPr>
          <p:spPr>
            <a:xfrm>
              <a:off x="3262313" y="6073154"/>
              <a:ext cx="1028700" cy="745510"/>
            </a:xfrm>
            <a:prstGeom prst="star4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4-конечная звезда 26"/>
            <p:cNvSpPr/>
            <p:nvPr/>
          </p:nvSpPr>
          <p:spPr>
            <a:xfrm>
              <a:off x="10010775" y="5452928"/>
              <a:ext cx="781050" cy="545082"/>
            </a:xfrm>
            <a:prstGeom prst="star4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4-конечная звезда 27"/>
            <p:cNvSpPr/>
            <p:nvPr/>
          </p:nvSpPr>
          <p:spPr>
            <a:xfrm>
              <a:off x="85725" y="5324295"/>
              <a:ext cx="714375" cy="633592"/>
            </a:xfrm>
            <a:prstGeom prst="star4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4-конечная звезда 28"/>
            <p:cNvSpPr/>
            <p:nvPr/>
          </p:nvSpPr>
          <p:spPr>
            <a:xfrm>
              <a:off x="7943850" y="1866744"/>
              <a:ext cx="914400" cy="558515"/>
            </a:xfrm>
            <a:prstGeom prst="star4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4-конечная звезда 29"/>
            <p:cNvSpPr/>
            <p:nvPr/>
          </p:nvSpPr>
          <p:spPr>
            <a:xfrm>
              <a:off x="9648825" y="71437"/>
              <a:ext cx="485775" cy="514305"/>
            </a:xfrm>
            <a:prstGeom prst="star4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4-конечная звезда 30"/>
            <p:cNvSpPr/>
            <p:nvPr/>
          </p:nvSpPr>
          <p:spPr>
            <a:xfrm>
              <a:off x="200025" y="169091"/>
              <a:ext cx="428625" cy="661786"/>
            </a:xfrm>
            <a:prstGeom prst="star4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90555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8" y="48178"/>
            <a:ext cx="12113802" cy="680982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78741" y="1563906"/>
            <a:ext cx="692971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solidFill>
                  <a:srgbClr val="FF0000"/>
                </a:solidFill>
              </a:rPr>
              <a:t>Джерела</a:t>
            </a:r>
            <a:r>
              <a:rPr lang="uk-UA" sz="3600" b="1" dirty="0">
                <a:solidFill>
                  <a:srgbClr val="FF0000"/>
                </a:solidFill>
                <a:hlinkClick r:id="rId4"/>
              </a:rPr>
              <a:t> 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2000" dirty="0">
                <a:hlinkClick r:id="rId4"/>
              </a:rPr>
              <a:t>https://naurok.com.ua/prosti-doslidi-z-fiziki-v-domashnih-umovah-doslid-z-monetoyu-v-chashci-299645.html</a:t>
            </a:r>
            <a:endParaRPr lang="uk-UA" sz="2000" dirty="0"/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2000" dirty="0">
                <a:hlinkClick r:id="rId5"/>
              </a:rPr>
              <a:t>https://childdevelop.com.ua/practice/10447/</a:t>
            </a:r>
            <a:endParaRPr lang="uk-UA" sz="2000" dirty="0"/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2000" dirty="0">
                <a:hlinkClick r:id="rId6"/>
              </a:rPr>
              <a:t>https://uk.wikipedia.org/wiki/%D0%9E%D0%BF%D1%82%D0%B8%D1%87%D0%BD%D0%B5_%D1%8F%D0%B2%D0%B8%D1%89%D0%B5</a:t>
            </a:r>
            <a:endParaRPr lang="uk-UA" sz="2000" dirty="0"/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2000" dirty="0">
                <a:hlinkClick r:id="rId7"/>
              </a:rPr>
              <a:t>https://youtu.be/iDIhHPoKYPQ?feature=shared</a:t>
            </a:r>
            <a:endParaRPr lang="uk-UA" sz="2000" dirty="0"/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2000" dirty="0">
                <a:hlinkClick r:id="rId8"/>
              </a:rPr>
              <a:t>https://youtu.be/ozEu35pvgXU</a:t>
            </a:r>
            <a:endParaRPr lang="uk-UA" sz="2000" dirty="0"/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en-US" sz="2000" dirty="0">
                <a:hlinkClick r:id="rId9"/>
              </a:rPr>
              <a:t>https://youtu.be/XZe6WPB4ZOE</a:t>
            </a:r>
            <a:endParaRPr lang="uk-UA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uk-UA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uk-UA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uk-UA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666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Прямоугольник 48"/>
          <p:cNvSpPr/>
          <p:nvPr/>
        </p:nvSpPr>
        <p:spPr>
          <a:xfrm>
            <a:off x="-681926" y="4112063"/>
            <a:ext cx="13561017" cy="3365869"/>
          </a:xfrm>
          <a:prstGeom prst="rect">
            <a:avLst/>
          </a:prstGeom>
          <a:pattFill prst="horzBrick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9585702" y="-720671"/>
            <a:ext cx="3688596" cy="6927742"/>
          </a:xfrm>
          <a:prstGeom prst="rect">
            <a:avLst/>
          </a:prstGeom>
          <a:pattFill prst="smGrid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-371961" y="-430073"/>
            <a:ext cx="13545518" cy="3115159"/>
          </a:xfrm>
          <a:prstGeom prst="rect">
            <a:avLst/>
          </a:prstGeom>
          <a:pattFill prst="wdDnDiag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-371960" y="-945397"/>
            <a:ext cx="3037667" cy="6664272"/>
          </a:xfrm>
          <a:prstGeom prst="rect">
            <a:avLst/>
          </a:prstGeom>
          <a:pattFill prst="solidDmnd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4" name="Группа 43"/>
          <p:cNvGrpSpPr/>
          <p:nvPr/>
        </p:nvGrpSpPr>
        <p:grpSpPr>
          <a:xfrm>
            <a:off x="0" y="-13527"/>
            <a:ext cx="12192000" cy="6871527"/>
            <a:chOff x="0" y="-13527"/>
            <a:chExt cx="12192000" cy="6871527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40" name="Рамка 39"/>
            <p:cNvSpPr>
              <a:spLocks noChangeAspect="1"/>
            </p:cNvSpPr>
            <p:nvPr/>
          </p:nvSpPr>
          <p:spPr>
            <a:xfrm>
              <a:off x="0" y="-13527"/>
              <a:ext cx="12192000" cy="6871527"/>
            </a:xfrm>
            <a:prstGeom prst="frame">
              <a:avLst/>
            </a:prstGeom>
            <a:grpFill/>
            <a:ln>
              <a:gradFill>
                <a:gsLst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1" name="Рамка 40"/>
            <p:cNvSpPr/>
            <p:nvPr/>
          </p:nvSpPr>
          <p:spPr>
            <a:xfrm>
              <a:off x="1007389" y="976394"/>
              <a:ext cx="10166889" cy="4897464"/>
            </a:xfrm>
            <a:prstGeom prst="fram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2" name="Рамка 41"/>
            <p:cNvSpPr/>
            <p:nvPr/>
          </p:nvSpPr>
          <p:spPr>
            <a:xfrm>
              <a:off x="1797804" y="1875295"/>
              <a:ext cx="8586061" cy="3084162"/>
            </a:xfrm>
            <a:prstGeom prst="fram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43" name="Рамка 42"/>
            <p:cNvSpPr/>
            <p:nvPr/>
          </p:nvSpPr>
          <p:spPr>
            <a:xfrm>
              <a:off x="2433234" y="2495227"/>
              <a:ext cx="7330698" cy="1844298"/>
            </a:xfrm>
            <a:prstGeom prst="fram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2665708" y="2743200"/>
            <a:ext cx="6850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ОПТИЧНІ ЯВИЩА</a:t>
            </a:r>
            <a:br>
              <a:rPr lang="uk-UA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uk-UA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ДОСЛІДИ</a:t>
            </a:r>
            <a:endParaRPr lang="ru-RU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399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accent6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/>
          <p:cNvSpPr/>
          <p:nvPr/>
        </p:nvSpPr>
        <p:spPr>
          <a:xfrm flipH="1">
            <a:off x="10340172" y="24136"/>
            <a:ext cx="1609165" cy="1595718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 flipH="1">
            <a:off x="7231981" y="302300"/>
            <a:ext cx="2066366" cy="1913965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 flipH="1">
            <a:off x="8905196" y="1570073"/>
            <a:ext cx="2510118" cy="2321859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chemeClr val="accent6">
                <a:lumMod val="60000"/>
                <a:lumOff val="4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 flipH="1">
            <a:off x="5935130" y="2375130"/>
            <a:ext cx="3030071" cy="2689412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FF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 flipH="1">
            <a:off x="8722043" y="3971365"/>
            <a:ext cx="3236258" cy="2886635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532160" y="1658078"/>
            <a:ext cx="331595" cy="34164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832879" y="5223407"/>
            <a:ext cx="617286" cy="56704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9093758" y="3719836"/>
            <a:ext cx="422031" cy="39998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1676185" y="2595616"/>
            <a:ext cx="515815" cy="46913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9515789" y="200967"/>
            <a:ext cx="301451" cy="29140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9278" y="0"/>
            <a:ext cx="5865852" cy="6740307"/>
          </a:xfrm>
          <a:prstGeom prst="rect">
            <a:avLst/>
          </a:prstGeom>
          <a:pattFill prst="divot">
            <a:fgClr>
              <a:schemeClr val="accent6">
                <a:lumMod val="75000"/>
              </a:schemeClr>
            </a:fgClr>
            <a:bgClr>
              <a:schemeClr val="bg1"/>
            </a:bgClr>
          </a:patt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Оптичні явища в природі</a:t>
            </a:r>
            <a:r>
              <a:rPr lang="ru-RU" dirty="0"/>
              <a:t> </a:t>
            </a:r>
            <a:r>
              <a:rPr lang="ru-RU" sz="3200" dirty="0"/>
              <a:t>- це велика група явищ, які виникають внаслідок заломлення світла в земній атмосфері  (дифракція), а також обумовлені розсіюванням світла, заломленням і відбиванням сонячного променя в краплинах води і льодяних кристаликах.</a:t>
            </a:r>
          </a:p>
          <a:p>
            <a:r>
              <a:rPr lang="uk-UA" sz="3200" dirty="0"/>
              <a:t>Наприклад: </a:t>
            </a:r>
            <a:r>
              <a:rPr lang="uk-UA" sz="32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</a:rPr>
              <a:t>гало</a:t>
            </a:r>
            <a:r>
              <a:rPr lang="uk-UA" sz="3200" dirty="0"/>
              <a:t>, </a:t>
            </a:r>
            <a:r>
              <a:rPr lang="uk-UA" sz="32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полярне сяйво</a:t>
            </a:r>
            <a:r>
              <a:rPr lang="uk-UA" sz="3200" dirty="0"/>
              <a:t>,</a:t>
            </a:r>
            <a:r>
              <a:rPr lang="uk-UA" sz="32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</a:rPr>
              <a:t> веселка</a:t>
            </a:r>
            <a:r>
              <a:rPr lang="uk-UA" sz="3200" dirty="0"/>
              <a:t>, </a:t>
            </a:r>
            <a:r>
              <a:rPr lang="uk-UA" sz="32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</a:rPr>
              <a:t>стовпи світла</a:t>
            </a:r>
            <a:r>
              <a:rPr lang="uk-UA" sz="3200" dirty="0"/>
              <a:t> та багато інших.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7166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8" name="wind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accent1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89647"/>
            <a:ext cx="1892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</a:rPr>
              <a:t>Дослід №1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458979"/>
            <a:ext cx="1806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Голограма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877478"/>
            <a:ext cx="2444387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chemeClr val="accent1">
                    <a:lumMod val="75000"/>
                  </a:schemeClr>
                </a:solidFill>
              </a:rPr>
              <a:t>Матеріали: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Пластикова пляшка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Скотч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Ножиці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accent1">
                    <a:lumMod val="75000"/>
                  </a:schemeClr>
                </a:solidFill>
              </a:rPr>
              <a:t>Телефон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Шестиугольник 9"/>
          <p:cNvSpPr/>
          <p:nvPr/>
        </p:nvSpPr>
        <p:spPr>
          <a:xfrm>
            <a:off x="6651811" y="367552"/>
            <a:ext cx="2209800" cy="1834208"/>
          </a:xfrm>
          <a:prstGeom prst="hexagon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F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 10"/>
          <p:cNvSpPr/>
          <p:nvPr/>
        </p:nvSpPr>
        <p:spPr>
          <a:xfrm>
            <a:off x="8861611" y="939514"/>
            <a:ext cx="1120589" cy="690282"/>
          </a:xfrm>
          <a:prstGeom prst="mathEqual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Шестиугольник 11"/>
          <p:cNvSpPr/>
          <p:nvPr/>
        </p:nvSpPr>
        <p:spPr>
          <a:xfrm>
            <a:off x="9982200" y="367552"/>
            <a:ext cx="2209800" cy="1834207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F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люс 12"/>
          <p:cNvSpPr/>
          <p:nvPr/>
        </p:nvSpPr>
        <p:spPr>
          <a:xfrm>
            <a:off x="5730604" y="840902"/>
            <a:ext cx="851647" cy="887506"/>
          </a:xfrm>
          <a:prstGeom prst="mathPlus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Шестиугольник 13"/>
          <p:cNvSpPr/>
          <p:nvPr/>
        </p:nvSpPr>
        <p:spPr>
          <a:xfrm>
            <a:off x="3455893" y="367552"/>
            <a:ext cx="2209800" cy="1834207"/>
          </a:xfrm>
          <a:prstGeom prst="hexagon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F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" y="2582637"/>
            <a:ext cx="80323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ХІД РОБОТИ</a:t>
            </a:r>
          </a:p>
          <a:p>
            <a:r>
              <a:rPr lang="uk-UA" sz="2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 листа пластику вирізаємо 4 трапеції (мал.1). Скріпляємо їх за допомогою скотча як на мал. 2. В інтернеті шукаємо спеціальне відео для голограм та ставимо призму у середину екрану. Отримуємо голограму як на мал. 4 .</a:t>
            </a:r>
            <a:endParaRPr lang="uk-UA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uk-UA" sz="2800" b="1" dirty="0">
                <a:solidFill>
                  <a:srgbClr val="FF0000"/>
                </a:solidFill>
              </a:rPr>
              <a:t>ЧОМУ ТАК ?</a:t>
            </a:r>
          </a:p>
          <a:p>
            <a:r>
              <a:rPr lang="uk-UA" sz="2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Голограма-об’ємне </a:t>
            </a:r>
            <a:r>
              <a:rPr lang="en-US" sz="2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3D </a:t>
            </a:r>
            <a:r>
              <a:rPr lang="uk-UA" sz="2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зображення , яке утворюється за допомогою заломлення світла .</a:t>
            </a:r>
          </a:p>
          <a:p>
            <a:r>
              <a:rPr lang="uk-UA" sz="200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Призма дає змогу заломити світлові промені під певним кутом так, щоб утворилася об’ємна картинка.</a:t>
            </a:r>
            <a:endParaRPr lang="ru-RU" sz="200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8450665" y="3050068"/>
            <a:ext cx="3346100" cy="2818169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F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9831466" y="5937401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Мал. 1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142248" y="-13326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Мал. 2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338166" y="-13326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Мал. 3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0668555" y="-13326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Мал. 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761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00B0F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узел 3"/>
          <p:cNvSpPr/>
          <p:nvPr/>
        </p:nvSpPr>
        <p:spPr>
          <a:xfrm>
            <a:off x="779929" y="80683"/>
            <a:ext cx="3245224" cy="2850776"/>
          </a:xfrm>
          <a:prstGeom prst="flowChartConnector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F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4"/>
          <p:cNvSpPr/>
          <p:nvPr/>
        </p:nvSpPr>
        <p:spPr>
          <a:xfrm>
            <a:off x="8175812" y="80683"/>
            <a:ext cx="3245224" cy="2850776"/>
          </a:xfrm>
          <a:prstGeom prst="flowChartConnector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F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>
            <a:off x="4464423" y="1030941"/>
            <a:ext cx="3272118" cy="950259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узел 8"/>
          <p:cNvSpPr/>
          <p:nvPr/>
        </p:nvSpPr>
        <p:spPr>
          <a:xfrm>
            <a:off x="8175812" y="3926542"/>
            <a:ext cx="3245224" cy="2850776"/>
          </a:xfrm>
          <a:prstGeom prst="flowChartConnector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F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9377083" y="2931459"/>
            <a:ext cx="842682" cy="995083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/>
          <p:cNvSpPr/>
          <p:nvPr/>
        </p:nvSpPr>
        <p:spPr>
          <a:xfrm>
            <a:off x="4464423" y="4885765"/>
            <a:ext cx="3272118" cy="932329"/>
          </a:xfrm>
          <a:prstGeom prst="lef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517677" y="2925165"/>
            <a:ext cx="31656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>
                <a:solidFill>
                  <a:srgbClr val="FF0000"/>
                </a:solidFill>
              </a:rPr>
              <a:t>ХІД РОБОТИ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18" name="Блок-схема: узел 17"/>
          <p:cNvSpPr/>
          <p:nvPr/>
        </p:nvSpPr>
        <p:spPr>
          <a:xfrm>
            <a:off x="779929" y="3932836"/>
            <a:ext cx="3245223" cy="2844482"/>
          </a:xfrm>
          <a:prstGeom prst="flowChartConnector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00B0F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401221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Шестиугольник 1"/>
          <p:cNvSpPr/>
          <p:nvPr/>
        </p:nvSpPr>
        <p:spPr>
          <a:xfrm>
            <a:off x="10013576" y="313763"/>
            <a:ext cx="2178424" cy="1810871"/>
          </a:xfrm>
          <a:prstGeom prst="hexagon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Шестиугольник 2"/>
          <p:cNvSpPr/>
          <p:nvPr/>
        </p:nvSpPr>
        <p:spPr>
          <a:xfrm>
            <a:off x="6810935" y="313760"/>
            <a:ext cx="2178424" cy="1810871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Шестиугольник 3"/>
          <p:cNvSpPr/>
          <p:nvPr/>
        </p:nvSpPr>
        <p:spPr>
          <a:xfrm>
            <a:off x="3608295" y="313761"/>
            <a:ext cx="2178423" cy="1810871"/>
          </a:xfrm>
          <a:prstGeom prst="hexagon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 4"/>
          <p:cNvSpPr/>
          <p:nvPr/>
        </p:nvSpPr>
        <p:spPr>
          <a:xfrm>
            <a:off x="8960223" y="905431"/>
            <a:ext cx="1111623" cy="627530"/>
          </a:xfrm>
          <a:prstGeom prst="mathEqual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люс 5"/>
          <p:cNvSpPr/>
          <p:nvPr/>
        </p:nvSpPr>
        <p:spPr>
          <a:xfrm>
            <a:off x="5786718" y="761997"/>
            <a:ext cx="995082" cy="914400"/>
          </a:xfrm>
          <a:prstGeom prst="mathPlus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8516471" y="2716299"/>
            <a:ext cx="2913529" cy="2429442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0" y="129097"/>
            <a:ext cx="3329501" cy="286232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</a:rPr>
              <a:t>Дослід №2</a:t>
            </a:r>
          </a:p>
          <a:p>
            <a:r>
              <a:rPr lang="uk-UA" sz="2800" b="1" dirty="0">
                <a:solidFill>
                  <a:srgbClr val="C00000"/>
                </a:solidFill>
              </a:rPr>
              <a:t>Лазер та бульбашки</a:t>
            </a:r>
          </a:p>
          <a:p>
            <a:r>
              <a:rPr lang="uk-UA" sz="2800" b="1" dirty="0">
                <a:solidFill>
                  <a:schemeClr val="accent2">
                    <a:lumMod val="75000"/>
                  </a:schemeClr>
                </a:solidFill>
              </a:rPr>
              <a:t>Матеріали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Лазер ( брилок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Мильні бульбашки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Трубочка (для напоїв)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Чашка Петрі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" y="2991419"/>
            <a:ext cx="85164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</a:rPr>
              <a:t>ХІД РОБОТИ</a:t>
            </a:r>
          </a:p>
          <a:p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Рідину з мильних бульбашок наливаємо у чашку Петрі ( мал. 1), ставимо  трубочку і дмухаємо у неї. Коли  надули бульбашки вимикаємо світло і світимо у них лазером . Отримуємо оптичне явище як на мал. 2 .</a:t>
            </a:r>
          </a:p>
          <a:p>
            <a:pPr algn="ctr"/>
            <a:r>
              <a:rPr lang="uk-UA" sz="2800" b="1" dirty="0">
                <a:solidFill>
                  <a:srgbClr val="FF0000"/>
                </a:solidFill>
              </a:rPr>
              <a:t>ЧОМУ ТАК ?</a:t>
            </a:r>
          </a:p>
          <a:p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Промінь лазеру багаторазово розщеплюється в стінках мильної </a:t>
            </a:r>
            <a:r>
              <a:rPr lang="uk-UA" sz="2400" dirty="0" err="1">
                <a:solidFill>
                  <a:schemeClr val="accent2">
                    <a:lumMod val="75000"/>
                  </a:schemeClr>
                </a:solidFill>
              </a:rPr>
              <a:t>бульбачки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 відбивається і </a:t>
            </a:r>
            <a:r>
              <a:rPr lang="uk-UA" sz="2400" dirty="0" err="1">
                <a:solidFill>
                  <a:schemeClr val="accent2">
                    <a:lumMod val="75000"/>
                  </a:schemeClr>
                </a:solidFill>
              </a:rPr>
              <a:t>неспрогнозовано</a:t>
            </a:r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 змінює напрямок.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54690" y="5145741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Мал. 1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684243" y="-55569"/>
            <a:ext cx="837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Мал. 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953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wind.wav"/>
          </p:stSnd>
        </p:sndAc>
      </p:transition>
    </mc:Choice>
    <mc:Fallback xmlns="">
      <p:transition spd="slow">
        <p:fade/>
        <p:sndAc>
          <p:stSnd>
            <p:snd r:embed="rId7" name="wind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0-02-05-7b1597b56871686eec5db9c8fc32b267619317a590ace51ac1de777807f3ac09_3de971090953c8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682" y="583700"/>
            <a:ext cx="3953435" cy="5261785"/>
          </a:xfrm>
          <a:prstGeom prst="rect">
            <a:avLst/>
          </a:prstGeom>
          <a:ln w="76200">
            <a:solidFill>
              <a:srgbClr val="C00000"/>
            </a:solidFill>
            <a:prstDash val="lgDashDot"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249" y="583700"/>
            <a:ext cx="3943068" cy="5257423"/>
          </a:xfrm>
          <a:prstGeom prst="rect">
            <a:avLst/>
          </a:prstGeom>
          <a:ln w="76200">
            <a:solidFill>
              <a:srgbClr val="C00000"/>
            </a:solidFill>
            <a:prstDash val="lgDashDot"/>
          </a:ln>
        </p:spPr>
      </p:pic>
      <p:sp>
        <p:nvSpPr>
          <p:cNvPr id="8" name="Стрелка вправо 7"/>
          <p:cNvSpPr/>
          <p:nvPr/>
        </p:nvSpPr>
        <p:spPr>
          <a:xfrm>
            <a:off x="4308242" y="2681192"/>
            <a:ext cx="3585882" cy="10668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518378" y="1692613"/>
            <a:ext cx="31656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>
                <a:solidFill>
                  <a:srgbClr val="FF0000"/>
                </a:solidFill>
              </a:rPr>
              <a:t>ХІД РОБОТИ</a:t>
            </a:r>
            <a:endParaRPr lang="ru-RU" sz="4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22994" y="6015317"/>
            <a:ext cx="1302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>
                <a:solidFill>
                  <a:srgbClr val="FF0000"/>
                </a:solidFill>
              </a:rPr>
              <a:t>Відео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9898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3027440" y="192645"/>
            <a:ext cx="3801377" cy="2200359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685378" y="154898"/>
            <a:ext cx="3801377" cy="2200359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0" y="17929"/>
            <a:ext cx="275415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</a:rPr>
              <a:t>Дослід №3</a:t>
            </a:r>
          </a:p>
          <a:p>
            <a:r>
              <a:rPr lang="uk-UA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Дисперсія світла</a:t>
            </a:r>
          </a:p>
          <a:p>
            <a:r>
              <a:rPr lang="uk-UA" sz="28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</a:rPr>
              <a:t>Матеріали: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</a:rPr>
              <a:t>Блюдце з водою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</a:rPr>
              <a:t>Дзеркальце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</a:rPr>
              <a:t>ліхтарик</a:t>
            </a:r>
            <a:endParaRPr lang="ru-RU" b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169457"/>
            <a:ext cx="8668871" cy="43396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FF0000"/>
                </a:solidFill>
              </a:rPr>
              <a:t>ХІД РОБОТИ</a:t>
            </a:r>
          </a:p>
          <a:p>
            <a:r>
              <a:rPr lang="uk-UA" sz="20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</a:rPr>
              <a:t>У блюдце з водою кладемо  дзеркальце. Потім світимо у нього ліхтариком. На стіні з’явиться «веселка».</a:t>
            </a:r>
          </a:p>
          <a:p>
            <a:r>
              <a:rPr lang="uk-UA" sz="2800" b="1" dirty="0">
                <a:solidFill>
                  <a:srgbClr val="FF0000"/>
                </a:solidFill>
              </a:rPr>
              <a:t>ЧОМУ ТАК ?</a:t>
            </a:r>
          </a:p>
          <a:p>
            <a:r>
              <a:rPr lang="uk-UA" sz="20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</a:rPr>
              <a:t>Насправді це не веселка , а </a:t>
            </a:r>
            <a:r>
              <a:rPr lang="uk-UA" sz="2000" b="1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</a:rPr>
              <a:t>спектор</a:t>
            </a:r>
            <a:r>
              <a:rPr lang="uk-UA" sz="20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</a:rPr>
              <a:t>. Згадаємо дослід Ньютона з дисперсією світла у скляній призмі ( мал. 1 ), отриману смугу він розділив на 7 кольорів веселки . Кожен колір має свою частоту хвилі, проходячи через воду промені заломлюються на певні кути і ми отримуємо таку картину. Найсильніше заломлюються фіолетові промені, найслабше червоні. Дослід також показує, що білий має увесь </a:t>
            </a:r>
            <a:r>
              <a:rPr lang="uk-UA" sz="2000" b="1" dirty="0" err="1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</a:rPr>
              <a:t>спектор</a:t>
            </a:r>
            <a:r>
              <a:rPr lang="uk-UA" sz="20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</a:rPr>
              <a:t> кольорів. </a:t>
            </a:r>
          </a:p>
          <a:p>
            <a:r>
              <a:rPr lang="uk-UA" sz="2000" b="1" dirty="0"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FC000"/>
                </a:solidFill>
              </a:rPr>
              <a:t> Дисперсія – це явище розкладання  світла у спектор (мал,. 2 ), що зумовлене  залежністю абсолютного показника  заломлення середовища від частоти або довжини світлової хвилі.</a:t>
            </a:r>
            <a:endParaRPr lang="ru-RU" sz="2000" b="1" dirty="0"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40723" y="2390579"/>
            <a:ext cx="83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Мал. 1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509583" y="2390579"/>
            <a:ext cx="837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Мал. 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516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634902" y="632298"/>
            <a:ext cx="4922195" cy="6225702"/>
          </a:xfrm>
          <a:prstGeom prst="round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solidFill>
              <a:srgbClr val="FFC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0" y="-98232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FF0000"/>
                </a:solidFill>
              </a:rPr>
              <a:t>ХІД РОБОТИ</a:t>
            </a:r>
            <a:endParaRPr lang="ru-RU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016933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763</Words>
  <Application>Microsoft Office PowerPoint</Application>
  <PresentationFormat>Широкий екран</PresentationFormat>
  <Paragraphs>95</Paragraphs>
  <Slides>14</Slides>
  <Notes>2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Windows</dc:creator>
  <cp:lastModifiedBy>Вадим Рудюк</cp:lastModifiedBy>
  <cp:revision>85</cp:revision>
  <dcterms:created xsi:type="dcterms:W3CDTF">2024-04-04T16:41:05Z</dcterms:created>
  <dcterms:modified xsi:type="dcterms:W3CDTF">2024-04-13T05:58:23Z</dcterms:modified>
</cp:coreProperties>
</file>