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8" r:id="rId5"/>
    <p:sldId id="259" r:id="rId6"/>
    <p:sldId id="271" r:id="rId7"/>
    <p:sldId id="272" r:id="rId8"/>
    <p:sldId id="273" r:id="rId9"/>
    <p:sldId id="278" r:id="rId10"/>
    <p:sldId id="274" r:id="rId11"/>
    <p:sldId id="277" r:id="rId12"/>
    <p:sldId id="27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65"/>
    <a:srgbClr val="43FF50"/>
    <a:srgbClr val="477CFF"/>
    <a:srgbClr val="FFFA97"/>
    <a:srgbClr val="FEF202"/>
    <a:srgbClr val="0045F0"/>
    <a:srgbClr val="00C00E"/>
    <a:srgbClr val="FF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>
        <p:scale>
          <a:sx n="80" d="100"/>
          <a:sy n="80" d="100"/>
        </p:scale>
        <p:origin x="-571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Екологічні групи павуків у селищі Драбів, %</a:t>
            </a:r>
          </a:p>
        </c:rich>
      </c:tx>
      <c:layout>
        <c:manualLayout>
          <c:xMode val="edge"/>
          <c:yMode val="edge"/>
          <c:x val="0.54494150022537236"/>
          <c:y val="6.093749625138433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Екологічні групи павуків у селищі Драбів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8.6820490471982009E-2"/>
                  <c:y val="4.58535281832229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63083028778267E-2"/>
                  <c:y val="-0.122984490466013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10138920736641E-2"/>
                  <c:y val="-7.88221531236372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811248602808686E-2"/>
                  <c:y val="3.40843975095720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8573798039860018E-2"/>
                  <c:y val="0.121774045166458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Павуки-колопряди</c:v>
                </c:pt>
                <c:pt idx="1">
                  <c:v>Павуки-тенетники</c:v>
                </c:pt>
                <c:pt idx="2">
                  <c:v>Павуки-бокоходи</c:v>
                </c:pt>
                <c:pt idx="3">
                  <c:v>Стрибаючі павуки</c:v>
                </c:pt>
                <c:pt idx="4">
                  <c:v>Павуки-вовки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</c:v>
                </c:pt>
                <c:pt idx="1">
                  <c:v>12</c:v>
                </c:pt>
                <c:pt idx="2">
                  <c:v>17</c:v>
                </c:pt>
                <c:pt idx="3">
                  <c:v>5</c:v>
                </c:pt>
                <c:pt idx="4">
                  <c:v>19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01725338975193"/>
          <c:y val="0.32022156002574065"/>
          <c:w val="0.26943031463712885"/>
          <c:h val="0.477599933710633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013326335451858"/>
          <c:y val="2.479804327995215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Життєдіяльність павуків за різних погодних умов, %
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rgbClr val="FFF865">
                  <a:alpha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explosion val="5"/>
            <c:spPr>
              <a:solidFill>
                <a:srgbClr val="43FF50">
                  <a:alpha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explosion val="2"/>
            <c:spPr>
              <a:solidFill>
                <a:srgbClr val="477CFF">
                  <a:alpha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cat>
            <c:strRef>
              <c:f>Лист1!$A$2:$A$4</c:f>
              <c:strCache>
                <c:ptCount val="3"/>
                <c:pt idx="0">
                  <c:v>Сонячно</c:v>
                </c:pt>
                <c:pt idx="1">
                  <c:v>Хмарно</c:v>
                </c:pt>
                <c:pt idx="2">
                  <c:v>Дощ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52</c:v>
                </c:pt>
                <c:pt idx="2">
                  <c:v>11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8512128"/>
        <c:axId val="135377664"/>
      </c:barChart>
      <c:valAx>
        <c:axId val="13537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512128"/>
        <c:crossBetween val="between"/>
      </c:valAx>
      <c:catAx>
        <c:axId val="188512128"/>
        <c:scaling>
          <c:orientation val="minMax"/>
        </c:scaling>
        <c:delete val="0"/>
        <c:axPos val="b"/>
        <c:majorTickMark val="out"/>
        <c:minorTickMark val="none"/>
        <c:tickLblPos val="nextTo"/>
        <c:crossAx val="135377664"/>
        <c:auto val="1"/>
        <c:lblAlgn val="ctr"/>
        <c:lblOffset val="100"/>
        <c:noMultiLvlLbl val="0"/>
      </c:catAx>
      <c:spPr>
        <a:scene3d>
          <a:camera prst="orthographicFront"/>
          <a:lightRig rig="threePt" dir="t"/>
        </a:scene3d>
        <a:sp3d>
          <a:bevelT prst="angle"/>
        </a:sp3d>
      </c:spPr>
    </c:plotArea>
    <c:plotVisOnly val="1"/>
    <c:dispBlanksAs val="gap"/>
    <c:showDLblsOverMax val="0"/>
  </c:chart>
  <c:txPr>
    <a:bodyPr/>
    <a:lstStyle/>
    <a:p>
      <a:pPr>
        <a:defRPr sz="1800">
          <a:latin typeface="Bahnschrift" panose="020B0502040204020203" pitchFamily="34" charset="0"/>
        </a:defRPr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AA386-9E69-4A64-994A-609EDF69A15B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559A-900C-438F-9805-53A3217F03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4558" y="445991"/>
            <a:ext cx="4846595" cy="1084729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Всеукраїнський конкурс 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«МАН Юніор Дослідник» 2024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571" y="467957"/>
            <a:ext cx="4633010" cy="592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620" y="4388427"/>
            <a:ext cx="5681380" cy="234254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latin typeface="Bahnschrift" panose="020B0502040204020203" pitchFamily="34" charset="0"/>
              </a:rPr>
              <a:t>Підготувала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b="1" dirty="0" smtClean="0">
                <a:latin typeface="Bahnschrift" panose="020B0502040204020203" pitchFamily="34" charset="0"/>
              </a:rPr>
              <a:t>Вакуленко Дар’я </a:t>
            </a:r>
            <a:r>
              <a:rPr lang="uk-UA" dirty="0" smtClean="0">
                <a:latin typeface="Bahnschrift" panose="020B0502040204020203" pitchFamily="34" charset="0"/>
              </a:rPr>
              <a:t>учениця 6А класу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latin typeface="Bahnschrift" panose="020B0502040204020203" pitchFamily="34" charset="0"/>
              </a:rPr>
              <a:t>Драбівського ліцею Драбівської селищної ради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latin typeface="Bahnschrift" panose="020B0502040204020203" pitchFamily="34" charset="0"/>
              </a:rPr>
              <a:t>Черкаської області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uk-UA" sz="1050" dirty="0" smtClean="0">
              <a:latin typeface="Bahnschrift" panose="020B0502040204020203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latin typeface="Bahnschrift" panose="020B0502040204020203" pitchFamily="34" charset="0"/>
              </a:rPr>
              <a:t>Науковий керівник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b="1" dirty="0" smtClean="0">
                <a:latin typeface="Bahnschrift" panose="020B0502040204020203" pitchFamily="34" charset="0"/>
              </a:rPr>
              <a:t>Осадча Оксана Миколаївна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4448" y="1935471"/>
            <a:ext cx="55760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ПАВУКИ ЯК ІНДИКАТОРИ БІОРІЗНОМАНІТНОСТІ УРБАНІЗОВАНИХ ЕКОСИСТЕМ 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СЕЛИЩА ДРАБІВ ЧЕРКАСЬКОЇ ОБЛАСТІ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180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33738"/>
              </p:ext>
            </p:extLst>
          </p:nvPr>
        </p:nvGraphicFramePr>
        <p:xfrm>
          <a:off x="1000124" y="1323975"/>
          <a:ext cx="10525128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5026"/>
                <a:gridCol w="2111614"/>
                <a:gridCol w="2108320"/>
                <a:gridCol w="2108320"/>
                <a:gridCol w="209184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Родина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Ділянка №1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Ділянка №2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Ділянка №3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Ділянка №4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Atypidae</a:t>
                      </a:r>
                      <a:endParaRPr lang="uk-UA" sz="1600" i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Dysderidae</a:t>
                      </a:r>
                      <a:endParaRPr lang="uk-UA" sz="1600" i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9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9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Linyphiidae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11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8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4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Lycosidae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13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11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6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Pisauridae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6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Agelenidae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12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14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8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Anyphaenidae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9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7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4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Liocranidae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7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6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Clubionidae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Gnaphosidae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11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7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Zoridae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7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Thomisidae</a:t>
                      </a:r>
                      <a:r>
                        <a:rPr lang="en-US" sz="1600" i="1" dirty="0" smtClean="0"/>
                        <a:t> 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8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8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Salticidae</a:t>
                      </a:r>
                      <a:endParaRPr lang="uk-UA" sz="1600" i="1" dirty="0" smtClean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3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</a:t>
                      </a:r>
                      <a:endParaRPr lang="uk-UA" sz="16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1</a:t>
                      </a:r>
                      <a:endParaRPr lang="uk-UA" sz="1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-</a:t>
                      </a:r>
                      <a:endParaRPr lang="uk-UA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3160" y="292504"/>
            <a:ext cx="930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Bahnschrift" panose="020B0502040204020203" pitchFamily="34" charset="0"/>
              </a:rPr>
              <a:t>Відносна чисельність (%) родин павуків </a:t>
            </a:r>
          </a:p>
          <a:p>
            <a:pPr algn="ctr"/>
            <a:r>
              <a:rPr lang="uk-UA" sz="2400" b="1" dirty="0">
                <a:latin typeface="Bahnschrift" panose="020B0502040204020203" pitchFamily="34" charset="0"/>
              </a:rPr>
              <a:t>н</a:t>
            </a:r>
            <a:r>
              <a:rPr lang="uk-UA" sz="2400" b="1" dirty="0" smtClean="0">
                <a:latin typeface="Bahnschrift" panose="020B0502040204020203" pitchFamily="34" charset="0"/>
              </a:rPr>
              <a:t>а досліджуваних ділянках селища Драбів</a:t>
            </a:r>
            <a:endParaRPr lang="uk-UA" sz="24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07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Наклейка паутина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792" y="4045059"/>
            <a:ext cx="3310316" cy="23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899" y="1029618"/>
            <a:ext cx="576262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uk-UA" sz="2100" dirty="0">
                <a:latin typeface="Bahnschrift" panose="020B0502040204020203" pitchFamily="34" charset="0"/>
              </a:rPr>
              <a:t> </a:t>
            </a:r>
            <a:r>
              <a:rPr lang="uk-UA" sz="2100" dirty="0" smtClean="0">
                <a:latin typeface="Bahnschrift" panose="020B0502040204020203" pitchFamily="34" charset="0"/>
              </a:rPr>
              <a:t>            </a:t>
            </a:r>
            <a:r>
              <a:rPr lang="uk-UA" sz="2050" dirty="0" smtClean="0">
                <a:latin typeface="Bahnschrift" panose="020B0502040204020203" pitchFamily="34" charset="0"/>
              </a:rPr>
              <a:t>Найширше </a:t>
            </a:r>
            <a:r>
              <a:rPr lang="uk-UA" sz="2050" dirty="0">
                <a:latin typeface="Bahnschrift" panose="020B0502040204020203" pitchFamily="34" charset="0"/>
              </a:rPr>
              <a:t>як за видовою </a:t>
            </a:r>
            <a:r>
              <a:rPr lang="uk-UA" sz="2050" dirty="0" smtClean="0">
                <a:latin typeface="Bahnschrift" panose="020B0502040204020203" pitchFamily="34" charset="0"/>
              </a:rPr>
              <a:t>                        різноманітністю</a:t>
            </a:r>
            <a:r>
              <a:rPr lang="uk-UA" sz="2050" dirty="0">
                <a:latin typeface="Bahnschrift" panose="020B0502040204020203" pitchFamily="34" charset="0"/>
              </a:rPr>
              <a:t>, так і чисельністю особин, представлені павуки родин </a:t>
            </a:r>
            <a:r>
              <a:rPr lang="en-US" sz="2050" i="1" dirty="0" err="1">
                <a:latin typeface="Bahnschrift" panose="020B0502040204020203" pitchFamily="34" charset="0"/>
              </a:rPr>
              <a:t>Linyphiidae</a:t>
            </a:r>
            <a:r>
              <a:rPr lang="en-US" sz="2050" i="1" dirty="0">
                <a:latin typeface="Bahnschrift" panose="020B0502040204020203" pitchFamily="34" charset="0"/>
              </a:rPr>
              <a:t>, </a:t>
            </a:r>
            <a:r>
              <a:rPr lang="en-US" sz="2050" i="1" dirty="0" err="1">
                <a:latin typeface="Bahnschrift" panose="020B0502040204020203" pitchFamily="34" charset="0"/>
              </a:rPr>
              <a:t>Salticidae</a:t>
            </a:r>
            <a:r>
              <a:rPr lang="en-US" sz="2050" i="1" dirty="0">
                <a:latin typeface="Bahnschrift" panose="020B0502040204020203" pitchFamily="34" charset="0"/>
              </a:rPr>
              <a:t>, </a:t>
            </a:r>
            <a:r>
              <a:rPr lang="en-US" sz="2050" i="1" dirty="0" err="1">
                <a:latin typeface="Bahnschrift" panose="020B0502040204020203" pitchFamily="34" charset="0"/>
              </a:rPr>
              <a:t>Araneaedae</a:t>
            </a:r>
            <a:r>
              <a:rPr lang="en-US" sz="2050" i="1" dirty="0">
                <a:latin typeface="Bahnschrift" panose="020B0502040204020203" pitchFamily="34" charset="0"/>
              </a:rPr>
              <a:t> </a:t>
            </a:r>
            <a:r>
              <a:rPr lang="uk-UA" sz="2050" i="1" dirty="0">
                <a:latin typeface="Bahnschrift" panose="020B0502040204020203" pitchFamily="34" charset="0"/>
              </a:rPr>
              <a:t>і </a:t>
            </a:r>
            <a:r>
              <a:rPr lang="en-US" sz="2050" i="1" dirty="0" err="1">
                <a:latin typeface="Bahnschrift" panose="020B0502040204020203" pitchFamily="34" charset="0"/>
              </a:rPr>
              <a:t>Lycosidae</a:t>
            </a:r>
            <a:r>
              <a:rPr lang="en-US" sz="2050" dirty="0">
                <a:latin typeface="Bahnschrift" panose="020B0502040204020203" pitchFamily="34" charset="0"/>
              </a:rPr>
              <a:t>. </a:t>
            </a:r>
            <a:endParaRPr lang="uk-UA" sz="2050" dirty="0" smtClean="0">
              <a:latin typeface="Bahnschrift" panose="020B0502040204020203" pitchFamily="34" charset="0"/>
            </a:endParaRPr>
          </a:p>
          <a:p>
            <a:pPr algn="ctr">
              <a:spcBef>
                <a:spcPts val="800"/>
              </a:spcBef>
            </a:pPr>
            <a:r>
              <a:rPr lang="uk-UA" sz="2050" dirty="0" smtClean="0">
                <a:latin typeface="Bahnschrift" panose="020B0502040204020203" pitchFamily="34" charset="0"/>
              </a:rPr>
              <a:t>Представників </a:t>
            </a:r>
            <a:r>
              <a:rPr lang="uk-UA" sz="2050" dirty="0">
                <a:latin typeface="Bahnschrift" panose="020B0502040204020203" pitchFamily="34" charset="0"/>
              </a:rPr>
              <a:t>лише одного типового виду </a:t>
            </a:r>
            <a:r>
              <a:rPr lang="en-US" sz="2050" i="1" dirty="0" err="1">
                <a:latin typeface="Bahnschrift" panose="020B0502040204020203" pitchFamily="34" charset="0"/>
              </a:rPr>
              <a:t>Pisaura</a:t>
            </a:r>
            <a:r>
              <a:rPr lang="en-US" sz="2050" dirty="0">
                <a:latin typeface="Bahnschrift" panose="020B0502040204020203" pitchFamily="34" charset="0"/>
              </a:rPr>
              <a:t> mirabilis </a:t>
            </a:r>
            <a:r>
              <a:rPr lang="uk-UA" sz="2050" dirty="0">
                <a:latin typeface="Bahnschrift" panose="020B0502040204020203" pitchFamily="34" charset="0"/>
              </a:rPr>
              <a:t>було виявлено у всіх обстежених </a:t>
            </a:r>
            <a:r>
              <a:rPr lang="uk-UA" sz="2050" dirty="0" err="1">
                <a:latin typeface="Bahnschrift" panose="020B0502040204020203" pitchFamily="34" charset="0"/>
              </a:rPr>
              <a:t>урбоекосистемах</a:t>
            </a:r>
            <a:r>
              <a:rPr lang="uk-UA" sz="2050" dirty="0">
                <a:latin typeface="Bahnschrift" panose="020B0502040204020203" pitchFamily="34" charset="0"/>
              </a:rPr>
              <a:t>. </a:t>
            </a:r>
            <a:endParaRPr lang="uk-UA" sz="2050" dirty="0" smtClean="0">
              <a:latin typeface="Bahnschrift" panose="020B0502040204020203" pitchFamily="34" charset="0"/>
            </a:endParaRPr>
          </a:p>
          <a:p>
            <a:pPr algn="ctr">
              <a:spcBef>
                <a:spcPts val="500"/>
              </a:spcBef>
            </a:pPr>
            <a:r>
              <a:rPr lang="uk-UA" sz="2050" dirty="0" smtClean="0">
                <a:latin typeface="Bahnschrift" panose="020B0502040204020203" pitchFamily="34" charset="0"/>
              </a:rPr>
              <a:t>До </a:t>
            </a:r>
            <a:r>
              <a:rPr lang="uk-UA" sz="2050" dirty="0">
                <a:latin typeface="Bahnschrift" panose="020B0502040204020203" pitchFamily="34" charset="0"/>
              </a:rPr>
              <a:t>масових видів, домінуючих за чисельністю в більшості обстежених ділянок, належать </a:t>
            </a:r>
            <a:r>
              <a:rPr lang="en-US" sz="2050" i="1" dirty="0" err="1">
                <a:latin typeface="Bahnschrift" panose="020B0502040204020203" pitchFamily="34" charset="0"/>
              </a:rPr>
              <a:t>Linyphia</a:t>
            </a:r>
            <a:r>
              <a:rPr lang="en-US" sz="2050" i="1" dirty="0">
                <a:latin typeface="Bahnschrift" panose="020B0502040204020203" pitchFamily="34" charset="0"/>
              </a:rPr>
              <a:t> </a:t>
            </a:r>
            <a:r>
              <a:rPr lang="en-US" sz="2050" i="1" dirty="0" err="1">
                <a:latin typeface="Bahnschrift" panose="020B0502040204020203" pitchFamily="34" charset="0"/>
              </a:rPr>
              <a:t>triangularis</a:t>
            </a:r>
            <a:r>
              <a:rPr lang="en-US" sz="2050" i="1" dirty="0">
                <a:latin typeface="Bahnschrift" panose="020B0502040204020203" pitchFamily="34" charset="0"/>
              </a:rPr>
              <a:t>, </a:t>
            </a:r>
            <a:r>
              <a:rPr lang="en-US" sz="2050" i="1" dirty="0" err="1">
                <a:latin typeface="Bahnschrift" panose="020B0502040204020203" pitchFamily="34" charset="0"/>
              </a:rPr>
              <a:t>Pardosa</a:t>
            </a:r>
            <a:r>
              <a:rPr lang="en-US" sz="2050" i="1" dirty="0">
                <a:latin typeface="Bahnschrift" panose="020B0502040204020203" pitchFamily="34" charset="0"/>
              </a:rPr>
              <a:t> </a:t>
            </a:r>
            <a:r>
              <a:rPr lang="en-US" sz="2050" i="1" dirty="0" err="1">
                <a:latin typeface="Bahnschrift" panose="020B0502040204020203" pitchFamily="34" charset="0"/>
              </a:rPr>
              <a:t>agrestis</a:t>
            </a:r>
            <a:r>
              <a:rPr lang="en-US" sz="2050" i="1" dirty="0">
                <a:latin typeface="Bahnschrift" panose="020B0502040204020203" pitchFamily="34" charset="0"/>
              </a:rPr>
              <a:t>, </a:t>
            </a:r>
            <a:r>
              <a:rPr lang="en-US" sz="2050" i="1" dirty="0" err="1">
                <a:latin typeface="Bahnschrift" panose="020B0502040204020203" pitchFamily="34" charset="0"/>
              </a:rPr>
              <a:t>Pisaura</a:t>
            </a:r>
            <a:r>
              <a:rPr lang="en-US" sz="2050" i="1" dirty="0">
                <a:latin typeface="Bahnschrift" panose="020B0502040204020203" pitchFamily="34" charset="0"/>
              </a:rPr>
              <a:t> mirabilis</a:t>
            </a:r>
            <a:r>
              <a:rPr lang="en-US" sz="2050" dirty="0">
                <a:latin typeface="Bahnschrift" panose="020B0502040204020203" pitchFamily="34" charset="0"/>
              </a:rPr>
              <a:t> </a:t>
            </a:r>
            <a:r>
              <a:rPr lang="uk-UA" sz="2050" dirty="0">
                <a:latin typeface="Bahnschrift" panose="020B0502040204020203" pitchFamily="34" charset="0"/>
              </a:rPr>
              <a:t>і </a:t>
            </a:r>
            <a:r>
              <a:rPr lang="en-US" sz="2050" i="1" dirty="0" err="1">
                <a:latin typeface="Bahnschrift" panose="020B0502040204020203" pitchFamily="34" charset="0"/>
              </a:rPr>
              <a:t>Tibellus</a:t>
            </a:r>
            <a:r>
              <a:rPr lang="en-US" sz="2050" i="1" dirty="0">
                <a:latin typeface="Bahnschrift" panose="020B0502040204020203" pitchFamily="34" charset="0"/>
              </a:rPr>
              <a:t> oblongus</a:t>
            </a:r>
            <a:r>
              <a:rPr lang="en-US" sz="2050" dirty="0">
                <a:latin typeface="Bahnschrift" panose="020B0502040204020203" pitchFamily="34" charset="0"/>
              </a:rPr>
              <a:t>. </a:t>
            </a:r>
            <a:endParaRPr lang="uk-UA" sz="2050" dirty="0" smtClean="0">
              <a:latin typeface="Bahnschrift" panose="020B0502040204020203" pitchFamily="34" charset="0"/>
            </a:endParaRPr>
          </a:p>
          <a:p>
            <a:pPr algn="ctr">
              <a:spcBef>
                <a:spcPts val="500"/>
              </a:spcBef>
            </a:pPr>
            <a:r>
              <a:rPr lang="uk-UA" sz="2050" dirty="0" smtClean="0">
                <a:latin typeface="Bahnschrift" panose="020B0502040204020203" pitchFamily="34" charset="0"/>
              </a:rPr>
              <a:t>Серед </a:t>
            </a:r>
            <a:r>
              <a:rPr lang="uk-UA" sz="2050" dirty="0">
                <a:latin typeface="Bahnschrift" panose="020B0502040204020203" pitchFamily="34" charset="0"/>
              </a:rPr>
              <a:t>досліджених видів був і рідкісний представник </a:t>
            </a:r>
            <a:r>
              <a:rPr lang="en-US" sz="2050" i="1" dirty="0" err="1">
                <a:latin typeface="Bahnschrift" panose="020B0502040204020203" pitchFamily="34" charset="0"/>
              </a:rPr>
              <a:t>Ozyptila</a:t>
            </a:r>
            <a:r>
              <a:rPr lang="en-US" sz="2050" i="1" dirty="0">
                <a:latin typeface="Bahnschrift" panose="020B0502040204020203" pitchFamily="34" charset="0"/>
              </a:rPr>
              <a:t> </a:t>
            </a:r>
            <a:r>
              <a:rPr lang="en-US" sz="2050" i="1" dirty="0" err="1">
                <a:latin typeface="Bahnschrift" panose="020B0502040204020203" pitchFamily="34" charset="0"/>
              </a:rPr>
              <a:t>westringi</a:t>
            </a:r>
            <a:r>
              <a:rPr lang="en-US" sz="2050" i="1" dirty="0">
                <a:latin typeface="Bahnschrift" panose="020B0502040204020203" pitchFamily="34" charset="0"/>
              </a:rPr>
              <a:t> </a:t>
            </a:r>
            <a:r>
              <a:rPr lang="en-US" sz="2050" dirty="0">
                <a:latin typeface="Bahnschrift" panose="020B0502040204020203" pitchFamily="34" charset="0"/>
              </a:rPr>
              <a:t>(</a:t>
            </a:r>
            <a:r>
              <a:rPr lang="uk-UA" sz="2050" dirty="0">
                <a:latin typeface="Bahnschrift" panose="020B0502040204020203" pitchFamily="34" charset="0"/>
              </a:rPr>
              <a:t>родина </a:t>
            </a:r>
            <a:r>
              <a:rPr lang="en-US" sz="2050" i="1" dirty="0" err="1">
                <a:latin typeface="Bahnschrift" panose="020B0502040204020203" pitchFamily="34" charset="0"/>
              </a:rPr>
              <a:t>Thomisidae</a:t>
            </a:r>
            <a:r>
              <a:rPr lang="en-US" sz="2050" dirty="0">
                <a:latin typeface="Bahnschrift" panose="020B0502040204020203" pitchFamily="34" charset="0"/>
              </a:rPr>
              <a:t>), </a:t>
            </a:r>
            <a:r>
              <a:rPr lang="uk-UA" sz="2050" dirty="0">
                <a:latin typeface="Bahnschrift" panose="020B0502040204020203" pitchFamily="34" charset="0"/>
              </a:rPr>
              <a:t>які зазвичай поширені на території Швеції, Нідерландів і </a:t>
            </a:r>
            <a:r>
              <a:rPr lang="uk-UA" sz="2050" dirty="0" smtClean="0">
                <a:latin typeface="Bahnschrift" panose="020B0502040204020203" pitchFamily="34" charset="0"/>
              </a:rPr>
              <a:t>Німеччини</a:t>
            </a:r>
            <a:endParaRPr lang="uk-UA" sz="2050" dirty="0">
              <a:latin typeface="Bahnschrift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23875"/>
            <a:ext cx="2828924" cy="3771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Пнг Паутина 32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5090" y="320258"/>
            <a:ext cx="4250809" cy="412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2514599"/>
            <a:ext cx="2897792" cy="386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238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12991616"/>
              </p:ext>
            </p:extLst>
          </p:nvPr>
        </p:nvGraphicFramePr>
        <p:xfrm>
          <a:off x="685801" y="719666"/>
          <a:ext cx="10715624" cy="563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500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" y="1910566"/>
            <a:ext cx="115919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err="1" smtClean="0"/>
              <a:t>Павуки</a:t>
            </a:r>
            <a:r>
              <a:rPr lang="ru-RU" sz="2400" dirty="0" smtClean="0"/>
              <a:t> </a:t>
            </a:r>
            <a:r>
              <a:rPr lang="ru-RU" sz="2400" dirty="0"/>
              <a:t>як </a:t>
            </a:r>
            <a:r>
              <a:rPr lang="ru-RU" sz="2400" dirty="0" err="1"/>
              <a:t>індикатори</a:t>
            </a:r>
            <a:r>
              <a:rPr lang="ru-RU" sz="2400" dirty="0"/>
              <a:t> </a:t>
            </a:r>
            <a:r>
              <a:rPr lang="ru-RU" sz="2400" dirty="0" err="1"/>
              <a:t>біорізноманітності</a:t>
            </a:r>
            <a:r>
              <a:rPr lang="ru-RU" sz="2400" dirty="0"/>
              <a:t> є </a:t>
            </a:r>
            <a:r>
              <a:rPr lang="ru-RU" sz="2400" dirty="0" err="1"/>
              <a:t>зручними</a:t>
            </a:r>
            <a:r>
              <a:rPr lang="ru-RU" sz="2400" dirty="0"/>
              <a:t> та </a:t>
            </a:r>
            <a:r>
              <a:rPr lang="ru-RU" sz="2400" dirty="0" err="1"/>
              <a:t>інформативними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Членистоногих.</a:t>
            </a:r>
          </a:p>
          <a:p>
            <a:pPr marL="342900" indent="-342900">
              <a:buAutoNum type="arabicPeriod"/>
            </a:pPr>
            <a:r>
              <a:rPr lang="ru-RU" sz="2400" dirty="0" err="1" smtClean="0"/>
              <a:t>Видове</a:t>
            </a:r>
            <a:r>
              <a:rPr lang="ru-RU" sz="2400" dirty="0" smtClean="0"/>
              <a:t> </a:t>
            </a:r>
            <a:r>
              <a:rPr lang="ru-RU" sz="2400" dirty="0" err="1"/>
              <a:t>багатство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там, де є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їжі</a:t>
            </a:r>
            <a:r>
              <a:rPr lang="ru-RU" sz="2400" dirty="0"/>
              <a:t>. Як </a:t>
            </a:r>
            <a:r>
              <a:rPr lang="ru-RU" sz="2400" dirty="0" err="1"/>
              <a:t>виявилось</a:t>
            </a:r>
            <a:r>
              <a:rPr lang="ru-RU" sz="2400" dirty="0"/>
              <a:t> з наших </a:t>
            </a:r>
            <a:r>
              <a:rPr lang="ru-RU" sz="2400" dirty="0" err="1"/>
              <a:t>досліджень</a:t>
            </a:r>
            <a:r>
              <a:rPr lang="ru-RU" sz="2400" dirty="0"/>
              <a:t> 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, з </a:t>
            </a:r>
            <a:r>
              <a:rPr lang="ru-RU" sz="2400" dirty="0" err="1"/>
              <a:t>найменшим</a:t>
            </a:r>
            <a:r>
              <a:rPr lang="ru-RU" sz="2400" dirty="0"/>
              <a:t> </a:t>
            </a:r>
            <a:r>
              <a:rPr lang="ru-RU" sz="2400" dirty="0" err="1"/>
              <a:t>антропогенним</a:t>
            </a:r>
            <a:r>
              <a:rPr lang="ru-RU" sz="2400" dirty="0"/>
              <a:t> </a:t>
            </a:r>
            <a:r>
              <a:rPr lang="ru-RU" sz="2400" dirty="0" err="1"/>
              <a:t>навантаженням</a:t>
            </a:r>
            <a:r>
              <a:rPr lang="ru-RU" sz="2400" dirty="0"/>
              <a:t>.</a:t>
            </a:r>
          </a:p>
          <a:p>
            <a:pPr marL="342900" indent="-342900">
              <a:buAutoNum type="arabicPeriod"/>
            </a:pP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досліджених</a:t>
            </a:r>
            <a:r>
              <a:rPr lang="ru-RU" sz="2400" dirty="0"/>
              <a:t>  </a:t>
            </a:r>
            <a:r>
              <a:rPr lang="ru-RU" sz="2400" dirty="0" err="1"/>
              <a:t>урбоекосистемах</a:t>
            </a:r>
            <a:r>
              <a:rPr lang="ru-RU" sz="2400" dirty="0"/>
              <a:t> </a:t>
            </a:r>
            <a:r>
              <a:rPr lang="ru-RU" sz="2400" dirty="0" err="1"/>
              <a:t>середня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на 10 сотках </a:t>
            </a:r>
            <a:r>
              <a:rPr lang="ru-RU" sz="2400" dirty="0" err="1"/>
              <a:t>дослідної</a:t>
            </a:r>
            <a:r>
              <a:rPr lang="ru-RU" sz="2400" dirty="0"/>
              <a:t> </a:t>
            </a:r>
            <a:r>
              <a:rPr lang="ru-RU" sz="2400" dirty="0" err="1"/>
              <a:t>ділянки</a:t>
            </a:r>
            <a:r>
              <a:rPr lang="ru-RU" sz="2400" dirty="0"/>
              <a:t> мала </a:t>
            </a:r>
            <a:r>
              <a:rPr lang="ru-RU" sz="2400" dirty="0" err="1"/>
              <a:t>різні</a:t>
            </a:r>
            <a:r>
              <a:rPr lang="ru-RU" sz="2400" dirty="0"/>
              <a:t> </a:t>
            </a:r>
            <a:r>
              <a:rPr lang="ru-RU" sz="2400" dirty="0" err="1"/>
              <a:t>показники</a:t>
            </a:r>
            <a:r>
              <a:rPr lang="ru-RU" sz="2400" dirty="0"/>
              <a:t> </a:t>
            </a:r>
            <a:r>
              <a:rPr lang="ru-RU" sz="2400" dirty="0" err="1"/>
              <a:t>чисельності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. Так </a:t>
            </a:r>
            <a:r>
              <a:rPr lang="ru-RU" sz="2400" dirty="0" err="1"/>
              <a:t>найбільша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 </a:t>
            </a:r>
            <a:r>
              <a:rPr lang="ru-RU" sz="2400" dirty="0" err="1"/>
              <a:t>мешкає</a:t>
            </a:r>
            <a:r>
              <a:rPr lang="ru-RU" sz="2400" dirty="0"/>
              <a:t> у природному </a:t>
            </a:r>
            <a:r>
              <a:rPr lang="ru-RU" sz="2400" dirty="0" err="1"/>
              <a:t>екотоні</a:t>
            </a:r>
            <a:r>
              <a:rPr lang="ru-RU" sz="2400" dirty="0"/>
              <a:t> (51 шт.), </a:t>
            </a:r>
            <a:r>
              <a:rPr lang="ru-RU" sz="2400" dirty="0" err="1"/>
              <a:t>найменше</a:t>
            </a:r>
            <a:r>
              <a:rPr lang="ru-RU" sz="2400" dirty="0"/>
              <a:t> – в </a:t>
            </a:r>
            <a:r>
              <a:rPr lang="ru-RU" sz="2400" dirty="0" err="1"/>
              <a:t>сучасному</a:t>
            </a:r>
            <a:r>
              <a:rPr lang="ru-RU" sz="2400" dirty="0"/>
              <a:t> </a:t>
            </a:r>
            <a:r>
              <a:rPr lang="ru-RU" sz="2400" dirty="0" err="1"/>
              <a:t>дворі</a:t>
            </a:r>
            <a:r>
              <a:rPr lang="ru-RU" sz="2400" dirty="0"/>
              <a:t>, де вся </a:t>
            </a:r>
            <a:r>
              <a:rPr lang="ru-RU" sz="2400" dirty="0" err="1"/>
              <a:t>територія</a:t>
            </a:r>
            <a:r>
              <a:rPr lang="ru-RU" sz="2400" dirty="0"/>
              <a:t> </a:t>
            </a:r>
            <a:r>
              <a:rPr lang="ru-RU" sz="2400" dirty="0" err="1"/>
              <a:t>закладена</a:t>
            </a:r>
            <a:r>
              <a:rPr lang="ru-RU" sz="2400" dirty="0"/>
              <a:t> </a:t>
            </a:r>
            <a:r>
              <a:rPr lang="ru-RU" sz="2400" dirty="0" err="1"/>
              <a:t>плиткою</a:t>
            </a:r>
            <a:r>
              <a:rPr lang="ru-RU" sz="2400" dirty="0"/>
              <a:t>, </a:t>
            </a:r>
            <a:r>
              <a:rPr lang="ru-RU" sz="2400" dirty="0" err="1"/>
              <a:t>оброблене</a:t>
            </a:r>
            <a:r>
              <a:rPr lang="ru-RU" sz="2400" dirty="0"/>
              <a:t> </a:t>
            </a:r>
            <a:r>
              <a:rPr lang="ru-RU" sz="2400" dirty="0" err="1"/>
              <a:t>подвір’я</a:t>
            </a:r>
            <a:r>
              <a:rPr lang="ru-RU" sz="2400" dirty="0"/>
              <a:t> </a:t>
            </a:r>
            <a:r>
              <a:rPr lang="ru-RU" sz="2400" dirty="0" err="1"/>
              <a:t>хімікатами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рослин-шкідників</a:t>
            </a:r>
            <a:r>
              <a:rPr lang="ru-RU" sz="2400" dirty="0"/>
              <a:t>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За </a:t>
            </a:r>
            <a:r>
              <a:rPr lang="ru-RU" sz="2400" dirty="0" err="1"/>
              <a:t>власними</a:t>
            </a:r>
            <a:r>
              <a:rPr lang="ru-RU" sz="2400" dirty="0"/>
              <a:t> </a:t>
            </a:r>
            <a:r>
              <a:rPr lang="ru-RU" sz="2400" dirty="0" err="1"/>
              <a:t>спостереженнями</a:t>
            </a:r>
            <a:r>
              <a:rPr lang="ru-RU" sz="2400" dirty="0"/>
              <a:t> </a:t>
            </a:r>
            <a:r>
              <a:rPr lang="ru-RU" sz="2400" dirty="0" err="1"/>
              <a:t>встановлено</a:t>
            </a:r>
            <a:r>
              <a:rPr lang="ru-RU" sz="2400" dirty="0"/>
              <a:t> </a:t>
            </a:r>
            <a:r>
              <a:rPr lang="ru-RU" sz="2400" dirty="0" err="1"/>
              <a:t>екологічні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: </a:t>
            </a:r>
            <a:r>
              <a:rPr lang="ru-RU" sz="2400" dirty="0" err="1"/>
              <a:t>колопряди</a:t>
            </a:r>
            <a:r>
              <a:rPr lang="ru-RU" sz="2400" dirty="0"/>
              <a:t> 47%, тенетники-12%, </a:t>
            </a:r>
            <a:r>
              <a:rPr lang="ru-RU" sz="2400" dirty="0" err="1"/>
              <a:t>бокоходи</a:t>
            </a:r>
            <a:r>
              <a:rPr lang="ru-RU" sz="2400" dirty="0"/>
              <a:t> 17%, </a:t>
            </a:r>
            <a:r>
              <a:rPr lang="ru-RU" sz="2400" dirty="0" err="1"/>
              <a:t>стрибаючі</a:t>
            </a:r>
            <a:r>
              <a:rPr lang="ru-RU" sz="2400" dirty="0"/>
              <a:t> 5%, </a:t>
            </a:r>
            <a:r>
              <a:rPr lang="ru-RU" sz="2400" dirty="0" err="1"/>
              <a:t>вовки</a:t>
            </a:r>
            <a:r>
              <a:rPr lang="ru-RU" sz="2400" dirty="0"/>
              <a:t> – 19%.</a:t>
            </a:r>
          </a:p>
          <a:p>
            <a:pPr marL="342900" indent="-342900">
              <a:buAutoNum type="arabicPeriod"/>
            </a:pPr>
            <a:r>
              <a:rPr lang="ru-RU" sz="2400" dirty="0" err="1" smtClean="0"/>
              <a:t>Активними</a:t>
            </a:r>
            <a:r>
              <a:rPr lang="ru-RU" sz="2400" dirty="0" smtClean="0"/>
              <a:t> </a:t>
            </a:r>
            <a:r>
              <a:rPr lang="ru-RU" sz="2400" dirty="0"/>
              <a:t>є </a:t>
            </a:r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 у </a:t>
            </a:r>
            <a:r>
              <a:rPr lang="ru-RU" sz="2400" dirty="0" err="1"/>
              <a:t>сонячну</a:t>
            </a:r>
            <a:r>
              <a:rPr lang="ru-RU" sz="2400" dirty="0"/>
              <a:t> погоду.</a:t>
            </a:r>
            <a:endParaRPr lang="uk-UA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5150" y="837303"/>
            <a:ext cx="684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Висновки: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872545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525" y="1209161"/>
            <a:ext cx="6372225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ВИКОРИСТАНІ ДЖЕРЕЛА: </a:t>
            </a:r>
            <a:endParaRPr lang="uk-UA" sz="3200" b="1" dirty="0" smtClean="0"/>
          </a:p>
          <a:p>
            <a:pPr algn="ctr"/>
            <a:endParaRPr lang="uk-UA" sz="1050" b="1" dirty="0" smtClean="0"/>
          </a:p>
          <a:p>
            <a:pPr marL="342900" indent="-342900">
              <a:buAutoNum type="arabicPeriod"/>
            </a:pPr>
            <a:r>
              <a:rPr lang="uk-UA" sz="2400" dirty="0" smtClean="0"/>
              <a:t>Берні </a:t>
            </a:r>
            <a:r>
              <a:rPr lang="uk-UA" sz="2400" dirty="0" smtClean="0"/>
              <a:t>Д. Велика ілюстрована енциклопедія живої природи. – «ЗАО» Компанія «Махаон», 2005. – 320 с. </a:t>
            </a:r>
            <a:endParaRPr lang="uk-UA" sz="2400" dirty="0" smtClean="0"/>
          </a:p>
          <a:p>
            <a:pPr marL="342900" indent="-342900">
              <a:buAutoNum type="arabicPeriod"/>
            </a:pPr>
            <a:r>
              <a:rPr lang="uk-UA" sz="2400" dirty="0" smtClean="0"/>
              <a:t>Волкова </a:t>
            </a:r>
            <a:r>
              <a:rPr lang="uk-UA" sz="2400" dirty="0" smtClean="0"/>
              <a:t>Т. І. Біологія (практичний довідник). Х.: ФОП Співак В. Л., 2010. – 366 с. </a:t>
            </a:r>
            <a:r>
              <a:rPr lang="uk-UA" sz="2400" dirty="0" smtClean="0"/>
              <a:t> 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Прокопенко</a:t>
            </a:r>
            <a:r>
              <a:rPr lang="uk-UA" sz="2400" dirty="0" smtClean="0"/>
              <a:t>, О. В. Біологічне різноманіття України. Павуки (</a:t>
            </a:r>
            <a:r>
              <a:rPr lang="en-US" sz="2400" dirty="0" err="1" smtClean="0"/>
              <a:t>Aranei</a:t>
            </a:r>
            <a:r>
              <a:rPr lang="en-US" sz="2400" dirty="0" smtClean="0"/>
              <a:t>)/ </a:t>
            </a:r>
            <a:r>
              <a:rPr lang="uk-UA" sz="2400" dirty="0" smtClean="0"/>
              <a:t>О. М. Кунах, О. В. Жуков, О. Є. Пахомов. - Дніпропетровськ: вид. ДНУ,2010. – 340 с. 14.</a:t>
            </a:r>
            <a:endParaRPr lang="uk-UA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13" y="1291724"/>
            <a:ext cx="3723459" cy="496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217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1313677" y="1551528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1700" y="2752904"/>
            <a:ext cx="8439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latin typeface="Bahnschrift SemiBold SemiConden" panose="020B0502040204020203" pitchFamily="34" charset="0"/>
              </a:rPr>
              <a:t>Дякую за увагу!</a:t>
            </a:r>
            <a:endParaRPr lang="uk-UA" sz="96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08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881" y="610314"/>
            <a:ext cx="625736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Актуальність теми</a:t>
            </a:r>
          </a:p>
          <a:p>
            <a:pPr algn="ctr"/>
            <a:endParaRPr lang="uk-UA" sz="1900" b="1" dirty="0" smtClean="0"/>
          </a:p>
          <a:p>
            <a:pPr algn="just"/>
            <a:r>
              <a:rPr lang="uk-UA" sz="1900" dirty="0" smtClean="0"/>
              <a:t>	</a:t>
            </a:r>
            <a:r>
              <a:rPr lang="uk-UA" sz="1900" dirty="0" smtClean="0">
                <a:latin typeface="Bahnschrift Light SemiCondensed" panose="020B0502040204020203" pitchFamily="34" charset="0"/>
              </a:rPr>
              <a:t>Новітні методи оцінювання </a:t>
            </a:r>
            <a:r>
              <a:rPr lang="uk-UA" sz="1900" dirty="0" err="1" smtClean="0">
                <a:latin typeface="Bahnschrift Light SemiCondensed" panose="020B0502040204020203" pitchFamily="34" charset="0"/>
              </a:rPr>
              <a:t>біорізноманітності</a:t>
            </a:r>
            <a:r>
              <a:rPr lang="uk-UA" sz="1900" dirty="0" smtClean="0">
                <a:latin typeface="Bahnschrift Light SemiCondensed" panose="020B0502040204020203" pitchFamily="34" charset="0"/>
              </a:rPr>
              <a:t> передбачають використання індикаторів, які здатні виявляти якісні і кількісні зв'язки між різними екосистемами, їх розвиток має відповідати міжнародним вимогам і зосереджуватись на рівні регіонального та національного моніторингу. </a:t>
            </a:r>
          </a:p>
          <a:p>
            <a:pPr algn="just"/>
            <a:r>
              <a:rPr lang="uk-UA" sz="1900" dirty="0" smtClean="0">
                <a:latin typeface="Bahnschrift Light SemiCondensed" panose="020B0502040204020203" pitchFamily="34" charset="0"/>
              </a:rPr>
              <a:t>	До індикаторів, які широко використовують під час досліджень </a:t>
            </a:r>
            <a:r>
              <a:rPr lang="uk-UA" sz="1900" dirty="0" err="1" smtClean="0">
                <a:latin typeface="Bahnschrift Light SemiCondensed" panose="020B0502040204020203" pitchFamily="34" charset="0"/>
              </a:rPr>
              <a:t>біорізноманітності</a:t>
            </a:r>
            <a:r>
              <a:rPr lang="uk-UA" sz="1900" dirty="0" smtClean="0">
                <a:latin typeface="Bahnschrift Light SemiCondensed" panose="020B0502040204020203" pitchFamily="34" charset="0"/>
              </a:rPr>
              <a:t> екосистем, належать павуки. Вони виконують функцію регулювання чисельності різних комах та інших безхребетних в екосистемах, а також здатні характеризувати місця існування, зокрема, стосовно впливу на них хімічних речовин. </a:t>
            </a:r>
          </a:p>
          <a:p>
            <a:pPr algn="just"/>
            <a:r>
              <a:rPr lang="uk-UA" sz="1900" dirty="0">
                <a:latin typeface="Bahnschrift Light SemiCondensed" panose="020B0502040204020203" pitchFamily="34" charset="0"/>
              </a:rPr>
              <a:t>	</a:t>
            </a:r>
            <a:r>
              <a:rPr lang="uk-UA" sz="1900" dirty="0" smtClean="0">
                <a:latin typeface="Bahnschrift Light SemiCondensed" panose="020B0502040204020203" pitchFamily="34" charset="0"/>
              </a:rPr>
              <a:t>Завдяки поширеності у довкіллі павуків не складно відбирати для досліджень, їх можна виявити у більшості типів місць існування. Водночас більшість видів павуків мають чітко виражену реакцію на зміни умов середовища існування під впливом антропогенного навантаження на екосистеми</a:t>
            </a:r>
            <a:endParaRPr lang="uk-UA" sz="19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095" y="373855"/>
            <a:ext cx="4516993" cy="602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972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0701" y="659042"/>
            <a:ext cx="9988924" cy="1532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Мета дослідження: </a:t>
            </a:r>
          </a:p>
          <a:p>
            <a:pPr algn="ctr"/>
            <a:r>
              <a:rPr lang="uk-UA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SemiCondensed" panose="020B0502040204020203" pitchFamily="34" charset="0"/>
              </a:rPr>
              <a:t>з’ясувати інтенсивність заселення павуками територій з різним антропогенним навантаженням</a:t>
            </a:r>
            <a:endParaRPr lang="uk-UA" sz="3200" dirty="0">
              <a:solidFill>
                <a:schemeClr val="tx1">
                  <a:lumMod val="95000"/>
                  <a:lumOff val="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8456" y="2523249"/>
            <a:ext cx="6240557" cy="33346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Завдання дослідження:</a:t>
            </a:r>
          </a:p>
          <a:p>
            <a:pPr algn="ctr"/>
            <a:endParaRPr lang="uk-UA" sz="1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100" dirty="0"/>
              <a:t>з’ясувати </a:t>
            </a:r>
            <a:r>
              <a:rPr lang="uk-UA" sz="3100" dirty="0" smtClean="0"/>
              <a:t>склад </a:t>
            </a:r>
            <a:r>
              <a:rPr lang="uk-UA" sz="3100" dirty="0"/>
              <a:t>павуків, що поширені на території різних </a:t>
            </a:r>
            <a:r>
              <a:rPr lang="uk-UA" sz="3100" dirty="0" err="1"/>
              <a:t>урбоекосистем</a:t>
            </a:r>
            <a:r>
              <a:rPr lang="uk-UA" sz="3100" dirty="0"/>
              <a:t> селища Драбів</a:t>
            </a:r>
            <a:r>
              <a:rPr lang="uk-UA" sz="31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визначити </a:t>
            </a:r>
            <a:r>
              <a:rPr lang="uk-UA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поширені екологічні групи павуків;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проаналізувати життєдіяльність павуків за різних погодних умов</a:t>
            </a:r>
            <a:endParaRPr lang="uk-UA" sz="3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3"/>
          <a:stretch/>
        </p:blipFill>
        <p:spPr bwMode="auto">
          <a:xfrm>
            <a:off x="7866459" y="2410181"/>
            <a:ext cx="3125391" cy="36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654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7278" y="1357935"/>
            <a:ext cx="5181600" cy="1385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/>
              <a:t>Предмет дослідження: </a:t>
            </a:r>
          </a:p>
          <a:p>
            <a:pPr marL="0" indent="0" algn="ctr">
              <a:buNone/>
            </a:pPr>
            <a:r>
              <a:rPr lang="uk-UA" sz="2400" dirty="0"/>
              <a:t>ч</a:t>
            </a:r>
            <a:r>
              <a:rPr lang="uk-UA" sz="2400" dirty="0" smtClean="0"/>
              <a:t>исельність та видова різноманітність на досліджуваних  територіях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353807"/>
            <a:ext cx="5181600" cy="171212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 smtClean="0"/>
              <a:t>Об’єкт дослідження: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dirty="0"/>
              <a:t>зустріваність павуків на різних </a:t>
            </a:r>
            <a:r>
              <a:rPr lang="uk-UA" sz="2400" dirty="0" err="1" smtClean="0"/>
              <a:t>урбоекосистемах</a:t>
            </a:r>
            <a:r>
              <a:rPr lang="uk-UA" sz="2400" dirty="0"/>
              <a:t> </a:t>
            </a:r>
            <a:r>
              <a:rPr lang="uk-UA" sz="2400" dirty="0" smtClean="0"/>
              <a:t>селища Драбів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6" y="2861346"/>
            <a:ext cx="4828631" cy="299708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Одеську область через аномальну спеку атакують отруйні павуки | Новини.l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09" y="2902561"/>
            <a:ext cx="4443459" cy="29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82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901" y="365125"/>
            <a:ext cx="11738286" cy="1768475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/>
              <a:t>Дослідження проведено весною 2024 року. </a:t>
            </a:r>
            <a:br>
              <a:rPr lang="uk-UA" sz="3200" b="1" dirty="0" smtClean="0"/>
            </a:br>
            <a:r>
              <a:rPr lang="uk-UA" sz="3200" dirty="0" smtClean="0"/>
              <a:t>Нами обрано 4 урбанізовані екосистеми:</a:t>
            </a:r>
            <a:endParaRPr lang="uk-UA" sz="3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78" y="2182600"/>
            <a:ext cx="5477771" cy="365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7" descr="Наші проекти | Озон Луць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9" descr="Наші проекти | Озон Луць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1" descr="Наші проекти | Озон Луць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13" descr="Наші проекти | Озон Луцьк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82600"/>
            <a:ext cx="5510844" cy="365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4318" y="5892801"/>
            <a:ext cx="3603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latin typeface="+mj-lt"/>
              </a:rPr>
              <a:t>№1. Межа лісосмуги і пасовища</a:t>
            </a:r>
            <a:endParaRPr lang="uk-UA" sz="2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1096" y="5889657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j-lt"/>
              </a:rPr>
              <a:t>№2. Покинутий будинок </a:t>
            </a:r>
            <a:endParaRPr lang="uk-UA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2231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4"/>
          <a:stretch/>
        </p:blipFill>
        <p:spPr bwMode="auto">
          <a:xfrm>
            <a:off x="316567" y="2183397"/>
            <a:ext cx="5630815" cy="337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93" y="2183397"/>
            <a:ext cx="5090240" cy="339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67901" y="746125"/>
            <a:ext cx="11738286" cy="12123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/>
              <a:t>Дослідження проведено весною 2024 року. </a:t>
            </a:r>
            <a:br>
              <a:rPr lang="uk-UA" sz="3200" b="1" dirty="0" smtClean="0"/>
            </a:br>
            <a:r>
              <a:rPr lang="uk-UA" sz="3200" dirty="0" smtClean="0"/>
              <a:t>Нами обрано 4 урбанізовані екосистеми:</a:t>
            </a:r>
            <a:endParaRPr lang="uk-UA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0038" y="5692745"/>
            <a:ext cx="3042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 smtClean="0">
                <a:solidFill>
                  <a:prstClr val="black"/>
                </a:solidFill>
                <a:latin typeface="Calibri Light" panose="020F0302020204030204"/>
              </a:rPr>
              <a:t>№3. Окультурене подвір’я</a:t>
            </a:r>
            <a:endParaRPr lang="uk-UA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82753" y="5672555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prstClr val="black"/>
                </a:solidFill>
                <a:latin typeface="Calibri Light" panose="020F0302020204030204"/>
              </a:rPr>
              <a:t>№4. Сучасне подвір’я</a:t>
            </a:r>
            <a:endParaRPr lang="uk-UA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223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7561" y="707663"/>
            <a:ext cx="6792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Методи дослідження: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112" y="1974384"/>
            <a:ext cx="314325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Спостереження</a:t>
            </a:r>
            <a:endParaRPr lang="uk-UA" sz="32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8612" y="3072196"/>
            <a:ext cx="410527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Аналіз</a:t>
            </a:r>
            <a:endParaRPr lang="uk-UA" sz="32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2175" y="3386582"/>
            <a:ext cx="231457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Синтез</a:t>
            </a:r>
            <a:endParaRPr lang="uk-UA" sz="3200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1250" y="3971357"/>
            <a:ext cx="238125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Польові</a:t>
            </a:r>
            <a:endParaRPr lang="uk-UA" sz="3200" b="1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18144" y="3072195"/>
            <a:ext cx="3879332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+mj-lt"/>
              </a:rPr>
              <a:t>Обліково-статистичні</a:t>
            </a:r>
          </a:p>
        </p:txBody>
      </p:sp>
      <p:cxnSp>
        <p:nvCxnSpPr>
          <p:cNvPr id="10" name="Прямая со стрелкой 9"/>
          <p:cNvCxnSpPr>
            <a:stCxn id="3" idx="2"/>
            <a:endCxn id="4" idx="0"/>
          </p:cNvCxnSpPr>
          <p:nvPr/>
        </p:nvCxnSpPr>
        <p:spPr>
          <a:xfrm flipH="1">
            <a:off x="2471737" y="1415549"/>
            <a:ext cx="5982207" cy="55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  <a:endCxn id="5" idx="0"/>
          </p:cNvCxnSpPr>
          <p:nvPr/>
        </p:nvCxnSpPr>
        <p:spPr>
          <a:xfrm flipH="1">
            <a:off x="6201250" y="1415549"/>
            <a:ext cx="2252694" cy="1656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  <a:endCxn id="6" idx="0"/>
          </p:cNvCxnSpPr>
          <p:nvPr/>
        </p:nvCxnSpPr>
        <p:spPr>
          <a:xfrm flipH="1">
            <a:off x="3319463" y="1415549"/>
            <a:ext cx="5134481" cy="19710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7" idx="0"/>
          </p:cNvCxnSpPr>
          <p:nvPr/>
        </p:nvCxnSpPr>
        <p:spPr>
          <a:xfrm flipH="1">
            <a:off x="7391875" y="1415549"/>
            <a:ext cx="1062069" cy="25558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  <a:endCxn id="8" idx="0"/>
          </p:cNvCxnSpPr>
          <p:nvPr/>
        </p:nvCxnSpPr>
        <p:spPr>
          <a:xfrm>
            <a:off x="8453944" y="1415549"/>
            <a:ext cx="1503866" cy="16566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7462">
            <a:off x="8437738" y="4348730"/>
            <a:ext cx="1833767" cy="183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0" y="4263744"/>
            <a:ext cx="2195880" cy="200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66" y="4735634"/>
            <a:ext cx="1616424" cy="16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9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9215126"/>
              </p:ext>
            </p:extLst>
          </p:nvPr>
        </p:nvGraphicFramePr>
        <p:xfrm>
          <a:off x="0" y="719666"/>
          <a:ext cx="1159192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4272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552824"/>
            <a:ext cx="4070351" cy="27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95" y="3552824"/>
            <a:ext cx="4070350" cy="269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732628"/>
            <a:ext cx="4046133" cy="269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96" y="740743"/>
            <a:ext cx="4070350" cy="269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26495" y="678830"/>
            <a:ext cx="4070350" cy="282019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444" y1="43701" x2="64444" y2="40157"/>
                        <a14:foregroundMark x1="57444" y1="28150" x2="60333" y2="3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445">
            <a:off x="272958" y="376097"/>
            <a:ext cx="1716045" cy="9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41388" y="740743"/>
            <a:ext cx="4119895" cy="26963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7448" y="1603452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№1. Межа лісосмуги і пасовища</a:t>
            </a:r>
            <a:endParaRPr lang="uk-UA" sz="20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2602" y="161884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№2. Покинутий будинок </a:t>
            </a:r>
            <a:endParaRPr lang="uk-UA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27" y="3552823"/>
            <a:ext cx="40671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71" y="3552824"/>
            <a:ext cx="40671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3645" y="4467376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 smtClean="0">
                <a:solidFill>
                  <a:prstClr val="black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№3. Окультурене подвір’я</a:t>
            </a:r>
            <a:endParaRPr lang="uk-UA" sz="2000" b="1" dirty="0">
              <a:solidFill>
                <a:prstClr val="black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0242" y="446544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prstClr val="black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№4. Сучасне подвір’я</a:t>
            </a:r>
            <a:endParaRPr lang="uk-UA" b="1" dirty="0">
              <a:solidFill>
                <a:prstClr val="black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556" y="2219630"/>
            <a:ext cx="484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Знайдено павуків – 51 шт.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Видів – 19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Родин - 13</a:t>
            </a:r>
            <a:endParaRPr lang="uk-UA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222" y="2219630"/>
            <a:ext cx="484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Знайдено павуків – 39 шт.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Видів – 15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Родин - 12</a:t>
            </a:r>
            <a:endParaRPr lang="uk-UA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555" y="5114630"/>
            <a:ext cx="484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Знайдено павуків – 25 шт.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Видів – 12</a:t>
            </a:r>
          </a:p>
          <a:p>
            <a:pPr algn="ctr"/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Родин - 9</a:t>
            </a:r>
            <a:endParaRPr lang="uk-UA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2325" y="51137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Знайдено павуків – </a:t>
            </a:r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16 </a:t>
            </a:r>
            <a:r>
              <a:rPr lang="uk-UA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шт.</a:t>
            </a:r>
          </a:p>
          <a:p>
            <a:pPr algn="ctr"/>
            <a:r>
              <a:rPr lang="uk-UA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Видів – </a:t>
            </a:r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8</a:t>
            </a:r>
            <a:endParaRPr lang="uk-UA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  <a:p>
            <a:pPr algn="ctr"/>
            <a:r>
              <a:rPr lang="uk-UA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Родин - </a:t>
            </a:r>
            <a:r>
              <a:rPr lang="uk-UA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6</a:t>
            </a:r>
            <a:endParaRPr lang="uk-UA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26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3380</TotalTime>
  <Words>617</Words>
  <Application>Microsoft Office PowerPoint</Application>
  <PresentationFormat>Произвольный</PresentationFormat>
  <Paragraphs>149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Тема11</vt:lpstr>
      <vt:lpstr>Всеукраїнський конкурс  «МАН Юніор Дослідник» 2024</vt:lpstr>
      <vt:lpstr>Презентация PowerPoint</vt:lpstr>
      <vt:lpstr>Презентация PowerPoint</vt:lpstr>
      <vt:lpstr>Презентация PowerPoint</vt:lpstr>
      <vt:lpstr>Дослідження проведено весною 2024 року.  Нами обрано 4 урбанізовані екосистеми: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</dc:title>
  <dc:creator>Дом</dc:creator>
  <cp:lastModifiedBy>1</cp:lastModifiedBy>
  <cp:revision>29</cp:revision>
  <dcterms:created xsi:type="dcterms:W3CDTF">2024-04-19T10:31:03Z</dcterms:created>
  <dcterms:modified xsi:type="dcterms:W3CDTF">2024-04-21T22:07:33Z</dcterms:modified>
</cp:coreProperties>
</file>