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8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60" r:id="rId5"/>
    <p:sldId id="262" r:id="rId6"/>
    <p:sldId id="264" r:id="rId7"/>
    <p:sldId id="272" r:id="rId8"/>
    <p:sldId id="265" r:id="rId9"/>
    <p:sldId id="271" r:id="rId10"/>
    <p:sldId id="273" r:id="rId11"/>
    <p:sldId id="268" r:id="rId12"/>
    <p:sldId id="269" r:id="rId13"/>
    <p:sldId id="274" r:id="rId14"/>
    <p:sldId id="275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304DD-A8CB-4FD6-BC3F-1FD51DB7C18D}" type="datetimeFigureOut">
              <a:rPr lang="uk-UA" smtClean="0"/>
              <a:t>10.04.2024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B0E96-F6A2-4B98-80DF-06390E88126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519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10FEE-375C-446C-BBF6-F8547C17AEED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F0289-7C60-4E69-B4DF-C822A9BEE9E9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651B-B45B-42DA-B1E6-FB3757EAE8D7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04F5-79B8-499F-A738-A1426A88C001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72E6-8265-4357-A38D-B1E115C8F8CE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24CD-6D57-4EA0-AAE4-3FD16969DCD3}" type="datetime1">
              <a:rPr lang="uk-UA" smtClean="0"/>
              <a:t>10.04.2024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BFDE-73F4-48BE-A357-855869500D20}" type="datetime1">
              <a:rPr lang="uk-UA" smtClean="0"/>
              <a:t>10.04.2024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8EC4-C239-4396-8E8C-D6F492E1F1F0}" type="datetime1">
              <a:rPr lang="uk-UA" smtClean="0"/>
              <a:t>10.04.2024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8811-9C86-430B-B30D-6140B28501E4}" type="datetime1">
              <a:rPr lang="uk-UA" smtClean="0"/>
              <a:t>10.04.2024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9CBC-5F0D-4AE0-AFDF-9666362354DB}" type="datetime1">
              <a:rPr lang="uk-UA" smtClean="0"/>
              <a:t>10.04.2024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5B3A-383A-43EF-A25F-9586ECFDA3BA}" type="datetime1">
              <a:rPr lang="uk-UA" smtClean="0"/>
              <a:t>10.04.2024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AC144-25EF-48DD-95C2-9D9461DE7BB0}" type="datetime1">
              <a:rPr lang="uk-UA" smtClean="0"/>
              <a:t>10.04.2024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an.ua/culture/82110-na-kartinah-da-vinchi-rozgledili-oblichchya-boga-foto.html" TargetMode="External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0%B0%D0%BB%D1%96%D0%BD%D0%B4%D1%80%D0%BE%D0%BC" TargetMode="External"/><Relationship Id="rId2" Type="http://schemas.openxmlformats.org/officeDocument/2006/relationships/hyperlink" Target="https://yrok.pp.ua/serednya-osvta/9437-vdobrazhennya-dzerkala-v-dzerkal-vdobrazhennya-v-ploskomu-dzerkal-vdbittya-promenya-vd-dzerkal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nian.ua/culture/82110-na-kartinah-da-vinchi-rozgledili-oblichchya-boga-foto.html" TargetMode="External"/><Relationship Id="rId4" Type="http://schemas.openxmlformats.org/officeDocument/2006/relationships/hyperlink" Target="https://www.youtube.com/watch?v=-s7TZEZy3oY&amp;ab_channel=%D0%A2%D0%B5%D0%BB%D0%B5%D0%BA%D0%B0%D0%BD%D0%B0%D0%BBD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1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vidka.biz.ua/slova-yaki-chitayutsya-odnakovo-zliva-naprav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Зображення в </a:t>
            </a:r>
            <a:r>
              <a:rPr lang="uk-U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плоскому дзеркалі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272808" cy="2664296"/>
          </a:xfrm>
        </p:spPr>
        <p:txBody>
          <a:bodyPr>
            <a:noAutofit/>
          </a:bodyPr>
          <a:lstStyle/>
          <a:p>
            <a:pPr algn="l"/>
            <a:r>
              <a:rPr lang="uk-UA" sz="1800" b="1" dirty="0" err="1" smtClean="0">
                <a:solidFill>
                  <a:srgbClr val="002060"/>
                </a:solidFill>
              </a:rPr>
              <a:t>Бірка</a:t>
            </a:r>
            <a:r>
              <a:rPr lang="uk-UA" sz="1800" b="1" dirty="0" smtClean="0">
                <a:solidFill>
                  <a:srgbClr val="002060"/>
                </a:solidFill>
              </a:rPr>
              <a:t> Софія Миколаївна</a:t>
            </a:r>
            <a:r>
              <a:rPr lang="uk-UA" sz="1800" dirty="0" smtClean="0">
                <a:solidFill>
                  <a:srgbClr val="002060"/>
                </a:solidFill>
              </a:rPr>
              <a:t>, </a:t>
            </a:r>
            <a:r>
              <a:rPr lang="uk-UA" sz="1800" smtClean="0">
                <a:solidFill>
                  <a:srgbClr val="002060"/>
                </a:solidFill>
              </a:rPr>
              <a:t>учениця 10 </a:t>
            </a:r>
            <a:r>
              <a:rPr lang="uk-UA" sz="1800" dirty="0" smtClean="0">
                <a:solidFill>
                  <a:srgbClr val="002060"/>
                </a:solidFill>
              </a:rPr>
              <a:t>класу Устинівського ліцею Устинівської селищної ради, секція </a:t>
            </a:r>
            <a:r>
              <a:rPr lang="uk-UA" sz="1800" dirty="0">
                <a:solidFill>
                  <a:srgbClr val="002060"/>
                </a:solidFill>
              </a:rPr>
              <a:t>«Екологічно безпечні технології та ресурсозбереження» Кіровоградської Малої академії наук учнівської молоді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uk-UA" sz="1800" u="sng" dirty="0">
                <a:solidFill>
                  <a:srgbClr val="002060"/>
                </a:solidFill>
              </a:rPr>
              <a:t>К</a:t>
            </a:r>
            <a:r>
              <a:rPr lang="uk-UA" sz="1800" u="sng" dirty="0" smtClean="0">
                <a:solidFill>
                  <a:srgbClr val="002060"/>
                </a:solidFill>
              </a:rPr>
              <a:t>ерівник: </a:t>
            </a:r>
            <a:r>
              <a:rPr lang="uk-UA" sz="1800" dirty="0" smtClean="0">
                <a:solidFill>
                  <a:srgbClr val="002060"/>
                </a:solidFill>
              </a:rPr>
              <a:t>Олійник Ольга Миколаївна, </a:t>
            </a:r>
            <a:r>
              <a:rPr lang="uk-UA" sz="1800" dirty="0">
                <a:solidFill>
                  <a:srgbClr val="002060"/>
                </a:solidFill>
              </a:rPr>
              <a:t>вчитель математики, інформатики Устинівського ліцею Устинівської селищної </a:t>
            </a:r>
            <a:r>
              <a:rPr lang="uk-UA" sz="1800" dirty="0" smtClean="0">
                <a:solidFill>
                  <a:srgbClr val="002060"/>
                </a:solidFill>
              </a:rPr>
              <a:t>ради</a:t>
            </a:r>
            <a:r>
              <a:rPr lang="uk-UA" sz="1800" dirty="0">
                <a:solidFill>
                  <a:srgbClr val="002060"/>
                </a:solidFill>
              </a:rPr>
              <a:t>, керівник </a:t>
            </a:r>
            <a:r>
              <a:rPr lang="uk-UA" sz="1800" dirty="0" smtClean="0">
                <a:solidFill>
                  <a:srgbClr val="002060"/>
                </a:solidFill>
              </a:rPr>
              <a:t>секції </a:t>
            </a:r>
            <a:r>
              <a:rPr lang="uk-UA" sz="1800" dirty="0">
                <a:solidFill>
                  <a:srgbClr val="002060"/>
                </a:solidFill>
              </a:rPr>
              <a:t>«Екологічно безпечні технології та ресурсозбереження» Кіровоградської Малої академії наук учнівської молоді</a:t>
            </a:r>
            <a:r>
              <a:rPr lang="uk-UA" sz="1800" dirty="0" smtClean="0">
                <a:solidFill>
                  <a:srgbClr val="002060"/>
                </a:solidFill>
              </a:rPr>
              <a:t>.</a:t>
            </a:r>
          </a:p>
          <a:p>
            <a:pPr algn="l"/>
            <a:r>
              <a:rPr lang="uk-UA" sz="1800" dirty="0" smtClean="0">
                <a:solidFill>
                  <a:srgbClr val="002060"/>
                </a:solidFill>
              </a:rPr>
              <a:t>Кіровоградська область</a:t>
            </a:r>
            <a:endParaRPr lang="uk-UA" sz="1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8244" y="260648"/>
            <a:ext cx="62242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Всеукраїнський </a:t>
            </a:r>
            <a:r>
              <a:rPr lang="uk-UA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інтерактивний конкурс </a:t>
            </a:r>
          </a:p>
          <a:p>
            <a:pPr algn="ctr"/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</a:t>
            </a:r>
            <a:r>
              <a:rPr lang="uk-UA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МАН-Юніор</a:t>
            </a:r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uk-UA" sz="2400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Дослідник–</a:t>
            </a:r>
            <a:r>
              <a:rPr lang="uk-UA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2024»</a:t>
            </a:r>
            <a:endParaRPr lang="uk-UA" sz="2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endParaRPr lang="uk-U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34658"/>
            <a:ext cx="2733050" cy="1477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321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К</a:t>
            </a:r>
            <a:r>
              <a:rPr lang="ru-RU" sz="3600" b="1" dirty="0" smtClean="0">
                <a:solidFill>
                  <a:srgbClr val="0070C0"/>
                </a:solidFill>
              </a:rPr>
              <a:t>артина </a:t>
            </a:r>
            <a:r>
              <a:rPr lang="ru-RU" sz="3600" b="1" dirty="0">
                <a:solidFill>
                  <a:srgbClr val="0070C0"/>
                </a:solidFill>
              </a:rPr>
              <a:t>Мадонна з </a:t>
            </a:r>
            <a:r>
              <a:rPr lang="ru-RU" sz="3600" b="1" dirty="0" err="1">
                <a:solidFill>
                  <a:srgbClr val="0070C0"/>
                </a:solidFill>
              </a:rPr>
              <a:t>немовлям</a:t>
            </a:r>
            <a:r>
              <a:rPr lang="ru-RU" sz="3600" b="1" dirty="0">
                <a:solidFill>
                  <a:srgbClr val="0070C0"/>
                </a:solidFill>
              </a:rPr>
              <a:t>, Анною та </a:t>
            </a:r>
            <a:r>
              <a:rPr lang="ru-RU" sz="3600" b="1" dirty="0" err="1" smtClean="0">
                <a:solidFill>
                  <a:srgbClr val="0070C0"/>
                </a:solidFill>
              </a:rPr>
              <a:t>Іоанном</a:t>
            </a:r>
            <a:r>
              <a:rPr lang="ru-RU" sz="3600" b="1" dirty="0" smtClean="0">
                <a:solidFill>
                  <a:srgbClr val="0070C0"/>
                </a:solidFill>
              </a:rPr>
              <a:t>,  </a:t>
            </a:r>
            <a:r>
              <a:rPr lang="ru-RU" sz="3600" b="1" dirty="0">
                <a:solidFill>
                  <a:srgbClr val="0070C0"/>
                </a:solidFill>
              </a:rPr>
              <a:t>Леонардо да </a:t>
            </a:r>
            <a:r>
              <a:rPr lang="ru-RU" sz="3600" b="1" dirty="0" err="1">
                <a:solidFill>
                  <a:srgbClr val="0070C0"/>
                </a:solidFill>
              </a:rPr>
              <a:t>Вінчі</a:t>
            </a:r>
            <a:endParaRPr lang="uk-UA" sz="3600" b="1" dirty="0">
              <a:solidFill>
                <a:srgbClr val="0070C0"/>
              </a:solidFill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3" y="1988840"/>
            <a:ext cx="3194837" cy="4320480"/>
          </a:xfrm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10</a:t>
            </a:fld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4571999" y="1916832"/>
            <a:ext cx="43204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Деякі картини Леонардо </a:t>
            </a:r>
            <a:r>
              <a:rPr lang="uk-UA" i="1" dirty="0" err="1" smtClean="0"/>
              <a:t>да</a:t>
            </a:r>
            <a:r>
              <a:rPr lang="uk-UA" i="1" dirty="0" smtClean="0"/>
              <a:t> Вінчі писав з допомогою дзеркал. </a:t>
            </a:r>
            <a:r>
              <a:rPr lang="ru-RU" i="1" dirty="0"/>
              <a:t>Х</a:t>
            </a:r>
            <a:r>
              <a:rPr lang="ru-RU" i="1" dirty="0" smtClean="0"/>
              <a:t>удожник</a:t>
            </a:r>
            <a:r>
              <a:rPr lang="ru-RU" i="1" dirty="0"/>
              <a:t>, </a:t>
            </a:r>
            <a:r>
              <a:rPr lang="ru-RU" i="1" dirty="0" err="1"/>
              <a:t>користуючись</a:t>
            </a:r>
            <a:r>
              <a:rPr lang="ru-RU" i="1" dirty="0"/>
              <a:t> </a:t>
            </a:r>
            <a:r>
              <a:rPr lang="ru-RU" i="1" dirty="0" err="1"/>
              <a:t>дзеркалами</a:t>
            </a:r>
            <a:r>
              <a:rPr lang="ru-RU" i="1" dirty="0"/>
              <a:t>, </a:t>
            </a:r>
            <a:r>
              <a:rPr lang="ru-RU" i="1" dirty="0" err="1"/>
              <a:t>зашифрував</a:t>
            </a:r>
            <a:r>
              <a:rPr lang="ru-RU" i="1" dirty="0"/>
              <a:t> у </a:t>
            </a:r>
            <a:r>
              <a:rPr lang="ru-RU" i="1" dirty="0" err="1"/>
              <a:t>своїх</a:t>
            </a:r>
            <a:r>
              <a:rPr lang="ru-RU" i="1" dirty="0"/>
              <a:t> роботах </a:t>
            </a:r>
            <a:r>
              <a:rPr lang="ru-RU" i="1" dirty="0" err="1"/>
              <a:t>зображення</a:t>
            </a:r>
            <a:r>
              <a:rPr lang="ru-RU" i="1" dirty="0"/>
              <a:t> </a:t>
            </a:r>
            <a:r>
              <a:rPr lang="ru-RU" i="1" dirty="0" err="1"/>
              <a:t>старозавітного</a:t>
            </a:r>
            <a:r>
              <a:rPr lang="ru-RU" i="1" dirty="0"/>
              <a:t> Яхве та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сакральні</a:t>
            </a:r>
            <a:r>
              <a:rPr lang="ru-RU" i="1" dirty="0"/>
              <a:t> </a:t>
            </a:r>
            <a:r>
              <a:rPr lang="ru-RU" i="1" dirty="0" err="1"/>
              <a:t>образи</a:t>
            </a:r>
            <a:r>
              <a:rPr lang="ru-RU" i="1" dirty="0" smtClean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хлопчик </a:t>
            </a:r>
            <a:r>
              <a:rPr lang="ru-RU" i="1" dirty="0" err="1"/>
              <a:t>Іоанн</a:t>
            </a:r>
            <a:r>
              <a:rPr lang="ru-RU" i="1" dirty="0"/>
              <a:t> </a:t>
            </a:r>
            <a:r>
              <a:rPr lang="ru-RU" i="1" dirty="0" err="1"/>
              <a:t>Хреститель</a:t>
            </a:r>
            <a:r>
              <a:rPr lang="ru-RU" i="1" dirty="0"/>
              <a:t> на </a:t>
            </a:r>
            <a:r>
              <a:rPr lang="ru-RU" i="1" dirty="0" err="1"/>
              <a:t>відомому</a:t>
            </a:r>
            <a:r>
              <a:rPr lang="ru-RU" i="1" dirty="0"/>
              <a:t> </a:t>
            </a:r>
            <a:r>
              <a:rPr lang="ru-RU" i="1" dirty="0" err="1"/>
              <a:t>етюді</a:t>
            </a:r>
            <a:r>
              <a:rPr lang="ru-RU" i="1" dirty="0"/>
              <a:t> з </a:t>
            </a:r>
            <a:r>
              <a:rPr lang="ru-RU" i="1" dirty="0" err="1"/>
              <a:t>Марією</a:t>
            </a:r>
            <a:r>
              <a:rPr lang="ru-RU" i="1" dirty="0"/>
              <a:t>, святою Анною і </a:t>
            </a:r>
            <a:r>
              <a:rPr lang="ru-RU" i="1" dirty="0" err="1"/>
              <a:t>немовлям</a:t>
            </a:r>
            <a:r>
              <a:rPr lang="ru-RU" i="1" dirty="0"/>
              <a:t> </a:t>
            </a:r>
            <a:r>
              <a:rPr lang="ru-RU" i="1" dirty="0" err="1"/>
              <a:t>бачить</a:t>
            </a:r>
            <a:r>
              <a:rPr lang="ru-RU" i="1" dirty="0"/>
              <a:t> не </a:t>
            </a:r>
            <a:r>
              <a:rPr lang="ru-RU" i="1" dirty="0" err="1"/>
              <a:t>Ісуса</a:t>
            </a:r>
            <a:r>
              <a:rPr lang="ru-RU" i="1" dirty="0"/>
              <a:t>, </a:t>
            </a:r>
            <a:r>
              <a:rPr lang="ru-RU" i="1" dirty="0" smtClean="0"/>
              <a:t>а </a:t>
            </a:r>
            <a:r>
              <a:rPr lang="ru-RU" i="1" dirty="0" err="1" smtClean="0"/>
              <a:t>обличчя</a:t>
            </a:r>
            <a:r>
              <a:rPr lang="ru-RU" i="1" dirty="0" smtClean="0"/>
              <a:t> з Бога. </a:t>
            </a:r>
            <a:r>
              <a:rPr lang="ru-RU" i="1" dirty="0" err="1" smtClean="0"/>
              <a:t>Також</a:t>
            </a:r>
            <a:r>
              <a:rPr lang="ru-RU" i="1" dirty="0" smtClean="0"/>
              <a:t> ми </a:t>
            </a:r>
            <a:r>
              <a:rPr lang="ru-RU" i="1" dirty="0" err="1" smtClean="0"/>
              <a:t>бачимо</a:t>
            </a:r>
            <a:r>
              <a:rPr lang="ru-RU" i="1" dirty="0" smtClean="0"/>
              <a:t> не </a:t>
            </a:r>
            <a:r>
              <a:rPr lang="ru-RU" i="1" dirty="0" err="1" smtClean="0"/>
              <a:t>природнє</a:t>
            </a:r>
            <a:r>
              <a:rPr lang="ru-RU" i="1" dirty="0" smtClean="0"/>
              <a:t> </a:t>
            </a:r>
            <a:r>
              <a:rPr lang="ru-RU" i="1" dirty="0" err="1" smtClean="0"/>
              <a:t>розташування</a:t>
            </a:r>
            <a:r>
              <a:rPr lang="ru-RU" i="1" dirty="0" smtClean="0"/>
              <a:t> </a:t>
            </a:r>
            <a:r>
              <a:rPr lang="ru-RU" i="1" dirty="0" err="1" smtClean="0"/>
              <a:t>Хрестителя</a:t>
            </a:r>
            <a:r>
              <a:rPr lang="ru-RU" i="1" dirty="0" smtClean="0"/>
              <a:t> </a:t>
            </a:r>
            <a:r>
              <a:rPr lang="ru-RU" i="1" dirty="0" err="1" smtClean="0"/>
              <a:t>відносно</a:t>
            </a:r>
            <a:r>
              <a:rPr lang="ru-RU" i="1" dirty="0" smtClean="0"/>
              <a:t> Анни і </a:t>
            </a:r>
            <a:r>
              <a:rPr lang="ru-RU" i="1" dirty="0" err="1" smtClean="0"/>
              <a:t>погляд</a:t>
            </a:r>
            <a:r>
              <a:rPr lang="ru-RU" i="1" dirty="0" smtClean="0"/>
              <a:t> направлений в </a:t>
            </a:r>
            <a:r>
              <a:rPr lang="ru-RU" i="1" dirty="0" err="1" smtClean="0"/>
              <a:t>порожнечу</a:t>
            </a:r>
            <a:r>
              <a:rPr lang="ru-RU" i="1" dirty="0" smtClean="0"/>
              <a:t>. </a:t>
            </a:r>
            <a:r>
              <a:rPr lang="ru-RU" i="1" dirty="0"/>
              <a:t>Н</a:t>
            </a:r>
            <a:r>
              <a:rPr lang="ru-RU" i="1" dirty="0" smtClean="0"/>
              <a:t>е </a:t>
            </a:r>
            <a:r>
              <a:rPr lang="ru-RU" i="1" dirty="0" err="1"/>
              <a:t>тільки</a:t>
            </a:r>
            <a:r>
              <a:rPr lang="ru-RU" i="1" dirty="0"/>
              <a:t> Леонардо, але і </a:t>
            </a:r>
            <a:r>
              <a:rPr lang="ru-RU" i="1" dirty="0" err="1"/>
              <a:t>Мікеланджело</a:t>
            </a:r>
            <a:r>
              <a:rPr lang="ru-RU" i="1" dirty="0"/>
              <a:t>, </a:t>
            </a:r>
            <a:r>
              <a:rPr lang="ru-RU" i="1" dirty="0" err="1"/>
              <a:t>Рафаель</a:t>
            </a:r>
            <a:r>
              <a:rPr lang="ru-RU" i="1" dirty="0"/>
              <a:t> та </a:t>
            </a:r>
            <a:r>
              <a:rPr lang="ru-RU" i="1" dirty="0" err="1"/>
              <a:t>інші</a:t>
            </a:r>
            <a:r>
              <a:rPr lang="ru-RU" i="1" dirty="0"/>
              <a:t> художники, </a:t>
            </a:r>
            <a:r>
              <a:rPr lang="ru-RU" i="1" dirty="0" err="1"/>
              <a:t>зокрема</a:t>
            </a:r>
            <a:r>
              <a:rPr lang="ru-RU" i="1" dirty="0"/>
              <a:t>, </a:t>
            </a:r>
            <a:r>
              <a:rPr lang="ru-RU" i="1" dirty="0" err="1"/>
              <a:t>східні</a:t>
            </a:r>
            <a:r>
              <a:rPr lang="ru-RU" i="1" dirty="0"/>
              <a:t>, </a:t>
            </a:r>
            <a:r>
              <a:rPr lang="ru-RU" i="1" dirty="0" err="1"/>
              <a:t>користувалися</a:t>
            </a:r>
            <a:r>
              <a:rPr lang="ru-RU" i="1" dirty="0"/>
              <a:t> </a:t>
            </a:r>
            <a:r>
              <a:rPr lang="ru-RU" i="1" dirty="0" err="1"/>
              <a:t>дзеркалами</a:t>
            </a:r>
            <a:r>
              <a:rPr lang="ru-RU" i="1" dirty="0"/>
              <a:t> для </a:t>
            </a:r>
            <a:r>
              <a:rPr lang="ru-RU" i="1" dirty="0" err="1"/>
              <a:t>заховання</a:t>
            </a:r>
            <a:r>
              <a:rPr lang="ru-RU" i="1" dirty="0"/>
              <a:t> </a:t>
            </a:r>
            <a:r>
              <a:rPr lang="ru-RU" i="1" dirty="0" err="1"/>
              <a:t>таємних</a:t>
            </a:r>
            <a:r>
              <a:rPr lang="ru-RU" i="1" dirty="0"/>
              <a:t> </a:t>
            </a:r>
            <a:r>
              <a:rPr lang="ru-RU" i="1" dirty="0" err="1"/>
              <a:t>сенсів</a:t>
            </a:r>
            <a:r>
              <a:rPr lang="ru-RU" i="1" dirty="0" smtClean="0"/>
              <a:t>.</a:t>
            </a:r>
          </a:p>
          <a:p>
            <a:r>
              <a:rPr lang="ru-RU" sz="1000" b="1" dirty="0" err="1" smtClean="0">
                <a:solidFill>
                  <a:srgbClr val="3518B2"/>
                </a:solidFill>
              </a:rPr>
              <a:t>Джерело</a:t>
            </a:r>
            <a:r>
              <a:rPr lang="ru-RU" sz="1000" b="1" dirty="0" smtClean="0">
                <a:solidFill>
                  <a:srgbClr val="3518B2"/>
                </a:solidFill>
              </a:rPr>
              <a:t>: </a:t>
            </a:r>
            <a:r>
              <a:rPr lang="en-US" sz="1000" dirty="0">
                <a:hlinkClick r:id="rId3"/>
              </a:rPr>
              <a:t>https://</a:t>
            </a:r>
            <a:r>
              <a:rPr lang="en-US" sz="1000" dirty="0" smtClean="0">
                <a:hlinkClick r:id="rId3"/>
              </a:rPr>
              <a:t>www.unian.ua/culture/82110-na-kartinah-da-vinchi-rozgledili-oblichchya-boga-foto.html</a:t>
            </a:r>
            <a:endParaRPr lang="uk-UA" sz="1000" dirty="0" smtClean="0"/>
          </a:p>
          <a:p>
            <a:endParaRPr lang="uk-UA" sz="1000" dirty="0"/>
          </a:p>
        </p:txBody>
      </p:sp>
    </p:spTree>
    <p:extLst>
      <p:ext uri="{BB962C8B-B14F-4D97-AF65-F5344CB8AC3E}">
        <p14:creationId xmlns:p14="http://schemas.microsoft.com/office/powerpoint/2010/main" val="36629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Таємне послання, яке можна прочитати тільки за допомогою дзеркала</a:t>
            </a:r>
            <a:endParaRPr lang="uk-UA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556792"/>
            <a:ext cx="3672408" cy="4896544"/>
          </a:xfrm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11</a:t>
            </a:fld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48" y="1484784"/>
            <a:ext cx="388843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4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Картина і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дзеркало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межа і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перетину</a:t>
            </a:r>
            <a:endParaRPr lang="uk-U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4704304" y="1732650"/>
            <a:ext cx="3935090" cy="4951550"/>
          </a:xfrm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12</a:t>
            </a:fld>
            <a:endParaRPr lang="uk-UA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9512" y="1748197"/>
            <a:ext cx="3850106" cy="49825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16216" y="1268760"/>
            <a:ext cx="2237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Дзеркальна картина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86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ВИСНОВКИ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Людина бачить завдяки світлу. </a:t>
            </a:r>
            <a:endParaRPr lang="uk-UA" dirty="0" smtClean="0"/>
          </a:p>
          <a:p>
            <a:r>
              <a:rPr lang="uk-UA" dirty="0" smtClean="0"/>
              <a:t>Зображення </a:t>
            </a:r>
            <a:r>
              <a:rPr lang="uk-UA" dirty="0"/>
              <a:t>утворюється лише завдяки спільній дії плоского дзеркала та ока. </a:t>
            </a:r>
            <a:endParaRPr lang="uk-UA" dirty="0" smtClean="0"/>
          </a:p>
          <a:p>
            <a:r>
              <a:rPr lang="uk-UA" dirty="0" smtClean="0"/>
              <a:t>Світ </a:t>
            </a:r>
            <a:r>
              <a:rPr lang="uk-UA" dirty="0"/>
              <a:t>за дзеркалом відмінний від реального. Щоб прочитати там текст, потрібно починати справа наліво, а стрілки годинника йдуть у зворотний бік. </a:t>
            </a:r>
            <a:endParaRPr lang="uk-UA" dirty="0" smtClean="0"/>
          </a:p>
          <a:p>
            <a:r>
              <a:rPr lang="uk-UA" dirty="0" smtClean="0"/>
              <a:t>Зображення </a:t>
            </a:r>
            <a:r>
              <a:rPr lang="uk-UA" dirty="0"/>
              <a:t>предмета у плоскому дзеркалі: уявне; пряме; розміри зображення й предмета - однакові; відстань від дзеркала до предмета дорівнює уявній відстані від дзеркала до зображення, що за ним; правий бік предмета здається лівим, і навпаки. </a:t>
            </a:r>
            <a:endParaRPr lang="uk-UA" dirty="0" smtClean="0"/>
          </a:p>
          <a:p>
            <a:r>
              <a:rPr lang="uk-UA" dirty="0" smtClean="0"/>
              <a:t>Зображення </a:t>
            </a:r>
            <a:r>
              <a:rPr lang="uk-UA" dirty="0"/>
              <a:t>– це не істина, а якесь її відображення, </a:t>
            </a:r>
            <a:r>
              <a:rPr lang="uk-UA" dirty="0" smtClean="0"/>
              <a:t>це </a:t>
            </a:r>
            <a:r>
              <a:rPr lang="uk-UA" dirty="0"/>
              <a:t>ілюзія. </a:t>
            </a:r>
            <a:r>
              <a:rPr lang="uk-UA" dirty="0" smtClean="0"/>
              <a:t>Ми </a:t>
            </a:r>
            <a:r>
              <a:rPr lang="uk-UA" dirty="0"/>
              <a:t>одночасно можемо бачити істину і ілюзію. </a:t>
            </a:r>
            <a:endParaRPr lang="uk-UA" dirty="0" smtClean="0"/>
          </a:p>
          <a:p>
            <a:r>
              <a:rPr lang="uk-UA" dirty="0" smtClean="0"/>
              <a:t>Люди </a:t>
            </a:r>
            <a:r>
              <a:rPr lang="uk-UA" dirty="0"/>
              <a:t>приписували </a:t>
            </a:r>
            <a:r>
              <a:rPr lang="uk-UA" dirty="0" smtClean="0"/>
              <a:t>дзеркалу </a:t>
            </a:r>
            <a:r>
              <a:rPr lang="uk-UA" dirty="0"/>
              <a:t>багато магічних властивостей і навіть побоювалися його. </a:t>
            </a:r>
            <a:endParaRPr lang="uk-UA" dirty="0" smtClean="0"/>
          </a:p>
          <a:p>
            <a:r>
              <a:rPr lang="uk-UA" dirty="0" smtClean="0"/>
              <a:t>Застосовують </a:t>
            </a:r>
            <a:r>
              <a:rPr lang="uk-UA" dirty="0"/>
              <a:t>явище відбивання світла від дзеркальних поверхонь для </a:t>
            </a:r>
            <a:r>
              <a:rPr lang="uk-UA"/>
              <a:t>створення </a:t>
            </a:r>
            <a:r>
              <a:rPr lang="uk-UA" smtClean="0"/>
              <a:t>дзеркальних </a:t>
            </a:r>
            <a:r>
              <a:rPr lang="uk-UA" dirty="0" smtClean="0"/>
              <a:t>картин; </a:t>
            </a:r>
            <a:r>
              <a:rPr lang="uk-UA" dirty="0"/>
              <a:t>написання віршів - паліндромів; для ігор з дітьми під час повітряної тривоги. </a:t>
            </a:r>
            <a:endParaRPr lang="uk-UA" dirty="0" smtClean="0"/>
          </a:p>
          <a:p>
            <a:r>
              <a:rPr lang="uk-UA" dirty="0"/>
              <a:t>Художники, дизайнери та архітектори намагаються робити дзеркально симетричними візерунки й будинки.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67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Список використаної літератури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100" dirty="0" smtClean="0"/>
              <a:t>1. </a:t>
            </a:r>
            <a:r>
              <a:rPr lang="uk-UA" sz="3100" dirty="0"/>
              <a:t>Відображення в плоскому дзеркалі</a:t>
            </a:r>
          </a:p>
          <a:p>
            <a:pPr marL="0" indent="0">
              <a:buNone/>
            </a:pPr>
            <a:r>
              <a:rPr lang="en-US" sz="3100" dirty="0">
                <a:hlinkClick r:id="rId2"/>
              </a:rPr>
              <a:t>https://</a:t>
            </a:r>
            <a:r>
              <a:rPr lang="en-US" sz="3100" dirty="0" smtClean="0">
                <a:hlinkClick r:id="rId2"/>
              </a:rPr>
              <a:t>yrok.pp.ua/serednya-osvta/9437-vdobrazhennya-dzerkala-v-dzerkal-vdobrazhennya-v-ploskomu-dzerkal-vdbittya-promenya-vd-dzerkala.html</a:t>
            </a:r>
            <a:endParaRPr lang="uk-UA" sz="3100" dirty="0" smtClean="0"/>
          </a:p>
          <a:p>
            <a:pPr marL="0" indent="0">
              <a:buNone/>
            </a:pPr>
            <a:r>
              <a:rPr lang="uk-UA" sz="3100" dirty="0" smtClean="0"/>
              <a:t>2. Паліндром </a:t>
            </a:r>
            <a:r>
              <a:rPr lang="en-US" sz="3100" dirty="0">
                <a:hlinkClick r:id="rId3"/>
              </a:rPr>
              <a:t>https://uk.wikipedia.org/wiki/%</a:t>
            </a:r>
            <a:r>
              <a:rPr lang="en-US" sz="3100" dirty="0" smtClean="0">
                <a:hlinkClick r:id="rId3"/>
              </a:rPr>
              <a:t>D0%9F%D0%B0%D0%BB%D1%96%D0%BD%D0%B4%D1%80%D0%BE%D0%BC</a:t>
            </a:r>
            <a:endParaRPr lang="uk-UA" sz="3100" dirty="0" smtClean="0"/>
          </a:p>
          <a:p>
            <a:pPr marL="0" indent="0">
              <a:buNone/>
            </a:pPr>
            <a:r>
              <a:rPr lang="uk-UA" sz="3100" dirty="0" smtClean="0"/>
              <a:t>3. </a:t>
            </a:r>
            <a:r>
              <a:rPr lang="ru-RU" sz="3100" dirty="0"/>
              <a:t>ПРО МОВУ: </a:t>
            </a:r>
            <a:r>
              <a:rPr lang="ru-RU" sz="3100" dirty="0" err="1"/>
              <a:t>Дзеркальні</a:t>
            </a:r>
            <a:r>
              <a:rPr lang="ru-RU" sz="3100" dirty="0"/>
              <a:t> слова в </a:t>
            </a:r>
            <a:r>
              <a:rPr lang="ru-RU" sz="3100" dirty="0" err="1"/>
              <a:t>українській</a:t>
            </a:r>
            <a:r>
              <a:rPr lang="ru-RU" sz="3100" dirty="0"/>
              <a:t> </a:t>
            </a:r>
            <a:r>
              <a:rPr lang="ru-RU" sz="3100" dirty="0" err="1" smtClean="0"/>
              <a:t>мові</a:t>
            </a:r>
            <a:r>
              <a:rPr lang="ru-RU" sz="3100" dirty="0" smtClean="0"/>
              <a:t> </a:t>
            </a:r>
            <a:r>
              <a:rPr lang="en-US" sz="3100" dirty="0">
                <a:hlinkClick r:id="rId4"/>
              </a:rPr>
              <a:t>https://www.youtube.com/watch?v=-s7TZEZy3oY&amp;ab_channel=%</a:t>
            </a:r>
            <a:r>
              <a:rPr lang="en-US" sz="3100" dirty="0" smtClean="0">
                <a:hlinkClick r:id="rId4"/>
              </a:rPr>
              <a:t>D0%A2%D0%B5%D0%BB%D0%B5%D0%BA%D0%B0%D0%BD%D0%B0%D0%BBD1</a:t>
            </a:r>
            <a:endParaRPr lang="uk-UA" sz="3100" dirty="0" smtClean="0"/>
          </a:p>
          <a:p>
            <a:pPr marL="0" indent="0">
              <a:buNone/>
            </a:pPr>
            <a:r>
              <a:rPr lang="uk-UA" sz="3100" dirty="0" smtClean="0"/>
              <a:t>4. </a:t>
            </a:r>
            <a:r>
              <a:rPr lang="ru-RU" sz="3100" dirty="0"/>
              <a:t>На картинах да </a:t>
            </a:r>
            <a:r>
              <a:rPr lang="ru-RU" sz="3100" dirty="0" err="1"/>
              <a:t>Вінчі</a:t>
            </a:r>
            <a:r>
              <a:rPr lang="ru-RU" sz="3100" dirty="0"/>
              <a:t> </a:t>
            </a:r>
            <a:r>
              <a:rPr lang="ru-RU" sz="3100" dirty="0" err="1"/>
              <a:t>розгледіли</a:t>
            </a:r>
            <a:r>
              <a:rPr lang="ru-RU" sz="3100" dirty="0"/>
              <a:t> ”</a:t>
            </a:r>
            <a:r>
              <a:rPr lang="ru-RU" sz="3100" dirty="0" err="1"/>
              <a:t>Обличчя</a:t>
            </a:r>
            <a:r>
              <a:rPr lang="ru-RU" sz="3100" dirty="0"/>
              <a:t> Бога”</a:t>
            </a:r>
          </a:p>
          <a:p>
            <a:pPr marL="0" indent="0">
              <a:buNone/>
            </a:pPr>
            <a:r>
              <a:rPr lang="uk-UA" sz="3100" dirty="0" smtClean="0"/>
              <a:t> </a:t>
            </a:r>
            <a:r>
              <a:rPr lang="en-US" sz="3100" dirty="0">
                <a:hlinkClick r:id="rId5"/>
              </a:rPr>
              <a:t>https://</a:t>
            </a:r>
            <a:r>
              <a:rPr lang="en-US" sz="3100" dirty="0" smtClean="0">
                <a:hlinkClick r:id="rId5"/>
              </a:rPr>
              <a:t>www.unian.ua/culture/82110-na-kartinah-da-vinchi-rozgledili-oblichchya-boga-foto.html</a:t>
            </a:r>
            <a:endParaRPr lang="uk-UA" sz="3100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8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42387" y="116632"/>
            <a:ext cx="830161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56176" y="5169595"/>
            <a:ext cx="2922542" cy="1649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10549" y="4542471"/>
            <a:ext cx="2922902" cy="157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2</a:t>
            </a:fld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1" y="2600908"/>
            <a:ext cx="2973353" cy="421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368964"/>
            <a:ext cx="4224469" cy="3168352"/>
          </a:xfrm>
        </p:spPr>
      </p:pic>
      <p:pic>
        <p:nvPicPr>
          <p:cNvPr id="6" name="Місце для вмісту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2039" y="1388970"/>
            <a:ext cx="4076769" cy="4379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4581128"/>
            <a:ext cx="49426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Підготуємо матеріали, необхідні для </a:t>
            </a:r>
          </a:p>
          <a:p>
            <a:r>
              <a:rPr lang="uk-UA" dirty="0"/>
              <a:t>в</a:t>
            </a:r>
            <a:r>
              <a:rPr lang="uk-UA" dirty="0" smtClean="0"/>
              <a:t>иготовлення невеликих об'ємних тіл:</a:t>
            </a:r>
          </a:p>
          <a:p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1 склянка борошна, </a:t>
            </a:r>
            <a:r>
              <a:rPr lang="uk-UA" i="1" dirty="0">
                <a:solidFill>
                  <a:schemeClr val="tx2">
                    <a:lumMod val="75000"/>
                  </a:schemeClr>
                </a:solidFill>
              </a:rPr>
              <a:t>1 склянка 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солі, </a:t>
            </a:r>
          </a:p>
          <a:p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uk-UA" i="1" dirty="0" err="1" smtClean="0">
                <a:solidFill>
                  <a:schemeClr val="tx2">
                    <a:lumMod val="75000"/>
                  </a:schemeClr>
                </a:solidFill>
              </a:rPr>
              <a:t>ст.л</a:t>
            </a:r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 олії ,100 г води, ємність для змішування,</a:t>
            </a:r>
          </a:p>
          <a:p>
            <a:r>
              <a:rPr lang="uk-UA" i="1" dirty="0" smtClean="0">
                <a:solidFill>
                  <a:schemeClr val="tx2">
                    <a:lumMod val="75000"/>
                  </a:schemeClr>
                </a:solidFill>
              </a:rPr>
              <a:t>пластикові формочки. </a:t>
            </a:r>
            <a:endParaRPr lang="uk-UA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0239" y="18864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№1 Утворення зображення </a:t>
            </a:r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плоскому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дзеркалі</a:t>
            </a:r>
            <a:endParaRPr lang="uk-UA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Місце для номера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5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3034679" cy="1143000"/>
          </a:xfrm>
        </p:spPr>
        <p:txBody>
          <a:bodyPr>
            <a:normAutofit/>
          </a:bodyPr>
          <a:lstStyle/>
          <a:p>
            <a:r>
              <a:rPr lang="uk-UA" sz="1800" b="1" dirty="0">
                <a:solidFill>
                  <a:srgbClr val="002060"/>
                </a:solidFill>
                <a:latin typeface="+mn-lt"/>
              </a:rPr>
              <a:t>Змішуємо сухі </a:t>
            </a:r>
            <a:r>
              <a:rPr lang="uk-UA" sz="1800" b="1" dirty="0" smtClean="0">
                <a:solidFill>
                  <a:srgbClr val="002060"/>
                </a:solidFill>
                <a:latin typeface="+mn-lt"/>
              </a:rPr>
              <a:t>інгредієнти </a:t>
            </a:r>
            <a:r>
              <a:rPr lang="uk-UA" sz="1800" b="1" dirty="0">
                <a:solidFill>
                  <a:srgbClr val="002060"/>
                </a:solidFill>
                <a:latin typeface="+mn-lt"/>
              </a:rPr>
              <a:t>та додаємо воду та олію</a:t>
            </a:r>
            <a:r>
              <a:rPr lang="uk-UA" sz="1800" b="1" dirty="0" smtClean="0">
                <a:solidFill>
                  <a:srgbClr val="002060"/>
                </a:solidFill>
                <a:latin typeface="+mn-lt"/>
              </a:rPr>
              <a:t>.</a:t>
            </a:r>
            <a:endParaRPr lang="uk-UA" sz="18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412776"/>
            <a:ext cx="3866942" cy="3717538"/>
          </a:xfrm>
        </p:spPr>
      </p:pic>
      <p:sp>
        <p:nvSpPr>
          <p:cNvPr id="4" name="TextBox 3"/>
          <p:cNvSpPr txBox="1"/>
          <p:nvPr/>
        </p:nvSpPr>
        <p:spPr>
          <a:xfrm>
            <a:off x="4498776" y="33594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chemeClr val="accent3">
                    <a:lumMod val="50000"/>
                  </a:schemeClr>
                </a:solidFill>
              </a:rPr>
              <a:t>Працюємо з солоним тістом, видавлюємо формочками тіла різної форми. Підсушуємо. Переходимо до експерименту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04211" y="4212250"/>
            <a:ext cx="4324172" cy="20339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844824"/>
            <a:ext cx="3309937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4</a:t>
            </a:fld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5373216"/>
            <a:ext cx="1124567" cy="10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Зображення в дзеркалі</a:t>
            </a:r>
            <a:endParaRPr lang="uk-U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Місце для вмісту 7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7984" y="1268760"/>
            <a:ext cx="2592288" cy="2485088"/>
          </a:xfr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6596" y="3900863"/>
            <a:ext cx="2478281" cy="2803021"/>
          </a:xfrm>
          <a:prstGeom prst="rect">
            <a:avLst/>
          </a:prstGeom>
        </p:spPr>
      </p:pic>
      <p:pic>
        <p:nvPicPr>
          <p:cNvPr id="9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982" y="1573867"/>
            <a:ext cx="1939895" cy="1753275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68144" y="3778992"/>
            <a:ext cx="3086294" cy="29883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8814" y="3900862"/>
            <a:ext cx="2187241" cy="2856349"/>
          </a:xfrm>
          <a:prstGeom prst="rect">
            <a:avLst/>
          </a:prstGeom>
        </p:spPr>
      </p:pic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5</a:t>
            </a:fld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811" t="4556" r="30110" b="30862"/>
          <a:stretch/>
        </p:blipFill>
        <p:spPr>
          <a:xfrm rot="5400000">
            <a:off x="5292080" y="836712"/>
            <a:ext cx="50405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b="1" dirty="0" smtClean="0">
                <a:solidFill>
                  <a:srgbClr val="00B050"/>
                </a:solidFill>
              </a:rPr>
              <a:t>ВИСНОВКИ</a:t>
            </a:r>
            <a:endParaRPr lang="uk-UA" b="1" dirty="0">
              <a:solidFill>
                <a:srgbClr val="00B050"/>
              </a:solidFill>
            </a:endParaRP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5905" y="3068960"/>
            <a:ext cx="3238554" cy="3585397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891532"/>
            <a:ext cx="3443464" cy="2099691"/>
          </a:xfrm>
          <a:prstGeom prst="rect">
            <a:avLst/>
          </a:prstGeom>
        </p:spPr>
      </p:pic>
      <p:sp>
        <p:nvSpPr>
          <p:cNvPr id="10" name="Місце для вмісту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Завдяки здатності дзеркала відбивати світло в ньому можна спостерігати своє </a:t>
            </a:r>
            <a:r>
              <a:rPr lang="uk-UA" dirty="0" smtClean="0"/>
              <a:t>зображення та зображення предметів. </a:t>
            </a:r>
          </a:p>
          <a:p>
            <a:pPr marL="0" indent="0">
              <a:buNone/>
            </a:pPr>
            <a:r>
              <a:rPr lang="uk-UA" dirty="0" smtClean="0"/>
              <a:t>Людське </a:t>
            </a:r>
            <a:r>
              <a:rPr lang="uk-UA" dirty="0"/>
              <a:t>око бачить тіла завдяки тому, що кожна точка тіла світиться власним або відбитим світлом. Розбіжний пучок променів, що виходять з точки, попадає всередину ока і збирається на задній поверхні внутрішньої оболонки ока – сітківці, викликаючи подразнення, яке мозок людини сприймає як спостережувану точку певного кольору і </a:t>
            </a:r>
            <a:r>
              <a:rPr lang="uk-UA" dirty="0" smtClean="0"/>
              <a:t>яскравості.</a:t>
            </a: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6</a:t>
            </a:fld>
            <a:endParaRPr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9988808">
            <a:off x="1673978" y="1323255"/>
            <a:ext cx="507345" cy="34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2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684590"/>
            <a:ext cx="3165760" cy="2374320"/>
          </a:xfrm>
        </p:spPr>
      </p:pic>
      <p:sp>
        <p:nvSpPr>
          <p:cNvPr id="5" name="Прямокутник 4"/>
          <p:cNvSpPr/>
          <p:nvPr/>
        </p:nvSpPr>
        <p:spPr>
          <a:xfrm>
            <a:off x="1147334" y="404664"/>
            <a:ext cx="7454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№2 Дзеркальні </a:t>
            </a:r>
            <a:r>
              <a:rPr lang="uk-UA" sz="54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літери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7</a:t>
            </a:fld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5960117">
            <a:off x="4544572" y="4359160"/>
            <a:ext cx="2379918" cy="20200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1438" y="4075128"/>
            <a:ext cx="2033655" cy="2398603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976" y="1631852"/>
            <a:ext cx="3603048" cy="446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6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Дзеркальні слова в українській мові (паліндроми або слова перевертні)</a:t>
            </a:r>
            <a:endParaRPr lang="uk-UA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ОКО, ДІД, ПІП</a:t>
            </a:r>
          </a:p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АЛЛА, ПИЛИП</a:t>
            </a:r>
          </a:p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ЗАРАЗ, ТУТ, КОРОК, РАДАР, ШАЛАШ</a:t>
            </a:r>
          </a:p>
          <a:p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ВИПИВ, ВИЛИВ, ВИМИВ</a:t>
            </a:r>
          </a:p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 БУДЕ ДУБ І ЛАД</a:t>
            </a:r>
          </a:p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НЕСУ ГУСЕНЯ</a:t>
            </a:r>
          </a:p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МЕНЕ НЕМА</a:t>
            </a:r>
          </a:p>
          <a:p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ПОМИТИ МОПЕД</a:t>
            </a:r>
            <a:endParaRPr lang="uk-U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8</a:t>
            </a:fld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367276" y="2217583"/>
            <a:ext cx="2009848" cy="31563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616361">
            <a:off x="3995936" y="1371648"/>
            <a:ext cx="1908621" cy="13780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6670" y="5750004"/>
            <a:ext cx="4377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/>
              <a:t>Слова, словосполучення, що однаково читаються в обох напрямках (зліва направо та справа наліво</a:t>
            </a:r>
            <a:r>
              <a:rPr lang="uk-UA" sz="1600" dirty="0" smtClean="0"/>
              <a:t>)</a:t>
            </a:r>
            <a:endParaRPr lang="uk-UA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695356" y="3533317"/>
            <a:ext cx="1780313" cy="431505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5512" y="1371648"/>
            <a:ext cx="2308032" cy="19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ірш-паліндром:</a:t>
            </a:r>
            <a:endParaRPr lang="uk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u="sng" dirty="0">
                <a:solidFill>
                  <a:schemeClr val="tx2">
                    <a:lumMod val="75000"/>
                  </a:schemeClr>
                </a:solidFill>
              </a:rPr>
              <a:t>«Козак з </a:t>
            </a:r>
            <a:r>
              <a:rPr lang="uk-UA" b="1" u="sng" dirty="0" smtClean="0">
                <a:solidFill>
                  <a:schemeClr val="tx2">
                    <a:lumMod val="75000"/>
                  </a:schemeClr>
                </a:solidFill>
              </a:rPr>
              <a:t>казок»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Козак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з казок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Уже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лисі ліси… Лежу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Уже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ребра татар бережу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Умру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. Суму сум — у сурму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А </a:t>
            </a:r>
            <a:r>
              <a:rPr lang="uk-UA" b="1" dirty="0">
                <a:solidFill>
                  <a:schemeClr val="tx2">
                    <a:lumMod val="75000"/>
                  </a:schemeClr>
                </a:solidFill>
              </a:rPr>
              <a:t>мене нема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marL="0" indent="0">
              <a:buNone/>
            </a:pPr>
            <a:r>
              <a:rPr lang="uk-UA" sz="2200" i="1" dirty="0" smtClean="0"/>
              <a:t>(</a:t>
            </a:r>
            <a:r>
              <a:rPr lang="uk-UA" sz="2200" i="1" dirty="0"/>
              <a:t>Олег </a:t>
            </a:r>
            <a:r>
              <a:rPr lang="uk-UA" sz="2200" i="1" dirty="0" err="1"/>
              <a:t>Будзей</a:t>
            </a:r>
            <a:r>
              <a:rPr lang="uk-UA" sz="2200" i="1" dirty="0"/>
              <a:t>. Зі збірки «З архіву душі», 1999</a:t>
            </a:r>
            <a:r>
              <a:rPr lang="uk-UA" sz="2200" i="1" dirty="0" smtClean="0"/>
              <a:t>)</a:t>
            </a:r>
          </a:p>
          <a:p>
            <a:pPr marL="0" indent="0">
              <a:buNone/>
            </a:pPr>
            <a:r>
              <a:rPr lang="uk-UA" sz="2200" i="1" dirty="0" smtClean="0"/>
              <a:t>Джерело</a:t>
            </a:r>
            <a:r>
              <a:rPr lang="uk-UA" sz="2200" i="1" dirty="0"/>
              <a:t>: </a:t>
            </a:r>
            <a:r>
              <a:rPr lang="en-US" sz="2200" i="1" dirty="0">
                <a:hlinkClick r:id="rId2"/>
              </a:rPr>
              <a:t>https://</a:t>
            </a:r>
            <a:r>
              <a:rPr lang="en-US" sz="2200" i="1" dirty="0" smtClean="0">
                <a:hlinkClick r:id="rId2"/>
              </a:rPr>
              <a:t>dovidka.biz.ua/slova-yaki-chitayutsya-odnakovo-zliva-napravo</a:t>
            </a:r>
            <a:endParaRPr lang="uk-UA" sz="2200" i="1" dirty="0" smtClean="0"/>
          </a:p>
          <a:p>
            <a:pPr marL="0" indent="0">
              <a:buNone/>
            </a:pPr>
            <a:endParaRPr lang="uk-UA" sz="2200" i="1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93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660</Words>
  <Application>Microsoft Office PowerPoint</Application>
  <PresentationFormat>Екран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Тема Office</vt:lpstr>
      <vt:lpstr>Зображення в плоскому дзеркалі</vt:lpstr>
      <vt:lpstr>Презентація PowerPoint</vt:lpstr>
      <vt:lpstr>Презентація PowerPoint</vt:lpstr>
      <vt:lpstr>Змішуємо сухі інгредієнти та додаємо воду та олію.</vt:lpstr>
      <vt:lpstr>Зображення в дзеркалі</vt:lpstr>
      <vt:lpstr>ВИСНОВКИ</vt:lpstr>
      <vt:lpstr>Презентація PowerPoint</vt:lpstr>
      <vt:lpstr>  Дзеркальні слова в українській мові (паліндроми або слова перевертні)</vt:lpstr>
      <vt:lpstr>Вірш-паліндром:</vt:lpstr>
      <vt:lpstr>Картина Мадонна з немовлям, Анною та Іоанном,  Леонардо да Вінчі</vt:lpstr>
      <vt:lpstr>Таємне послання, яке можна прочитати тільки за допомогою дзеркала</vt:lpstr>
      <vt:lpstr> Картина і дзеркало: межа і можливості її перетину</vt:lpstr>
      <vt:lpstr>ВИСНОВКИ</vt:lpstr>
      <vt:lpstr>Список використаної літератури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Зображення казкових героїв у плоскому дзеркалі</dc:title>
  <dc:creator>Sara Yasmeen (Wipro Technologies)</dc:creator>
  <cp:lastModifiedBy>Olga</cp:lastModifiedBy>
  <cp:revision>54</cp:revision>
  <dcterms:created xsi:type="dcterms:W3CDTF">2010-02-23T11:30:32Z</dcterms:created>
  <dcterms:modified xsi:type="dcterms:W3CDTF">2024-04-10T18:20:46Z</dcterms:modified>
</cp:coreProperties>
</file>