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1" r:id="rId3"/>
    <p:sldId id="258" r:id="rId4"/>
    <p:sldId id="259" r:id="rId5"/>
    <p:sldId id="267" r:id="rId6"/>
    <p:sldId id="260" r:id="rId7"/>
    <p:sldId id="261" r:id="rId8"/>
    <p:sldId id="262" r:id="rId9"/>
    <p:sldId id="265" r:id="rId10"/>
    <p:sldId id="263" r:id="rId11"/>
    <p:sldId id="264" r:id="rId12"/>
    <p:sldId id="266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87" d="100"/>
          <a:sy n="87" d="100"/>
        </p:scale>
        <p:origin x="43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D0B36EA-2989-4DD9-B8A0-1363DFA86825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4527206-42BD-4F4D-92BD-E78C8FFCF0F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735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36EA-2989-4DD9-B8A0-1363DFA86825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27206-42BD-4F4D-92BD-E78C8FFCF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238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36EA-2989-4DD9-B8A0-1363DFA86825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27206-42BD-4F4D-92BD-E78C8FFCF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40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36EA-2989-4DD9-B8A0-1363DFA86825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27206-42BD-4F4D-92BD-E78C8FFCF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5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36EA-2989-4DD9-B8A0-1363DFA86825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27206-42BD-4F4D-92BD-E78C8FFCF0F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7635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36EA-2989-4DD9-B8A0-1363DFA86825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27206-42BD-4F4D-92BD-E78C8FFCF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143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36EA-2989-4DD9-B8A0-1363DFA86825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27206-42BD-4F4D-92BD-E78C8FFCF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40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36EA-2989-4DD9-B8A0-1363DFA86825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27206-42BD-4F4D-92BD-E78C8FFCF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5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36EA-2989-4DD9-B8A0-1363DFA86825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27206-42BD-4F4D-92BD-E78C8FFCF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47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36EA-2989-4DD9-B8A0-1363DFA86825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27206-42BD-4F4D-92BD-E78C8FFCF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117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36EA-2989-4DD9-B8A0-1363DFA86825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27206-42BD-4F4D-92BD-E78C8FFCF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936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D0B36EA-2989-4DD9-B8A0-1363DFA86825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04527206-42BD-4F4D-92BD-E78C8FFCF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774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9979" y="518604"/>
            <a:ext cx="9966960" cy="2926080"/>
          </a:xfrm>
        </p:spPr>
        <p:txBody>
          <a:bodyPr>
            <a:noAutofit/>
          </a:bodyPr>
          <a:lstStyle/>
          <a:p>
            <a:r>
              <a:rPr lang="uk-UA" sz="4800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Покращення якості ґрунту квітників Одеського ліцею № 15</a:t>
            </a:r>
            <a:endParaRPr lang="en-US" sz="4800" cap="none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28955" y="3997971"/>
            <a:ext cx="9529009" cy="2531166"/>
          </a:xfrm>
        </p:spPr>
        <p:txBody>
          <a:bodyPr>
            <a:normAutofit fontScale="92500" lnSpcReduction="10000"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Білоцерківець Вікторія Денисівна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 8-А класу ОДЕСЬКОГО ЛІЦЕЮ № 15 ОДЕСЬКОЇ МІСЬКОЇ РАДИ</a:t>
            </a:r>
          </a:p>
          <a:p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Територіальне відділення </a:t>
            </a:r>
            <a:r>
              <a:rPr lang="uk-UA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МАНу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Одеський обласний гуманітарний центр позашкільної освіти та виховання, м. Одеса;</a:t>
            </a:r>
          </a:p>
          <a:p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Керівник: </a:t>
            </a:r>
            <a:r>
              <a:rPr lang="uk-UA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Безуглова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Марина Анатоліївна, вчитель біології</a:t>
            </a:r>
            <a:r>
              <a:rPr lang="uk-UA" i="1" dirty="0"/>
              <a:t>.</a:t>
            </a:r>
            <a:endParaRPr lang="en-US" i="1" dirty="0"/>
          </a:p>
          <a:p>
            <a:endParaRPr lang="en-US" dirty="0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358" y="368416"/>
            <a:ext cx="1075079" cy="102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78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340" y="283945"/>
            <a:ext cx="10486198" cy="1356360"/>
          </a:xfrm>
        </p:spPr>
        <p:txBody>
          <a:bodyPr>
            <a:noAutofit/>
          </a:bodyPr>
          <a:lstStyle/>
          <a:p>
            <a:pPr algn="ctr"/>
            <a:r>
              <a:rPr lang="uk-UA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Всеукраїнський </a:t>
            </a:r>
            <a:r>
              <a:rPr lang="uk-UA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проєкт</a:t>
            </a:r>
            <a:r>
              <a:rPr lang="uk-UA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Flowers</a:t>
            </a:r>
            <a:r>
              <a:rPr lang="uk-UA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schools</a:t>
            </a:r>
            <a:r>
              <a:rPr lang="uk-UA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21" y="1619710"/>
            <a:ext cx="2510600" cy="49508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328" y="1638220"/>
            <a:ext cx="5017054" cy="23164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9" y="1640305"/>
            <a:ext cx="2285888" cy="49508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9" r="6623"/>
          <a:stretch/>
        </p:blipFill>
        <p:spPr>
          <a:xfrm>
            <a:off x="4321912" y="3990743"/>
            <a:ext cx="4726130" cy="26364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AD8A2B7-18F6-48FC-8764-316CE5838E58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358" y="368416"/>
            <a:ext cx="1075079" cy="102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33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47" y="324853"/>
            <a:ext cx="5384800" cy="40386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646" y="324853"/>
            <a:ext cx="6211595" cy="28688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074" y="3032393"/>
            <a:ext cx="7684168" cy="35489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074" y="3043279"/>
            <a:ext cx="7684167" cy="3548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49"/>
          <a:stretch/>
        </p:blipFill>
        <p:spPr>
          <a:xfrm>
            <a:off x="306846" y="4005942"/>
            <a:ext cx="4209170" cy="259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861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19" y="308812"/>
            <a:ext cx="6811250" cy="314575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18" y="3451589"/>
            <a:ext cx="6811251" cy="31457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19"/>
          <a:stretch/>
        </p:blipFill>
        <p:spPr>
          <a:xfrm>
            <a:off x="7074569" y="308812"/>
            <a:ext cx="4877486" cy="28449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3" r="18665"/>
          <a:stretch/>
        </p:blipFill>
        <p:spPr>
          <a:xfrm>
            <a:off x="6742265" y="3153748"/>
            <a:ext cx="5209790" cy="34436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20FC859-4567-413D-889E-A97C463C102E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358" y="368416"/>
            <a:ext cx="1075079" cy="102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17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923" y="149289"/>
            <a:ext cx="9875520" cy="1732777"/>
          </a:xfrm>
        </p:spPr>
        <p:txBody>
          <a:bodyPr/>
          <a:lstStyle/>
          <a:p>
            <a:pPr algn="ctr"/>
            <a:r>
              <a:rPr lang="ru-RU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Висновки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7242" y="1953458"/>
            <a:ext cx="7581122" cy="403860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5 років благоустрою території ліцею та покращення ґрунту слід відмітити наступні результати: </a:t>
            </a:r>
          </a:p>
          <a:p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покращився ріст рослин</a:t>
            </a:r>
          </a:p>
          <a:p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збільшився родючий шар ґрунту</a:t>
            </a:r>
          </a:p>
          <a:p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зменшилась вітрова ерозія верхнього шару ґрунту (став менш пиловидний)</a:t>
            </a:r>
          </a:p>
          <a:p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разом з тим більш глибокі шари ґрунту стали менш спресованими</a:t>
            </a:r>
          </a:p>
          <a:p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зменшилась кількість </a:t>
            </a:r>
            <a:r>
              <a:rPr lang="uk-UA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побутово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-будівельного сміття.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234" r="25744"/>
          <a:stretch/>
        </p:blipFill>
        <p:spPr>
          <a:xfrm>
            <a:off x="7632385" y="940776"/>
            <a:ext cx="4299868" cy="51171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B1E20F-04EB-4139-86D4-C45FC217579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174" y="255532"/>
            <a:ext cx="1075079" cy="102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468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270" y="143070"/>
            <a:ext cx="9875520" cy="1356360"/>
          </a:xfrm>
        </p:spPr>
        <p:txBody>
          <a:bodyPr/>
          <a:lstStyle/>
          <a:p>
            <a:r>
              <a:rPr lang="uk-UA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Список використаних джерел: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3246" y="1170991"/>
            <a:ext cx="10415112" cy="4777048"/>
          </a:xfrm>
        </p:spPr>
        <p:txBody>
          <a:bodyPr>
            <a:normAutofit/>
          </a:bodyPr>
          <a:lstStyle/>
          <a:p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охорону земель : Закон України від 19.06.2003 р. № 962-IV. </a:t>
            </a:r>
            <a:r>
              <a:rPr lang="uk-UA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Відомості Верховної Ради України</a:t>
            </a:r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2003. № 39. Ст. 349.</a:t>
            </a:r>
            <a:endParaRPr lang="uk-UA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Полупан</a:t>
            </a:r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 I., Соловей В. Б., </a:t>
            </a:r>
            <a:r>
              <a:rPr lang="uk-UA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Кисiль</a:t>
            </a:r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 I., Величко В. А. Визначник еколого-генетичного статусу та родючості </a:t>
            </a:r>
            <a:r>
              <a:rPr lang="uk-UA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ґрунтiв</a:t>
            </a:r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України. Київ : </a:t>
            </a:r>
            <a:r>
              <a:rPr lang="uk-UA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Колообiг</a:t>
            </a:r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2005. 304 с.</a:t>
            </a:r>
          </a:p>
          <a:p>
            <a:r>
              <a:rPr lang="uk-UA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Фурдичко</a:t>
            </a:r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 І. Нормування антропогенного навантаження на навколишнє природне середовище. Київ : Основа, 2008. 356 с.</a:t>
            </a:r>
            <a:endParaRPr lang="uk-UA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Хохрякова</a:t>
            </a:r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 І., </a:t>
            </a:r>
            <a:r>
              <a:rPr lang="uk-UA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Михайлюк</a:t>
            </a:r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 І. Ґрунти міста Одеси: монографія. Одеса: Видавничий дім «</a:t>
            </a:r>
            <a:r>
              <a:rPr lang="uk-UA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Гельветика</a:t>
            </a:r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2021. 146 с.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9DE858-9DA7-4067-9FFF-9204DA3A84D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358" y="368416"/>
            <a:ext cx="1075079" cy="102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90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4477" r="3932"/>
          <a:stretch/>
        </p:blipFill>
        <p:spPr>
          <a:xfrm>
            <a:off x="233265" y="245804"/>
            <a:ext cx="11719249" cy="63975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69493F-98C8-4889-8309-220703B1EC3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358" y="368416"/>
            <a:ext cx="1075079" cy="102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49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3CE8C3B-DB58-4143-A578-B34115114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094" y="753386"/>
            <a:ext cx="10601076" cy="5400924"/>
          </a:xfrm>
        </p:spPr>
        <p:txBody>
          <a:bodyPr>
            <a:normAutofit/>
          </a:bodyPr>
          <a:lstStyle/>
          <a:p>
            <a:pPr marL="45720" indent="0">
              <a:lnSpc>
                <a:spcPct val="100000"/>
              </a:lnSpc>
              <a:buNone/>
            </a:pPr>
            <a:r>
              <a:rPr lang="ru-RU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Мета: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поліпшення стану та якості навколишнього середовища території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ОДЕСЬКОГО ЛІЦЕЮ № 15. </a:t>
            </a:r>
          </a:p>
          <a:p>
            <a:pPr marL="45720" indent="0">
              <a:lnSpc>
                <a:spcPct val="100000"/>
              </a:lnSpc>
              <a:buNone/>
            </a:pPr>
            <a:r>
              <a:rPr lang="uk-UA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Завдання: </a:t>
            </a:r>
          </a:p>
          <a:p>
            <a:pPr marL="45720" indent="0">
              <a:lnSpc>
                <a:spcPct val="100000"/>
              </a:lnSpc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Припинення спалювання та викидання опалого листя з території ліцею.</a:t>
            </a:r>
          </a:p>
          <a:p>
            <a:pPr marL="45720" indent="0">
              <a:lnSpc>
                <a:spcPct val="100000"/>
              </a:lnSpc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2.Завантаження листя до компостних ящиків.</a:t>
            </a:r>
          </a:p>
          <a:p>
            <a:pPr marL="45720" indent="0">
              <a:lnSpc>
                <a:spcPct val="100000"/>
              </a:lnSpc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3.Внесення утвореного гумусу в ґрунту навесні.</a:t>
            </a:r>
          </a:p>
          <a:p>
            <a:pPr marL="45720" indent="0">
              <a:lnSpc>
                <a:spcPct val="100000"/>
              </a:lnSpc>
              <a:buNone/>
            </a:pP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Об’єкт дослідження: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екологічний стан навколишнього середовища ОДЕСЬКОГО ЛІЦЕЮ № 15.</a:t>
            </a:r>
          </a:p>
          <a:p>
            <a:pPr marL="45720" indent="0">
              <a:lnSpc>
                <a:spcPct val="100000"/>
              </a:lnSpc>
              <a:buNone/>
            </a:pPr>
            <a:r>
              <a:rPr lang="uk-UA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Предмет дослідження</a:t>
            </a:r>
            <a:r>
              <a:rPr lang="uk-UA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покращення якості ґрунту квітників ОДЕСЬКОГО ЛІЦЕЮ № 15.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D7922B-1A31-49D8-AC0F-02C96785847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358" y="368416"/>
            <a:ext cx="1075079" cy="102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05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367" y="272715"/>
            <a:ext cx="10379992" cy="1356360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Прибирання </a:t>
            </a:r>
            <a:r>
              <a:rPr lang="uk-UA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побутово</a:t>
            </a:r>
            <a:r>
              <a:rPr lang="uk-UA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-будівельного сміття (цегла, плитка, скло, пластик та ін.)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39"/>
          <a:stretch/>
        </p:blipFill>
        <p:spPr>
          <a:xfrm>
            <a:off x="338366" y="1629075"/>
            <a:ext cx="5003655" cy="49161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946" y="1629075"/>
            <a:ext cx="6268557" cy="47014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677EFE-5932-483C-9A17-E4A1A0E6505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358" y="368416"/>
            <a:ext cx="1075079" cy="102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793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633" y="288758"/>
            <a:ext cx="10819632" cy="1668380"/>
          </a:xfrm>
        </p:spPr>
        <p:txBody>
          <a:bodyPr>
            <a:noAutofit/>
          </a:bodyPr>
          <a:lstStyle/>
          <a:p>
            <a:pPr algn="ctr"/>
            <a:r>
              <a:rPr lang="uk-UA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Розпушування ґрунту </a:t>
            </a:r>
            <a:r>
              <a:rPr lang="uk-UA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квітників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2" y="1957136"/>
            <a:ext cx="3465094" cy="4620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209" y="3076040"/>
            <a:ext cx="7580905" cy="35012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Объект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9"/>
          <a:stretch/>
        </p:blipFill>
        <p:spPr>
          <a:xfrm>
            <a:off x="3873471" y="1957136"/>
            <a:ext cx="4042610" cy="338970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F79A01-8611-4F95-922B-4997AE78EA8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358" y="368416"/>
            <a:ext cx="1075079" cy="102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012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684" y="256673"/>
            <a:ext cx="10242989" cy="1283369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Структура ґрунту на території ліцею глиниста, тому при перекопуванні додавали в нього пісок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85" y="1465394"/>
            <a:ext cx="7391400" cy="34136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016" y="3722914"/>
            <a:ext cx="5653099" cy="28484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B9E346-7591-4649-AFE0-8A7CB68EA92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358" y="368416"/>
            <a:ext cx="1075079" cy="102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16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96353" y="715437"/>
            <a:ext cx="3177936" cy="6155910"/>
          </a:xfrm>
        </p:spPr>
        <p:txBody>
          <a:bodyPr>
            <a:noAutofit/>
          </a:bodyPr>
          <a:lstStyle/>
          <a:p>
            <a:pPr algn="ctr"/>
            <a:r>
              <a:rPr lang="ru-RU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Зменшення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лужност</a:t>
            </a:r>
            <a:r>
              <a:rPr lang="uk-UA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 ґрунтів 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9" b="30250"/>
          <a:stretch/>
        </p:blipFill>
        <p:spPr>
          <a:xfrm>
            <a:off x="2348643" y="368416"/>
            <a:ext cx="3714955" cy="5999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сосновая хвоя - OLX.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01" y="1485212"/>
            <a:ext cx="2079440" cy="46163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882376"/>
            <a:ext cx="2600353" cy="5631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1168B2-6D46-4BE4-998C-0A56ACC823D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358" y="368416"/>
            <a:ext cx="1075079" cy="102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073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137" y="204196"/>
            <a:ext cx="11454063" cy="1356360"/>
          </a:xfrm>
        </p:spPr>
        <p:txBody>
          <a:bodyPr>
            <a:noAutofit/>
          </a:bodyPr>
          <a:lstStyle/>
          <a:p>
            <a:pPr algn="ctr"/>
            <a:r>
              <a:rPr lang="uk-UA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Міжнародний </a:t>
            </a:r>
            <a:r>
              <a:rPr lang="uk-UA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проєкт</a:t>
            </a:r>
            <a:r>
              <a:rPr lang="uk-UA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«ZERO </a:t>
            </a:r>
            <a:r>
              <a:rPr lang="uk-UA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waste</a:t>
            </a:r>
            <a:r>
              <a:rPr lang="uk-UA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68" y="4031721"/>
            <a:ext cx="5580201" cy="2577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0967" y="1530130"/>
            <a:ext cx="2325582" cy="50367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6703" y="1530130"/>
            <a:ext cx="2310063" cy="50031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534" y="1470535"/>
            <a:ext cx="5547070" cy="25611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5617420-3A3A-431F-999D-076BC0FB886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358" y="368416"/>
            <a:ext cx="1075079" cy="102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61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926" y="272716"/>
            <a:ext cx="11534274" cy="1356360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Внесення мінеральних добрив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88" y="1629076"/>
            <a:ext cx="8744446" cy="40386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224" y="2500604"/>
            <a:ext cx="5447976" cy="408598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57EFD8-E860-457C-AB28-E9FF4F084D1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358" y="368416"/>
            <a:ext cx="1075079" cy="102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306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613" y="4124266"/>
            <a:ext cx="3478879" cy="26091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926" y="246336"/>
            <a:ext cx="11534274" cy="1356360"/>
          </a:xfrm>
        </p:spPr>
        <p:txBody>
          <a:bodyPr>
            <a:normAutofit/>
          </a:bodyPr>
          <a:lstStyle/>
          <a:p>
            <a:pPr algn="ctr"/>
            <a:r>
              <a:rPr lang="uk-UA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Працюємо разом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78" y="1497775"/>
            <a:ext cx="3478879" cy="26091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78" y="4127292"/>
            <a:ext cx="5406189" cy="2496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416" y="1510251"/>
            <a:ext cx="5865751" cy="2626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541" y="1497775"/>
            <a:ext cx="2358189" cy="51059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897" y="4128825"/>
            <a:ext cx="1871476" cy="24953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AB2E379-601D-4201-A741-C079C50DE138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358" y="368416"/>
            <a:ext cx="1075079" cy="102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319966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Индикатор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94</TotalTime>
  <Words>298</Words>
  <Application>Microsoft Office PowerPoint</Application>
  <PresentationFormat>Широкоэкранный</PresentationFormat>
  <Paragraphs>32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 Black</vt:lpstr>
      <vt:lpstr>Calibri</vt:lpstr>
      <vt:lpstr>Corbel</vt:lpstr>
      <vt:lpstr>Times New Roman</vt:lpstr>
      <vt:lpstr>Базис</vt:lpstr>
      <vt:lpstr>Покращення якості ґрунту квітників Одеського ліцею № 15</vt:lpstr>
      <vt:lpstr>Презентация PowerPoint</vt:lpstr>
      <vt:lpstr>Прибирання побутово-будівельного сміття (цегла, плитка, скло, пластик та ін.)</vt:lpstr>
      <vt:lpstr>Розпушування ґрунту квітників</vt:lpstr>
      <vt:lpstr>Структура ґрунту на території ліцею глиниста, тому при перекопуванні додавали в нього пісок</vt:lpstr>
      <vt:lpstr>Зменшення лужності ґрунтів </vt:lpstr>
      <vt:lpstr>Міжнародний проєкт «ZERO waste»</vt:lpstr>
      <vt:lpstr>Внесення мінеральних добрив</vt:lpstr>
      <vt:lpstr>Працюємо разом</vt:lpstr>
      <vt:lpstr>Всеукраїнський проєкт «Flowers4schools»</vt:lpstr>
      <vt:lpstr>Презентация PowerPoint</vt:lpstr>
      <vt:lpstr>Презентация PowerPoint</vt:lpstr>
      <vt:lpstr>Висновки</vt:lpstr>
      <vt:lpstr>Список використаних джерел: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Покращення якості ґрунту квітників Одеського ліцею № 15</dc:title>
  <cp:lastModifiedBy>Administrator</cp:lastModifiedBy>
  <cp:revision>9</cp:revision>
  <dcterms:modified xsi:type="dcterms:W3CDTF">2024-04-02T06:07:48Z</dcterms:modified>
</cp:coreProperties>
</file>