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79" r:id="rId4"/>
    <p:sldId id="280" r:id="rId5"/>
    <p:sldId id="289" r:id="rId6"/>
    <p:sldId id="290" r:id="rId7"/>
    <p:sldId id="283" r:id="rId8"/>
    <p:sldId id="293" r:id="rId9"/>
    <p:sldId id="294" r:id="rId10"/>
    <p:sldId id="295" r:id="rId11"/>
    <p:sldId id="296" r:id="rId12"/>
    <p:sldId id="297" r:id="rId13"/>
    <p:sldId id="298" r:id="rId14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99CC00"/>
    <a:srgbClr val="B9FA00"/>
    <a:srgbClr val="333300"/>
    <a:srgbClr val="FFFF99"/>
    <a:srgbClr val="FFFFCC"/>
    <a:srgbClr val="FFBA75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02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9744F09-8A61-4332-8E8C-31F4885E90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D9EBBB-9877-4B39-8286-B467054DD6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2F1E9C-160B-4750-9B35-21E1B5B977E6}" type="datetimeFigureOut">
              <a:rPr lang="uk-UA"/>
              <a:pPr>
                <a:defRPr/>
              </a:pPr>
              <a:t>07.04.2024</a:t>
            </a:fld>
            <a:endParaRPr lang="uk-UA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617BFA4B-8EDB-4FDE-9D5D-865EF66AF0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646A32F1-E866-48A8-8996-667A4B160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F6406-51D4-4F46-A820-21A8CB0DFF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69B4E3-CD76-438A-8BB2-6A4EB9389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A01B95-50BB-4240-ADE2-72C7CDFDD405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AB9754-4F27-4EBD-B8AA-FC55CB181B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7F143D-9BD9-4BD2-85F2-F2D4B7B42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EFF1C6-D790-4DBB-9CA7-B6F8B2C62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156F7-AC65-49A3-9049-0518FA86C01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75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434F12-BDDB-4360-A0AB-EAE0032EC5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D90B7D-8E92-4ECE-918D-4C85937DFB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EA04F4-5838-4B5C-87FC-196CA8A5F3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D9318-B294-40FA-B7F8-9B9A80C9D8E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10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A47AE7-9CA1-449B-9AEB-ABE56AAD68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07256C-2417-440B-A029-D984B2204C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1D4C31-610B-4941-BB64-20EE6B54A8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F1F2B-E8D4-435B-9EF3-3391F1BFF0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14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0264F8-653E-464E-9E56-55FF682064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22DE66-5029-469C-A710-5F8F9204D9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45FCFC-2F89-4ADC-A30F-21B731699E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F812E-7466-4D55-9287-2634A51DE06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4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CFCAB5-C586-4AE0-85B2-D33A583C0E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2710CB-E0C6-4B75-BE13-5D2021B3BA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91130D-562C-41DB-8A33-2A447CEC65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AA5AF-64CA-4183-A7DD-BD92D338FDB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66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BDD9C6-437F-4833-92F3-26D234D1E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F23A09-0128-4905-966A-0E9A9B1B78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3E9569-5061-4F07-B513-9D1ED38EBA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F98B0-56E9-4483-86B0-07B09247C37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71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D7DDD7-0B0A-4C5D-8745-72046292D0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BA6E470-D379-42D4-B1CC-48970FE1FF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790DD6-0ED9-48E9-8D8E-B487709461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7C2B1-6375-4E10-A2B1-BD040BB3F94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39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1D64B0A-9733-452E-A1BA-29EA46883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D16207-3244-49DD-B8AF-7959D23B5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7767F9-034A-480E-8884-5248EB1CD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465F2-2CE5-4089-BB2A-AC1241F72A0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55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2FCA82-7800-4D40-B1BE-E0EFE3370E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8874DD4-6B53-42BA-B216-C97CCE0672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F9CE8E-C1B4-4037-85D7-99721AE56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28DFF-575C-4D1B-83E4-6892C1B7D75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92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56EB3F-391B-4A9D-86A1-80886490C4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B97988-00FB-4514-8081-CD963C70B1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EDE4EF-F8B2-4362-8CCD-FD5D281DD4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8D6B3-63E4-4A6A-BCC2-1ADE478072C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52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52A05C-C840-47B6-950D-711DBB757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5CEADD-12AA-413F-B108-CBE51234A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B627A5-19F0-4F21-830F-FF51FBB11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71F95-555B-4324-B3AB-361EACB521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91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6B92841-E75B-4232-899B-CFC5AC271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uk-UA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F952F2-F71C-4837-A22C-A6BEC18B92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uk-UA"/>
              <a:t>单击此处编辑母版文本样式</a:t>
            </a:r>
          </a:p>
          <a:p>
            <a:pPr lvl="1"/>
            <a:r>
              <a:rPr lang="zh-CN" altLang="uk-UA"/>
              <a:t>第二级</a:t>
            </a:r>
          </a:p>
          <a:p>
            <a:pPr lvl="2"/>
            <a:r>
              <a:rPr lang="zh-CN" altLang="uk-UA"/>
              <a:t>第三级</a:t>
            </a:r>
          </a:p>
          <a:p>
            <a:pPr lvl="3"/>
            <a:r>
              <a:rPr lang="zh-CN" altLang="uk-UA"/>
              <a:t>第四级</a:t>
            </a:r>
          </a:p>
          <a:p>
            <a:pPr lvl="4"/>
            <a:r>
              <a:rPr lang="zh-CN" altLang="uk-UA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F1525F-C35C-4D6A-AFA4-AF9469F7A1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1C38E5F-4BA0-46F6-BF76-FD6A40E0BA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DA97A1-FA82-452A-8449-3D2832E606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447142A-A5E4-48D7-9F15-12CA1F110EE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>
            <a:extLst>
              <a:ext uri="{FF2B5EF4-FFF2-40B4-BE49-F238E27FC236}">
                <a16:creationId xmlns:a16="http://schemas.microsoft.com/office/drawing/2014/main" id="{853A78BE-2F9C-44FC-8417-F2726176A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C0C69D3-B30A-4376-AEEE-9988D97A1A3C}"/>
              </a:ext>
            </a:extLst>
          </p:cNvPr>
          <p:cNvSpPr txBox="1">
            <a:spLocks/>
          </p:cNvSpPr>
          <p:nvPr/>
        </p:nvSpPr>
        <p:spPr bwMode="auto">
          <a:xfrm>
            <a:off x="0" y="260350"/>
            <a:ext cx="91440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b="1" kern="0" dirty="0">
                <a:latin typeface="Times New Roman" pitchFamily="18" charset="0"/>
                <a:ea typeface="+mj-ea"/>
                <a:cs typeface="Times New Roman" pitchFamily="18" charset="0"/>
              </a:rPr>
              <a:t>ЦЕНТР НАУКОВО-ТЕХНІЧНОЇ, ДИТЯЧОЇ ТА ЮНАЦЬКОЇ ТВОРЧОСТІ</a:t>
            </a:r>
          </a:p>
          <a:p>
            <a:pPr algn="ctr">
              <a:defRPr/>
            </a:pPr>
            <a:r>
              <a:rPr lang="uk-UA" b="1" kern="0" dirty="0">
                <a:latin typeface="Times New Roman" pitchFamily="18" charset="0"/>
                <a:ea typeface="+mj-ea"/>
                <a:cs typeface="Times New Roman" pitchFamily="18" charset="0"/>
              </a:rPr>
              <a:t>РАХІВСЬКОЇ МІСЬКОЇ РАДИ</a:t>
            </a:r>
          </a:p>
          <a:p>
            <a:pPr algn="ctr">
              <a:defRPr/>
            </a:pPr>
            <a:endParaRPr lang="uk-UA" b="1" kern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Всеукраїнський інтерактивний конкурс «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МАН-Юніор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Дослідник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Номінація «Еколог-Технік, 2024 р»</a:t>
            </a:r>
            <a:endParaRPr lang="uk-UA" b="1" kern="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A58BD2-036E-496A-8DBD-64BDDBD1D6D9}"/>
              </a:ext>
            </a:extLst>
          </p:cNvPr>
          <p:cNvSpPr txBox="1">
            <a:spLocks/>
          </p:cNvSpPr>
          <p:nvPr/>
        </p:nvSpPr>
        <p:spPr>
          <a:xfrm>
            <a:off x="0" y="2060575"/>
            <a:ext cx="9144000" cy="5032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9pPr>
          </a:lstStyle>
          <a:p>
            <a:pPr>
              <a:defRPr/>
            </a:pP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uk-UA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 проекту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31B3109-D887-4666-9030-ACC810C32F0F}"/>
              </a:ext>
            </a:extLst>
          </p:cNvPr>
          <p:cNvSpPr txBox="1">
            <a:spLocks/>
          </p:cNvSpPr>
          <p:nvPr/>
        </p:nvSpPr>
        <p:spPr>
          <a:xfrm>
            <a:off x="179388" y="2492375"/>
            <a:ext cx="8788400" cy="7683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uk-UA" sz="2000" b="1" kern="0" dirty="0">
                <a:latin typeface="Times New Roman" pitchFamily="18" charset="0"/>
                <a:cs typeface="Times New Roman" pitchFamily="18" charset="0"/>
              </a:rPr>
              <a:t>“СУЧАСНІ  ТЕХНОЛОГІЇ ВІДНОВЛЕННЯ  ЛІСІВ  НА  ЛІСОРУБНИХ ПЛОЩАХ”</a:t>
            </a:r>
          </a:p>
        </p:txBody>
      </p:sp>
      <p:sp>
        <p:nvSpPr>
          <p:cNvPr id="2054" name="Title 1">
            <a:extLst>
              <a:ext uri="{FF2B5EF4-FFF2-40B4-BE49-F238E27FC236}">
                <a16:creationId xmlns:a16="http://schemas.microsoft.com/office/drawing/2014/main" id="{567F8D44-0211-46C7-BAFD-1775C6A4FF63}"/>
              </a:ext>
            </a:extLst>
          </p:cNvPr>
          <p:cNvSpPr txBox="1">
            <a:spLocks/>
          </p:cNvSpPr>
          <p:nvPr/>
        </p:nvSpPr>
        <p:spPr bwMode="auto">
          <a:xfrm>
            <a:off x="4643438" y="2997200"/>
            <a:ext cx="4310062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проекту:</a:t>
            </a:r>
          </a:p>
          <a:p>
            <a:pPr algn="r"/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Бурмиляк Дарина Михайлівна,</a:t>
            </a:r>
          </a:p>
          <a:p>
            <a:pPr algn="r"/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вихованка гуртка “ Юні екологи ”</a:t>
            </a:r>
          </a:p>
          <a:p>
            <a:pPr algn="r"/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ЦНТДЮТ Рахівської міської ради </a:t>
            </a:r>
          </a:p>
          <a:p>
            <a:pPr algn="r"/>
            <a:endParaRPr lang="uk-UA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uk-UA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гуртків:</a:t>
            </a:r>
          </a:p>
          <a:p>
            <a:pPr algn="r"/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ЦНТДЮТ Рахівської міської ради</a:t>
            </a:r>
          </a:p>
          <a:p>
            <a:pPr algn="r"/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Шмиг Василь Васильович.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B6F809-F2E9-4D6E-A3F7-A9CCDC19C9DC}"/>
              </a:ext>
            </a:extLst>
          </p:cNvPr>
          <p:cNvSpPr txBox="1">
            <a:spLocks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uk-UA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Рахів – 2024 р.</a:t>
            </a:r>
          </a:p>
          <a:p>
            <a:pPr algn="ctr">
              <a:defRPr/>
            </a:pPr>
            <a:br>
              <a:rPr lang="uk-UA" b="1" kern="0" dirty="0">
                <a:solidFill>
                  <a:srgbClr val="66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400" b="1" kern="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>
            <a:extLst>
              <a:ext uri="{FF2B5EF4-FFF2-40B4-BE49-F238E27FC236}">
                <a16:creationId xmlns:a16="http://schemas.microsoft.com/office/drawing/2014/main" id="{502D923B-B6F0-4722-A7BA-1814FF76D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>
            <a:extLst>
              <a:ext uri="{FF2B5EF4-FFF2-40B4-BE49-F238E27FC236}">
                <a16:creationId xmlns:a16="http://schemas.microsoft.com/office/drawing/2014/main" id="{49C1104A-E559-4EA3-9085-EB5A487E4A28}"/>
              </a:ext>
            </a:extLst>
          </p:cNvPr>
          <p:cNvSpPr txBox="1">
            <a:spLocks/>
          </p:cNvSpPr>
          <p:nvPr/>
        </p:nvSpPr>
        <p:spPr bwMode="auto">
          <a:xfrm>
            <a:off x="250825" y="0"/>
            <a:ext cx="86423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крок – визначення чисельності деревних порід на лісорубній ділянці.</a:t>
            </a:r>
          </a:p>
        </p:txBody>
      </p:sp>
      <p:sp>
        <p:nvSpPr>
          <p:cNvPr id="11268" name="Заголовок 1">
            <a:extLst>
              <a:ext uri="{FF2B5EF4-FFF2-40B4-BE49-F238E27FC236}">
                <a16:creationId xmlns:a16="http://schemas.microsoft.com/office/drawing/2014/main" id="{FED65258-C4F2-40AC-8E11-60947D5C61A6}"/>
              </a:ext>
            </a:extLst>
          </p:cNvPr>
          <p:cNvSpPr txBox="1">
            <a:spLocks/>
          </p:cNvSpPr>
          <p:nvPr/>
        </p:nvSpPr>
        <p:spPr bwMode="auto">
          <a:xfrm>
            <a:off x="323850" y="908050"/>
            <a:ext cx="85693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Із 1000 штук лісової розсади, було висаджено: </a:t>
            </a:r>
          </a:p>
          <a:p>
            <a:pPr algn="just">
              <a:buFontTx/>
              <a:buChar char="-"/>
            </a:pPr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250 шт. – смереки, </a:t>
            </a:r>
          </a:p>
          <a:p>
            <a:pPr algn="just">
              <a:buFontTx/>
              <a:buChar char="-"/>
            </a:pPr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250 шт. – ялиці, </a:t>
            </a:r>
          </a:p>
          <a:p>
            <a:pPr algn="just">
              <a:buFontTx/>
              <a:buChar char="-"/>
            </a:pPr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200 шт. – бука  лісового, </a:t>
            </a:r>
          </a:p>
          <a:p>
            <a:pPr algn="just">
              <a:buFontTx/>
              <a:buChar char="-"/>
            </a:pPr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200 шт. – явору.</a:t>
            </a:r>
          </a:p>
        </p:txBody>
      </p:sp>
      <p:sp>
        <p:nvSpPr>
          <p:cNvPr id="11269" name="Заголовок 1">
            <a:extLst>
              <a:ext uri="{FF2B5EF4-FFF2-40B4-BE49-F238E27FC236}">
                <a16:creationId xmlns:a16="http://schemas.microsoft.com/office/drawing/2014/main" id="{389D7A77-99A4-43DE-BBBB-3E09D24CBDDE}"/>
              </a:ext>
            </a:extLst>
          </p:cNvPr>
          <p:cNvSpPr txBox="1">
            <a:spLocks/>
          </p:cNvSpPr>
          <p:nvPr/>
        </p:nvSpPr>
        <p:spPr bwMode="auto">
          <a:xfrm>
            <a:off x="323850" y="2492375"/>
            <a:ext cx="85693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 майбутній  лісовий  масив  буде  мішаним, в  якому  60%  переважатимуть хвойні  дерева.</a:t>
            </a:r>
          </a:p>
        </p:txBody>
      </p:sp>
      <p:sp>
        <p:nvSpPr>
          <p:cNvPr id="11270" name="Заголовок 1">
            <a:extLst>
              <a:ext uri="{FF2B5EF4-FFF2-40B4-BE49-F238E27FC236}">
                <a16:creationId xmlns:a16="http://schemas.microsoft.com/office/drawing/2014/main" id="{27EEC745-D5A8-491E-ACEB-4C876278EFF0}"/>
              </a:ext>
            </a:extLst>
          </p:cNvPr>
          <p:cNvSpPr txBox="1">
            <a:spLocks/>
          </p:cNvSpPr>
          <p:nvPr/>
        </p:nvSpPr>
        <p:spPr bwMode="auto">
          <a:xfrm>
            <a:off x="250825" y="3500438"/>
            <a:ext cx="8642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крок – посадка лісової розсади в шахматному порядку. </a:t>
            </a:r>
          </a:p>
        </p:txBody>
      </p:sp>
      <p:sp>
        <p:nvSpPr>
          <p:cNvPr id="11271" name="Заголовок 1">
            <a:extLst>
              <a:ext uri="{FF2B5EF4-FFF2-40B4-BE49-F238E27FC236}">
                <a16:creationId xmlns:a16="http://schemas.microsoft.com/office/drawing/2014/main" id="{4DD0EBAE-B9DE-4428-B768-871246345CD3}"/>
              </a:ext>
            </a:extLst>
          </p:cNvPr>
          <p:cNvSpPr txBox="1">
            <a:spLocks/>
          </p:cNvSpPr>
          <p:nvPr/>
        </p:nvSpPr>
        <p:spPr bwMode="auto">
          <a:xfrm>
            <a:off x="4140200" y="4365625"/>
            <a:ext cx="47529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Листяні  дерева  найбільше  висаджують  по  окраїнам  площі,  а  хвойні  в  середині. </a:t>
            </a:r>
          </a:p>
          <a:p>
            <a:pPr algn="just"/>
            <a:endParaRPr lang="uk-UA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Це  пояснюється тим,  що  бук  та  явір – теплолюбні  дерева,   їм  потрібно  більше  сонячного тепла  та  світла.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E61AF4-E74A-47AC-A60B-E5104D95A4D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365625"/>
            <a:ext cx="3384550" cy="208756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>
            <a:extLst>
              <a:ext uri="{FF2B5EF4-FFF2-40B4-BE49-F238E27FC236}">
                <a16:creationId xmlns:a16="http://schemas.microsoft.com/office/drawing/2014/main" id="{5A453F14-2EE2-472D-9FFE-1D005677F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4842F68B-DB20-43AB-97DF-E8031B5E27F6}"/>
              </a:ext>
            </a:extLst>
          </p:cNvPr>
          <p:cNvSpPr txBox="1">
            <a:spLocks/>
          </p:cNvSpPr>
          <p:nvPr/>
        </p:nvSpPr>
        <p:spPr bwMode="auto">
          <a:xfrm>
            <a:off x="250825" y="0"/>
            <a:ext cx="86423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 крок – захист для деревної рослини від шкідників та сонячних опіків.</a:t>
            </a:r>
          </a:p>
        </p:txBody>
      </p:sp>
      <p:sp>
        <p:nvSpPr>
          <p:cNvPr id="12292" name="Заголовок 1">
            <a:extLst>
              <a:ext uri="{FF2B5EF4-FFF2-40B4-BE49-F238E27FC236}">
                <a16:creationId xmlns:a16="http://schemas.microsoft.com/office/drawing/2014/main" id="{2F1293AF-D83C-4562-B42B-689C7FB6484D}"/>
              </a:ext>
            </a:extLst>
          </p:cNvPr>
          <p:cNvSpPr txBox="1">
            <a:spLocks/>
          </p:cNvSpPr>
          <p:nvPr/>
        </p:nvSpPr>
        <p:spPr bwMode="auto">
          <a:xfrm>
            <a:off x="3779838" y="836613"/>
            <a:ext cx="51847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З  трьох  сторін,  на  відстані  10 см,  загостреними  кінцями  в  землю  стромляють  по  три тонкі  палиці  навколо кожної лісової розсади та обводять  пластиковою  сіткою,  яка  захищатиме  від  вітру та диких  тварин.</a:t>
            </a:r>
          </a:p>
          <a:p>
            <a:pPr algn="just"/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На  об-ведення  кожної  лісової  розсади  потрібно 30-40 см сітки,  а  на  1000 – 300-350м.  1 рулон (50м) такої  сітки коштує  в  середньому 45 гр.,  за  350 м потрібно витратити – 315 гр. </a:t>
            </a:r>
          </a:p>
          <a:p>
            <a:pPr algn="just"/>
            <a:endParaRPr lang="uk-UA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E60F87-C249-4901-9C82-8F36B503005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836613"/>
            <a:ext cx="3529013" cy="259238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294" name="Заголовок 1">
            <a:extLst>
              <a:ext uri="{FF2B5EF4-FFF2-40B4-BE49-F238E27FC236}">
                <a16:creationId xmlns:a16="http://schemas.microsoft.com/office/drawing/2014/main" id="{1F3ABE4E-9A35-4F70-99F2-2C187D1212D2}"/>
              </a:ext>
            </a:extLst>
          </p:cNvPr>
          <p:cNvSpPr txBox="1">
            <a:spLocks/>
          </p:cNvSpPr>
          <p:nvPr/>
        </p:nvSpPr>
        <p:spPr bwMode="auto">
          <a:xfrm>
            <a:off x="250825" y="3500438"/>
            <a:ext cx="86423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 крок – удобрення та профілактика ґрунту.</a:t>
            </a:r>
          </a:p>
        </p:txBody>
      </p:sp>
      <p:sp>
        <p:nvSpPr>
          <p:cNvPr id="12295" name="Заголовок 1">
            <a:extLst>
              <a:ext uri="{FF2B5EF4-FFF2-40B4-BE49-F238E27FC236}">
                <a16:creationId xmlns:a16="http://schemas.microsoft.com/office/drawing/2014/main" id="{075432BD-1FBF-4BEF-9BD7-13487C70A25E}"/>
              </a:ext>
            </a:extLst>
          </p:cNvPr>
          <p:cNvSpPr txBox="1">
            <a:spLocks/>
          </p:cNvSpPr>
          <p:nvPr/>
        </p:nvSpPr>
        <p:spPr bwMode="auto">
          <a:xfrm>
            <a:off x="179388" y="4149725"/>
            <a:ext cx="871378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приготування мінеральної речовини такий: на  10 л води  додають  4 л коров’яку,  1,5 л дерев’яної  золи  та  1 л вапна  і  все  це  перемішуємо  до  утворення  однорідної  маси,  якою  відразу  поливають  ґрунт навколо лісової  розсади.  </a:t>
            </a:r>
          </a:p>
          <a:p>
            <a:pPr algn="just"/>
            <a:endParaRPr lang="uk-UA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На  одну  лісову  розсаду  потрібно  не  більше 0,2 л (200 міліграм) розчину,  а  на  1000 штук – 200 л. </a:t>
            </a:r>
          </a:p>
          <a:p>
            <a:pPr algn="just"/>
            <a:endParaRPr lang="uk-UA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Тому,  на  поливання лісової  розсади  потрібно  не менше  2 дня (на 1 день  припадає 500 шт. лісової  розсади).</a:t>
            </a:r>
          </a:p>
          <a:p>
            <a:pPr algn="ctr"/>
            <a:endParaRPr lang="uk-UA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>
            <a:extLst>
              <a:ext uri="{FF2B5EF4-FFF2-40B4-BE49-F238E27FC236}">
                <a16:creationId xmlns:a16="http://schemas.microsoft.com/office/drawing/2014/main" id="{0AE96F01-88E7-4EC2-B9D4-66C634041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>
            <a:extLst>
              <a:ext uri="{FF2B5EF4-FFF2-40B4-BE49-F238E27FC236}">
                <a16:creationId xmlns:a16="http://schemas.microsoft.com/office/drawing/2014/main" id="{DA96DEB3-ED26-4478-A98A-B23503828BAD}"/>
              </a:ext>
            </a:extLst>
          </p:cNvPr>
          <p:cNvSpPr txBox="1">
            <a:spLocks/>
          </p:cNvSpPr>
          <p:nvPr/>
        </p:nvSpPr>
        <p:spPr bwMode="auto">
          <a:xfrm>
            <a:off x="250825" y="404813"/>
            <a:ext cx="7921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</a:p>
        </p:txBody>
      </p:sp>
      <p:sp>
        <p:nvSpPr>
          <p:cNvPr id="13316" name="Заголовок 1">
            <a:extLst>
              <a:ext uri="{FF2B5EF4-FFF2-40B4-BE49-F238E27FC236}">
                <a16:creationId xmlns:a16="http://schemas.microsoft.com/office/drawing/2014/main" id="{4A0D1B3C-7B84-41F6-9D58-C9B72E56E7E3}"/>
              </a:ext>
            </a:extLst>
          </p:cNvPr>
          <p:cNvSpPr txBox="1">
            <a:spLocks/>
          </p:cNvSpPr>
          <p:nvPr/>
        </p:nvSpPr>
        <p:spPr bwMode="auto">
          <a:xfrm>
            <a:off x="250825" y="1125538"/>
            <a:ext cx="85693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Отже,  процес  відновлення  молодих  лісів  бере  свій  початок  від  заготівлі  лісового насіння,  їх  зберігання  в  спеціальному  приміщені,  при  спеціальних  умовах  та  отримання  з  них  молодої  лісової  розсади.  Для  отримання  лісової  розсади  біологічно  та  природо-кліматичного  стійкості,  потрібно  дотриматися  основних  технологій заготівлі лісового насіння та вирощування лісової розсади.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>
            <a:extLst>
              <a:ext uri="{FF2B5EF4-FFF2-40B4-BE49-F238E27FC236}">
                <a16:creationId xmlns:a16="http://schemas.microsoft.com/office/drawing/2014/main" id="{193437E5-FDFE-4D4F-86EC-5C53F0562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>
            <a:extLst>
              <a:ext uri="{FF2B5EF4-FFF2-40B4-BE49-F238E27FC236}">
                <a16:creationId xmlns:a16="http://schemas.microsoft.com/office/drawing/2014/main" id="{046C3ABA-6530-44EF-86ED-64A7D7EFFA66}"/>
              </a:ext>
            </a:extLst>
          </p:cNvPr>
          <p:cNvSpPr txBox="1">
            <a:spLocks/>
          </p:cNvSpPr>
          <p:nvPr/>
        </p:nvSpPr>
        <p:spPr bwMode="auto">
          <a:xfrm>
            <a:off x="250825" y="692150"/>
            <a:ext cx="7921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</a:p>
        </p:txBody>
      </p:sp>
      <p:sp>
        <p:nvSpPr>
          <p:cNvPr id="14340" name="Заголовок 1">
            <a:extLst>
              <a:ext uri="{FF2B5EF4-FFF2-40B4-BE49-F238E27FC236}">
                <a16:creationId xmlns:a16="http://schemas.microsoft.com/office/drawing/2014/main" id="{8A4FE22D-C436-473C-996F-7F60E997D43D}"/>
              </a:ext>
            </a:extLst>
          </p:cNvPr>
          <p:cNvSpPr txBox="1">
            <a:spLocks/>
          </p:cNvSpPr>
          <p:nvPr/>
        </p:nvSpPr>
        <p:spPr bwMode="auto">
          <a:xfrm>
            <a:off x="250825" y="1700213"/>
            <a:ext cx="85693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Айзенберг М.М., Каганер М.С. Гідролого-гідрографічна вивченість селевих явищ на Україні // Селеві потоки на території України. М., 2000.</a:t>
            </a:r>
          </a:p>
          <a:p>
            <a:endParaRPr lang="uk-UA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Василевський Г.А. Водні багатства Карпат. – Ужгород: Карпати, 2003.</a:t>
            </a:r>
          </a:p>
          <a:p>
            <a:endParaRPr lang="uk-UA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Генсірук С. А. "Ліси України" / Наук. тов. ім. Шевченка, Укр ДЛТУ. - Львів, 2002.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>
            <a:extLst>
              <a:ext uri="{FF2B5EF4-FFF2-40B4-BE49-F238E27FC236}">
                <a16:creationId xmlns:a16="http://schemas.microsoft.com/office/drawing/2014/main" id="{C4FACA29-15ED-4D13-BD4E-6CE55A590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54C6FD6-BC54-42D7-9AFB-5375136464FC}"/>
              </a:ext>
            </a:extLst>
          </p:cNvPr>
          <p:cNvSpPr/>
          <p:nvPr/>
        </p:nvSpPr>
        <p:spPr>
          <a:xfrm>
            <a:off x="252215" y="908373"/>
            <a:ext cx="3239665" cy="720080"/>
          </a:xfrm>
          <a:prstGeom prst="roundRect">
            <a:avLst/>
          </a:prstGeom>
          <a:solidFill>
            <a:srgbClr val="99FF66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3078" name="Заголовок 1">
            <a:extLst>
              <a:ext uri="{FF2B5EF4-FFF2-40B4-BE49-F238E27FC236}">
                <a16:creationId xmlns:a16="http://schemas.microsoft.com/office/drawing/2014/main" id="{9EC0B85A-4D1F-47F1-98C6-ACD7AB689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36613"/>
            <a:ext cx="3241675" cy="720725"/>
          </a:xfrm>
        </p:spPr>
        <p:txBody>
          <a:bodyPr/>
          <a:lstStyle/>
          <a:p>
            <a:r>
              <a:rPr lang="uk-UA" altLang="uk-UA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 дослідження: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9AC98357-38FA-4D74-B808-6A41EC91F934}"/>
              </a:ext>
            </a:extLst>
          </p:cNvPr>
          <p:cNvSpPr/>
          <p:nvPr/>
        </p:nvSpPr>
        <p:spPr>
          <a:xfrm>
            <a:off x="3995936" y="548681"/>
            <a:ext cx="4897239" cy="1944215"/>
          </a:xfrm>
          <a:prstGeom prst="roundRect">
            <a:avLst/>
          </a:prstGeom>
          <a:solidFill>
            <a:srgbClr val="99FF66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3082" name="Заголовок 1">
            <a:extLst>
              <a:ext uri="{FF2B5EF4-FFF2-40B4-BE49-F238E27FC236}">
                <a16:creationId xmlns:a16="http://schemas.microsoft.com/office/drawing/2014/main" id="{7BB1478E-280B-4B27-AB2B-18E5435A4C37}"/>
              </a:ext>
            </a:extLst>
          </p:cNvPr>
          <p:cNvSpPr txBox="1">
            <a:spLocks/>
          </p:cNvSpPr>
          <p:nvPr/>
        </p:nvSpPr>
        <p:spPr bwMode="auto">
          <a:xfrm>
            <a:off x="3995738" y="549275"/>
            <a:ext cx="4826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в розроблені сучасних технологій відновлення  лісів  та їх запровадження  в  лісовому  господарстві гірської  Рахівщини.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A3A1FDE-6534-4AD2-BD83-122631A9082E}"/>
              </a:ext>
            </a:extLst>
          </p:cNvPr>
          <p:cNvSpPr/>
          <p:nvPr/>
        </p:nvSpPr>
        <p:spPr>
          <a:xfrm>
            <a:off x="179512" y="3501008"/>
            <a:ext cx="2232248" cy="864096"/>
          </a:xfrm>
          <a:prstGeom prst="roundRect">
            <a:avLst/>
          </a:prstGeom>
          <a:solidFill>
            <a:srgbClr val="99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2233342-C76C-4F96-910B-8AA16AF7C3D9}"/>
              </a:ext>
            </a:extLst>
          </p:cNvPr>
          <p:cNvSpPr txBox="1">
            <a:spLocks/>
          </p:cNvSpPr>
          <p:nvPr/>
        </p:nvSpPr>
        <p:spPr bwMode="auto">
          <a:xfrm>
            <a:off x="179388" y="3573463"/>
            <a:ext cx="2197100" cy="7191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9pPr>
          </a:lstStyle>
          <a:p>
            <a:pPr>
              <a:defRPr/>
            </a:pPr>
            <a:r>
              <a:rPr lang="uk-UA" altLang="uk-UA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 завдання: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1FF34099-480C-46F5-9475-B4D124A612B4}"/>
              </a:ext>
            </a:extLst>
          </p:cNvPr>
          <p:cNvSpPr/>
          <p:nvPr/>
        </p:nvSpPr>
        <p:spPr>
          <a:xfrm>
            <a:off x="2771800" y="2708920"/>
            <a:ext cx="6120679" cy="3888432"/>
          </a:xfrm>
          <a:prstGeom prst="roundRect">
            <a:avLst/>
          </a:prstGeom>
          <a:solidFill>
            <a:srgbClr val="99FF66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3090" name="Заголовок 1">
            <a:extLst>
              <a:ext uri="{FF2B5EF4-FFF2-40B4-BE49-F238E27FC236}">
                <a16:creationId xmlns:a16="http://schemas.microsoft.com/office/drawing/2014/main" id="{A7D7D95E-966C-44AA-AFE7-A582A7D96825}"/>
              </a:ext>
            </a:extLst>
          </p:cNvPr>
          <p:cNvSpPr txBox="1">
            <a:spLocks/>
          </p:cNvSpPr>
          <p:nvPr/>
        </p:nvSpPr>
        <p:spPr bwMode="auto">
          <a:xfrm>
            <a:off x="2916238" y="2781300"/>
            <a:ext cx="58324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періоди заготівлі  лісового  насіння з  біологічно-стійких  деревних  порід  та  умови  їх  зберігання, розробити  та  застосувати у  власній  експериментально-дослідній  діяльності  основні  кроки  посадки  лісової  розсади на  лісо-зрубній  площі, створити необхідні  методи  догляду  за  лісовою  розсадою  протягом  літнього періоду.</a:t>
            </a:r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403D521C-76FA-4287-9241-DF1A7CEAC740}"/>
              </a:ext>
            </a:extLst>
          </p:cNvPr>
          <p:cNvSpPr/>
          <p:nvPr/>
        </p:nvSpPr>
        <p:spPr>
          <a:xfrm rot="16200000">
            <a:off x="3527886" y="1088392"/>
            <a:ext cx="504056" cy="432049"/>
          </a:xfrm>
          <a:prstGeom prst="downArrow">
            <a:avLst/>
          </a:prstGeom>
          <a:solidFill>
            <a:srgbClr val="99FF66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6" name="Стрелка вниз 15">
            <a:extLst>
              <a:ext uri="{FF2B5EF4-FFF2-40B4-BE49-F238E27FC236}">
                <a16:creationId xmlns:a16="http://schemas.microsoft.com/office/drawing/2014/main" id="{1238EF45-5214-4F5F-9A1D-4E17F48D22FB}"/>
              </a:ext>
            </a:extLst>
          </p:cNvPr>
          <p:cNvSpPr/>
          <p:nvPr/>
        </p:nvSpPr>
        <p:spPr>
          <a:xfrm rot="16200000">
            <a:off x="2375756" y="3681028"/>
            <a:ext cx="504056" cy="432048"/>
          </a:xfrm>
          <a:prstGeom prst="downArrow">
            <a:avLst/>
          </a:prstGeom>
          <a:solidFill>
            <a:srgbClr val="99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A4A963FE-B049-42E8-BDEB-83A1C822A5B6}"/>
              </a:ext>
            </a:extLst>
          </p:cNvPr>
          <p:cNvSpPr txBox="1">
            <a:spLocks/>
          </p:cNvSpPr>
          <p:nvPr/>
        </p:nvSpPr>
        <p:spPr bwMode="auto">
          <a:xfrm>
            <a:off x="323850" y="0"/>
            <a:ext cx="38877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altLang="uk-UA" sz="3200" b="1" kern="0" dirty="0">
                <a:latin typeface="Times New Roman" pitchFamily="18" charset="0"/>
                <a:ea typeface="+mj-ea"/>
                <a:cs typeface="Times New Roman" pitchFamily="18" charset="0"/>
              </a:rPr>
              <a:t>ВСТУП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>
            <a:extLst>
              <a:ext uri="{FF2B5EF4-FFF2-40B4-BE49-F238E27FC236}">
                <a16:creationId xmlns:a16="http://schemas.microsoft.com/office/drawing/2014/main" id="{8DDFB685-C007-49F0-9A99-3EE5D365F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6475B47B-1393-4239-89B3-2D8474135FED}"/>
              </a:ext>
            </a:extLst>
          </p:cNvPr>
          <p:cNvSpPr/>
          <p:nvPr/>
        </p:nvSpPr>
        <p:spPr>
          <a:xfrm>
            <a:off x="323528" y="260648"/>
            <a:ext cx="3888432" cy="1152128"/>
          </a:xfrm>
          <a:prstGeom prst="roundRect">
            <a:avLst/>
          </a:prstGeom>
          <a:solidFill>
            <a:srgbClr val="CC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4102" name="Заголовок 1">
            <a:extLst>
              <a:ext uri="{FF2B5EF4-FFF2-40B4-BE49-F238E27FC236}">
                <a16:creationId xmlns:a16="http://schemas.microsoft.com/office/drawing/2014/main" id="{086989DF-D0AA-4B99-9BEC-7370201C1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3887787" cy="720725"/>
          </a:xfrm>
        </p:spPr>
        <p:txBody>
          <a:bodyPr/>
          <a:lstStyle/>
          <a:p>
            <a:r>
              <a:rPr lang="uk-UA" altLang="uk-UA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altLang="uk-UA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uk-UA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 дослідження: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169E4BDB-A06B-4DAB-AE9C-83CBFC8EFB04}"/>
              </a:ext>
            </a:extLst>
          </p:cNvPr>
          <p:cNvSpPr/>
          <p:nvPr/>
        </p:nvSpPr>
        <p:spPr>
          <a:xfrm>
            <a:off x="4355976" y="260649"/>
            <a:ext cx="4536504" cy="1872207"/>
          </a:xfrm>
          <a:prstGeom prst="roundRect">
            <a:avLst/>
          </a:prstGeom>
          <a:solidFill>
            <a:srgbClr val="CC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4106" name="Заголовок 1">
            <a:extLst>
              <a:ext uri="{FF2B5EF4-FFF2-40B4-BE49-F238E27FC236}">
                <a16:creationId xmlns:a16="http://schemas.microsoft.com/office/drawing/2014/main" id="{BD5D922B-D32B-410E-B0C9-2B92C7DCEE8E}"/>
              </a:ext>
            </a:extLst>
          </p:cNvPr>
          <p:cNvSpPr txBox="1">
            <a:spLocks/>
          </p:cNvSpPr>
          <p:nvPr/>
        </p:nvSpPr>
        <p:spPr bwMode="auto">
          <a:xfrm>
            <a:off x="4427538" y="549275"/>
            <a:ext cx="43211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технології відновлення лісів на лісо-зрубних площах.  </a:t>
            </a:r>
          </a:p>
          <a:p>
            <a:pPr algn="just"/>
            <a:endParaRPr lang="uk-UA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73F67F2A-93A9-4889-BF73-DE88AAAC7F3E}"/>
              </a:ext>
            </a:extLst>
          </p:cNvPr>
          <p:cNvSpPr/>
          <p:nvPr/>
        </p:nvSpPr>
        <p:spPr>
          <a:xfrm>
            <a:off x="179512" y="3645024"/>
            <a:ext cx="3312368" cy="1080120"/>
          </a:xfrm>
          <a:prstGeom prst="roundRect">
            <a:avLst/>
          </a:prstGeom>
          <a:solidFill>
            <a:srgbClr val="CC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E4264B6-40BA-4D21-BFF8-344D9B4AEDBE}"/>
              </a:ext>
            </a:extLst>
          </p:cNvPr>
          <p:cNvSpPr txBox="1">
            <a:spLocks/>
          </p:cNvSpPr>
          <p:nvPr/>
        </p:nvSpPr>
        <p:spPr bwMode="auto">
          <a:xfrm>
            <a:off x="179388" y="3860800"/>
            <a:ext cx="3240087" cy="649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9pPr>
          </a:lstStyle>
          <a:p>
            <a:pPr>
              <a:defRPr/>
            </a:pPr>
            <a:r>
              <a:rPr lang="uk-UA" altLang="uk-UA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дослідження: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7F9780A-2DF1-49D4-82EF-8C5032029BBB}"/>
              </a:ext>
            </a:extLst>
          </p:cNvPr>
          <p:cNvSpPr/>
          <p:nvPr/>
        </p:nvSpPr>
        <p:spPr>
          <a:xfrm>
            <a:off x="3707904" y="3501008"/>
            <a:ext cx="5184575" cy="2880320"/>
          </a:xfrm>
          <a:prstGeom prst="roundRect">
            <a:avLst/>
          </a:prstGeom>
          <a:solidFill>
            <a:srgbClr val="CC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4114" name="Заголовок 1">
            <a:extLst>
              <a:ext uri="{FF2B5EF4-FFF2-40B4-BE49-F238E27FC236}">
                <a16:creationId xmlns:a16="http://schemas.microsoft.com/office/drawing/2014/main" id="{0EF4CA3A-A2F8-46D1-9208-9F749788C6CF}"/>
              </a:ext>
            </a:extLst>
          </p:cNvPr>
          <p:cNvSpPr txBox="1">
            <a:spLocks/>
          </p:cNvSpPr>
          <p:nvPr/>
        </p:nvSpPr>
        <p:spPr bwMode="auto">
          <a:xfrm>
            <a:off x="3779838" y="3500438"/>
            <a:ext cx="49784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заготівля  та  зберігання  лісового насіння,  метод вирощування  лісової  розсади  та  основні  кроки посадки  їх  на  лісо-зрубних площах.</a:t>
            </a:r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09A9B0C0-7DF7-4B37-8D4B-EC5089E9BC79}"/>
              </a:ext>
            </a:extLst>
          </p:cNvPr>
          <p:cNvSpPr/>
          <p:nvPr/>
        </p:nvSpPr>
        <p:spPr>
          <a:xfrm rot="16200000">
            <a:off x="4031940" y="656692"/>
            <a:ext cx="504056" cy="288032"/>
          </a:xfrm>
          <a:prstGeom prst="downArrow">
            <a:avLst/>
          </a:prstGeom>
          <a:solidFill>
            <a:srgbClr val="CC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6" name="Стрелка вниз 15">
            <a:extLst>
              <a:ext uri="{FF2B5EF4-FFF2-40B4-BE49-F238E27FC236}">
                <a16:creationId xmlns:a16="http://schemas.microsoft.com/office/drawing/2014/main" id="{32A43333-E758-48E0-966D-B4390E58A491}"/>
              </a:ext>
            </a:extLst>
          </p:cNvPr>
          <p:cNvSpPr/>
          <p:nvPr/>
        </p:nvSpPr>
        <p:spPr>
          <a:xfrm rot="16200000">
            <a:off x="3383868" y="3969060"/>
            <a:ext cx="504056" cy="288032"/>
          </a:xfrm>
          <a:prstGeom prst="downArrow">
            <a:avLst/>
          </a:prstGeom>
          <a:solidFill>
            <a:srgbClr val="CC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>
            <a:extLst>
              <a:ext uri="{FF2B5EF4-FFF2-40B4-BE49-F238E27FC236}">
                <a16:creationId xmlns:a16="http://schemas.microsoft.com/office/drawing/2014/main" id="{B79F914C-45A6-4AB1-82C3-ED07028B9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28E7E33B-1A62-4AE3-B3FE-922ACE77B3B5}"/>
              </a:ext>
            </a:extLst>
          </p:cNvPr>
          <p:cNvSpPr txBox="1">
            <a:spLocks/>
          </p:cNvSpPr>
          <p:nvPr/>
        </p:nvSpPr>
        <p:spPr bwMode="auto">
          <a:xfrm>
            <a:off x="395288" y="260350"/>
            <a:ext cx="7416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altLang="uk-UA" sz="2800" b="1" kern="0" dirty="0">
                <a:latin typeface="Times New Roman" pitchFamily="18" charset="0"/>
                <a:ea typeface="+mj-ea"/>
                <a:cs typeface="Times New Roman" pitchFamily="18" charset="0"/>
              </a:rPr>
              <a:t>ТЕОРЕТИЧНА ЧАСТИНА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47C1AFD4-A77E-414C-84C4-313E5789DD72}"/>
              </a:ext>
            </a:extLst>
          </p:cNvPr>
          <p:cNvSpPr/>
          <p:nvPr/>
        </p:nvSpPr>
        <p:spPr>
          <a:xfrm>
            <a:off x="1475656" y="1052736"/>
            <a:ext cx="6336704" cy="864096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127" name="Заголовок 1">
            <a:extLst>
              <a:ext uri="{FF2B5EF4-FFF2-40B4-BE49-F238E27FC236}">
                <a16:creationId xmlns:a16="http://schemas.microsoft.com/office/drawing/2014/main" id="{341F585A-3D3D-4083-ADAF-E3D6DF47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1125538"/>
            <a:ext cx="6264275" cy="720725"/>
          </a:xfrm>
        </p:spPr>
        <p:txBody>
          <a:bodyPr/>
          <a:lstStyle/>
          <a:p>
            <a:r>
              <a:rPr lang="uk-UA" altLang="uk-UA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відновленням  молодого лісу на лісорубній площі, спершу потрібно: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8ADCF7ED-EB01-4D29-906B-E5B890115DFA}"/>
              </a:ext>
            </a:extLst>
          </p:cNvPr>
          <p:cNvSpPr/>
          <p:nvPr/>
        </p:nvSpPr>
        <p:spPr>
          <a:xfrm>
            <a:off x="323528" y="2276872"/>
            <a:ext cx="3384376" cy="720080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7BC354B-CF74-478F-BD47-7B195CACE07F}"/>
              </a:ext>
            </a:extLst>
          </p:cNvPr>
          <p:cNvSpPr txBox="1">
            <a:spLocks/>
          </p:cNvSpPr>
          <p:nvPr/>
        </p:nvSpPr>
        <p:spPr bwMode="auto">
          <a:xfrm>
            <a:off x="395288" y="2276475"/>
            <a:ext cx="3240087" cy="7207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9pPr>
          </a:lstStyle>
          <a:p>
            <a:pPr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1. Провести  детальний  огляд  її  поверхні.</a:t>
            </a:r>
            <a:endParaRPr lang="uk-UA" altLang="uk-UA" sz="20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094A064-DBB0-48C5-8032-12A9BEA211F1}"/>
              </a:ext>
            </a:extLst>
          </p:cNvPr>
          <p:cNvSpPr/>
          <p:nvPr/>
        </p:nvSpPr>
        <p:spPr>
          <a:xfrm>
            <a:off x="5364088" y="2276872"/>
            <a:ext cx="3384376" cy="1008112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1AC4AB4-E1CC-48BE-AE29-381C66C486C1}"/>
              </a:ext>
            </a:extLst>
          </p:cNvPr>
          <p:cNvSpPr txBox="1">
            <a:spLocks/>
          </p:cNvSpPr>
          <p:nvPr/>
        </p:nvSpPr>
        <p:spPr bwMode="auto">
          <a:xfrm>
            <a:off x="5364163" y="2420938"/>
            <a:ext cx="3311525" cy="7921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9pPr>
          </a:lstStyle>
          <a:p>
            <a:pPr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2. Визначити експозицію  гірського  схилу  та  висоту  над  рівнем  моря</a:t>
            </a:r>
            <a:r>
              <a:rPr lang="ru-RU" sz="2000" dirty="0"/>
              <a:t>.</a:t>
            </a:r>
            <a:endParaRPr lang="uk-UA" altLang="uk-UA" sz="20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6474F7A3-FB1A-478B-A8AC-72AC9EA242FA}"/>
              </a:ext>
            </a:extLst>
          </p:cNvPr>
          <p:cNvSpPr/>
          <p:nvPr/>
        </p:nvSpPr>
        <p:spPr>
          <a:xfrm>
            <a:off x="2411760" y="3356992"/>
            <a:ext cx="4176464" cy="936104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71BBE0C5-80F3-4104-9432-6A4881302A90}"/>
              </a:ext>
            </a:extLst>
          </p:cNvPr>
          <p:cNvSpPr txBox="1">
            <a:spLocks/>
          </p:cNvSpPr>
          <p:nvPr/>
        </p:nvSpPr>
        <p:spPr bwMode="auto">
          <a:xfrm>
            <a:off x="2411413" y="3429000"/>
            <a:ext cx="4105275" cy="7207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9pPr>
          </a:lstStyle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 Визначити  склад  ґрунтів,  їх  структуру  та  зволоженість.</a:t>
            </a:r>
            <a:endParaRPr lang="uk-UA" altLang="uk-UA" sz="20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136857DA-1F07-41D0-B590-2E8E9147BB93}"/>
              </a:ext>
            </a:extLst>
          </p:cNvPr>
          <p:cNvCxnSpPr/>
          <p:nvPr/>
        </p:nvCxnSpPr>
        <p:spPr>
          <a:xfrm flipH="1">
            <a:off x="3708400" y="1916113"/>
            <a:ext cx="792163" cy="720725"/>
          </a:xfrm>
          <a:prstGeom prst="straightConnector1">
            <a:avLst/>
          </a:prstGeom>
          <a:ln w="571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0305AEF-0A80-40B3-AA66-58203776F444}"/>
              </a:ext>
            </a:extLst>
          </p:cNvPr>
          <p:cNvCxnSpPr>
            <a:endCxn id="15" idx="1"/>
          </p:cNvCxnSpPr>
          <p:nvPr/>
        </p:nvCxnSpPr>
        <p:spPr>
          <a:xfrm>
            <a:off x="4500563" y="1916113"/>
            <a:ext cx="863600" cy="900112"/>
          </a:xfrm>
          <a:prstGeom prst="straightConnector1">
            <a:avLst/>
          </a:prstGeom>
          <a:ln w="571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8B6AA924-6E2A-4855-9597-0E4F5A878DEA}"/>
              </a:ext>
            </a:extLst>
          </p:cNvPr>
          <p:cNvCxnSpPr>
            <a:endCxn id="17" idx="0"/>
          </p:cNvCxnSpPr>
          <p:nvPr/>
        </p:nvCxnSpPr>
        <p:spPr>
          <a:xfrm flipH="1">
            <a:off x="4464050" y="1916113"/>
            <a:ext cx="36513" cy="1512887"/>
          </a:xfrm>
          <a:prstGeom prst="straightConnector1">
            <a:avLst/>
          </a:prstGeom>
          <a:ln w="571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0" name="Picture 10" descr="На Закарпатті намагалися приховати масштаби суцільно зрубаного лісу | WWF  ukraine">
            <a:extLst>
              <a:ext uri="{FF2B5EF4-FFF2-40B4-BE49-F238E27FC236}">
                <a16:creationId xmlns:a16="http://schemas.microsoft.com/office/drawing/2014/main" id="{09878CB9-B3AA-48FC-9A37-E120E2FC3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508500"/>
            <a:ext cx="2722563" cy="204311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132" name="Picture 12" descr="Новини України - Українцям яскраво пояснили, чому ліси в Карпатах не  врятувати: опубліковані фото — online.ua">
            <a:extLst>
              <a:ext uri="{FF2B5EF4-FFF2-40B4-BE49-F238E27FC236}">
                <a16:creationId xmlns:a16="http://schemas.microsoft.com/office/drawing/2014/main" id="{68C0E5EC-D1ED-41D4-AD41-6B47EAE18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508500"/>
            <a:ext cx="3311525" cy="206533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136" name="Picture 16" descr="Фокус з кругляком: чому не припиняються незаконні вирубки лісу | Galka.if.ua">
            <a:extLst>
              <a:ext uri="{FF2B5EF4-FFF2-40B4-BE49-F238E27FC236}">
                <a16:creationId xmlns:a16="http://schemas.microsoft.com/office/drawing/2014/main" id="{A63DDA05-212D-4A4D-B382-23454DEE6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4652963"/>
            <a:ext cx="2790825" cy="172243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>
            <a:extLst>
              <a:ext uri="{FF2B5EF4-FFF2-40B4-BE49-F238E27FC236}">
                <a16:creationId xmlns:a16="http://schemas.microsoft.com/office/drawing/2014/main" id="{C8D18D8A-A56F-4619-8960-D2DA6436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>
            <a:extLst>
              <a:ext uri="{FF2B5EF4-FFF2-40B4-BE49-F238E27FC236}">
                <a16:creationId xmlns:a16="http://schemas.microsoft.com/office/drawing/2014/main" id="{40AC9F66-0CE0-460B-BDD5-BB6BDBB88BB1}"/>
              </a:ext>
            </a:extLst>
          </p:cNvPr>
          <p:cNvSpPr txBox="1">
            <a:spLocks/>
          </p:cNvSpPr>
          <p:nvPr/>
        </p:nvSpPr>
        <p:spPr bwMode="auto">
          <a:xfrm>
            <a:off x="323850" y="260350"/>
            <a:ext cx="842486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Експозиція  гірського  схилу  та  висотний  пояс,  значно  впливають  на  процес  відновлення  майбутнього  лісу.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uk-UA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Тому, правильний  підбір  лісової  розсади  до  експозиції  гірського схилу  та  висотного  поясу,  дасть  змогу  більш  правильно відновити молодий  ліс на  лісо-зрубній  площі штучним методом.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55E0B8B-7E92-484B-B256-92FFD4D90EB2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2420938"/>
          <a:ext cx="8424863" cy="4105275"/>
        </p:xfrm>
        <a:graphic>
          <a:graphicData uri="http://schemas.openxmlformats.org/drawingml/2006/table">
            <a:tbl>
              <a:tblPr/>
              <a:tblGrid>
                <a:gridCol w="140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71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Експозиція  гірського  схилу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Висота над рівнем моря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Південний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Західний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Північний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Східний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400-600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Бук,  граб  береза, вільха, дуб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Бук, дуб, береза, сосна, дуб 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Бук, граб,   сосна, явір,  ялиця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Бук, береза, явір, ялиця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600-900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Бук, явір,  ялиця,  береза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Бук,  явір,  клен, ялиця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Бук,  явір, ялиця, ялина карпатська, береза 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Бук, явір, ясень, смерека, ялиця  карпатська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900-1200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Бук, явір, береза, ясень, клен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Бук, береза, явір, ясень,  смерека, ялиця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Явір,  ясень, ялиця,  ялина   карпатська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Явір, клен, ясень, ялиця,  ялина.   карпатська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1200-1500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Явір, ясень, смерека, ялиця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Явір, ясень, смерека, ялиця.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Явір,  ялиця,  смерека.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Явір, ялиця, смерека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1500-1800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Явір,  ялиця, ялина  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Явір,  ялиця карпатська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Ялиця, ялина карпатська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Ялиця, ялиця  карпатська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769" marR="607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>
            <a:extLst>
              <a:ext uri="{FF2B5EF4-FFF2-40B4-BE49-F238E27FC236}">
                <a16:creationId xmlns:a16="http://schemas.microsoft.com/office/drawing/2014/main" id="{2CA9BA8E-6EF9-46A2-A79D-97595C24F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>
            <a:extLst>
              <a:ext uri="{FF2B5EF4-FFF2-40B4-BE49-F238E27FC236}">
                <a16:creationId xmlns:a16="http://schemas.microsoft.com/office/drawing/2014/main" id="{337B7938-B22B-4F33-8902-6B009A260F66}"/>
              </a:ext>
            </a:extLst>
          </p:cNvPr>
          <p:cNvSpPr txBox="1">
            <a:spLocks/>
          </p:cNvSpPr>
          <p:nvPr/>
        </p:nvSpPr>
        <p:spPr bwMode="auto">
          <a:xfrm>
            <a:off x="179388" y="188913"/>
            <a:ext cx="87852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 лісової  розсади  розпочинається  саме із  заготівлі  лісового  насіння, якого  проводять осінню й частково зимою  (вересень-грудень),  при сонячні  погоді.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1A9B45F-DE4D-41EA-80A8-52FE7B3D73D8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1412875"/>
          <a:ext cx="8640762" cy="2266950"/>
        </p:xfrm>
        <a:graphic>
          <a:graphicData uri="http://schemas.openxmlformats.org/drawingml/2006/table">
            <a:tbl>
              <a:tblPr/>
              <a:tblGrid>
                <a:gridCol w="1023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№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п/п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Calibri" pitchFamily="34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Деревні  породи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Типи ґрунтів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Бук  лісовий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Суглинисті,  світло-сірі  та  сірі.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2. 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Смерека  карпатська 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Суглинкові  та  супіскові,  бурі  лісові.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 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Сосна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Піщані,  сірі  лісові  та  бурі  лісові.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 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Ялина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Дренованим кислим, супіщаним  та  суглинистим.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5.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Явір  звичайний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Глейові  та  супіщані.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6. 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Ясень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Сірі  лісові  та  бурі лісові.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7.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Граб звичайний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Сірі лісів,  бурі  лісові та супіщані. 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30" marR="611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D3C60A3-163E-42FB-B7C3-B469DDBB522B}"/>
              </a:ext>
            </a:extLst>
          </p:cNvPr>
          <p:cNvSpPr/>
          <p:nvPr/>
        </p:nvSpPr>
        <p:spPr>
          <a:xfrm>
            <a:off x="323528" y="3861048"/>
            <a:ext cx="8424936" cy="576064"/>
          </a:xfrm>
          <a:prstGeom prst="roundRect">
            <a:avLst/>
          </a:prstGeom>
          <a:solidFill>
            <a:srgbClr val="B9FA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7213" name="Заголовок 1">
            <a:extLst>
              <a:ext uri="{FF2B5EF4-FFF2-40B4-BE49-F238E27FC236}">
                <a16:creationId xmlns:a16="http://schemas.microsoft.com/office/drawing/2014/main" id="{27ADC009-C7DD-4113-9B19-830BCCF3DCF2}"/>
              </a:ext>
            </a:extLst>
          </p:cNvPr>
          <p:cNvSpPr txBox="1">
            <a:spLocks/>
          </p:cNvSpPr>
          <p:nvPr/>
        </p:nvSpPr>
        <p:spPr bwMode="auto">
          <a:xfrm>
            <a:off x="323850" y="3860800"/>
            <a:ext cx="84248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  заготівлі лісового   насіння,  потрібно  звертати увагу на: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A5DF06EB-2566-4620-ADDF-BF1D99D363FC}"/>
              </a:ext>
            </a:extLst>
          </p:cNvPr>
          <p:cNvSpPr/>
          <p:nvPr/>
        </p:nvSpPr>
        <p:spPr>
          <a:xfrm>
            <a:off x="323528" y="4653136"/>
            <a:ext cx="4032448" cy="936104"/>
          </a:xfrm>
          <a:prstGeom prst="roundRect">
            <a:avLst/>
          </a:prstGeom>
          <a:solidFill>
            <a:srgbClr val="B9FA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7217" name="Заголовок 1">
            <a:extLst>
              <a:ext uri="{FF2B5EF4-FFF2-40B4-BE49-F238E27FC236}">
                <a16:creationId xmlns:a16="http://schemas.microsoft.com/office/drawing/2014/main" id="{3480D42D-2FFB-47E2-AA8B-43B61A0AAC70}"/>
              </a:ext>
            </a:extLst>
          </p:cNvPr>
          <p:cNvSpPr txBox="1">
            <a:spLocks/>
          </p:cNvSpPr>
          <p:nvPr/>
        </p:nvSpPr>
        <p:spPr bwMode="auto">
          <a:xfrm>
            <a:off x="323850" y="4724400"/>
            <a:ext cx="40322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розміщення  дерева  на  експозиції  гірського  схилу  та  висотного  поясу,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1D99FAAC-C198-4047-97DA-B3AEDE5FB3BA}"/>
              </a:ext>
            </a:extLst>
          </p:cNvPr>
          <p:cNvSpPr/>
          <p:nvPr/>
        </p:nvSpPr>
        <p:spPr>
          <a:xfrm>
            <a:off x="4860032" y="4653136"/>
            <a:ext cx="4032448" cy="936104"/>
          </a:xfrm>
          <a:prstGeom prst="roundRect">
            <a:avLst/>
          </a:prstGeom>
          <a:solidFill>
            <a:srgbClr val="B9FA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7221" name="Заголовок 1">
            <a:extLst>
              <a:ext uri="{FF2B5EF4-FFF2-40B4-BE49-F238E27FC236}">
                <a16:creationId xmlns:a16="http://schemas.microsoft.com/office/drawing/2014/main" id="{85B4DA37-2F4F-45E0-A7FD-671F6C7FCE33}"/>
              </a:ext>
            </a:extLst>
          </p:cNvPr>
          <p:cNvSpPr txBox="1">
            <a:spLocks/>
          </p:cNvSpPr>
          <p:nvPr/>
        </p:nvSpPr>
        <p:spPr bwMode="auto">
          <a:xfrm>
            <a:off x="4859338" y="4724400"/>
            <a:ext cx="40338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/>
              <a:t> </a:t>
            </a:r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їхній вік  та  внутрішній  і  зовнішній  стан,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70CABC3A-D1F6-46B0-8438-94056281952D}"/>
              </a:ext>
            </a:extLst>
          </p:cNvPr>
          <p:cNvSpPr/>
          <p:nvPr/>
        </p:nvSpPr>
        <p:spPr>
          <a:xfrm>
            <a:off x="971600" y="5733256"/>
            <a:ext cx="7344816" cy="792088"/>
          </a:xfrm>
          <a:prstGeom prst="roundRect">
            <a:avLst/>
          </a:prstGeom>
          <a:solidFill>
            <a:srgbClr val="B9FA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7225" name="Заголовок 1">
            <a:extLst>
              <a:ext uri="{FF2B5EF4-FFF2-40B4-BE49-F238E27FC236}">
                <a16:creationId xmlns:a16="http://schemas.microsoft.com/office/drawing/2014/main" id="{04E686B2-E29A-44F2-84E7-3ACD83B4BBB4}"/>
              </a:ext>
            </a:extLst>
          </p:cNvPr>
          <p:cNvSpPr txBox="1">
            <a:spLocks/>
          </p:cNvSpPr>
          <p:nvPr/>
        </p:nvSpPr>
        <p:spPr bwMode="auto">
          <a:xfrm>
            <a:off x="971550" y="5805488"/>
            <a:ext cx="7200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їхню  стійкість  проти  шкідників,  хвороби та природних  стихій.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46E2FEF2-53EF-4319-B634-88E532AABD96}"/>
              </a:ext>
            </a:extLst>
          </p:cNvPr>
          <p:cNvCxnSpPr>
            <a:endCxn id="7217" idx="3"/>
          </p:cNvCxnSpPr>
          <p:nvPr/>
        </p:nvCxnSpPr>
        <p:spPr>
          <a:xfrm flipH="1">
            <a:off x="4356100" y="4437063"/>
            <a:ext cx="215900" cy="647700"/>
          </a:xfrm>
          <a:prstGeom prst="straightConnector1">
            <a:avLst/>
          </a:prstGeom>
          <a:ln w="38100">
            <a:solidFill>
              <a:srgbClr val="B9F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D4B4F8A-8DF1-42E3-B5D0-F3B720E2E8ED}"/>
              </a:ext>
            </a:extLst>
          </p:cNvPr>
          <p:cNvCxnSpPr>
            <a:endCxn id="7221" idx="1"/>
          </p:cNvCxnSpPr>
          <p:nvPr/>
        </p:nvCxnSpPr>
        <p:spPr>
          <a:xfrm>
            <a:off x="4572000" y="4437063"/>
            <a:ext cx="287338" cy="647700"/>
          </a:xfrm>
          <a:prstGeom prst="straightConnector1">
            <a:avLst/>
          </a:prstGeom>
          <a:ln w="38100">
            <a:solidFill>
              <a:srgbClr val="B9F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F8873AC-C372-4B75-99D1-49B59A355FE2}"/>
              </a:ext>
            </a:extLst>
          </p:cNvPr>
          <p:cNvCxnSpPr>
            <a:endCxn id="0" idx="0"/>
          </p:cNvCxnSpPr>
          <p:nvPr/>
        </p:nvCxnSpPr>
        <p:spPr>
          <a:xfrm>
            <a:off x="4572000" y="4437063"/>
            <a:ext cx="71438" cy="1295400"/>
          </a:xfrm>
          <a:prstGeom prst="straightConnector1">
            <a:avLst/>
          </a:prstGeom>
          <a:ln w="38100">
            <a:solidFill>
              <a:srgbClr val="B9F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>
            <a:extLst>
              <a:ext uri="{FF2B5EF4-FFF2-40B4-BE49-F238E27FC236}">
                <a16:creationId xmlns:a16="http://schemas.microsoft.com/office/drawing/2014/main" id="{7623BCE6-7D35-4499-A230-210C4C823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9624112A-8B8F-4EEA-AE9F-56A77A90B8DF}"/>
              </a:ext>
            </a:extLst>
          </p:cNvPr>
          <p:cNvSpPr/>
          <p:nvPr/>
        </p:nvSpPr>
        <p:spPr>
          <a:xfrm>
            <a:off x="179512" y="188641"/>
            <a:ext cx="8784976" cy="129614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8198" name="Заголовок 1">
            <a:extLst>
              <a:ext uri="{FF2B5EF4-FFF2-40B4-BE49-F238E27FC236}">
                <a16:creationId xmlns:a16="http://schemas.microsoft.com/office/drawing/2014/main" id="{5E56B127-3BD3-4D15-8D42-672C28F08076}"/>
              </a:ext>
            </a:extLst>
          </p:cNvPr>
          <p:cNvSpPr txBox="1">
            <a:spLocks/>
          </p:cNvSpPr>
          <p:nvPr/>
        </p:nvSpPr>
        <p:spPr bwMode="auto">
          <a:xfrm>
            <a:off x="250825" y="260350"/>
            <a:ext cx="84963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правильного зберігання лісового насіння створюють спеціальне приміщення, якого розділяють на чотири і більше камер. 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D2BA812-5716-4592-AF9D-6B03BC2C3680}"/>
              </a:ext>
            </a:extLst>
          </p:cNvPr>
          <p:cNvSpPr/>
          <p:nvPr/>
        </p:nvSpPr>
        <p:spPr>
          <a:xfrm>
            <a:off x="179512" y="1916832"/>
            <a:ext cx="3168352" cy="864096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8202" name="Заголовок 1">
            <a:extLst>
              <a:ext uri="{FF2B5EF4-FFF2-40B4-BE49-F238E27FC236}">
                <a16:creationId xmlns:a16="http://schemas.microsoft.com/office/drawing/2014/main" id="{57A3C656-2541-4820-AA75-178A7ADDF104}"/>
              </a:ext>
            </a:extLst>
          </p:cNvPr>
          <p:cNvSpPr txBox="1">
            <a:spLocks/>
          </p:cNvSpPr>
          <p:nvPr/>
        </p:nvSpPr>
        <p:spPr bwMode="auto">
          <a:xfrm>
            <a:off x="179388" y="1916113"/>
            <a:ext cx="3168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в першій – зберігають насіння сосни,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2C27886B-26FB-45A0-AABB-46FB4F82B8B7}"/>
              </a:ext>
            </a:extLst>
          </p:cNvPr>
          <p:cNvSpPr/>
          <p:nvPr/>
        </p:nvSpPr>
        <p:spPr>
          <a:xfrm>
            <a:off x="5652120" y="1916832"/>
            <a:ext cx="3240360" cy="864096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8206" name="Заголовок 1">
            <a:extLst>
              <a:ext uri="{FF2B5EF4-FFF2-40B4-BE49-F238E27FC236}">
                <a16:creationId xmlns:a16="http://schemas.microsoft.com/office/drawing/2014/main" id="{4C8F75C3-7DF7-499D-9843-2518993BBDBF}"/>
              </a:ext>
            </a:extLst>
          </p:cNvPr>
          <p:cNvSpPr txBox="1">
            <a:spLocks/>
          </p:cNvSpPr>
          <p:nvPr/>
        </p:nvSpPr>
        <p:spPr bwMode="auto">
          <a:xfrm>
            <a:off x="5580063" y="1916113"/>
            <a:ext cx="33131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в другій – зберігають насіння смереки та ялини,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8F1B1EFC-1B98-4D5F-8D62-7C7D731D9B09}"/>
              </a:ext>
            </a:extLst>
          </p:cNvPr>
          <p:cNvSpPr/>
          <p:nvPr/>
        </p:nvSpPr>
        <p:spPr>
          <a:xfrm>
            <a:off x="1115616" y="3068960"/>
            <a:ext cx="3168352" cy="864096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F3E5EE2C-CC6A-4A65-A4BA-8A73C4D65F46}"/>
              </a:ext>
            </a:extLst>
          </p:cNvPr>
          <p:cNvSpPr/>
          <p:nvPr/>
        </p:nvSpPr>
        <p:spPr>
          <a:xfrm>
            <a:off x="4932040" y="3068960"/>
            <a:ext cx="3168352" cy="864096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8213" name="Заголовок 1">
            <a:extLst>
              <a:ext uri="{FF2B5EF4-FFF2-40B4-BE49-F238E27FC236}">
                <a16:creationId xmlns:a16="http://schemas.microsoft.com/office/drawing/2014/main" id="{BB83E981-8268-4BB4-94FB-7E58734644A0}"/>
              </a:ext>
            </a:extLst>
          </p:cNvPr>
          <p:cNvSpPr txBox="1">
            <a:spLocks/>
          </p:cNvSpPr>
          <p:nvPr/>
        </p:nvSpPr>
        <p:spPr bwMode="auto">
          <a:xfrm>
            <a:off x="1116013" y="3068638"/>
            <a:ext cx="3168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в третій – зберігають насіння явора та ясеня,</a:t>
            </a:r>
          </a:p>
        </p:txBody>
      </p:sp>
      <p:sp>
        <p:nvSpPr>
          <p:cNvPr id="8214" name="Заголовок 1">
            <a:extLst>
              <a:ext uri="{FF2B5EF4-FFF2-40B4-BE49-F238E27FC236}">
                <a16:creationId xmlns:a16="http://schemas.microsoft.com/office/drawing/2014/main" id="{D0CB4441-16AC-4CD7-AFB2-990641FBE596}"/>
              </a:ext>
            </a:extLst>
          </p:cNvPr>
          <p:cNvSpPr txBox="1">
            <a:spLocks/>
          </p:cNvSpPr>
          <p:nvPr/>
        </p:nvSpPr>
        <p:spPr bwMode="auto">
          <a:xfrm>
            <a:off x="4932363" y="3068638"/>
            <a:ext cx="3168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в третій – зберігають насіння бука  лісового.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F73F6BE9-0056-459F-990C-D29FCD1EE4BC}"/>
              </a:ext>
            </a:extLst>
          </p:cNvPr>
          <p:cNvCxnSpPr>
            <a:endCxn id="8202" idx="3"/>
          </p:cNvCxnSpPr>
          <p:nvPr/>
        </p:nvCxnSpPr>
        <p:spPr>
          <a:xfrm flipH="1">
            <a:off x="3348038" y="1412875"/>
            <a:ext cx="1152525" cy="900113"/>
          </a:xfrm>
          <a:prstGeom prst="straightConnector1">
            <a:avLst/>
          </a:prstGeom>
          <a:ln w="5715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13F23BE9-95B3-4C7B-9C58-BC624B397858}"/>
              </a:ext>
            </a:extLst>
          </p:cNvPr>
          <p:cNvCxnSpPr>
            <a:endCxn id="8213" idx="3"/>
          </p:cNvCxnSpPr>
          <p:nvPr/>
        </p:nvCxnSpPr>
        <p:spPr>
          <a:xfrm flipH="1">
            <a:off x="4284663" y="1412875"/>
            <a:ext cx="215900" cy="2052638"/>
          </a:xfrm>
          <a:prstGeom prst="straightConnector1">
            <a:avLst/>
          </a:prstGeom>
          <a:ln w="5715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759E527-CC94-4463-8210-FAB1D80D68C5}"/>
              </a:ext>
            </a:extLst>
          </p:cNvPr>
          <p:cNvCxnSpPr>
            <a:endCxn id="8214" idx="1"/>
          </p:cNvCxnSpPr>
          <p:nvPr/>
        </p:nvCxnSpPr>
        <p:spPr>
          <a:xfrm>
            <a:off x="4572000" y="1341438"/>
            <a:ext cx="360363" cy="2124075"/>
          </a:xfrm>
          <a:prstGeom prst="straightConnector1">
            <a:avLst/>
          </a:prstGeom>
          <a:ln w="5715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F134F91F-7317-4BB6-8DD6-1B7CB3FC08BD}"/>
              </a:ext>
            </a:extLst>
          </p:cNvPr>
          <p:cNvCxnSpPr>
            <a:endCxn id="8206" idx="1"/>
          </p:cNvCxnSpPr>
          <p:nvPr/>
        </p:nvCxnSpPr>
        <p:spPr>
          <a:xfrm>
            <a:off x="4643438" y="1412875"/>
            <a:ext cx="936625" cy="900113"/>
          </a:xfrm>
          <a:prstGeom prst="straightConnector1">
            <a:avLst/>
          </a:prstGeom>
          <a:ln w="5715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9" descr="Насіння Ялини європейської (смерека): 250 грн. - Сад / город Верховина на  Olx">
            <a:extLst>
              <a:ext uri="{FF2B5EF4-FFF2-40B4-BE49-F238E27FC236}">
                <a16:creationId xmlns:a16="http://schemas.microsoft.com/office/drawing/2014/main" id="{7CABCA62-57D4-405E-9EDB-D3DBCD158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221163"/>
            <a:ext cx="2808288" cy="210661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209" name="Picture 17" descr="Бук корисні властивості">
            <a:extLst>
              <a:ext uri="{FF2B5EF4-FFF2-40B4-BE49-F238E27FC236}">
                <a16:creationId xmlns:a16="http://schemas.microsoft.com/office/drawing/2014/main" id="{C6AEE026-086E-4539-BCCB-465326E5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005263"/>
            <a:ext cx="2592387" cy="194468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211" name="Picture 19" descr="Семена граб каролинский">
            <a:extLst>
              <a:ext uri="{FF2B5EF4-FFF2-40B4-BE49-F238E27FC236}">
                <a16:creationId xmlns:a16="http://schemas.microsoft.com/office/drawing/2014/main" id="{1666E196-E48A-4FA3-8C91-8EBEA6CDA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4292600"/>
            <a:ext cx="1871662" cy="18732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21" descr="Семена ясеня ланцетного прошли, 43% OFF">
            <a:extLst>
              <a:ext uri="{FF2B5EF4-FFF2-40B4-BE49-F238E27FC236}">
                <a16:creationId xmlns:a16="http://schemas.microsoft.com/office/drawing/2014/main" id="{CBF55548-2DAA-45B2-932A-A6368A95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4005263"/>
            <a:ext cx="1800225" cy="166211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223" name="Заголовок 1">
            <a:extLst>
              <a:ext uri="{FF2B5EF4-FFF2-40B4-BE49-F238E27FC236}">
                <a16:creationId xmlns:a16="http://schemas.microsoft.com/office/drawing/2014/main" id="{F0867397-D3AA-4451-9F42-B706C3AAE1AE}"/>
              </a:ext>
            </a:extLst>
          </p:cNvPr>
          <p:cNvSpPr txBox="1">
            <a:spLocks/>
          </p:cNvSpPr>
          <p:nvPr/>
        </p:nvSpPr>
        <p:spPr bwMode="auto">
          <a:xfrm>
            <a:off x="250825" y="6254750"/>
            <a:ext cx="28082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Смерека</a:t>
            </a:r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224" name="Заголовок 1">
            <a:extLst>
              <a:ext uri="{FF2B5EF4-FFF2-40B4-BE49-F238E27FC236}">
                <a16:creationId xmlns:a16="http://schemas.microsoft.com/office/drawing/2014/main" id="{942AA805-A091-4E6F-A474-623DD38E954B}"/>
              </a:ext>
            </a:extLst>
          </p:cNvPr>
          <p:cNvSpPr txBox="1">
            <a:spLocks/>
          </p:cNvSpPr>
          <p:nvPr/>
        </p:nvSpPr>
        <p:spPr bwMode="auto">
          <a:xfrm>
            <a:off x="3059113" y="5876925"/>
            <a:ext cx="23050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Бук лісовий </a:t>
            </a:r>
          </a:p>
        </p:txBody>
      </p:sp>
      <p:sp>
        <p:nvSpPr>
          <p:cNvPr id="8225" name="Заголовок 1">
            <a:extLst>
              <a:ext uri="{FF2B5EF4-FFF2-40B4-BE49-F238E27FC236}">
                <a16:creationId xmlns:a16="http://schemas.microsoft.com/office/drawing/2014/main" id="{F82D9224-739D-4591-9785-43DF12090A51}"/>
              </a:ext>
            </a:extLst>
          </p:cNvPr>
          <p:cNvSpPr txBox="1">
            <a:spLocks/>
          </p:cNvSpPr>
          <p:nvPr/>
        </p:nvSpPr>
        <p:spPr bwMode="auto">
          <a:xfrm>
            <a:off x="5148263" y="6092825"/>
            <a:ext cx="23034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Граб  звичайний</a:t>
            </a:r>
          </a:p>
        </p:txBody>
      </p:sp>
      <p:sp>
        <p:nvSpPr>
          <p:cNvPr id="8226" name="Заголовок 1">
            <a:extLst>
              <a:ext uri="{FF2B5EF4-FFF2-40B4-BE49-F238E27FC236}">
                <a16:creationId xmlns:a16="http://schemas.microsoft.com/office/drawing/2014/main" id="{E3D3BD0A-CF10-403C-894D-44500B64E982}"/>
              </a:ext>
            </a:extLst>
          </p:cNvPr>
          <p:cNvSpPr txBox="1">
            <a:spLocks/>
          </p:cNvSpPr>
          <p:nvPr/>
        </p:nvSpPr>
        <p:spPr bwMode="auto">
          <a:xfrm>
            <a:off x="6948488" y="5589588"/>
            <a:ext cx="19446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Ясень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>
            <a:extLst>
              <a:ext uri="{FF2B5EF4-FFF2-40B4-BE49-F238E27FC236}">
                <a16:creationId xmlns:a16="http://schemas.microsoft.com/office/drawing/2014/main" id="{649F926D-A2CA-48BD-81FA-0C72F5B3A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5E1CB5A8-8FAE-4194-8A1F-29728E788C72}"/>
              </a:ext>
            </a:extLst>
          </p:cNvPr>
          <p:cNvSpPr/>
          <p:nvPr/>
        </p:nvSpPr>
        <p:spPr>
          <a:xfrm>
            <a:off x="180207" y="1629098"/>
            <a:ext cx="8784976" cy="1584176"/>
          </a:xfrm>
          <a:prstGeom prst="roundRect">
            <a:avLst/>
          </a:prstGeom>
          <a:solidFill>
            <a:srgbClr val="99CC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9222" name="Заголовок 1">
            <a:extLst>
              <a:ext uri="{FF2B5EF4-FFF2-40B4-BE49-F238E27FC236}">
                <a16:creationId xmlns:a16="http://schemas.microsoft.com/office/drawing/2014/main" id="{CC105B05-AC45-45C3-8491-05D92D88525B}"/>
              </a:ext>
            </a:extLst>
          </p:cNvPr>
          <p:cNvSpPr txBox="1">
            <a:spLocks/>
          </p:cNvSpPr>
          <p:nvPr/>
        </p:nvSpPr>
        <p:spPr bwMode="auto">
          <a:xfrm>
            <a:off x="250825" y="1700213"/>
            <a:ext cx="86423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 лісового насіння на спеціальній дослідній ділянці відбувся </a:t>
            </a:r>
          </a:p>
          <a:p>
            <a:pPr algn="ctr"/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27 березня 2023 року.</a:t>
            </a:r>
          </a:p>
          <a:p>
            <a:pPr algn="ctr"/>
            <a:endParaRPr lang="uk-UA" altLang="ru-RU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 паростки почали проявлятися через: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11C4270F-A966-408E-85EA-236A8E124780}"/>
              </a:ext>
            </a:extLst>
          </p:cNvPr>
          <p:cNvSpPr/>
          <p:nvPr/>
        </p:nvSpPr>
        <p:spPr>
          <a:xfrm>
            <a:off x="756271" y="3501306"/>
            <a:ext cx="1512168" cy="720080"/>
          </a:xfrm>
          <a:prstGeom prst="roundRect">
            <a:avLst/>
          </a:prstGeom>
          <a:solidFill>
            <a:srgbClr val="B9FA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9226" name="Заголовок 1">
            <a:extLst>
              <a:ext uri="{FF2B5EF4-FFF2-40B4-BE49-F238E27FC236}">
                <a16:creationId xmlns:a16="http://schemas.microsoft.com/office/drawing/2014/main" id="{646A6FC9-AA94-40F7-B637-4B953A6818D8}"/>
              </a:ext>
            </a:extLst>
          </p:cNvPr>
          <p:cNvSpPr txBox="1">
            <a:spLocks/>
          </p:cNvSpPr>
          <p:nvPr/>
        </p:nvSpPr>
        <p:spPr bwMode="auto">
          <a:xfrm>
            <a:off x="827088" y="3573463"/>
            <a:ext cx="16573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buFontTx/>
              <a:buChar char="-"/>
            </a:pPr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16 днів – </a:t>
            </a:r>
          </a:p>
          <a:p>
            <a:pPr algn="just"/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смерека</a:t>
            </a:r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FE6F313B-F6D9-4972-898C-26A65EF28CA3}"/>
              </a:ext>
            </a:extLst>
          </p:cNvPr>
          <p:cNvSpPr/>
          <p:nvPr/>
        </p:nvSpPr>
        <p:spPr>
          <a:xfrm>
            <a:off x="2628479" y="3501306"/>
            <a:ext cx="1440160" cy="792088"/>
          </a:xfrm>
          <a:prstGeom prst="roundRect">
            <a:avLst/>
          </a:prstGeom>
          <a:solidFill>
            <a:srgbClr val="B9FA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9C0BBA3-AF90-476A-AF7E-87AEB1C451D6}"/>
              </a:ext>
            </a:extLst>
          </p:cNvPr>
          <p:cNvSpPr/>
          <p:nvPr/>
        </p:nvSpPr>
        <p:spPr>
          <a:xfrm>
            <a:off x="4428679" y="3501306"/>
            <a:ext cx="1800200" cy="792088"/>
          </a:xfrm>
          <a:prstGeom prst="roundRect">
            <a:avLst/>
          </a:prstGeom>
          <a:solidFill>
            <a:srgbClr val="B9FA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9233" name="Заголовок 1">
            <a:extLst>
              <a:ext uri="{FF2B5EF4-FFF2-40B4-BE49-F238E27FC236}">
                <a16:creationId xmlns:a16="http://schemas.microsoft.com/office/drawing/2014/main" id="{15E0437B-F82D-4F1D-89FF-2C2A5FA965A5}"/>
              </a:ext>
            </a:extLst>
          </p:cNvPr>
          <p:cNvSpPr txBox="1">
            <a:spLocks/>
          </p:cNvSpPr>
          <p:nvPr/>
        </p:nvSpPr>
        <p:spPr bwMode="auto">
          <a:xfrm>
            <a:off x="2627313" y="3573463"/>
            <a:ext cx="1439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Char char="-"/>
            </a:pPr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17 днів – </a:t>
            </a:r>
          </a:p>
          <a:p>
            <a:pPr algn="ctr"/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ялиця</a:t>
            </a:r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9234" name="Заголовок 1">
            <a:extLst>
              <a:ext uri="{FF2B5EF4-FFF2-40B4-BE49-F238E27FC236}">
                <a16:creationId xmlns:a16="http://schemas.microsoft.com/office/drawing/2014/main" id="{B047F7CC-4F93-405F-9DF1-EF6D6A467AAC}"/>
              </a:ext>
            </a:extLst>
          </p:cNvPr>
          <p:cNvSpPr txBox="1">
            <a:spLocks/>
          </p:cNvSpPr>
          <p:nvPr/>
        </p:nvSpPr>
        <p:spPr bwMode="auto">
          <a:xfrm>
            <a:off x="4427538" y="3500438"/>
            <a:ext cx="18732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- 20 днів – </a:t>
            </a:r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бук лісовий</a:t>
            </a:r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DBC069BF-7415-4FC2-A729-CE3577E46F9F}"/>
              </a:ext>
            </a:extLst>
          </p:cNvPr>
          <p:cNvSpPr/>
          <p:nvPr/>
        </p:nvSpPr>
        <p:spPr>
          <a:xfrm>
            <a:off x="6588919" y="3501306"/>
            <a:ext cx="1656184" cy="792088"/>
          </a:xfrm>
          <a:prstGeom prst="roundRect">
            <a:avLst/>
          </a:prstGeom>
          <a:solidFill>
            <a:srgbClr val="B9FA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9238" name="Заголовок 1">
            <a:extLst>
              <a:ext uri="{FF2B5EF4-FFF2-40B4-BE49-F238E27FC236}">
                <a16:creationId xmlns:a16="http://schemas.microsoft.com/office/drawing/2014/main" id="{ABA51700-6A8E-46EE-A675-2CF6DED7C0F1}"/>
              </a:ext>
            </a:extLst>
          </p:cNvPr>
          <p:cNvSpPr txBox="1">
            <a:spLocks/>
          </p:cNvSpPr>
          <p:nvPr/>
        </p:nvSpPr>
        <p:spPr bwMode="auto">
          <a:xfrm>
            <a:off x="6516688" y="3500438"/>
            <a:ext cx="1727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Char char="-"/>
            </a:pPr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20 днів –</a:t>
            </a:r>
          </a:p>
          <a:p>
            <a:pPr algn="ctr"/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явір</a:t>
            </a:r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Стрелка вниз 16">
            <a:extLst>
              <a:ext uri="{FF2B5EF4-FFF2-40B4-BE49-F238E27FC236}">
                <a16:creationId xmlns:a16="http://schemas.microsoft.com/office/drawing/2014/main" id="{29DF1E38-C460-4042-BDED-636CA3A136B5}"/>
              </a:ext>
            </a:extLst>
          </p:cNvPr>
          <p:cNvSpPr/>
          <p:nvPr/>
        </p:nvSpPr>
        <p:spPr>
          <a:xfrm>
            <a:off x="1260327" y="3213274"/>
            <a:ext cx="504056" cy="288032"/>
          </a:xfrm>
          <a:prstGeom prst="downArrow">
            <a:avLst/>
          </a:prstGeom>
          <a:solidFill>
            <a:srgbClr val="99CC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8" name="Стрелка вниз 17">
            <a:extLst>
              <a:ext uri="{FF2B5EF4-FFF2-40B4-BE49-F238E27FC236}">
                <a16:creationId xmlns:a16="http://schemas.microsoft.com/office/drawing/2014/main" id="{0F0F3711-490F-49EE-8F85-22A9C04F8942}"/>
              </a:ext>
            </a:extLst>
          </p:cNvPr>
          <p:cNvSpPr/>
          <p:nvPr/>
        </p:nvSpPr>
        <p:spPr>
          <a:xfrm>
            <a:off x="3060527" y="3213274"/>
            <a:ext cx="504056" cy="288032"/>
          </a:xfrm>
          <a:prstGeom prst="downArrow">
            <a:avLst/>
          </a:prstGeom>
          <a:solidFill>
            <a:srgbClr val="99CC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9" name="Стрелка вниз 18">
            <a:extLst>
              <a:ext uri="{FF2B5EF4-FFF2-40B4-BE49-F238E27FC236}">
                <a16:creationId xmlns:a16="http://schemas.microsoft.com/office/drawing/2014/main" id="{1BB8FF20-7212-47F8-9657-7852E1528B06}"/>
              </a:ext>
            </a:extLst>
          </p:cNvPr>
          <p:cNvSpPr/>
          <p:nvPr/>
        </p:nvSpPr>
        <p:spPr>
          <a:xfrm>
            <a:off x="5076751" y="3213274"/>
            <a:ext cx="504056" cy="288032"/>
          </a:xfrm>
          <a:prstGeom prst="downArrow">
            <a:avLst/>
          </a:prstGeom>
          <a:solidFill>
            <a:srgbClr val="99CC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0" name="Стрелка вниз 19">
            <a:extLst>
              <a:ext uri="{FF2B5EF4-FFF2-40B4-BE49-F238E27FC236}">
                <a16:creationId xmlns:a16="http://schemas.microsoft.com/office/drawing/2014/main" id="{D1F242EB-D7A7-41D8-94B6-85FCE9355FAA}"/>
              </a:ext>
            </a:extLst>
          </p:cNvPr>
          <p:cNvSpPr/>
          <p:nvPr/>
        </p:nvSpPr>
        <p:spPr>
          <a:xfrm>
            <a:off x="7092975" y="3213274"/>
            <a:ext cx="504056" cy="288032"/>
          </a:xfrm>
          <a:prstGeom prst="downArrow">
            <a:avLst/>
          </a:prstGeom>
          <a:solidFill>
            <a:srgbClr val="99CC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154369C2-9322-42C5-B8E5-B291C9674548}"/>
              </a:ext>
            </a:extLst>
          </p:cNvPr>
          <p:cNvSpPr/>
          <p:nvPr/>
        </p:nvSpPr>
        <p:spPr>
          <a:xfrm>
            <a:off x="1836391" y="4797450"/>
            <a:ext cx="6120680" cy="648072"/>
          </a:xfrm>
          <a:prstGeom prst="roundRect">
            <a:avLst/>
          </a:prstGeom>
          <a:solidFill>
            <a:srgbClr val="99FF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9254" name="Заголовок 1">
            <a:extLst>
              <a:ext uri="{FF2B5EF4-FFF2-40B4-BE49-F238E27FC236}">
                <a16:creationId xmlns:a16="http://schemas.microsoft.com/office/drawing/2014/main" id="{E6E663DD-B0B1-428B-91A5-FD3DF6514932}"/>
              </a:ext>
            </a:extLst>
          </p:cNvPr>
          <p:cNvSpPr txBox="1">
            <a:spLocks/>
          </p:cNvSpPr>
          <p:nvPr/>
        </p:nvSpPr>
        <p:spPr bwMode="auto">
          <a:xfrm>
            <a:off x="1835150" y="4797425"/>
            <a:ext cx="6121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на  10 травня 2023 року, виросло:</a:t>
            </a:r>
            <a:endParaRPr lang="uk-UA" altLang="ru-RU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4D0F52BE-895E-4A1B-A091-35E08C2A70F2}"/>
              </a:ext>
            </a:extLst>
          </p:cNvPr>
          <p:cNvSpPr/>
          <p:nvPr/>
        </p:nvSpPr>
        <p:spPr>
          <a:xfrm>
            <a:off x="828279" y="5733554"/>
            <a:ext cx="2160240" cy="720080"/>
          </a:xfrm>
          <a:prstGeom prst="roundRect">
            <a:avLst/>
          </a:prstGeom>
          <a:solidFill>
            <a:srgbClr val="99FF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9258" name="Заголовок 1">
            <a:extLst>
              <a:ext uri="{FF2B5EF4-FFF2-40B4-BE49-F238E27FC236}">
                <a16:creationId xmlns:a16="http://schemas.microsoft.com/office/drawing/2014/main" id="{C1D8E211-4246-4AE9-98D0-5CEDCCEF0F72}"/>
              </a:ext>
            </a:extLst>
          </p:cNvPr>
          <p:cNvSpPr txBox="1">
            <a:spLocks/>
          </p:cNvSpPr>
          <p:nvPr/>
        </p:nvSpPr>
        <p:spPr bwMode="auto">
          <a:xfrm>
            <a:off x="900113" y="5805488"/>
            <a:ext cx="20161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Char char="-"/>
            </a:pPr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95 шт. – </a:t>
            </a:r>
          </a:p>
          <a:p>
            <a:pPr algn="ctr"/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бука  лісового,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88B910B4-1F4B-4B0F-82D7-24E6ED0FFC98}"/>
              </a:ext>
            </a:extLst>
          </p:cNvPr>
          <p:cNvSpPr/>
          <p:nvPr/>
        </p:nvSpPr>
        <p:spPr>
          <a:xfrm>
            <a:off x="3204543" y="5733554"/>
            <a:ext cx="1584176" cy="720080"/>
          </a:xfrm>
          <a:prstGeom prst="roundRect">
            <a:avLst/>
          </a:prstGeom>
          <a:solidFill>
            <a:srgbClr val="99FF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9262" name="Заголовок 1">
            <a:extLst>
              <a:ext uri="{FF2B5EF4-FFF2-40B4-BE49-F238E27FC236}">
                <a16:creationId xmlns:a16="http://schemas.microsoft.com/office/drawing/2014/main" id="{9DEFC636-F8C6-4FF7-8E4C-587DE3436771}"/>
              </a:ext>
            </a:extLst>
          </p:cNvPr>
          <p:cNvSpPr txBox="1">
            <a:spLocks/>
          </p:cNvSpPr>
          <p:nvPr/>
        </p:nvSpPr>
        <p:spPr bwMode="auto">
          <a:xfrm>
            <a:off x="3203575" y="5805488"/>
            <a:ext cx="1584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Char char="-"/>
            </a:pPr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93 шт. – </a:t>
            </a:r>
          </a:p>
          <a:p>
            <a:pPr algn="ctr"/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смереки,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9B094AE0-B304-4639-B5D4-1FA7A4D6046E}"/>
              </a:ext>
            </a:extLst>
          </p:cNvPr>
          <p:cNvSpPr/>
          <p:nvPr/>
        </p:nvSpPr>
        <p:spPr>
          <a:xfrm>
            <a:off x="5004743" y="5733554"/>
            <a:ext cx="1584176" cy="720080"/>
          </a:xfrm>
          <a:prstGeom prst="roundRect">
            <a:avLst/>
          </a:prstGeom>
          <a:solidFill>
            <a:srgbClr val="99FF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9266" name="Заголовок 1">
            <a:extLst>
              <a:ext uri="{FF2B5EF4-FFF2-40B4-BE49-F238E27FC236}">
                <a16:creationId xmlns:a16="http://schemas.microsoft.com/office/drawing/2014/main" id="{1428D96A-C773-4A19-AF1F-50779E9AF49A}"/>
              </a:ext>
            </a:extLst>
          </p:cNvPr>
          <p:cNvSpPr txBox="1">
            <a:spLocks/>
          </p:cNvSpPr>
          <p:nvPr/>
        </p:nvSpPr>
        <p:spPr bwMode="auto">
          <a:xfrm>
            <a:off x="5003800" y="5805488"/>
            <a:ext cx="1584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Char char="-"/>
            </a:pPr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96 шт. – </a:t>
            </a:r>
          </a:p>
          <a:p>
            <a:pPr algn="ctr"/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ялиці,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07167481-A370-43B4-938B-30AD7514D8EE}"/>
              </a:ext>
            </a:extLst>
          </p:cNvPr>
          <p:cNvSpPr/>
          <p:nvPr/>
        </p:nvSpPr>
        <p:spPr>
          <a:xfrm>
            <a:off x="6804943" y="5733554"/>
            <a:ext cx="1584176" cy="720080"/>
          </a:xfrm>
          <a:prstGeom prst="roundRect">
            <a:avLst/>
          </a:prstGeom>
          <a:solidFill>
            <a:srgbClr val="99FF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9270" name="Заголовок 1">
            <a:extLst>
              <a:ext uri="{FF2B5EF4-FFF2-40B4-BE49-F238E27FC236}">
                <a16:creationId xmlns:a16="http://schemas.microsoft.com/office/drawing/2014/main" id="{65990813-68B4-422A-A2EA-E26032D3C5DD}"/>
              </a:ext>
            </a:extLst>
          </p:cNvPr>
          <p:cNvSpPr txBox="1">
            <a:spLocks/>
          </p:cNvSpPr>
          <p:nvPr/>
        </p:nvSpPr>
        <p:spPr bwMode="auto">
          <a:xfrm>
            <a:off x="6804025" y="5805488"/>
            <a:ext cx="1584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Char char="-"/>
            </a:pPr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92 шт. – </a:t>
            </a:r>
          </a:p>
          <a:p>
            <a:pPr algn="ctr"/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явору,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1AD215F9-8E04-4A61-8ED8-FADBE6A8240B}"/>
              </a:ext>
            </a:extLst>
          </p:cNvPr>
          <p:cNvSpPr/>
          <p:nvPr/>
        </p:nvSpPr>
        <p:spPr>
          <a:xfrm>
            <a:off x="179512" y="188640"/>
            <a:ext cx="8784976" cy="1152127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9274" name="Заголовок 1">
            <a:extLst>
              <a:ext uri="{FF2B5EF4-FFF2-40B4-BE49-F238E27FC236}">
                <a16:creationId xmlns:a16="http://schemas.microsoft.com/office/drawing/2014/main" id="{4458E5E0-4105-4AA5-8A75-D29D2383B599}"/>
              </a:ext>
            </a:extLst>
          </p:cNvPr>
          <p:cNvSpPr txBox="1">
            <a:spLocks/>
          </p:cNvSpPr>
          <p:nvPr/>
        </p:nvSpPr>
        <p:spPr bwMode="auto">
          <a:xfrm>
            <a:off x="250825" y="260350"/>
            <a:ext cx="86423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  бука  лісового,  смереки,  ялиці  та  явору  були  висаджені  в  кінці  березня,  під  відкритим  небо,  на  спеціально об-лаштованій  ділянці, яка була розміщена на висоті 500 м н. р. 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>
            <a:extLst>
              <a:ext uri="{FF2B5EF4-FFF2-40B4-BE49-F238E27FC236}">
                <a16:creationId xmlns:a16="http://schemas.microsoft.com/office/drawing/2014/main" id="{077776BF-FD7B-408A-913D-66CCE5A73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>
            <a:extLst>
              <a:ext uri="{FF2B5EF4-FFF2-40B4-BE49-F238E27FC236}">
                <a16:creationId xmlns:a16="http://schemas.microsoft.com/office/drawing/2014/main" id="{BE91DF7F-2D5C-4292-9FBC-1774F0B8BD76}"/>
              </a:ext>
            </a:extLst>
          </p:cNvPr>
          <p:cNvSpPr txBox="1">
            <a:spLocks/>
          </p:cNvSpPr>
          <p:nvPr/>
        </p:nvSpPr>
        <p:spPr bwMode="auto">
          <a:xfrm>
            <a:off x="611188" y="4724400"/>
            <a:ext cx="79216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Лісо-зрубна  площа  на  якій  проводилася  спеціальна  експериментально-дослідна  діяльність  становила  100Х100 м,  була  розміщена  в  басейні  Великого потоку,  на  висоті  600 м н. р. м (урочище Коргидьнка).</a:t>
            </a:r>
          </a:p>
          <a:p>
            <a:pPr algn="just"/>
            <a:endParaRPr lang="uk-UA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 відновлення  лісів  розпочався 25  квітня та тривав  три дні. </a:t>
            </a:r>
          </a:p>
        </p:txBody>
      </p:sp>
      <p:pic>
        <p:nvPicPr>
          <p:cNvPr id="31" name="Рисунок 30" descr="D:\МАН-ЮНІОР ДОСЛІДНИК\1.jpg">
            <a:extLst>
              <a:ext uri="{FF2B5EF4-FFF2-40B4-BE49-F238E27FC236}">
                <a16:creationId xmlns:a16="http://schemas.microsoft.com/office/drawing/2014/main" id="{65ABDD89-2199-49F2-AE74-EEEC0688965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33375"/>
            <a:ext cx="79216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b69d94d7c4e953c2cc16e106dc0ab2ad03da51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157258764</TotalTime>
  <Pages>0</Pages>
  <Words>1195</Words>
  <Characters>0</Characters>
  <Application>Microsoft Office PowerPoint</Application>
  <DocSecurity>0</DocSecurity>
  <PresentationFormat>Экран (4:3)</PresentationFormat>
  <Lines>0</Lines>
  <Paragraphs>160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宋体</vt:lpstr>
      <vt:lpstr>Calibri</vt:lpstr>
      <vt:lpstr>等线</vt:lpstr>
      <vt:lpstr>Times New Roman</vt:lpstr>
      <vt:lpstr>Wingdings</vt:lpstr>
      <vt:lpstr>默认设计模板</vt:lpstr>
      <vt:lpstr>Презентация PowerPoint</vt:lpstr>
      <vt:lpstr>Мета  дослідження:</vt:lpstr>
      <vt:lpstr>Об’єкт дослідження:</vt:lpstr>
      <vt:lpstr>Перед відновленням  молодого лісу на лісорубній площі, спершу потрібно: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user</dc:creator>
  <cp:lastModifiedBy>ИРА</cp:lastModifiedBy>
  <cp:revision>88</cp:revision>
  <cp:lastPrinted>1899-12-30T00:00:00Z</cp:lastPrinted>
  <dcterms:created xsi:type="dcterms:W3CDTF">2010-07-24T19:08:41Z</dcterms:created>
  <dcterms:modified xsi:type="dcterms:W3CDTF">2024-04-07T20:05:47Z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