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0" r:id="rId3"/>
    <p:sldId id="270" r:id="rId4"/>
    <p:sldId id="266" r:id="rId5"/>
    <p:sldId id="281" r:id="rId6"/>
    <p:sldId id="260" r:id="rId7"/>
    <p:sldId id="261" r:id="rId8"/>
    <p:sldId id="276" r:id="rId9"/>
    <p:sldId id="277" r:id="rId10"/>
    <p:sldId id="262" r:id="rId11"/>
    <p:sldId id="265" r:id="rId12"/>
    <p:sldId id="278" r:id="rId13"/>
    <p:sldId id="279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264B4-4472-49F1-ADF6-CCFDBF1359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55DCF04-D245-4070-8388-C6EDE5F45A2E}">
      <dgm:prSet phldrT="[Текст]" custT="1"/>
      <dgm:spPr/>
      <dgm:t>
        <a:bodyPr/>
        <a:lstStyle/>
        <a:p>
          <a:r>
            <a:rPr lang="uk-UA" sz="3200" b="1" i="1" dirty="0">
              <a:latin typeface="+mn-lt"/>
            </a:rPr>
            <a:t>Мета дослідження</a:t>
          </a:r>
          <a:r>
            <a:rPr lang="uk-UA" sz="3200" b="1" i="1" dirty="0"/>
            <a:t>:</a:t>
          </a:r>
          <a:r>
            <a:rPr lang="uk-UA" sz="3200" dirty="0"/>
            <a:t> </a:t>
          </a:r>
        </a:p>
      </dgm:t>
    </dgm:pt>
    <dgm:pt modelId="{B478D30E-F9AB-4CE4-BB76-301AC9DF66DB}" type="parTrans" cxnId="{D1038689-1289-4558-8C59-AA1E7BF38954}">
      <dgm:prSet/>
      <dgm:spPr/>
      <dgm:t>
        <a:bodyPr/>
        <a:lstStyle/>
        <a:p>
          <a:endParaRPr lang="uk-UA"/>
        </a:p>
      </dgm:t>
    </dgm:pt>
    <dgm:pt modelId="{53023B57-B792-4C73-B558-0DD1EBC6B5FC}" type="sibTrans" cxnId="{D1038689-1289-4558-8C59-AA1E7BF38954}">
      <dgm:prSet/>
      <dgm:spPr/>
      <dgm:t>
        <a:bodyPr/>
        <a:lstStyle/>
        <a:p>
          <a:endParaRPr lang="uk-UA"/>
        </a:p>
      </dgm:t>
    </dgm:pt>
    <dgm:pt modelId="{0749C6E5-257B-4D5B-8142-E35DBEB0A9D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здійснити моніторинг стану гнізд рудого лісового мурашки (</a:t>
          </a:r>
          <a:r>
            <a:rPr lang="uk-UA" dirty="0" err="1"/>
            <a:t>Formica</a:t>
          </a:r>
          <a:r>
            <a:rPr lang="uk-UA" dirty="0"/>
            <a:t> </a:t>
          </a:r>
          <a:r>
            <a:rPr lang="uk-UA" dirty="0" err="1"/>
            <a:t>rufa</a:t>
          </a:r>
          <a:r>
            <a:rPr lang="uk-UA" i="1" dirty="0"/>
            <a:t> </a:t>
          </a:r>
          <a:r>
            <a:rPr lang="uk-UA" dirty="0"/>
            <a:t>L.) у рекреаційній зоні </a:t>
          </a:r>
          <a:r>
            <a:rPr lang="uk-UA" dirty="0" err="1"/>
            <a:t>Снітинського</a:t>
          </a:r>
          <a:r>
            <a:rPr lang="uk-UA" dirty="0"/>
            <a:t> лісництва; </a:t>
          </a:r>
        </a:p>
      </dgm:t>
    </dgm:pt>
    <dgm:pt modelId="{F28EEBDF-494C-4048-854C-1C548A36313E}" type="parTrans" cxnId="{B6E453AC-CB3B-4DD5-B493-330FD9DE35B6}">
      <dgm:prSet/>
      <dgm:spPr/>
      <dgm:t>
        <a:bodyPr/>
        <a:lstStyle/>
        <a:p>
          <a:endParaRPr lang="uk-UA"/>
        </a:p>
      </dgm:t>
    </dgm:pt>
    <dgm:pt modelId="{2BD31C80-8CF2-4ACD-B272-FABEC5401C19}" type="sibTrans" cxnId="{B6E453AC-CB3B-4DD5-B493-330FD9DE35B6}">
      <dgm:prSet/>
      <dgm:spPr/>
      <dgm:t>
        <a:bodyPr/>
        <a:lstStyle/>
        <a:p>
          <a:endParaRPr lang="uk-UA"/>
        </a:p>
      </dgm:t>
    </dgm:pt>
    <dgm:pt modelId="{BBB13150-6351-4F7F-BACD-74D10061C0EC}">
      <dgm:prSet phldrT="[Текст]" custT="1"/>
      <dgm:spPr/>
      <dgm:t>
        <a:bodyPr/>
        <a:lstStyle/>
        <a:p>
          <a:r>
            <a:rPr lang="uk-UA" sz="3200" b="1" i="1" dirty="0">
              <a:latin typeface="+mj-lt"/>
            </a:rPr>
            <a:t>Завдання</a:t>
          </a:r>
          <a:r>
            <a:rPr lang="uk-UA" sz="3200" b="1" i="1" dirty="0">
              <a:latin typeface="+mn-lt"/>
            </a:rPr>
            <a:t>:</a:t>
          </a:r>
          <a:endParaRPr lang="uk-UA" sz="3200" dirty="0">
            <a:latin typeface="+mn-lt"/>
          </a:endParaRPr>
        </a:p>
      </dgm:t>
    </dgm:pt>
    <dgm:pt modelId="{C0925466-F79A-4FA5-ACBD-3163DB70D840}" type="parTrans" cxnId="{AD794708-687C-4F68-9655-BAB53458CCA9}">
      <dgm:prSet/>
      <dgm:spPr/>
      <dgm:t>
        <a:bodyPr/>
        <a:lstStyle/>
        <a:p>
          <a:endParaRPr lang="uk-UA"/>
        </a:p>
      </dgm:t>
    </dgm:pt>
    <dgm:pt modelId="{CBC71680-3779-48E1-A880-28E2C6A7CAB9}" type="sibTrans" cxnId="{AD794708-687C-4F68-9655-BAB53458CCA9}">
      <dgm:prSet/>
      <dgm:spPr/>
      <dgm:t>
        <a:bodyPr/>
        <a:lstStyle/>
        <a:p>
          <a:endParaRPr lang="uk-UA"/>
        </a:p>
      </dgm:t>
    </dgm:pt>
    <dgm:pt modelId="{A5C4F80C-5FF9-4D73-9B8B-6DD00725062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провести </a:t>
          </a:r>
          <a:r>
            <a:rPr lang="uk-UA" dirty="0"/>
            <a:t>картування мурашиних гнізд; </a:t>
          </a:r>
        </a:p>
      </dgm:t>
    </dgm:pt>
    <dgm:pt modelId="{B58EF8A6-3095-4722-AD15-4C97969C6219}" type="parTrans" cxnId="{D243A267-1969-4808-B814-AE5944FDAEEE}">
      <dgm:prSet/>
      <dgm:spPr/>
      <dgm:t>
        <a:bodyPr/>
        <a:lstStyle/>
        <a:p>
          <a:endParaRPr lang="uk-UA"/>
        </a:p>
      </dgm:t>
    </dgm:pt>
    <dgm:pt modelId="{D3B1594B-DD82-40FD-8839-0720EE5ADD59}" type="sibTrans" cxnId="{D243A267-1969-4808-B814-AE5944FDAEEE}">
      <dgm:prSet/>
      <dgm:spPr/>
      <dgm:t>
        <a:bodyPr/>
        <a:lstStyle/>
        <a:p>
          <a:endParaRPr lang="uk-UA"/>
        </a:p>
      </dgm:t>
    </dgm:pt>
    <dgm:pt modelId="{EF0E300B-C6A3-4B33-BCB5-476A1E0DBC6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dirty="0"/>
            <a:t>виміряти параметри мурашників, обчислити площі гніздових валів, об’єми куполів, чисельність мурашок у гніздах;</a:t>
          </a:r>
          <a:endParaRPr lang="ru-UA" dirty="0"/>
        </a:p>
      </dgm:t>
    </dgm:pt>
    <dgm:pt modelId="{72963D82-6A24-437C-904F-82339108CD2B}" type="parTrans" cxnId="{EB0651E2-79B1-4155-A188-6507231636B3}">
      <dgm:prSet/>
      <dgm:spPr/>
      <dgm:t>
        <a:bodyPr/>
        <a:lstStyle/>
        <a:p>
          <a:endParaRPr lang="ru-UA"/>
        </a:p>
      </dgm:t>
    </dgm:pt>
    <dgm:pt modelId="{F294D3D3-4F0C-427B-8294-90C6B47D4B3E}" type="sibTrans" cxnId="{EB0651E2-79B1-4155-A188-6507231636B3}">
      <dgm:prSet/>
      <dgm:spPr/>
      <dgm:t>
        <a:bodyPr/>
        <a:lstStyle/>
        <a:p>
          <a:endParaRPr lang="ru-UA"/>
        </a:p>
      </dgm:t>
    </dgm:pt>
    <dgm:pt modelId="{1353DCC1-4DB2-4C67-B2FC-FF32C0BEDFB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dirty="0"/>
            <a:t>проаналізувати склад будівельного матеріалу мурашиних гнізд;</a:t>
          </a:r>
          <a:endParaRPr lang="ru-UA" dirty="0"/>
        </a:p>
      </dgm:t>
    </dgm:pt>
    <dgm:pt modelId="{50A6FABE-036D-45D3-9F7E-AD0EDC21FA93}" type="parTrans" cxnId="{EAF32367-5113-43CB-91C9-C39E13D5F35E}">
      <dgm:prSet/>
      <dgm:spPr/>
      <dgm:t>
        <a:bodyPr/>
        <a:lstStyle/>
        <a:p>
          <a:endParaRPr lang="ru-UA"/>
        </a:p>
      </dgm:t>
    </dgm:pt>
    <dgm:pt modelId="{2272FE19-2230-4F66-AEB9-A8494E6E36F5}" type="sibTrans" cxnId="{EAF32367-5113-43CB-91C9-C39E13D5F35E}">
      <dgm:prSet/>
      <dgm:spPr/>
      <dgm:t>
        <a:bodyPr/>
        <a:lstStyle/>
        <a:p>
          <a:endParaRPr lang="ru-UA"/>
        </a:p>
      </dgm:t>
    </dgm:pt>
    <dgm:pt modelId="{F699E6DD-9E65-42A4-81A7-C16A5F5FAC6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dirty="0"/>
            <a:t>встановити кількість і довжину мисливських стежок, визначити дерева-резиденти;</a:t>
          </a:r>
          <a:endParaRPr lang="ru-UA" dirty="0"/>
        </a:p>
      </dgm:t>
    </dgm:pt>
    <dgm:pt modelId="{6A51F75D-C813-4E56-9F5B-BCA9FC28A928}" type="parTrans" cxnId="{AA12AA51-5AD5-41C0-A349-E44F93BB1C73}">
      <dgm:prSet/>
      <dgm:spPr/>
      <dgm:t>
        <a:bodyPr/>
        <a:lstStyle/>
        <a:p>
          <a:endParaRPr lang="ru-UA"/>
        </a:p>
      </dgm:t>
    </dgm:pt>
    <dgm:pt modelId="{A683BEB0-A3CA-4C7E-B09D-69133DE11687}" type="sibTrans" cxnId="{AA12AA51-5AD5-41C0-A349-E44F93BB1C73}">
      <dgm:prSet/>
      <dgm:spPr/>
      <dgm:t>
        <a:bodyPr/>
        <a:lstStyle/>
        <a:p>
          <a:endParaRPr lang="ru-UA"/>
        </a:p>
      </dgm:t>
    </dgm:pt>
    <dgm:pt modelId="{2A6CA767-53EB-4E81-AFF0-10C6C2DDE23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оцінити стан мурашиних гнізд протягом трьох років моніторингу</a:t>
          </a:r>
          <a:endParaRPr lang="ru-UA" dirty="0"/>
        </a:p>
      </dgm:t>
    </dgm:pt>
    <dgm:pt modelId="{54057785-22F2-4F32-A595-3A4250FBDCA2}" type="parTrans" cxnId="{6677967D-25BC-41D8-9EB4-DC1B31478378}">
      <dgm:prSet/>
      <dgm:spPr/>
      <dgm:t>
        <a:bodyPr/>
        <a:lstStyle/>
        <a:p>
          <a:endParaRPr lang="ru-UA"/>
        </a:p>
      </dgm:t>
    </dgm:pt>
    <dgm:pt modelId="{8491AE25-6B0D-44A7-B332-02349488D4FC}" type="sibTrans" cxnId="{6677967D-25BC-41D8-9EB4-DC1B31478378}">
      <dgm:prSet/>
      <dgm:spPr/>
      <dgm:t>
        <a:bodyPr/>
        <a:lstStyle/>
        <a:p>
          <a:endParaRPr lang="ru-UA"/>
        </a:p>
      </dgm:t>
    </dgm:pt>
    <dgm:pt modelId="{48C854EC-67E2-4675-90F9-021C20A1546A}" type="pres">
      <dgm:prSet presAssocID="{6B4264B4-4472-49F1-ADF6-CCFDBF135915}" presName="linear" presStyleCnt="0">
        <dgm:presLayoutVars>
          <dgm:animLvl val="lvl"/>
          <dgm:resizeHandles val="exact"/>
        </dgm:presLayoutVars>
      </dgm:prSet>
      <dgm:spPr/>
    </dgm:pt>
    <dgm:pt modelId="{F148CC5F-50A2-4CCF-85FC-771044E8A6E1}" type="pres">
      <dgm:prSet presAssocID="{355DCF04-D245-4070-8388-C6EDE5F45A2E}" presName="parentText" presStyleLbl="node1" presStyleIdx="0" presStyleCnt="2" custLinFactNeighborX="103" custLinFactNeighborY="-58982">
        <dgm:presLayoutVars>
          <dgm:chMax val="0"/>
          <dgm:bulletEnabled val="1"/>
        </dgm:presLayoutVars>
      </dgm:prSet>
      <dgm:spPr/>
    </dgm:pt>
    <dgm:pt modelId="{2F002AB7-095E-473E-A65D-6BAE19961059}" type="pres">
      <dgm:prSet presAssocID="{355DCF04-D245-4070-8388-C6EDE5F45A2E}" presName="childText" presStyleLbl="revTx" presStyleIdx="0" presStyleCnt="2" custLinFactNeighborY="-55260">
        <dgm:presLayoutVars>
          <dgm:bulletEnabled val="1"/>
        </dgm:presLayoutVars>
      </dgm:prSet>
      <dgm:spPr/>
    </dgm:pt>
    <dgm:pt modelId="{72CD3B23-25AB-4D63-91D7-32D6D1A24D87}" type="pres">
      <dgm:prSet presAssocID="{BBB13150-6351-4F7F-BACD-74D10061C0EC}" presName="parentText" presStyleLbl="node1" presStyleIdx="1" presStyleCnt="2" custLinFactNeighborX="-517" custLinFactNeighborY="-7409">
        <dgm:presLayoutVars>
          <dgm:chMax val="0"/>
          <dgm:bulletEnabled val="1"/>
        </dgm:presLayoutVars>
      </dgm:prSet>
      <dgm:spPr/>
    </dgm:pt>
    <dgm:pt modelId="{CD3A029C-3202-4BE3-AE50-331085E8318F}" type="pres">
      <dgm:prSet presAssocID="{BBB13150-6351-4F7F-BACD-74D10061C0E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D794708-687C-4F68-9655-BAB53458CCA9}" srcId="{6B4264B4-4472-49F1-ADF6-CCFDBF135915}" destId="{BBB13150-6351-4F7F-BACD-74D10061C0EC}" srcOrd="1" destOrd="0" parTransId="{C0925466-F79A-4FA5-ACBD-3163DB70D840}" sibTransId="{CBC71680-3779-48E1-A880-28E2C6A7CAB9}"/>
    <dgm:cxn modelId="{8C1A530B-C0F8-4661-BF9D-27A7BC84EFC3}" type="presOf" srcId="{F699E6DD-9E65-42A4-81A7-C16A5F5FAC6E}" destId="{CD3A029C-3202-4BE3-AE50-331085E8318F}" srcOrd="0" destOrd="3" presId="urn:microsoft.com/office/officeart/2005/8/layout/vList2"/>
    <dgm:cxn modelId="{62951325-06FE-4455-9D29-7B6667CFEE8F}" type="presOf" srcId="{355DCF04-D245-4070-8388-C6EDE5F45A2E}" destId="{F148CC5F-50A2-4CCF-85FC-771044E8A6E1}" srcOrd="0" destOrd="0" presId="urn:microsoft.com/office/officeart/2005/8/layout/vList2"/>
    <dgm:cxn modelId="{47088926-5445-4E1E-9AED-6DF4D7AF593D}" type="presOf" srcId="{2A6CA767-53EB-4E81-AFF0-10C6C2DDE234}" destId="{CD3A029C-3202-4BE3-AE50-331085E8318F}" srcOrd="0" destOrd="4" presId="urn:microsoft.com/office/officeart/2005/8/layout/vList2"/>
    <dgm:cxn modelId="{CB95815D-21B3-4963-826E-334B5A8B1F74}" type="presOf" srcId="{EF0E300B-C6A3-4B33-BCB5-476A1E0DBC6E}" destId="{CD3A029C-3202-4BE3-AE50-331085E8318F}" srcOrd="0" destOrd="1" presId="urn:microsoft.com/office/officeart/2005/8/layout/vList2"/>
    <dgm:cxn modelId="{EAF32367-5113-43CB-91C9-C39E13D5F35E}" srcId="{BBB13150-6351-4F7F-BACD-74D10061C0EC}" destId="{1353DCC1-4DB2-4C67-B2FC-FF32C0BEDFB0}" srcOrd="2" destOrd="0" parTransId="{50A6FABE-036D-45D3-9F7E-AD0EDC21FA93}" sibTransId="{2272FE19-2230-4F66-AEB9-A8494E6E36F5}"/>
    <dgm:cxn modelId="{D243A267-1969-4808-B814-AE5944FDAEEE}" srcId="{BBB13150-6351-4F7F-BACD-74D10061C0EC}" destId="{A5C4F80C-5FF9-4D73-9B8B-6DD00725062E}" srcOrd="0" destOrd="0" parTransId="{B58EF8A6-3095-4722-AD15-4C97969C6219}" sibTransId="{D3B1594B-DD82-40FD-8839-0720EE5ADD59}"/>
    <dgm:cxn modelId="{81809171-947F-4EAA-A428-5439FB1E6D77}" type="presOf" srcId="{6B4264B4-4472-49F1-ADF6-CCFDBF135915}" destId="{48C854EC-67E2-4675-90F9-021C20A1546A}" srcOrd="0" destOrd="0" presId="urn:microsoft.com/office/officeart/2005/8/layout/vList2"/>
    <dgm:cxn modelId="{AA12AA51-5AD5-41C0-A349-E44F93BB1C73}" srcId="{BBB13150-6351-4F7F-BACD-74D10061C0EC}" destId="{F699E6DD-9E65-42A4-81A7-C16A5F5FAC6E}" srcOrd="3" destOrd="0" parTransId="{6A51F75D-C813-4E56-9F5B-BCA9FC28A928}" sibTransId="{A683BEB0-A3CA-4C7E-B09D-69133DE11687}"/>
    <dgm:cxn modelId="{8E7FB959-FCC1-4D28-90F2-B641501CAD0F}" type="presOf" srcId="{A5C4F80C-5FF9-4D73-9B8B-6DD00725062E}" destId="{CD3A029C-3202-4BE3-AE50-331085E8318F}" srcOrd="0" destOrd="0" presId="urn:microsoft.com/office/officeart/2005/8/layout/vList2"/>
    <dgm:cxn modelId="{6677967D-25BC-41D8-9EB4-DC1B31478378}" srcId="{BBB13150-6351-4F7F-BACD-74D10061C0EC}" destId="{2A6CA767-53EB-4E81-AFF0-10C6C2DDE234}" srcOrd="4" destOrd="0" parTransId="{54057785-22F2-4F32-A595-3A4250FBDCA2}" sibTransId="{8491AE25-6B0D-44A7-B332-02349488D4FC}"/>
    <dgm:cxn modelId="{D1038689-1289-4558-8C59-AA1E7BF38954}" srcId="{6B4264B4-4472-49F1-ADF6-CCFDBF135915}" destId="{355DCF04-D245-4070-8388-C6EDE5F45A2E}" srcOrd="0" destOrd="0" parTransId="{B478D30E-F9AB-4CE4-BB76-301AC9DF66DB}" sibTransId="{53023B57-B792-4C73-B558-0DD1EBC6B5FC}"/>
    <dgm:cxn modelId="{147553A5-1FE0-4BAB-B0A3-F9035A643E04}" type="presOf" srcId="{BBB13150-6351-4F7F-BACD-74D10061C0EC}" destId="{72CD3B23-25AB-4D63-91D7-32D6D1A24D87}" srcOrd="0" destOrd="0" presId="urn:microsoft.com/office/officeart/2005/8/layout/vList2"/>
    <dgm:cxn modelId="{B6E453AC-CB3B-4DD5-B493-330FD9DE35B6}" srcId="{355DCF04-D245-4070-8388-C6EDE5F45A2E}" destId="{0749C6E5-257B-4D5B-8142-E35DBEB0A9DB}" srcOrd="0" destOrd="0" parTransId="{F28EEBDF-494C-4048-854C-1C548A36313E}" sibTransId="{2BD31C80-8CF2-4ACD-B272-FABEC5401C19}"/>
    <dgm:cxn modelId="{8BB10DB4-F480-44C8-9F31-A1765E77B4F4}" type="presOf" srcId="{1353DCC1-4DB2-4C67-B2FC-FF32C0BEDFB0}" destId="{CD3A029C-3202-4BE3-AE50-331085E8318F}" srcOrd="0" destOrd="2" presId="urn:microsoft.com/office/officeart/2005/8/layout/vList2"/>
    <dgm:cxn modelId="{EB0651E2-79B1-4155-A188-6507231636B3}" srcId="{BBB13150-6351-4F7F-BACD-74D10061C0EC}" destId="{EF0E300B-C6A3-4B33-BCB5-476A1E0DBC6E}" srcOrd="1" destOrd="0" parTransId="{72963D82-6A24-437C-904F-82339108CD2B}" sibTransId="{F294D3D3-4F0C-427B-8294-90C6B47D4B3E}"/>
    <dgm:cxn modelId="{439622F1-BC6E-4162-9FD3-DDA97979DFC9}" type="presOf" srcId="{0749C6E5-257B-4D5B-8142-E35DBEB0A9DB}" destId="{2F002AB7-095E-473E-A65D-6BAE19961059}" srcOrd="0" destOrd="0" presId="urn:microsoft.com/office/officeart/2005/8/layout/vList2"/>
    <dgm:cxn modelId="{579250FC-1022-4396-8C9E-2F9F3116E10F}" type="presParOf" srcId="{48C854EC-67E2-4675-90F9-021C20A1546A}" destId="{F148CC5F-50A2-4CCF-85FC-771044E8A6E1}" srcOrd="0" destOrd="0" presId="urn:microsoft.com/office/officeart/2005/8/layout/vList2"/>
    <dgm:cxn modelId="{C50B1070-5863-43ED-B547-580EC78F3D8B}" type="presParOf" srcId="{48C854EC-67E2-4675-90F9-021C20A1546A}" destId="{2F002AB7-095E-473E-A65D-6BAE19961059}" srcOrd="1" destOrd="0" presId="urn:microsoft.com/office/officeart/2005/8/layout/vList2"/>
    <dgm:cxn modelId="{777CFCF1-00BD-4C43-B344-8856D49DDD83}" type="presParOf" srcId="{48C854EC-67E2-4675-90F9-021C20A1546A}" destId="{72CD3B23-25AB-4D63-91D7-32D6D1A24D87}" srcOrd="2" destOrd="0" presId="urn:microsoft.com/office/officeart/2005/8/layout/vList2"/>
    <dgm:cxn modelId="{687B3CC3-3190-4669-8251-F70DFCC5B82C}" type="presParOf" srcId="{48C854EC-67E2-4675-90F9-021C20A1546A}" destId="{CD3A029C-3202-4BE3-AE50-331085E831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8CC5F-50A2-4CCF-85FC-771044E8A6E1}">
      <dsp:nvSpPr>
        <dsp:cNvPr id="0" name=""/>
        <dsp:cNvSpPr/>
      </dsp:nvSpPr>
      <dsp:spPr>
        <a:xfrm>
          <a:off x="0" y="0"/>
          <a:ext cx="842493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latin typeface="+mn-lt"/>
            </a:rPr>
            <a:t>Мета дослідження</a:t>
          </a:r>
          <a:r>
            <a:rPr lang="uk-UA" sz="3200" b="1" i="1" kern="1200" dirty="0"/>
            <a:t>:</a:t>
          </a:r>
          <a:r>
            <a:rPr lang="uk-UA" sz="3200" kern="1200" dirty="0"/>
            <a:t> </a:t>
          </a:r>
        </a:p>
      </dsp:txBody>
      <dsp:txXfrm>
        <a:off x="37696" y="37696"/>
        <a:ext cx="8349544" cy="696808"/>
      </dsp:txXfrm>
    </dsp:sp>
    <dsp:sp modelId="{2F002AB7-095E-473E-A65D-6BAE19961059}">
      <dsp:nvSpPr>
        <dsp:cNvPr id="0" name=""/>
        <dsp:cNvSpPr/>
      </dsp:nvSpPr>
      <dsp:spPr>
        <a:xfrm>
          <a:off x="0" y="767150"/>
          <a:ext cx="8424936" cy="72967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здійснити моніторинг стану гнізд рудого лісового мурашки (</a:t>
          </a:r>
          <a:r>
            <a:rPr lang="uk-UA" sz="2300" kern="1200" dirty="0" err="1"/>
            <a:t>Formica</a:t>
          </a:r>
          <a:r>
            <a:rPr lang="uk-UA" sz="2300" kern="1200" dirty="0"/>
            <a:t> </a:t>
          </a:r>
          <a:r>
            <a:rPr lang="uk-UA" sz="2300" kern="1200" dirty="0" err="1"/>
            <a:t>rufa</a:t>
          </a:r>
          <a:r>
            <a:rPr lang="uk-UA" sz="2300" i="1" kern="1200" dirty="0"/>
            <a:t> </a:t>
          </a:r>
          <a:r>
            <a:rPr lang="uk-UA" sz="2300" kern="1200" dirty="0"/>
            <a:t>L.) у рекреаційній зоні </a:t>
          </a:r>
          <a:r>
            <a:rPr lang="uk-UA" sz="2300" kern="1200" dirty="0" err="1"/>
            <a:t>Снітинського</a:t>
          </a:r>
          <a:r>
            <a:rPr lang="uk-UA" sz="2300" kern="1200" dirty="0"/>
            <a:t> лісництва; </a:t>
          </a:r>
        </a:p>
      </dsp:txBody>
      <dsp:txXfrm>
        <a:off x="0" y="767150"/>
        <a:ext cx="8424936" cy="729675"/>
      </dsp:txXfrm>
    </dsp:sp>
    <dsp:sp modelId="{72CD3B23-25AB-4D63-91D7-32D6D1A24D87}">
      <dsp:nvSpPr>
        <dsp:cNvPr id="0" name=""/>
        <dsp:cNvSpPr/>
      </dsp:nvSpPr>
      <dsp:spPr>
        <a:xfrm>
          <a:off x="0" y="1679691"/>
          <a:ext cx="8424936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latin typeface="+mj-lt"/>
            </a:rPr>
            <a:t>Завдання</a:t>
          </a:r>
          <a:r>
            <a:rPr lang="uk-UA" sz="3200" b="1" i="1" kern="1200" dirty="0">
              <a:latin typeface="+mn-lt"/>
            </a:rPr>
            <a:t>:</a:t>
          </a:r>
          <a:endParaRPr lang="uk-UA" sz="3200" kern="1200" dirty="0">
            <a:latin typeface="+mn-lt"/>
          </a:endParaRPr>
        </a:p>
      </dsp:txBody>
      <dsp:txXfrm>
        <a:off x="37696" y="1717387"/>
        <a:ext cx="8349544" cy="696808"/>
      </dsp:txXfrm>
    </dsp:sp>
    <dsp:sp modelId="{CD3A029C-3202-4BE3-AE50-331085E8318F}">
      <dsp:nvSpPr>
        <dsp:cNvPr id="0" name=""/>
        <dsp:cNvSpPr/>
      </dsp:nvSpPr>
      <dsp:spPr>
        <a:xfrm>
          <a:off x="0" y="2695743"/>
          <a:ext cx="8424936" cy="32913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/>
            <a:t>провести </a:t>
          </a:r>
          <a:r>
            <a:rPr lang="uk-UA" sz="2300" kern="1200" dirty="0"/>
            <a:t>картування мурашиних гнізд;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uk-UA" sz="2300" kern="1200" dirty="0"/>
            <a:t>виміряти параметри мурашників, обчислити площі гніздових валів, об’єми куполів, чисельність мурашок у гніздах;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uk-UA" sz="2300" kern="1200" dirty="0"/>
            <a:t>проаналізувати склад будівельного матеріалу мурашиних гнізд;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uk-UA" sz="2300" kern="1200" dirty="0"/>
            <a:t>встановити кількість і довжину мисливських стежок, визначити дерева-резиденти;</a:t>
          </a:r>
          <a:endParaRPr lang="ru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300" kern="1200" dirty="0"/>
            <a:t>оцінити стан мурашиних гнізд протягом трьох років моніторингу</a:t>
          </a:r>
          <a:endParaRPr lang="ru-UA" sz="2300" kern="1200" dirty="0"/>
        </a:p>
      </dsp:txBody>
      <dsp:txXfrm>
        <a:off x="0" y="2695743"/>
        <a:ext cx="8424936" cy="3291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1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17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003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8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64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65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17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65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000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5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45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6E900-1470-4389-A27B-DF543AF9B7EE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3448F-2C7D-4D66-B151-61CCBB963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28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E%D0%BD%D0%B0%D1%86%D1%8C%D0%BA%D0%B8%D0%B9_%D0%84%D0%B2%D0%B3%D0%B5%D0%BD_%D0%94%D0%BE%D0%BC%D0%B5%D1%82%D1%96%D0%B9%D0%BE%D0%B2%D0%B8%D1%87" TargetMode="External"/><Relationship Id="rId2" Type="http://schemas.openxmlformats.org/officeDocument/2006/relationships/hyperlink" Target="https://uk.wikipedia.org/wiki/%D0%A3%D0%BA%D1%80%D0%B0%D1%97%D0%BD%D1%81%D1%8C%D0%BA%D0%B0_%D0%BC%D0%B0%D0%BB%D0%B0_%D0%B5%D0%BD%D1%86%D0%B8%D0%BA%D0%BB%D0%BE%D0%BF%D0%B5%D0%B4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cyclopedia.kiev.ua/vydaniya/files/use/second_book/part3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350" y="1715307"/>
            <a:ext cx="7772400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 гнізд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Formica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rufa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лісових кварталах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Снітинського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лісництва з активним антропогенним навантаженням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6172" y="3748403"/>
            <a:ext cx="3784578" cy="2736669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Булах Дарія Андріївна,</a:t>
            </a:r>
          </a:p>
          <a:p>
            <a:pPr algn="l"/>
            <a:r>
              <a:rPr lang="uk-UA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вихованка гуртка  КЗ ПО «Центр дитячо-юнацького розвитку» Калинівської селищної ради Фастівського району Київської області, учениця  9 класу Калинівської гімназії. 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704" y="159271"/>
            <a:ext cx="684493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МАН-ЮНІОР 2024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ЕКОЛОГІЯ ДОСЛІДНИК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Київське обласне територіальне відділення МАН України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6C3698-599B-4575-A905-4DA3A17D2F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112" y="3608106"/>
            <a:ext cx="3428998" cy="25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досліди\IMG_02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3" y="3942792"/>
            <a:ext cx="3694923" cy="27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\Desktop\досліди\IMG_02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1003978"/>
            <a:ext cx="2843808" cy="242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60040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2AAA9A-D9DA-4785-80D9-169DF4B52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544" y="3414408"/>
            <a:ext cx="38911" cy="29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6A6281-3130-4CA1-BC86-768463E00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544" y="3414408"/>
            <a:ext cx="38911" cy="29183"/>
          </a:xfrm>
          <a:prstGeom prst="rect">
            <a:avLst/>
          </a:prstGeom>
        </p:spPr>
      </p:pic>
      <p:pic>
        <p:nvPicPr>
          <p:cNvPr id="1027" name="Picture 3" descr="C:\Users\школа\Desktop\досліди\IMG_02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6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35488" y="5587829"/>
            <a:ext cx="4608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Табл. 1 Результати обстеження мисливських стежок</a:t>
            </a:r>
            <a:endParaRPr kumimoji="0" lang="uk-UA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448"/>
            <a:ext cx="4166488" cy="52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BB2CCF-63CD-453B-98AD-F5C13FF45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62" y="114448"/>
            <a:ext cx="1977411" cy="2636548"/>
          </a:xfrm>
          <a:prstGeom prst="rect">
            <a:avLst/>
          </a:prstGeom>
        </p:spPr>
      </p:pic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04ABD686-4C80-4C65-BA1C-8E78634C26C0}"/>
              </a:ext>
            </a:extLst>
          </p:cNvPr>
          <p:cNvSpPr txBox="1"/>
          <p:nvPr/>
        </p:nvSpPr>
        <p:spPr>
          <a:xfrm>
            <a:off x="305745" y="2750996"/>
            <a:ext cx="377843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Визначення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фітофагів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04131-5657-41EE-9B9A-4E26163BF8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61" y="3333207"/>
            <a:ext cx="2117815" cy="2823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50F91-E3F8-4EEA-BCED-4E31355A8CE3}"/>
              </a:ext>
            </a:extLst>
          </p:cNvPr>
          <p:cNvSpPr txBox="1"/>
          <p:nvPr/>
        </p:nvSpPr>
        <p:spPr>
          <a:xfrm>
            <a:off x="510396" y="6187993"/>
            <a:ext cx="377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Вимірювання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довжини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мисливських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стежок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98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616" y="1010245"/>
            <a:ext cx="8280920" cy="5847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 38 кварталі на площі 7,8 га виявлено 4 гнізда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Formica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rufa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Проведені математичні розрахунки об’ємів гнізд показали, що  н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айбільший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об’єм гнізда №2-2,4, найменший №4-0,11 м</a:t>
            </a:r>
            <a:r>
              <a:rPr kumimoji="0" lang="uk-UA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, в них мурашок -1млн 569 тис та  699 тис відповідно. </a:t>
            </a: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Фракційний склад будівельного  матеріалу мурашників в середньому становить: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грунту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50%, камінців 6,7%, листків і трави 18,3%, гілочок 18%, кори-2%.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гнізд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відходить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 10-12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мислиських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стежок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довжиною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м до 16 м до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кормових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дерев: дуба, сосни,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липи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клена,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ялини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Моніторинг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гнізд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показав,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два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гнізда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відносяться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активно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ростучіх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одному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спостерігались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явища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деградації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частково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зруйноване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припинило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своє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існування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634A5-8FA9-4D26-B0B7-8FEA7B60D27F}"/>
              </a:ext>
            </a:extLst>
          </p:cNvPr>
          <p:cNvSpPr txBox="1"/>
          <p:nvPr/>
        </p:nvSpPr>
        <p:spPr>
          <a:xfrm>
            <a:off x="2987040" y="300471"/>
            <a:ext cx="2952206" cy="60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ВИСНОВКИ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8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РЕКОМЕНДАЦІЇ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dirty="0"/>
              <a:t>1. Попереджати браконьєрство, а у випадках його виявлення складати юридичні акти;</a:t>
            </a:r>
          </a:p>
          <a:p>
            <a:r>
              <a:rPr lang="uk-UA" dirty="0"/>
              <a:t>2. Під час лісогосподарської діяльності: </a:t>
            </a:r>
          </a:p>
          <a:p>
            <a:r>
              <a:rPr lang="uk-UA" dirty="0"/>
              <a:t>а) зберігати оптимальні для мурашок біотопи; б) здійснювати штучне розселення мурашників   в) контролювати чисельність кабанів;</a:t>
            </a:r>
          </a:p>
          <a:p>
            <a:r>
              <a:rPr lang="uk-UA" dirty="0"/>
              <a:t> г) безумовний попередній вивіз мурашників із лісосік; </a:t>
            </a:r>
          </a:p>
          <a:p>
            <a:r>
              <a:rPr lang="uk-UA" dirty="0"/>
              <a:t>д) створення резерватів для збереження комплексів мурашників та окремих великих гнізд.</a:t>
            </a:r>
          </a:p>
          <a:p>
            <a:r>
              <a:rPr lang="uk-UA" dirty="0"/>
              <a:t>3. Проводити роз</a:t>
            </a:r>
            <a:r>
              <a:rPr lang="en-US" dirty="0"/>
              <a:t>’</a:t>
            </a:r>
            <a:r>
              <a:rPr lang="uk-UA" dirty="0" err="1"/>
              <a:t>яснювальну</a:t>
            </a:r>
            <a:r>
              <a:rPr lang="uk-UA" dirty="0"/>
              <a:t> роботу серед школярів та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119748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0C04-32ED-4D51-B3DD-966C20CD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1D0E36-8C65-4435-A76B-58AD4FFF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UA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Вакулюк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П.Г. Зелені скарби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Фастівщини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Ф.,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Поліфаст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1998, 507 с.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Джигирей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 С.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навколишнього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природного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посіб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К.: Т-во “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2000. – 203 с.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Заведнюк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 Ф. Методика по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збереженості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мурашників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держлісфонду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Тернопільської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Тернопільське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облуправління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лесового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лісозаготівель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Тернопіль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1982.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Микитин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Т.В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мурашок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їхнє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Українських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Карпатах //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Вісн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Львів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ун-ту. Сер.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біол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2013.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61. С. 119–124.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Микитин Т.В.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мурашок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пам’ятки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природи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загальнодержавного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Касова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гора» / Т.В. Микитин, В.П.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Стефурак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////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міжнародної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конференції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студентів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аспірантів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«Молодь та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7-10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квітня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2008. – С. 261-262.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Микитин Т.В.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рудих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лісових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мурашок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боротьбі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листогризучими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шкідниками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Т.В, Микитин //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міжнародної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конференції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студентів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аспірантів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«Молодь 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біології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5-8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квітня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2011. – С. 217-218.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Мурашка //</a:t>
            </a:r>
            <a:r>
              <a:rPr lang="ru-RU" sz="16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Українська мала енциклопед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Українська</a:t>
            </a:r>
            <a:r>
              <a:rPr lang="ru-RU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Українська мала енциклопед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мала </a:t>
            </a:r>
            <a:r>
              <a:rPr lang="ru-RU" sz="16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Українська мала енциклопед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енциклопедія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16 кн.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у 8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проф.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Онацький Євген Дометійови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Є.Онацький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Буенос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-Айрес, 1961.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Т.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кн.</a:t>
            </a:r>
            <a:r>
              <a:rPr lang="en-US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VIII </a:t>
            </a:r>
            <a:r>
              <a:rPr lang="ru-RU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ru-RU" sz="1600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Літери</a:t>
            </a:r>
            <a:r>
              <a:rPr lang="ru-RU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Ме</a:t>
            </a:r>
            <a:r>
              <a:rPr lang="en-US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</a:t>
            </a:r>
            <a:r>
              <a:rPr lang="en-US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16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С.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1055.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екз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UA" sz="900" dirty="0"/>
          </a:p>
        </p:txBody>
      </p:sp>
    </p:spTree>
    <p:extLst>
      <p:ext uri="{BB962C8B-B14F-4D97-AF65-F5344CB8AC3E}">
        <p14:creationId xmlns:p14="http://schemas.microsoft.com/office/powerpoint/2010/main" val="63661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EBB48E-5520-487D-A8E3-5E7595212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dirty="0" err="1"/>
              <a:t>Дякую</a:t>
            </a:r>
            <a:r>
              <a:rPr lang="ru-RU" sz="6000" dirty="0"/>
              <a:t> за </a:t>
            </a:r>
            <a:r>
              <a:rPr lang="ru-RU" sz="6000" dirty="0" err="1"/>
              <a:t>увагу</a:t>
            </a:r>
            <a:r>
              <a:rPr lang="ru-RU" dirty="0"/>
              <a:t>!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863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AF46EB-25D1-4EC0-A143-CF757149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657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901700" algn="just">
              <a:lnSpc>
                <a:spcPct val="115000"/>
              </a:lnSpc>
              <a:spcAft>
                <a:spcPts val="1000"/>
              </a:spcAft>
            </a:pPr>
            <a:r>
              <a:rPr lang="uk-UA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останні десятиліття в Україні чисельність рудих лісових мурашок різко скоротилася, а в ряді регіонів досягла навіть критичного рівня. </a:t>
            </a:r>
            <a:r>
              <a:rPr lang="uk-UA" sz="3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Formica</a:t>
            </a:r>
            <a:r>
              <a:rPr lang="uk-UA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rufa</a:t>
            </a:r>
            <a:r>
              <a:rPr lang="uk-UA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занесений у Міжнародний Список вразливих видів МСОП. Роль мурашок у природі складна і різноманітна, вони є важливою складовою лісових біоценозів. Родина одного мурашника середніх розмірів захищає ліс на площі чверть гектара. </a:t>
            </a:r>
          </a:p>
          <a:p>
            <a:pPr marL="0" indent="901700" algn="just">
              <a:lnSpc>
                <a:spcPct val="115000"/>
              </a:lnSpc>
              <a:spcAft>
                <a:spcPts val="1000"/>
              </a:spcAft>
            </a:pPr>
            <a:r>
              <a:rPr lang="uk-UA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Мурашники </a:t>
            </a:r>
            <a:r>
              <a:rPr lang="uk-UA" sz="3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Formica</a:t>
            </a:r>
            <a:r>
              <a:rPr lang="uk-UA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rufa</a:t>
            </a:r>
            <a:r>
              <a:rPr lang="uk-UA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відіграють важливу роль у діагностиці стану екосистем, оскільки вони є одним із ключових індикаторних видів, що відображають зміни у середовищі проживання, біорізноманіття екосистем. Тому ми третій рік спостерігаємо динаміку стану і розвитку мурашиних гнізд у рекреаційній зоні </a:t>
            </a:r>
            <a:r>
              <a:rPr lang="uk-UA" sz="3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Снітинського</a:t>
            </a:r>
            <a:r>
              <a:rPr lang="uk-UA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лісництва.</a:t>
            </a:r>
            <a:endParaRPr lang="ru-UA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50266749-5FC4-45AA-88C9-23C934C68EA0}"/>
              </a:ext>
            </a:extLst>
          </p:cNvPr>
          <p:cNvSpPr/>
          <p:nvPr/>
        </p:nvSpPr>
        <p:spPr>
          <a:xfrm>
            <a:off x="457200" y="299674"/>
            <a:ext cx="6061165" cy="951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Актуальність</a:t>
            </a:r>
            <a:endParaRPr kumimoji="0" lang="ru-UA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8DAFD0-043C-4A18-9952-A02B42CF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58444" y="113434"/>
            <a:ext cx="1815669" cy="132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98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67544" y="188640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01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06" y="5383229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>
                <a:latin typeface="+mn-lt"/>
              </a:rPr>
              <a:t>Картосхема розміщення гнізд у лісових </a:t>
            </a:r>
            <a:r>
              <a:rPr lang="uk-UA" sz="3200" dirty="0" err="1">
                <a:latin typeface="+mn-lt"/>
              </a:rPr>
              <a:t>виділах</a:t>
            </a:r>
            <a:r>
              <a:rPr lang="uk-UA" sz="3200" dirty="0">
                <a:latin typeface="+mn-lt"/>
              </a:rPr>
              <a:t> </a:t>
            </a:r>
            <a:r>
              <a:rPr lang="uk-UA" sz="3200" dirty="0" err="1">
                <a:latin typeface="+mn-lt"/>
              </a:rPr>
              <a:t>Снітинського</a:t>
            </a:r>
            <a:r>
              <a:rPr lang="uk-UA" sz="3200" dirty="0">
                <a:latin typeface="+mn-lt"/>
              </a:rPr>
              <a:t> лісництва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4783" y="267171"/>
            <a:ext cx="6262817" cy="50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063953" y="1474771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49604" y="299746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30512" y="221239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479" y="2608107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18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EC0D8D-E608-4F1D-A407-15509633C0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88" y="320675"/>
            <a:ext cx="457200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0C86CE-E7A2-4201-974F-0966B0D239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62" y="320675"/>
            <a:ext cx="3551464" cy="4735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59D1B5-97E2-45A5-A3CD-15EEC428FF70}"/>
              </a:ext>
            </a:extLst>
          </p:cNvPr>
          <p:cNvSpPr txBox="1"/>
          <p:nvPr/>
        </p:nvSpPr>
        <p:spPr>
          <a:xfrm>
            <a:off x="4572000" y="4119154"/>
            <a:ext cx="4058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Вимірювання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параметрів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гнізд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U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3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F2EB10-BB9E-4447-BD0A-AEB1763219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5" y="584843"/>
            <a:ext cx="3019148" cy="40255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222F7-F453-4C2B-9765-78B0BC89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769" y="584843"/>
            <a:ext cx="5580959" cy="3354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E1C99-E4B7-4891-81D4-956A8C090642}"/>
              </a:ext>
            </a:extLst>
          </p:cNvPr>
          <p:cNvSpPr txBox="1"/>
          <p:nvPr/>
        </p:nvSpPr>
        <p:spPr>
          <a:xfrm>
            <a:off x="209535" y="4723586"/>
            <a:ext cx="3019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Мурашник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середніх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розмірів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E5EDD-AACE-4D6E-AC81-F6E10E945C7D}"/>
              </a:ext>
            </a:extLst>
          </p:cNvPr>
          <p:cNvSpPr txBox="1"/>
          <p:nvPr/>
        </p:nvSpPr>
        <p:spPr>
          <a:xfrm>
            <a:off x="3228683" y="3992065"/>
            <a:ext cx="551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Параметри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мурашників</a:t>
            </a:r>
            <a:endParaRPr kumimoji="0" lang="ru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7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404" y="420409"/>
            <a:ext cx="4584700" cy="29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96" y="437736"/>
            <a:ext cx="4584700" cy="29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96" y="3576825"/>
            <a:ext cx="4584700" cy="29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6071338"/>
            <a:ext cx="3321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 = 1/3 πН (R</a:t>
            </a:r>
            <a:r>
              <a:rPr kumimoji="0" lang="uk-UA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+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r</a:t>
            </a:r>
            <a:r>
              <a:rPr kumimoji="0" lang="uk-UA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209" y="2749340"/>
            <a:ext cx="262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S=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πR</a:t>
            </a:r>
            <a:r>
              <a:rPr kumimoji="0" lang="uk-UA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6A73CA-5013-4278-953D-5319341F30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732" y="3502975"/>
            <a:ext cx="2200962" cy="29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3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uk-UA" sz="2800" dirty="0"/>
              <a:t>     Мурашник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134" y="5587942"/>
            <a:ext cx="3528392" cy="782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Мурашник №2</a:t>
            </a:r>
          </a:p>
        </p:txBody>
      </p:sp>
      <p:sp>
        <p:nvSpPr>
          <p:cNvPr id="4" name="Стрелка вправо 3"/>
          <p:cNvSpPr/>
          <p:nvPr/>
        </p:nvSpPr>
        <p:spPr>
          <a:xfrm rot="10611710">
            <a:off x="4699603" y="844159"/>
            <a:ext cx="84809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860570" y="5870993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C21F8-7E96-4B3B-B9CD-AF9D6D137E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132" y="2005331"/>
            <a:ext cx="3433524" cy="4578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43F899-5379-46D5-86DE-474B4666C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01" y="199783"/>
            <a:ext cx="3544082" cy="4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1978" y="306170"/>
            <a:ext cx="3744416" cy="1143000"/>
          </a:xfrm>
        </p:spPr>
        <p:txBody>
          <a:bodyPr>
            <a:normAutofit/>
          </a:bodyPr>
          <a:lstStyle/>
          <a:p>
            <a:r>
              <a:rPr lang="uk-UA" sz="3200" dirty="0"/>
              <a:t>          Мурашник №3</a:t>
            </a:r>
          </a:p>
        </p:txBody>
      </p:sp>
      <p:sp>
        <p:nvSpPr>
          <p:cNvPr id="5" name="Стрелка вправо 4"/>
          <p:cNvSpPr/>
          <p:nvPr/>
        </p:nvSpPr>
        <p:spPr>
          <a:xfrm rot="10611710">
            <a:off x="4717255" y="890490"/>
            <a:ext cx="84809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818" y="5612837"/>
            <a:ext cx="2787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Мурашник №4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675" y="5764730"/>
            <a:ext cx="82232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21044"/>
            <a:ext cx="42672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5C4F5F-4F5A-4F55-BC18-4067A980D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6" y="139336"/>
            <a:ext cx="3623137" cy="48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96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754</Words>
  <Application>Microsoft Office PowerPoint</Application>
  <PresentationFormat>Екран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1_Тема Office</vt:lpstr>
      <vt:lpstr>Стан гнізд Formica rufa у лісових кварталах Снітинського  лісництва з активним антропогенним навантаженням</vt:lpstr>
      <vt:lpstr>Презентація PowerPoint</vt:lpstr>
      <vt:lpstr>Презентація PowerPoint</vt:lpstr>
      <vt:lpstr>Картосхема розміщення гнізд у лісових виділах Снітинського лісництва</vt:lpstr>
      <vt:lpstr>Презентація PowerPoint</vt:lpstr>
      <vt:lpstr>Презентація PowerPoint</vt:lpstr>
      <vt:lpstr>Презентація PowerPoint</vt:lpstr>
      <vt:lpstr>     Мурашник №1</vt:lpstr>
      <vt:lpstr>          Мурашник №3</vt:lpstr>
      <vt:lpstr>Презентація PowerPoint</vt:lpstr>
      <vt:lpstr>Табл. 1 Результати обстеження мисливських стежок</vt:lpstr>
      <vt:lpstr>Презентація PowerPoint</vt:lpstr>
      <vt:lpstr>РЕКОМЕНДАЦІЇ </vt:lpstr>
      <vt:lpstr>Джерела інформації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гнізд Formica rufa у лісових кварталах Снітинського  лісництва з активним антропогенним навантаженням</dc:title>
  <dc:creator>123</dc:creator>
  <cp:lastModifiedBy>123</cp:lastModifiedBy>
  <cp:revision>1</cp:revision>
  <dcterms:created xsi:type="dcterms:W3CDTF">2024-04-14T17:19:23Z</dcterms:created>
  <dcterms:modified xsi:type="dcterms:W3CDTF">2024-04-14T17:20:10Z</dcterms:modified>
</cp:coreProperties>
</file>