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3"/>
    <p:sldId id="257"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2278" autoAdjust="0"/>
    <p:restoredTop sz="94660"/>
  </p:normalViewPr>
  <p:slideViewPr>
    <p:cSldViewPr snapToGrid="0" showGuides="1">
      <p:cViewPr varScale="1">
        <p:scale>
          <a:sx n="117" d="100"/>
          <a:sy n="117" d="100"/>
        </p:scale>
        <p:origin x="510" y="102"/>
      </p:cViewPr>
      <p:guideLst>
        <p:guide orient="horz" pos="2168"/>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en-US" smtClean="0"/>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Slide Number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en-US" smtClean="0"/>
            </a:fld>
            <a:endParaRPr lang="en-US"/>
          </a:p>
        </p:txBody>
      </p:sp>
      <p:sp>
        <p:nvSpPr>
          <p:cNvPr id="4" name="Slide Image Placeho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22962"/>
            <a:ext cx="9144000" cy="2187001"/>
          </a:xfrm>
        </p:spPr>
        <p:txBody>
          <a:bodyPr anchor="b">
            <a:normAutofit/>
          </a:bodyPr>
          <a:lstStyle>
            <a:lvl1pPr algn="ctr">
              <a:lnSpc>
                <a:spcPct val="130000"/>
              </a:lnSpc>
              <a:defRPr sz="6000">
                <a:effectLst/>
                <a:latin typeface="Calibri Light" panose="020F0302020204030204"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fld>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Calibri Light" panose="020F0302020204030204" pitchFamily="34" charset="0"/>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0FBDFE-C587-4B4C-A407-44438C67B59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fld>
            <a:endParaRPr lang="en-US"/>
          </a:p>
        </p:txBody>
      </p:sp>
      <p:sp>
        <p:nvSpPr>
          <p:cNvPr id="7" name="Content Placeholder 6"/>
          <p:cNvSpPr>
            <a:spLocks noGrp="1"/>
          </p:cNvSpPr>
          <p:nvPr>
            <p:ph sz="quarter" idx="13"/>
          </p:nvPr>
        </p:nvSpPr>
        <p:spPr>
          <a:xfrm>
            <a:off x="838200" y="551543"/>
            <a:ext cx="10515600" cy="5558971"/>
          </a:xfrm>
        </p:spPr>
        <p:txBody>
          <a:bodyPr/>
          <a:lstStyle/>
          <a:p>
            <a:pPr lvl="0"/>
            <a:r>
              <a:rPr lang="en-US" dirty="0">
                <a:sym typeface="+mn-ea"/>
              </a:rPr>
              <a:t>Click to edit Master text styles</a:t>
            </a:r>
            <a:endParaRPr lang="en-US" dirty="0"/>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Текст 2"/>
          <p:cNvSpPr>
            <a:spLocks noGrp="1"/>
          </p:cNvSpPr>
          <p:nvPr>
            <p:ph type="body"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fld id="{760FBDFE-C587-4B4C-A407-44438C67B59E}" type="datetimeFigureOut">
              <a:rPr lang="en-US" smtClean="0"/>
            </a:fld>
            <a:endParaRPr lang="en-US" dirty="0"/>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9AE70B2-8BF9-45C0-BB95-33D1B9D3A854}"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chor="ctr" anchorCtr="0">
            <a:normAutofit/>
          </a:bodyPr>
          <a:lstStyle>
            <a:lvl1pPr>
              <a:defRPr sz="4400" b="1">
                <a:effectLst/>
                <a:latin typeface="Calibri Light" panose="020F03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smtClean="0"/>
              <a:t>Click to edit Master text styles</a:t>
            </a:r>
            <a:endParaRPr lang="en-US" dirty="0" smtClean="0"/>
          </a:p>
          <a:p>
            <a:pPr lvl="1"/>
            <a:r>
              <a:rPr lang="en-US" dirty="0"/>
              <a:t>Second level </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750945"/>
            <a:ext cx="9843135" cy="811530"/>
          </a:xfrm>
        </p:spPr>
        <p:txBody>
          <a:bodyPr anchor="b">
            <a:noAutofit/>
          </a:bodyPr>
          <a:lstStyle>
            <a:lvl1pPr>
              <a:defRPr sz="6000">
                <a:effectLst/>
              </a:defRPr>
            </a:lvl1pPr>
          </a:lstStyle>
          <a:p>
            <a:r>
              <a:rPr lang="en-US" dirty="0" smtClean="0">
                <a:sym typeface="+mn-ea"/>
              </a:rPr>
              <a:t>Click to edit Master title style</a:t>
            </a:r>
            <a:endParaRPr lang="en-US" dirty="0" smtClean="0">
              <a:sym typeface="+mn-ea"/>
            </a:endParaRPr>
          </a:p>
        </p:txBody>
      </p:sp>
      <p:sp>
        <p:nvSpPr>
          <p:cNvPr id="3" name="Text Placeholder 2"/>
          <p:cNvSpPr>
            <a:spLocks noGrp="1"/>
          </p:cNvSpPr>
          <p:nvPr>
            <p:ph type="body" idx="1"/>
          </p:nvPr>
        </p:nvSpPr>
        <p:spPr>
          <a:xfrm>
            <a:off x="831850" y="4610028"/>
            <a:ext cx="7321550" cy="647555"/>
          </a:xfrm>
        </p:spPr>
        <p:txBody>
          <a:bodyPr>
            <a:noAutofit/>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endParaRPr lang="en-US" dirty="0"/>
          </a:p>
        </p:txBody>
      </p:sp>
      <p:sp>
        <p:nvSpPr>
          <p:cNvPr id="4" name="Slide Number Placeholder 3"/>
          <p:cNvSpPr>
            <a:spLocks noGrp="1"/>
          </p:cNvSpPr>
          <p:nvPr>
            <p:ph type="dt" sz="half" idx="10"/>
          </p:nvPr>
        </p:nvSpPr>
        <p:spPr/>
        <p:txBody>
          <a:bodyPr/>
          <a:lstStyle/>
          <a:p>
            <a:fld id="{760FBDFE-C587-4B4C-A407-44438C67B59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ormAutofit/>
          </a:bodyPr>
          <a:lstStyle>
            <a:lvl1pPr>
              <a:defRPr sz="4400" b="0" i="0">
                <a:effectLst/>
              </a:defRPr>
            </a:lvl1pPr>
          </a:lstStyle>
          <a:p>
            <a:r>
              <a:rPr lang="en-US" dirty="0" smtClean="0">
                <a:sym typeface="+mn-ea"/>
              </a:rPr>
              <a:t>Click to edit Master title style</a:t>
            </a:r>
            <a:endParaRPr lang="en-US" dirty="0"/>
          </a:p>
        </p:txBody>
      </p:sp>
      <p:sp>
        <p:nvSpPr>
          <p:cNvPr id="3" name="Content Placeholder 2"/>
          <p:cNvSpPr>
            <a:spLocks noGrp="1"/>
          </p:cNvSpPr>
          <p:nvPr>
            <p:ph sz="half" idx="1"/>
          </p:nvPr>
        </p:nvSpPr>
        <p:spPr>
          <a:xfrm>
            <a:off x="647700" y="1825625"/>
            <a:ext cx="5181600" cy="4351338"/>
          </a:xfrm>
        </p:spPr>
        <p:txBody>
          <a:bodyPr>
            <a:normAutofit/>
          </a:bodyPr>
          <a:lstStyle>
            <a:lvl1pPr>
              <a:lnSpc>
                <a:spcPct val="150000"/>
              </a:lnSpc>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50000"/>
              </a:lnSpc>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50000"/>
              </a:lnSpc>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5981700" y="1825625"/>
            <a:ext cx="5181600" cy="4351338"/>
          </a:xfrm>
        </p:spPr>
        <p:txBody>
          <a:bodyPr>
            <a:normAutofit/>
          </a:bodyPr>
          <a:lstStyle>
            <a:lvl1pPr>
              <a:lnSpc>
                <a:spcPct val="150000"/>
              </a:lnSpc>
              <a:defRPr kumimoji="0" lang="en-US" sz="2800" b="0" i="0" u="none" strike="noStrike" kern="1200" cap="none" spc="0" normalizeH="0" baseline="0" noProof="1" dirty="0">
                <a:solidFill>
                  <a:schemeClr val="tx1">
                    <a:lumMod val="75000"/>
                    <a:lumOff val="25000"/>
                  </a:schemeClr>
                </a:solidFill>
                <a:latin typeface="Calibri Light" panose="020F0302020204030204" pitchFamily="34" charset="0"/>
                <a:ea typeface="+mn-ea"/>
                <a:cs typeface="+mn-cs"/>
              </a:defRPr>
            </a:lvl1pPr>
            <a:lvl2pPr>
              <a:lnSpc>
                <a:spcPct val="150000"/>
              </a:lnSpc>
              <a:defRPr sz="2400">
                <a:solidFill>
                  <a:schemeClr val="tx1">
                    <a:lumMod val="75000"/>
                    <a:lumOff val="25000"/>
                  </a:schemeClr>
                </a:solidFill>
              </a:defRPr>
            </a:lvl2pPr>
            <a:lvl3pPr>
              <a:lnSpc>
                <a:spcPct val="150000"/>
              </a:lnSpc>
              <a:defRPr sz="2000">
                <a:solidFill>
                  <a:schemeClr val="tx1">
                    <a:lumMod val="75000"/>
                    <a:lumOff val="25000"/>
                  </a:schemeClr>
                </a:solidFill>
              </a:defRPr>
            </a:lvl3pPr>
            <a:lvl4pPr>
              <a:lnSpc>
                <a:spcPct val="150000"/>
              </a:lnSpc>
              <a:defRPr sz="2000">
                <a:solidFill>
                  <a:schemeClr val="tx1">
                    <a:lumMod val="75000"/>
                    <a:lumOff val="25000"/>
                  </a:schemeClr>
                </a:solidFill>
              </a:defRPr>
            </a:lvl4pPr>
            <a:lvl5pPr>
              <a:lnSpc>
                <a:spcPct val="150000"/>
              </a:lnSpc>
              <a:defRPr sz="2000">
                <a:solidFill>
                  <a:schemeClr val="tx1">
                    <a:lumMod val="75000"/>
                    <a:lumOff val="25000"/>
                  </a:schemeClr>
                </a:solidFill>
              </a:defRPr>
            </a:lvl5pPr>
          </a:lstStyle>
          <a:p>
            <a:pPr lvl="0"/>
            <a:r>
              <a:rPr lang="en-US" dirty="0"/>
              <a:t>Click to edit Master text styles</a:t>
            </a:r>
            <a:endParaRPr lang="en-US" dirty="0"/>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
        <p:nvSpPr>
          <p:cNvPr id="5" name="Date Placeholder 4"/>
          <p:cNvSpPr>
            <a:spLocks noGrp="1"/>
          </p:cNvSpPr>
          <p:nvPr>
            <p:ph type="dt" sz="half" idx="10"/>
          </p:nvPr>
        </p:nvSpPr>
        <p:spPr/>
        <p:txBody>
          <a:bodyPr/>
          <a:lstStyle/>
          <a:p>
            <a:fld id="{760FBDFE-C587-4B4C-A407-44438C67B59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sz="4400"/>
            </a:lvl1pPr>
          </a:lstStyle>
          <a:p>
            <a:r>
              <a:rPr lang="en-US" dirty="0" smtClean="0">
                <a:sym typeface="+mn-ea"/>
              </a:rPr>
              <a:t>Click to edit Master title style</a:t>
            </a:r>
            <a:endParaRPr lang="en-US"/>
          </a:p>
        </p:txBody>
      </p:sp>
      <p:sp>
        <p:nvSpPr>
          <p:cNvPr id="3" name="Text Placeholder 2"/>
          <p:cNvSpPr>
            <a:spLocks noGrp="1"/>
          </p:cNvSpPr>
          <p:nvPr>
            <p:ph type="body" idx="1"/>
          </p:nvPr>
        </p:nvSpPr>
        <p:spPr>
          <a:xfrm>
            <a:off x="839788" y="1744961"/>
            <a:ext cx="5157787"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839788" y="2615609"/>
            <a:ext cx="5157787" cy="3574054"/>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6" name="内容占位符 5"/>
          <p:cNvSpPr>
            <a:spLocks noGrp="1"/>
          </p:cNvSpPr>
          <p:nvPr>
            <p:ph sz="quarter" idx="4"/>
          </p:nvPr>
        </p:nvSpPr>
        <p:spPr>
          <a:xfrm>
            <a:off x="6172200" y="2615609"/>
            <a:ext cx="5183188" cy="3574054"/>
          </a:xfrm>
        </p:spPr>
        <p:txBody>
          <a:bodyPr/>
          <a:lstStyle/>
          <a:p>
            <a:pPr lvl="0"/>
            <a:r>
              <a:rPr lang="en-US" dirty="0">
                <a:sym typeface="+mn-ea"/>
              </a:rPr>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7" name="Date Placeholder 6"/>
          <p:cNvSpPr>
            <a:spLocks noGrp="1"/>
          </p:cNvSpPr>
          <p:nvPr>
            <p:ph type="dt" sz="half" idx="10"/>
          </p:nvPr>
        </p:nvSpPr>
        <p:spPr/>
        <p:txBody>
          <a:bodyPr/>
          <a:lstStyle/>
          <a:p>
            <a:fld id="{760FBDFE-C587-4B4C-A407-44438C67B59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normAutofit/>
          </a:bodyPr>
          <a:lstStyle>
            <a:lvl1pPr algn="ctr">
              <a:defRPr sz="4400" b="0">
                <a:effectLst/>
                <a:latin typeface="Calibri Light" panose="020F0302020204030204" pitchFamily="34" charset="0"/>
                <a:cs typeface="Calibri Light" panose="020F0302020204030204" pitchFamily="34" charset="0"/>
              </a:defRPr>
            </a:lvl1pPr>
          </a:lstStyle>
          <a:p>
            <a:r>
              <a:rPr lang="en-US" dirty="0"/>
              <a:t>Click to edit Master title style</a:t>
            </a:r>
            <a:endParaRPr lang="en-US" dirty="0"/>
          </a:p>
        </p:txBody>
      </p:sp>
      <p:sp>
        <p:nvSpPr>
          <p:cNvPr id="3" name="Date Placeholder 2"/>
          <p:cNvSpPr>
            <a:spLocks noGrp="1"/>
          </p:cNvSpPr>
          <p:nvPr>
            <p:ph type="dt" sz="half" idx="10"/>
          </p:nvPr>
        </p:nvSpPr>
        <p:spPr/>
        <p:txBody>
          <a:bodyPr/>
          <a:lstStyle/>
          <a:p>
            <a:fld id="{760FBDFE-C587-4B4C-A407-44438C67B59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6747" y="127000"/>
            <a:ext cx="4165200" cy="1600200"/>
          </a:xfrm>
        </p:spPr>
        <p:txBody>
          <a:bodyPr anchor="ctr" anchorCtr="0">
            <a:normAutofit/>
          </a:bodyPr>
          <a:lstStyle>
            <a:lvl1pPr>
              <a:defRPr sz="3200" b="0">
                <a:effectLst/>
                <a:latin typeface="Calibri Light" panose="020F0302020204030204" pitchFamily="34" charset="0"/>
                <a:cs typeface="Calibri Light" panose="020F0302020204030204" pitchFamily="34" charset="0"/>
              </a:defRPr>
            </a:lvl1pPr>
          </a:lstStyle>
          <a:p>
            <a:r>
              <a:rPr lang="en-US" dirty="0"/>
              <a:t>Click to edit Master title style</a:t>
            </a:r>
            <a:endParaRPr lang="en-US" dirty="0"/>
          </a:p>
        </p:txBody>
      </p:sp>
      <p:sp>
        <p:nvSpPr>
          <p:cNvPr id="3" name="Picture Placeholder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5" name="Date Placeholder 4"/>
          <p:cNvSpPr>
            <a:spLocks noGrp="1"/>
          </p:cNvSpPr>
          <p:nvPr>
            <p:ph type="dt" sz="half" idx="10"/>
          </p:nvPr>
        </p:nvSpPr>
        <p:spPr/>
        <p:txBody>
          <a:bodyPr/>
          <a:lstStyle/>
          <a:p>
            <a:fld id="{9EFD9D74-47D9-4702-A33C-335B63B48DBF}"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BC47A4-756D-490B-A52F-7D9E2C9FC05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4484" y="365125"/>
            <a:ext cx="1529316" cy="5811838"/>
          </a:xfrm>
        </p:spPr>
        <p:txBody>
          <a:bodyPr vert="eaVert">
            <a:normAutofit/>
          </a:bodyPr>
          <a:lstStyle>
            <a:lvl1pPr>
              <a:defRPr sz="4400"/>
            </a:lvl1pPr>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8879958" cy="5811838"/>
          </a:xfrm>
        </p:spPr>
        <p:txBody>
          <a:bodyPr vert="eaVert"/>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a:p>
          <a:p>
            <a:pPr lvl="3"/>
            <a:r>
              <a:rPr lang="en-US" dirty="0" smtClean="0"/>
              <a:t>Fourth level</a:t>
            </a:r>
            <a:endParaRPr lang="en-US" dirty="0"/>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baseline="0">
                <a:solidFill>
                  <a:schemeClr val="tx1">
                    <a:tint val="75000"/>
                  </a:schemeClr>
                </a:solidFill>
              </a:defRPr>
            </a:lvl1pPr>
          </a:lstStyle>
          <a:p>
            <a:fld id="{760FBDFE-C587-4B4C-A407-44438C67B59E}" type="datetimeFigureOut">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49AE70B2-8BF9-45C0-BB95-33D1B9D3A854}"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800" b="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effectLst/>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hyperlink" Target="https://uk.wikipedia.org/wiki/" TargetMode="External"/><Relationship Id="rId3" Type="http://schemas.openxmlformats.org/officeDocument/2006/relationships/hyperlink" Target="https://landmarks.in.ua/oblast/chernihivska/kachanivka" TargetMode="External"/><Relationship Id="rId2" Type="http://schemas.openxmlformats.org/officeDocument/2006/relationships/hyperlink" Target="https://vandrivka.com.ua/derzhavnij-dendrologichnij-park-trostyanets-nan-ukrayini-s-shhe-trostyanets/" TargetMode="Externa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1">
            <a:lum bright="30000"/>
          </a:blip>
          <a:stretch>
            <a:fillRect/>
          </a:stretch>
        </p:blipFill>
        <p:spPr>
          <a:xfrm>
            <a:off x="0" y="-635"/>
            <a:ext cx="12192635" cy="6785610"/>
          </a:xfrm>
          <a:prstGeom prst="rect">
            <a:avLst/>
          </a:prstGeom>
        </p:spPr>
      </p:pic>
      <p:sp>
        <p:nvSpPr>
          <p:cNvPr id="2" name="Title 1"/>
          <p:cNvSpPr>
            <a:spLocks noGrp="1"/>
          </p:cNvSpPr>
          <p:nvPr>
            <p:ph type="ctrTitle"/>
          </p:nvPr>
        </p:nvSpPr>
        <p:spPr>
          <a:xfrm>
            <a:off x="217805" y="206375"/>
            <a:ext cx="9601835" cy="2911475"/>
          </a:xfrm>
        </p:spPr>
        <p:txBody>
          <a:bodyPr>
            <a:normAutofit fontScale="90000"/>
          </a:bodyPr>
          <a:lstStyle/>
          <a:p>
            <a:pPr>
              <a:lnSpc>
                <a:spcPct val="100000"/>
              </a:lnSpc>
            </a:pPr>
            <a:r>
              <a:rPr lang="en-US" sz="3555" b="1">
                <a:solidFill>
                  <a:schemeClr val="accent5">
                    <a:lumMod val="75000"/>
                  </a:schemeClr>
                </a:solidFill>
                <a:latin typeface="Times New Roman" panose="02020603050405020304" charset="0"/>
                <a:cs typeface="Times New Roman" panose="02020603050405020304" charset="0"/>
                <a:sym typeface="+mn-ea"/>
              </a:rPr>
              <a:t>Всеукраїнський конкурс "МАН - Юніор Дослідник"</a:t>
            </a:r>
            <a:br>
              <a:rPr lang="en-US" sz="3555">
                <a:solidFill>
                  <a:schemeClr val="accent5">
                    <a:lumMod val="75000"/>
                  </a:schemeClr>
                </a:solidFill>
                <a:latin typeface="Times New Roman" panose="02020603050405020304" charset="0"/>
                <a:cs typeface="Times New Roman" panose="02020603050405020304" charset="0"/>
                <a:sym typeface="+mn-ea"/>
              </a:rPr>
            </a:br>
            <a:r>
              <a:rPr lang="en-US" sz="2800" b="1">
                <a:solidFill>
                  <a:schemeClr val="accent5">
                    <a:lumMod val="75000"/>
                  </a:schemeClr>
                </a:solidFill>
                <a:latin typeface="Times New Roman" panose="02020603050405020304" charset="0"/>
                <a:cs typeface="Times New Roman" panose="02020603050405020304" charset="0"/>
                <a:sym typeface="+mn-ea"/>
              </a:rPr>
              <a:t>Номінація "Історик-Юніор"</a:t>
            </a:r>
            <a:br>
              <a:rPr lang="en-US" sz="2800" b="1">
                <a:solidFill>
                  <a:srgbClr val="FF0000"/>
                </a:solidFill>
                <a:latin typeface="Times New Roman" panose="02020603050405020304" charset="0"/>
                <a:cs typeface="Times New Roman" panose="02020603050405020304" charset="0"/>
                <a:sym typeface="+mn-ea"/>
              </a:rPr>
            </a:br>
            <a:br>
              <a:rPr lang="en-US" sz="2800" b="1">
                <a:solidFill>
                  <a:srgbClr val="FF0000"/>
                </a:solidFill>
                <a:latin typeface="Times New Roman" panose="02020603050405020304" charset="0"/>
                <a:cs typeface="Times New Roman" panose="02020603050405020304" charset="0"/>
                <a:sym typeface="+mn-ea"/>
              </a:rPr>
            </a:br>
            <a:r>
              <a:rPr lang="en-US" sz="4000" b="1">
                <a:solidFill>
                  <a:srgbClr val="FFC000"/>
                </a:solidFill>
                <a:latin typeface="Times New Roman" panose="02020603050405020304" charset="0"/>
                <a:cs typeface="Times New Roman" panose="02020603050405020304" charset="0"/>
                <a:sym typeface="+mn-ea"/>
              </a:rPr>
              <a:t>ШЕВЧЕНКІВСЬКИЙ МАРШРУТ ПРИУДАЙСЬКИМ КРАЄМ</a:t>
            </a:r>
            <a:endParaRPr lang="en-US" sz="4000" b="1">
              <a:solidFill>
                <a:srgbClr val="FFC000"/>
              </a:solidFill>
              <a:latin typeface="Times New Roman" panose="02020603050405020304" charset="0"/>
              <a:cs typeface="Times New Roman" panose="02020603050405020304" charset="0"/>
              <a:sym typeface="+mn-ea"/>
            </a:endParaRPr>
          </a:p>
        </p:txBody>
      </p:sp>
      <p:sp>
        <p:nvSpPr>
          <p:cNvPr id="5" name="Subtitle 4"/>
          <p:cNvSpPr>
            <a:spLocks noGrp="1"/>
          </p:cNvSpPr>
          <p:nvPr>
            <p:ph type="subTitle" idx="1"/>
          </p:nvPr>
        </p:nvSpPr>
        <p:spPr>
          <a:xfrm>
            <a:off x="3259455" y="2942590"/>
            <a:ext cx="8799830" cy="3656965"/>
          </a:xfrm>
        </p:spPr>
        <p:txBody>
          <a:bodyPr>
            <a:normAutofit fontScale="90000"/>
          </a:bodyPr>
          <a:lstStyle/>
          <a:p>
            <a:pPr algn="just">
              <a:lnSpc>
                <a:spcPct val="150000"/>
              </a:lnSpc>
            </a:pPr>
            <a:r>
              <a:rPr lang="en-US" b="1">
                <a:solidFill>
                  <a:schemeClr val="accent5"/>
                </a:solidFill>
                <a:latin typeface="Times New Roman" panose="02020603050405020304" charset="0"/>
                <a:cs typeface="Times New Roman" panose="02020603050405020304" charset="0"/>
                <a:sym typeface="+mn-ea"/>
              </a:rPr>
              <a:t>Роботу виконала </a:t>
            </a:r>
            <a:r>
              <a:rPr lang="en-US" b="1">
                <a:solidFill>
                  <a:schemeClr val="accent5"/>
                </a:solidFill>
                <a:latin typeface="Times New Roman" panose="02020603050405020304" charset="0"/>
                <a:cs typeface="Times New Roman" panose="02020603050405020304" charset="0"/>
                <a:sym typeface="+mn-ea"/>
              </a:rPr>
              <a:t>Будьонна Анастасія</a:t>
            </a:r>
            <a:r>
              <a:rPr lang="en-US">
                <a:solidFill>
                  <a:schemeClr val="accent5"/>
                </a:solidFill>
                <a:latin typeface="Times New Roman" panose="02020603050405020304" charset="0"/>
                <a:cs typeface="Times New Roman" panose="02020603050405020304" charset="0"/>
                <a:sym typeface="+mn-ea"/>
              </a:rPr>
              <a:t>, </a:t>
            </a:r>
            <a:r>
              <a:rPr lang="en-US">
                <a:solidFill>
                  <a:schemeClr val="accent5"/>
                </a:solidFill>
                <a:latin typeface="Times New Roman" panose="02020603050405020304" charset="0"/>
                <a:cs typeface="Times New Roman" panose="02020603050405020304" charset="0"/>
                <a:sym typeface="+mn-ea"/>
              </a:rPr>
              <a:t>учениця 9-А класу Прилуцької гімназії </a:t>
            </a:r>
            <a:r>
              <a:rPr lang="uk-UA">
                <a:solidFill>
                  <a:schemeClr val="accent5"/>
                </a:solidFill>
                <a:latin typeface="Times New Roman" panose="02020603050405020304" charset="0"/>
                <a:cs typeface="Times New Roman" panose="02020603050405020304" charset="0"/>
                <a:sym typeface="+mn-ea"/>
              </a:rPr>
              <a:t>№</a:t>
            </a:r>
            <a:r>
              <a:rPr lang="en-US">
                <a:solidFill>
                  <a:schemeClr val="accent5"/>
                </a:solidFill>
                <a:latin typeface="Times New Roman" panose="02020603050405020304" charset="0"/>
                <a:cs typeface="Times New Roman" panose="02020603050405020304" charset="0"/>
                <a:sym typeface="+mn-ea"/>
              </a:rPr>
              <a:t>10 Прилуцької міської ради Чернігівської області</a:t>
            </a:r>
            <a:r>
              <a:rPr lang="en-US">
                <a:solidFill>
                  <a:srgbClr val="1E1919"/>
                </a:solidFill>
                <a:latin typeface="Times New Roman" panose="02020603050405020304" charset="0"/>
                <a:cs typeface="Times New Roman" panose="02020603050405020304" charset="0"/>
                <a:sym typeface="+mn-ea"/>
              </a:rPr>
              <a:t> </a:t>
            </a:r>
            <a:endParaRPr lang="en-US">
              <a:solidFill>
                <a:srgbClr val="1E1919"/>
              </a:solidFill>
              <a:latin typeface="Times New Roman" panose="02020603050405020304" charset="0"/>
              <a:cs typeface="Times New Roman" panose="02020603050405020304" charset="0"/>
              <a:sym typeface="+mn-ea"/>
            </a:endParaRPr>
          </a:p>
          <a:p>
            <a:pPr algn="just">
              <a:lnSpc>
                <a:spcPct val="150000"/>
              </a:lnSpc>
            </a:pPr>
            <a:r>
              <a:rPr lang="en-US" b="1">
                <a:solidFill>
                  <a:schemeClr val="accent5"/>
                </a:solidFill>
                <a:latin typeface="Times New Roman" panose="02020603050405020304" charset="0"/>
                <a:cs typeface="Times New Roman" panose="02020603050405020304" charset="0"/>
                <a:sym typeface="+mn-ea"/>
              </a:rPr>
              <a:t>Керівники: Марусич Роман Вікторович</a:t>
            </a:r>
            <a:r>
              <a:rPr lang="en-US">
                <a:solidFill>
                  <a:schemeClr val="accent5"/>
                </a:solidFill>
                <a:latin typeface="Times New Roman" panose="02020603050405020304" charset="0"/>
                <a:cs typeface="Times New Roman" panose="02020603050405020304" charset="0"/>
                <a:sym typeface="+mn-ea"/>
              </a:rPr>
              <a:t>, </a:t>
            </a:r>
            <a:r>
              <a:rPr lang="en-US" sz="2000">
                <a:solidFill>
                  <a:schemeClr val="accent5"/>
                </a:solidFill>
                <a:latin typeface="Times New Roman" panose="02020603050405020304" charset="0"/>
                <a:cs typeface="Times New Roman" panose="02020603050405020304" charset="0"/>
                <a:sym typeface="+mn-ea"/>
              </a:rPr>
              <a:t>вчитель історії</a:t>
            </a:r>
            <a:endParaRPr lang="en-US" sz="2000">
              <a:solidFill>
                <a:schemeClr val="accent5"/>
              </a:solidFill>
              <a:latin typeface="Times New Roman" panose="02020603050405020304" charset="0"/>
              <a:cs typeface="Times New Roman" panose="02020603050405020304" charset="0"/>
            </a:endParaRPr>
          </a:p>
          <a:p>
            <a:pPr algn="just">
              <a:lnSpc>
                <a:spcPct val="100000"/>
              </a:lnSpc>
            </a:pPr>
            <a:r>
              <a:rPr lang="en-US" sz="2000">
                <a:solidFill>
                  <a:schemeClr val="accent5"/>
                </a:solidFill>
                <a:latin typeface="Times New Roman" panose="02020603050405020304" charset="0"/>
                <a:cs typeface="Times New Roman" panose="02020603050405020304" charset="0"/>
                <a:sym typeface="+mn-ea"/>
              </a:rPr>
              <a:t>Прилуцької гімназії №10 Прилуцької міської ради</a:t>
            </a:r>
            <a:r>
              <a:rPr lang="uk-UA" altLang="en-US" sz="2000">
                <a:solidFill>
                  <a:schemeClr val="accent5"/>
                </a:solidFill>
                <a:latin typeface="Times New Roman" panose="02020603050405020304" charset="0"/>
                <a:cs typeface="Times New Roman" panose="02020603050405020304" charset="0"/>
                <a:sym typeface="+mn-ea"/>
              </a:rPr>
              <a:t> </a:t>
            </a:r>
            <a:r>
              <a:rPr lang="en-US" sz="2000">
                <a:solidFill>
                  <a:schemeClr val="accent5"/>
                </a:solidFill>
                <a:latin typeface="Times New Roman" panose="02020603050405020304" charset="0"/>
                <a:cs typeface="Times New Roman" panose="02020603050405020304" charset="0"/>
                <a:sym typeface="+mn-ea"/>
              </a:rPr>
              <a:t>Чернігівської області</a:t>
            </a:r>
            <a:r>
              <a:rPr lang="uk-UA" sz="2000">
                <a:solidFill>
                  <a:schemeClr val="accent5"/>
                </a:solidFill>
                <a:latin typeface="Times New Roman" panose="02020603050405020304" charset="0"/>
                <a:cs typeface="Times New Roman" panose="02020603050405020304" charset="0"/>
                <a:sym typeface="+mn-ea"/>
              </a:rPr>
              <a:t>;</a:t>
            </a:r>
            <a:r>
              <a:rPr lang="uk-UA">
                <a:solidFill>
                  <a:schemeClr val="accent5"/>
                </a:solidFill>
                <a:latin typeface="Times New Roman" panose="02020603050405020304" charset="0"/>
                <a:cs typeface="Times New Roman" panose="02020603050405020304" charset="0"/>
                <a:sym typeface="+mn-ea"/>
              </a:rPr>
              <a:t> </a:t>
            </a:r>
            <a:r>
              <a:rPr lang="en-US">
                <a:solidFill>
                  <a:schemeClr val="accent5"/>
                </a:solidFill>
                <a:latin typeface="Times New Roman" panose="02020603050405020304" charset="0"/>
                <a:cs typeface="Times New Roman" panose="02020603050405020304" charset="0"/>
                <a:sym typeface="+mn-ea"/>
              </a:rPr>
              <a:t> </a:t>
            </a:r>
            <a:endParaRPr lang="en-US">
              <a:solidFill>
                <a:schemeClr val="accent5"/>
              </a:solidFill>
              <a:latin typeface="Times New Roman" panose="02020603050405020304" charset="0"/>
              <a:cs typeface="Times New Roman" panose="02020603050405020304" charset="0"/>
              <a:sym typeface="+mn-ea"/>
            </a:endParaRPr>
          </a:p>
          <a:p>
            <a:pPr algn="just">
              <a:lnSpc>
                <a:spcPct val="150000"/>
              </a:lnSpc>
            </a:pPr>
            <a:r>
              <a:rPr lang="en-US" b="1">
                <a:solidFill>
                  <a:schemeClr val="accent5"/>
                </a:solidFill>
                <a:latin typeface="Times New Roman" panose="02020603050405020304" charset="0"/>
                <a:cs typeface="Times New Roman" panose="02020603050405020304" charset="0"/>
                <a:sym typeface="+mn-ea"/>
              </a:rPr>
              <a:t>Гапон Натал</a:t>
            </a:r>
            <a:r>
              <a:rPr lang="uk-UA" altLang="en-US" b="1">
                <a:solidFill>
                  <a:schemeClr val="accent5"/>
                </a:solidFill>
                <a:latin typeface="Times New Roman" panose="02020603050405020304" charset="0"/>
                <a:cs typeface="Times New Roman" panose="02020603050405020304" charset="0"/>
                <a:sym typeface="+mn-ea"/>
              </a:rPr>
              <a:t>і</a:t>
            </a:r>
            <a:r>
              <a:rPr lang="en-US" b="1">
                <a:solidFill>
                  <a:schemeClr val="accent5"/>
                </a:solidFill>
                <a:latin typeface="Times New Roman" panose="02020603050405020304" charset="0"/>
                <a:cs typeface="Times New Roman" panose="02020603050405020304" charset="0"/>
                <a:sym typeface="+mn-ea"/>
              </a:rPr>
              <a:t>я Володимирівна</a:t>
            </a:r>
            <a:r>
              <a:rPr lang="uk-UA" altLang="en-US">
                <a:solidFill>
                  <a:schemeClr val="accent5"/>
                </a:solidFill>
                <a:latin typeface="Times New Roman" panose="02020603050405020304" charset="0"/>
                <a:cs typeface="Times New Roman" panose="02020603050405020304" charset="0"/>
                <a:sym typeface="+mn-ea"/>
              </a:rPr>
              <a:t>, </a:t>
            </a:r>
            <a:r>
              <a:rPr lang="en-US" sz="2000">
                <a:solidFill>
                  <a:schemeClr val="accent5"/>
                </a:solidFill>
                <a:latin typeface="Times New Roman" panose="02020603050405020304" charset="0"/>
                <a:cs typeface="Times New Roman" panose="02020603050405020304" charset="0"/>
                <a:sym typeface="+mn-ea"/>
              </a:rPr>
              <a:t>вчитель </a:t>
            </a:r>
            <a:r>
              <a:rPr lang="uk-UA" altLang="en-US" sz="2000">
                <a:solidFill>
                  <a:schemeClr val="accent5"/>
                </a:solidFill>
                <a:latin typeface="Times New Roman" panose="02020603050405020304" charset="0"/>
                <a:cs typeface="Times New Roman" panose="02020603050405020304" charset="0"/>
                <a:sym typeface="+mn-ea"/>
              </a:rPr>
              <a:t>географ</a:t>
            </a:r>
            <a:r>
              <a:rPr lang="en-US" sz="2000">
                <a:solidFill>
                  <a:schemeClr val="accent5"/>
                </a:solidFill>
                <a:latin typeface="Times New Roman" panose="02020603050405020304" charset="0"/>
                <a:cs typeface="Times New Roman" panose="02020603050405020304" charset="0"/>
                <a:sym typeface="+mn-ea"/>
              </a:rPr>
              <a:t>ії</a:t>
            </a:r>
            <a:r>
              <a:rPr lang="uk-UA" altLang="en-US" sz="2000">
                <a:solidFill>
                  <a:schemeClr val="accent5"/>
                </a:solidFill>
                <a:latin typeface="Times New Roman" panose="02020603050405020304" charset="0"/>
                <a:cs typeface="Times New Roman" panose="02020603050405020304" charset="0"/>
                <a:sym typeface="+mn-ea"/>
              </a:rPr>
              <a:t> </a:t>
            </a:r>
            <a:r>
              <a:rPr lang="en-US" sz="2000">
                <a:solidFill>
                  <a:schemeClr val="accent5"/>
                </a:solidFill>
                <a:latin typeface="Times New Roman" panose="02020603050405020304" charset="0"/>
                <a:cs typeface="Times New Roman" panose="02020603050405020304" charset="0"/>
                <a:sym typeface="+mn-ea"/>
              </a:rPr>
              <a:t>Прилуцької гімназії №10 Прилуцької міської ради</a:t>
            </a:r>
            <a:r>
              <a:rPr lang="uk-UA" altLang="en-US" sz="2000">
                <a:solidFill>
                  <a:schemeClr val="accent5"/>
                </a:solidFill>
                <a:latin typeface="Times New Roman" panose="02020603050405020304" charset="0"/>
                <a:cs typeface="Times New Roman" panose="02020603050405020304" charset="0"/>
                <a:sym typeface="+mn-ea"/>
              </a:rPr>
              <a:t> </a:t>
            </a:r>
            <a:r>
              <a:rPr lang="en-US" sz="2000">
                <a:solidFill>
                  <a:schemeClr val="accent5"/>
                </a:solidFill>
                <a:latin typeface="Times New Roman" panose="02020603050405020304" charset="0"/>
                <a:cs typeface="Times New Roman" panose="02020603050405020304" charset="0"/>
                <a:sym typeface="+mn-ea"/>
              </a:rPr>
              <a:t>Чернігівської області</a:t>
            </a:r>
            <a:endParaRPr lang="en-US" sz="2000">
              <a:solidFill>
                <a:schemeClr val="accent5"/>
              </a:solidFill>
              <a:latin typeface="Times New Roman" panose="02020603050405020304" charset="0"/>
              <a:cs typeface="Times New Roman" panose="02020603050405020304" charset="0"/>
              <a:sym typeface="+mn-ea"/>
            </a:endParaRPr>
          </a:p>
        </p:txBody>
      </p:sp>
      <p:sp>
        <p:nvSpPr>
          <p:cNvPr id="8" name="Freeform 8"/>
          <p:cNvSpPr/>
          <p:nvPr/>
        </p:nvSpPr>
        <p:spPr>
          <a:xfrm>
            <a:off x="9907270" y="206375"/>
            <a:ext cx="2061210" cy="2456815"/>
          </a:xfrm>
          <a:custGeom>
            <a:avLst/>
            <a:gdLst/>
            <a:ahLst/>
            <a:cxnLst/>
            <a:rect l="l" t="t" r="r" b="b"/>
            <a:pathLst>
              <a:path w="5090630" h="6172200">
                <a:moveTo>
                  <a:pt x="0" y="0"/>
                </a:moveTo>
                <a:lnTo>
                  <a:pt x="5090630" y="0"/>
                </a:lnTo>
                <a:lnTo>
                  <a:pt x="5090630" y="6172200"/>
                </a:lnTo>
                <a:lnTo>
                  <a:pt x="0" y="6172200"/>
                </a:lnTo>
                <a:lnTo>
                  <a:pt x="0" y="0"/>
                </a:lnTo>
                <a:close/>
              </a:path>
            </a:pathLst>
          </a:custGeom>
          <a:blipFill>
            <a:blip r:embed="rId2"/>
            <a:stretch>
              <a:fillRect t="-10645"/>
            </a:stretch>
          </a:blipFill>
        </p:spPr>
      </p:sp>
      <p:pic>
        <p:nvPicPr>
          <p:cNvPr id="3" name="Рисунок 4" descr="C:\Users\TPCUser\Desktop\МАН Шевченко\Шевченко\IMG_20240115_155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975" y="3429000"/>
            <a:ext cx="3176905" cy="23736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258445"/>
            <a:ext cx="2261235" cy="855345"/>
          </a:xfrm>
        </p:spPr>
        <p:txBody>
          <a:bodyPr/>
          <a:p>
            <a:r>
              <a:rPr lang="uk-UA" altLang="ru-RU">
                <a:solidFill>
                  <a:schemeClr val="accent5"/>
                </a:solidFill>
                <a:latin typeface="Times New Roman" panose="02020603050405020304" charset="0"/>
                <a:cs typeface="Times New Roman" panose="02020603050405020304" charset="0"/>
                <a:sym typeface="+mn-ea"/>
              </a:rPr>
              <a:t>Густиня</a:t>
            </a:r>
            <a:endParaRPr lang="ru-RU" altLang="en-US"/>
          </a:p>
        </p:txBody>
      </p:sp>
      <p:sp>
        <p:nvSpPr>
          <p:cNvPr id="6" name="Freeform 6"/>
          <p:cNvSpPr/>
          <p:nvPr/>
        </p:nvSpPr>
        <p:spPr>
          <a:xfrm>
            <a:off x="187325" y="1336675"/>
            <a:ext cx="2372360" cy="3122930"/>
          </a:xfrm>
          <a:custGeom>
            <a:avLst/>
            <a:gdLst/>
            <a:ahLst/>
            <a:cxnLst/>
            <a:rect l="l" t="t" r="r" b="b"/>
            <a:pathLst>
              <a:path w="5065199" h="6503530">
                <a:moveTo>
                  <a:pt x="0" y="0"/>
                </a:moveTo>
                <a:lnTo>
                  <a:pt x="5065199" y="0"/>
                </a:lnTo>
                <a:lnTo>
                  <a:pt x="5065199" y="6503530"/>
                </a:lnTo>
                <a:lnTo>
                  <a:pt x="0" y="6503530"/>
                </a:lnTo>
                <a:lnTo>
                  <a:pt x="0" y="0"/>
                </a:lnTo>
                <a:close/>
              </a:path>
            </a:pathLst>
          </a:custGeom>
          <a:blipFill>
            <a:blip r:embed="rId2"/>
            <a:stretch>
              <a:fillRect l="-30542" r="-40604"/>
            </a:stretch>
          </a:blipFill>
        </p:spPr>
      </p:sp>
      <p:sp>
        <p:nvSpPr>
          <p:cNvPr id="7" name="Freeform 7"/>
          <p:cNvSpPr/>
          <p:nvPr/>
        </p:nvSpPr>
        <p:spPr>
          <a:xfrm>
            <a:off x="1921510" y="2944495"/>
            <a:ext cx="2590165" cy="3848735"/>
          </a:xfrm>
          <a:custGeom>
            <a:avLst/>
            <a:gdLst/>
            <a:ahLst/>
            <a:cxnLst/>
            <a:rect l="l" t="t" r="r" b="b"/>
            <a:pathLst>
              <a:path w="4314611" h="7086748">
                <a:moveTo>
                  <a:pt x="0" y="0"/>
                </a:moveTo>
                <a:lnTo>
                  <a:pt x="4314611" y="0"/>
                </a:lnTo>
                <a:lnTo>
                  <a:pt x="4314611" y="7086748"/>
                </a:lnTo>
                <a:lnTo>
                  <a:pt x="0" y="7086748"/>
                </a:lnTo>
                <a:lnTo>
                  <a:pt x="0" y="0"/>
                </a:lnTo>
                <a:close/>
              </a:path>
            </a:pathLst>
          </a:custGeom>
          <a:blipFill>
            <a:blip r:embed="rId3"/>
            <a:stretch>
              <a:fillRect/>
            </a:stretch>
          </a:blipFill>
        </p:spPr>
      </p:sp>
      <p:sp>
        <p:nvSpPr>
          <p:cNvPr id="5" name="Freeform 5"/>
          <p:cNvSpPr/>
          <p:nvPr/>
        </p:nvSpPr>
        <p:spPr>
          <a:xfrm>
            <a:off x="2908300" y="158115"/>
            <a:ext cx="5429250" cy="2597785"/>
          </a:xfrm>
          <a:custGeom>
            <a:avLst/>
            <a:gdLst/>
            <a:ahLst/>
            <a:cxnLst/>
            <a:rect l="l" t="t" r="r" b="b"/>
            <a:pathLst>
              <a:path w="8828193" h="6621145">
                <a:moveTo>
                  <a:pt x="0" y="0"/>
                </a:moveTo>
                <a:lnTo>
                  <a:pt x="8828193" y="0"/>
                </a:lnTo>
                <a:lnTo>
                  <a:pt x="8828193" y="6621145"/>
                </a:lnTo>
                <a:lnTo>
                  <a:pt x="0" y="6621145"/>
                </a:lnTo>
                <a:lnTo>
                  <a:pt x="0" y="0"/>
                </a:lnTo>
                <a:close/>
              </a:path>
            </a:pathLst>
          </a:custGeom>
          <a:blipFill>
            <a:blip r:embed="rId4"/>
            <a:stretch>
              <a:fillRect/>
            </a:stretch>
          </a:blipFill>
        </p:spPr>
      </p:sp>
      <p:sp>
        <p:nvSpPr>
          <p:cNvPr id="8" name="Freeform 8"/>
          <p:cNvSpPr/>
          <p:nvPr/>
        </p:nvSpPr>
        <p:spPr>
          <a:xfrm>
            <a:off x="4171315" y="3792220"/>
            <a:ext cx="4166235" cy="3065780"/>
          </a:xfrm>
          <a:custGeom>
            <a:avLst/>
            <a:gdLst/>
            <a:ahLst/>
            <a:cxnLst/>
            <a:rect l="l" t="t" r="r" b="b"/>
            <a:pathLst>
              <a:path w="7967548" h="5456588">
                <a:moveTo>
                  <a:pt x="0" y="0"/>
                </a:moveTo>
                <a:lnTo>
                  <a:pt x="7967549" y="0"/>
                </a:lnTo>
                <a:lnTo>
                  <a:pt x="7967549" y="5456588"/>
                </a:lnTo>
                <a:lnTo>
                  <a:pt x="0" y="5456588"/>
                </a:lnTo>
                <a:lnTo>
                  <a:pt x="0" y="0"/>
                </a:lnTo>
                <a:close/>
              </a:path>
            </a:pathLst>
          </a:custGeom>
          <a:blipFill>
            <a:blip r:embed="rId5"/>
            <a:stretch>
              <a:fillRect t="-9543"/>
            </a:stretch>
          </a:blipFill>
        </p:spPr>
      </p:sp>
      <p:sp>
        <p:nvSpPr>
          <p:cNvPr id="100" name="Текстовое поле 99"/>
          <p:cNvSpPr txBox="1"/>
          <p:nvPr/>
        </p:nvSpPr>
        <p:spPr>
          <a:xfrm>
            <a:off x="8453755" y="853440"/>
            <a:ext cx="3503930" cy="5837555"/>
          </a:xfrm>
          <a:prstGeom prst="rect">
            <a:avLst/>
          </a:prstGeom>
          <a:noFill/>
          <a:ln w="9525">
            <a:noFill/>
          </a:ln>
        </p:spPr>
        <p:txBody>
          <a:bodyPr>
            <a:noAutofit/>
          </a:bodyPr>
          <a:p>
            <a:pPr indent="0" algn="just"/>
            <a:r>
              <a:rPr lang="en-US" b="0">
                <a:latin typeface="Times New Roman" panose="02020603050405020304" charset="0"/>
                <a:cs typeface="Calibri" panose="020F0502020204030204" charset="0"/>
              </a:rPr>
              <a:t>Після обіду для туристів запланована поїздка до Густині. У цьому мальовничому селі на березі Удаю розташовується Свято-Троїцький жіночий монастир. Варто зазначити, що заснований у 1600 році його. Реконструкція та відбудова монастирських будівель після відновлення незалежності України у 1991 році мала на меті максимально зберегти архітектуру цих споруд, той вигляд, які вони мали ще за козацьких часів. Прогулянка алеями монастирського подвір’я, відвідини храмів Густині стануть прекрасним завершення першого екскурсійного дня.</a:t>
            </a:r>
            <a:endParaRPr lang="en-US" altLang="en-US" b="0">
              <a:latin typeface="Times New Roman" panose="02020603050405020304" charset="0"/>
              <a:cs typeface="Calibri" panose="020F050202020403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92710"/>
            <a:ext cx="8027035" cy="1236980"/>
          </a:xfrm>
        </p:spPr>
        <p:txBody>
          <a:bodyPr>
            <a:normAutofit fontScale="90000"/>
          </a:bodyPr>
          <a:p>
            <a:pPr algn="ctr"/>
            <a:r>
              <a:rPr lang="uk-UA" altLang="ru-RU">
                <a:solidFill>
                  <a:schemeClr val="accent5"/>
                </a:solidFill>
                <a:latin typeface="Times New Roman" panose="02020603050405020304" charset="0"/>
                <a:cs typeface="Times New Roman" panose="02020603050405020304" charset="0"/>
                <a:sym typeface="+mn-ea"/>
              </a:rPr>
              <a:t>Мапа туристичного краєзнавчого маршруту: день другий</a:t>
            </a:r>
            <a:endParaRPr lang="ru-RU" altLang="en-US"/>
          </a:p>
        </p:txBody>
      </p:sp>
      <p:sp>
        <p:nvSpPr>
          <p:cNvPr id="5" name="Freeform 5"/>
          <p:cNvSpPr/>
          <p:nvPr/>
        </p:nvSpPr>
        <p:spPr>
          <a:xfrm>
            <a:off x="480695" y="1492250"/>
            <a:ext cx="6918960" cy="4754245"/>
          </a:xfrm>
          <a:custGeom>
            <a:avLst/>
            <a:gdLst/>
            <a:ahLst/>
            <a:cxnLst/>
            <a:rect l="l" t="t" r="r" b="b"/>
            <a:pathLst>
              <a:path w="17259300" h="8958119">
                <a:moveTo>
                  <a:pt x="0" y="0"/>
                </a:moveTo>
                <a:lnTo>
                  <a:pt x="17259300" y="0"/>
                </a:lnTo>
                <a:lnTo>
                  <a:pt x="17259300" y="8958119"/>
                </a:lnTo>
                <a:lnTo>
                  <a:pt x="0" y="8958119"/>
                </a:lnTo>
                <a:lnTo>
                  <a:pt x="0" y="0"/>
                </a:lnTo>
                <a:close/>
              </a:path>
            </a:pathLst>
          </a:custGeom>
          <a:blipFill>
            <a:blip r:embed="rId2"/>
            <a:stretch>
              <a:fillRect b="-8132"/>
            </a:stretch>
          </a:blipFill>
          <a:ln w="95250" cap="rnd">
            <a:solidFill>
              <a:srgbClr val="6C7B71"/>
            </a:solidFill>
            <a:prstDash val="solid"/>
            <a:round/>
          </a:ln>
        </p:spPr>
      </p:sp>
      <p:sp>
        <p:nvSpPr>
          <p:cNvPr id="100" name="Текстовое поле 99"/>
          <p:cNvSpPr txBox="1"/>
          <p:nvPr/>
        </p:nvSpPr>
        <p:spPr>
          <a:xfrm>
            <a:off x="7591425" y="826770"/>
            <a:ext cx="4307205" cy="5532755"/>
          </a:xfrm>
          <a:prstGeom prst="rect">
            <a:avLst/>
          </a:prstGeom>
          <a:noFill/>
          <a:ln w="9525">
            <a:noFill/>
          </a:ln>
        </p:spPr>
        <p:txBody>
          <a:bodyPr wrap="square">
            <a:noAutofit/>
          </a:bodyPr>
          <a:p>
            <a:pPr indent="0" algn="just">
              <a:lnSpc>
                <a:spcPct val="150000"/>
              </a:lnSpc>
            </a:pPr>
            <a:r>
              <a:rPr lang="en-US" b="0">
                <a:latin typeface="Times New Roman" panose="02020603050405020304" charset="0"/>
                <a:cs typeface="Calibri" panose="020F0502020204030204" charset="0"/>
              </a:rPr>
              <a:t>Другий день за протяжністю маршруту (доведеться проїхати лише в один бік майже 100 кілометрів), за наповненістю інформацією та враженнями, а також кількістю історичних пам’яток значно насиченіший за перший. Уранці виїхавши з Прилук, гості Приудайського краю свою першу зупинку роблять у селі Охіньки, де поблизу місцевої школи, найстарішої на Прилуччині (їй вже понад 150 років), розташоване ще одне погруддя Тараса Шевченка. Затим їхня дорога пролягає до Дігтярів.</a:t>
            </a:r>
            <a:endParaRPr lang="en-US" altLang="en-US" b="0">
              <a:latin typeface="Times New Roman" panose="02020603050405020304" charset="0"/>
              <a:cs typeface="Calibri" panose="020F050202020403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767080" y="258445"/>
            <a:ext cx="3763010" cy="868045"/>
          </a:xfrm>
        </p:spPr>
        <p:txBody>
          <a:bodyPr>
            <a:normAutofit/>
          </a:bodyPr>
          <a:p>
            <a:r>
              <a:rPr lang="uk-UA" altLang="ru-RU">
                <a:solidFill>
                  <a:schemeClr val="accent5"/>
                </a:solidFill>
                <a:latin typeface="Times New Roman" panose="02020603050405020304" charset="0"/>
                <a:cs typeface="Times New Roman" panose="02020603050405020304" charset="0"/>
                <a:sym typeface="+mn-ea"/>
              </a:rPr>
              <a:t>Село Дігтярі</a:t>
            </a:r>
            <a:endParaRPr lang="ru-RU" altLang="en-US"/>
          </a:p>
        </p:txBody>
      </p:sp>
      <p:sp>
        <p:nvSpPr>
          <p:cNvPr id="8" name="Freeform 8"/>
          <p:cNvSpPr/>
          <p:nvPr/>
        </p:nvSpPr>
        <p:spPr>
          <a:xfrm>
            <a:off x="353060" y="1125855"/>
            <a:ext cx="4718050" cy="2672080"/>
          </a:xfrm>
          <a:custGeom>
            <a:avLst/>
            <a:gdLst/>
            <a:ahLst/>
            <a:cxnLst/>
            <a:rect l="l" t="t" r="r" b="b"/>
            <a:pathLst>
              <a:path w="9775462" h="5658366">
                <a:moveTo>
                  <a:pt x="0" y="0"/>
                </a:moveTo>
                <a:lnTo>
                  <a:pt x="9775462" y="0"/>
                </a:lnTo>
                <a:lnTo>
                  <a:pt x="9775462" y="5658366"/>
                </a:lnTo>
                <a:lnTo>
                  <a:pt x="0" y="5658366"/>
                </a:lnTo>
                <a:lnTo>
                  <a:pt x="0" y="0"/>
                </a:lnTo>
                <a:close/>
              </a:path>
            </a:pathLst>
          </a:custGeom>
          <a:blipFill>
            <a:blip r:embed="rId2"/>
            <a:stretch>
              <a:fillRect l="-4695" r="-8661" b="-46878"/>
            </a:stretch>
          </a:blipFill>
        </p:spPr>
      </p:sp>
      <p:sp>
        <p:nvSpPr>
          <p:cNvPr id="7" name="Freeform 7"/>
          <p:cNvSpPr/>
          <p:nvPr/>
        </p:nvSpPr>
        <p:spPr>
          <a:xfrm>
            <a:off x="5157470" y="1955165"/>
            <a:ext cx="3450590" cy="2946400"/>
          </a:xfrm>
          <a:custGeom>
            <a:avLst/>
            <a:gdLst/>
            <a:ahLst/>
            <a:cxnLst/>
            <a:rect l="l" t="t" r="r" b="b"/>
            <a:pathLst>
              <a:path w="8083100" h="4599590">
                <a:moveTo>
                  <a:pt x="0" y="0"/>
                </a:moveTo>
                <a:lnTo>
                  <a:pt x="8083100" y="0"/>
                </a:lnTo>
                <a:lnTo>
                  <a:pt x="8083100" y="4599590"/>
                </a:lnTo>
                <a:lnTo>
                  <a:pt x="0" y="4599590"/>
                </a:lnTo>
                <a:lnTo>
                  <a:pt x="0" y="0"/>
                </a:lnTo>
                <a:close/>
              </a:path>
            </a:pathLst>
          </a:custGeom>
          <a:blipFill>
            <a:blip r:embed="rId3"/>
            <a:stretch>
              <a:fillRect l="-14695" t="-24024" b="-27146"/>
            </a:stretch>
          </a:blipFill>
        </p:spPr>
      </p:sp>
      <p:sp>
        <p:nvSpPr>
          <p:cNvPr id="5" name="Freeform 5"/>
          <p:cNvSpPr/>
          <p:nvPr/>
        </p:nvSpPr>
        <p:spPr>
          <a:xfrm>
            <a:off x="353060" y="3990975"/>
            <a:ext cx="4658995" cy="2736850"/>
          </a:xfrm>
          <a:custGeom>
            <a:avLst/>
            <a:gdLst/>
            <a:ahLst/>
            <a:cxnLst/>
            <a:rect l="l" t="t" r="r" b="b"/>
            <a:pathLst>
              <a:path w="8440316" h="4105624">
                <a:moveTo>
                  <a:pt x="0" y="0"/>
                </a:moveTo>
                <a:lnTo>
                  <a:pt x="8440315" y="0"/>
                </a:lnTo>
                <a:lnTo>
                  <a:pt x="8440315" y="4105624"/>
                </a:lnTo>
                <a:lnTo>
                  <a:pt x="0" y="4105624"/>
                </a:lnTo>
                <a:lnTo>
                  <a:pt x="0" y="0"/>
                </a:lnTo>
                <a:close/>
              </a:path>
            </a:pathLst>
          </a:custGeom>
          <a:blipFill>
            <a:blip r:embed="rId4"/>
            <a:stretch>
              <a:fillRect l="-20510" t="-29622" b="-35437"/>
            </a:stretch>
          </a:blipFill>
        </p:spPr>
      </p:sp>
      <p:sp>
        <p:nvSpPr>
          <p:cNvPr id="100" name="Текстовое поле 99"/>
          <p:cNvSpPr txBox="1"/>
          <p:nvPr/>
        </p:nvSpPr>
        <p:spPr>
          <a:xfrm>
            <a:off x="8753475" y="95885"/>
            <a:ext cx="3124835" cy="6761480"/>
          </a:xfrm>
          <a:prstGeom prst="rect">
            <a:avLst/>
          </a:prstGeom>
          <a:noFill/>
          <a:ln w="9525">
            <a:noFill/>
          </a:ln>
        </p:spPr>
        <p:txBody>
          <a:bodyPr wrap="square">
            <a:noAutofit/>
          </a:bodyPr>
          <a:p>
            <a:pPr indent="0" algn="just">
              <a:lnSpc>
                <a:spcPct val="150000"/>
              </a:lnSpc>
            </a:pPr>
            <a:r>
              <a:rPr lang="en-US" b="0">
                <a:latin typeface="Times New Roman" panose="02020603050405020304" charset="0"/>
                <a:cs typeface="Calibri" panose="020F0502020204030204" charset="0"/>
              </a:rPr>
              <a:t>У цьому селищі розташована садиба Петра Ґалаґана, зведена архітектором Павлом Дубровським у 1825-1832 роках. Панський будинок розміщено на високому лівому березі річки Лисогір, головним західним фасадом у бік парадного в’їзду (нині у будівлі панської садиби розміщується професійний аграрний ліцей). Про свої (не надто втішні) враження від Дігтярів Тарас Шевченко описав у повісті «Музикант».</a:t>
            </a:r>
            <a:endParaRPr lang="en-US" altLang="en-US" b="0">
              <a:latin typeface="Times New Roman" panose="02020603050405020304" charset="0"/>
              <a:cs typeface="Calibri" panose="020F0502020204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Замещающее содержимое 10"/>
          <p:cNvPicPr>
            <a:picLocks noChangeAspect="1"/>
          </p:cNvPicPr>
          <p:nvPr>
            <p:ph sz="half" idx="2"/>
          </p:nvPr>
        </p:nvPicPr>
        <p:blipFill>
          <a:blip r:embed="rId1">
            <a:lum bright="30000"/>
          </a:blip>
          <a:stretch>
            <a:fillRect/>
          </a:stretch>
        </p:blipFill>
        <p:spPr>
          <a:xfrm>
            <a:off x="-635" y="0"/>
            <a:ext cx="12192635" cy="6784340"/>
          </a:xfrm>
          <a:prstGeom prst="rect">
            <a:avLst/>
          </a:prstGeom>
        </p:spPr>
      </p:pic>
      <p:sp>
        <p:nvSpPr>
          <p:cNvPr id="3" name="Заголовок 2"/>
          <p:cNvSpPr>
            <a:spLocks noGrp="1"/>
          </p:cNvSpPr>
          <p:nvPr>
            <p:ph type="title"/>
          </p:nvPr>
        </p:nvSpPr>
        <p:spPr>
          <a:xfrm>
            <a:off x="647700" y="74295"/>
            <a:ext cx="4598670" cy="957580"/>
          </a:xfrm>
        </p:spPr>
        <p:txBody>
          <a:bodyPr>
            <a:normAutofit/>
          </a:bodyPr>
          <a:p>
            <a:r>
              <a:rPr lang="uk-UA" altLang="ru-RU">
                <a:solidFill>
                  <a:schemeClr val="accent5"/>
                </a:solidFill>
                <a:latin typeface="Times New Roman" panose="02020603050405020304" charset="0"/>
                <a:cs typeface="Times New Roman" panose="02020603050405020304" charset="0"/>
                <a:sym typeface="+mn-ea"/>
              </a:rPr>
              <a:t>Село Сокиринці</a:t>
            </a:r>
            <a:endParaRPr lang="ru-RU" altLang="en-US"/>
          </a:p>
        </p:txBody>
      </p:sp>
      <p:sp>
        <p:nvSpPr>
          <p:cNvPr id="5" name="Freeform 5"/>
          <p:cNvSpPr/>
          <p:nvPr/>
        </p:nvSpPr>
        <p:spPr>
          <a:xfrm>
            <a:off x="1017270" y="3311525"/>
            <a:ext cx="3211195" cy="3221990"/>
          </a:xfrm>
          <a:custGeom>
            <a:avLst/>
            <a:gdLst/>
            <a:ahLst/>
            <a:cxnLst/>
            <a:rect l="l" t="t" r="r" b="b"/>
            <a:pathLst>
              <a:path w="7143047" h="6621145">
                <a:moveTo>
                  <a:pt x="0" y="0"/>
                </a:moveTo>
                <a:lnTo>
                  <a:pt x="7143047" y="0"/>
                </a:lnTo>
                <a:lnTo>
                  <a:pt x="7143047" y="6621145"/>
                </a:lnTo>
                <a:lnTo>
                  <a:pt x="0" y="6621145"/>
                </a:lnTo>
                <a:lnTo>
                  <a:pt x="0" y="0"/>
                </a:lnTo>
                <a:close/>
              </a:path>
            </a:pathLst>
          </a:custGeom>
          <a:blipFill>
            <a:blip r:embed="rId2"/>
            <a:stretch>
              <a:fillRect l="-386" r="-23204"/>
            </a:stretch>
          </a:blipFill>
        </p:spPr>
      </p:sp>
      <p:pic>
        <p:nvPicPr>
          <p:cNvPr id="2" name="Замещающее содержимое 1"/>
          <p:cNvPicPr>
            <a:picLocks noChangeAspect="1"/>
          </p:cNvPicPr>
          <p:nvPr>
            <p:ph sz="half" idx="1"/>
          </p:nvPr>
        </p:nvPicPr>
        <p:blipFill>
          <a:blip r:embed="rId3"/>
          <a:stretch>
            <a:fillRect/>
          </a:stretch>
        </p:blipFill>
        <p:spPr>
          <a:xfrm>
            <a:off x="1093470" y="984885"/>
            <a:ext cx="2875915" cy="2176780"/>
          </a:xfrm>
          <a:prstGeom prst="rect">
            <a:avLst/>
          </a:prstGeom>
        </p:spPr>
      </p:pic>
      <p:sp>
        <p:nvSpPr>
          <p:cNvPr id="6" name="Freeform 6"/>
          <p:cNvSpPr/>
          <p:nvPr/>
        </p:nvSpPr>
        <p:spPr>
          <a:xfrm>
            <a:off x="5147310" y="156210"/>
            <a:ext cx="6769100" cy="3005455"/>
          </a:xfrm>
          <a:custGeom>
            <a:avLst/>
            <a:gdLst/>
            <a:ahLst/>
            <a:cxnLst/>
            <a:rect l="l" t="t" r="r" b="b"/>
            <a:pathLst>
              <a:path w="11862681" h="5876400">
                <a:moveTo>
                  <a:pt x="0" y="0"/>
                </a:moveTo>
                <a:lnTo>
                  <a:pt x="11862681" y="0"/>
                </a:lnTo>
                <a:lnTo>
                  <a:pt x="11862681" y="5876400"/>
                </a:lnTo>
                <a:lnTo>
                  <a:pt x="0" y="5876400"/>
                </a:lnTo>
                <a:lnTo>
                  <a:pt x="0" y="0"/>
                </a:lnTo>
                <a:close/>
              </a:path>
            </a:pathLst>
          </a:custGeom>
          <a:blipFill>
            <a:blip r:embed="rId4"/>
            <a:stretch>
              <a:fillRect b="-51585"/>
            </a:stretch>
          </a:blipFill>
        </p:spPr>
      </p:sp>
      <p:sp>
        <p:nvSpPr>
          <p:cNvPr id="8" name="Freeform 8"/>
          <p:cNvSpPr/>
          <p:nvPr/>
        </p:nvSpPr>
        <p:spPr>
          <a:xfrm>
            <a:off x="12769379" y="6784924"/>
            <a:ext cx="5172750" cy="3502076"/>
          </a:xfrm>
          <a:custGeom>
            <a:avLst/>
            <a:gdLst/>
            <a:ahLst/>
            <a:cxnLst/>
            <a:rect l="l" t="t" r="r" b="b"/>
            <a:pathLst>
              <a:path w="5172750" h="3502076">
                <a:moveTo>
                  <a:pt x="0" y="0"/>
                </a:moveTo>
                <a:lnTo>
                  <a:pt x="5172750" y="0"/>
                </a:lnTo>
                <a:lnTo>
                  <a:pt x="5172750" y="3502076"/>
                </a:lnTo>
                <a:lnTo>
                  <a:pt x="0" y="3502076"/>
                </a:lnTo>
                <a:lnTo>
                  <a:pt x="0" y="0"/>
                </a:lnTo>
                <a:close/>
              </a:path>
            </a:pathLst>
          </a:custGeom>
          <a:blipFill>
            <a:blip r:embed="rId5"/>
            <a:stretch>
              <a:fillRect l="-29907" t="-17465" r="-40028" b="-34961"/>
            </a:stretch>
          </a:blipFill>
        </p:spPr>
      </p:sp>
      <p:sp>
        <p:nvSpPr>
          <p:cNvPr id="100" name="Текстовое поле 99"/>
          <p:cNvSpPr txBox="1"/>
          <p:nvPr/>
        </p:nvSpPr>
        <p:spPr>
          <a:xfrm>
            <a:off x="5896610" y="3395345"/>
            <a:ext cx="5903595" cy="2861310"/>
          </a:xfrm>
          <a:prstGeom prst="rect">
            <a:avLst/>
          </a:prstGeom>
          <a:noFill/>
          <a:ln w="9525">
            <a:noFill/>
          </a:ln>
        </p:spPr>
        <p:txBody>
          <a:bodyPr wrap="square">
            <a:spAutoFit/>
          </a:bodyPr>
          <a:p>
            <a:pPr indent="0" algn="just"/>
            <a:r>
              <a:rPr lang="en-US" b="0">
                <a:latin typeface="Times New Roman" panose="02020603050405020304" charset="0"/>
                <a:cs typeface="Calibri" panose="020F0502020204030204" charset="0"/>
              </a:rPr>
              <a:t>Наступною зупинкою є село Сокиринці, де Шевченко був неодноразово. Двоповерховий палац, парк (пам’ятка садово-паркового мистецтва загальнодержавного значення), а також музей знаного кобзаря Остапа Вересая – це все є у цьому селі. Відвідини Сокиринців дадуть змогу у повній мірі відчути життя та побут українського панства та простого люду у першій половині ХІХ століття, а прогулянка прекрасним Сокиринським парком стане приємним бонусом. І саме у Сокиринцях на туристів очікує обід.</a:t>
            </a:r>
            <a:endParaRPr lang="en-US" altLang="en-US" b="0">
              <a:latin typeface="Times New Roman" panose="02020603050405020304" charset="0"/>
              <a:cs typeface="Calibri" panose="020F050202020403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85090"/>
            <a:ext cx="11338560" cy="784225"/>
          </a:xfrm>
        </p:spPr>
        <p:txBody>
          <a:bodyPr>
            <a:normAutofit/>
          </a:bodyPr>
          <a:p>
            <a:r>
              <a:rPr lang="uk-UA" altLang="ru-RU">
                <a:solidFill>
                  <a:schemeClr val="accent5"/>
                </a:solidFill>
                <a:latin typeface="Times New Roman" panose="02020603050405020304" charset="0"/>
                <a:cs typeface="Times New Roman" panose="02020603050405020304" charset="0"/>
                <a:sym typeface="+mn-ea"/>
              </a:rPr>
              <a:t>Село Тростянець                     Качанівка</a:t>
            </a:r>
            <a:endParaRPr lang="ru-RU" altLang="en-US"/>
          </a:p>
        </p:txBody>
      </p:sp>
      <p:sp>
        <p:nvSpPr>
          <p:cNvPr id="5" name="Freeform 5"/>
          <p:cNvSpPr/>
          <p:nvPr/>
        </p:nvSpPr>
        <p:spPr>
          <a:xfrm>
            <a:off x="198120" y="783590"/>
            <a:ext cx="3402330" cy="2580640"/>
          </a:xfrm>
          <a:custGeom>
            <a:avLst/>
            <a:gdLst/>
            <a:ahLst/>
            <a:cxnLst/>
            <a:rect l="l" t="t" r="r" b="b"/>
            <a:pathLst>
              <a:path w="7715250" h="7134360">
                <a:moveTo>
                  <a:pt x="0" y="0"/>
                </a:moveTo>
                <a:lnTo>
                  <a:pt x="7715250" y="0"/>
                </a:lnTo>
                <a:lnTo>
                  <a:pt x="7715250" y="7134360"/>
                </a:lnTo>
                <a:lnTo>
                  <a:pt x="0" y="7134360"/>
                </a:lnTo>
                <a:lnTo>
                  <a:pt x="0" y="0"/>
                </a:lnTo>
                <a:close/>
              </a:path>
            </a:pathLst>
          </a:custGeom>
          <a:blipFill>
            <a:blip r:embed="rId2"/>
            <a:stretch>
              <a:fillRect t="-6158" b="-38031"/>
            </a:stretch>
          </a:blipFill>
        </p:spPr>
      </p:sp>
      <p:sp>
        <p:nvSpPr>
          <p:cNvPr id="6" name="Freeform 6"/>
          <p:cNvSpPr/>
          <p:nvPr/>
        </p:nvSpPr>
        <p:spPr>
          <a:xfrm>
            <a:off x="183515" y="3473450"/>
            <a:ext cx="2510155" cy="2842895"/>
          </a:xfrm>
          <a:custGeom>
            <a:avLst/>
            <a:gdLst/>
            <a:ahLst/>
            <a:cxnLst/>
            <a:rect l="l" t="t" r="r" b="b"/>
            <a:pathLst>
              <a:path w="6106241" h="6832406">
                <a:moveTo>
                  <a:pt x="0" y="0"/>
                </a:moveTo>
                <a:lnTo>
                  <a:pt x="6106241" y="0"/>
                </a:lnTo>
                <a:lnTo>
                  <a:pt x="6106241" y="6832406"/>
                </a:lnTo>
                <a:lnTo>
                  <a:pt x="0" y="6832406"/>
                </a:lnTo>
                <a:lnTo>
                  <a:pt x="0" y="0"/>
                </a:lnTo>
                <a:close/>
              </a:path>
            </a:pathLst>
          </a:custGeom>
          <a:blipFill>
            <a:blip r:embed="rId3"/>
            <a:stretch>
              <a:fillRect t="-19162"/>
            </a:stretch>
          </a:blipFill>
        </p:spPr>
      </p:sp>
      <p:sp>
        <p:nvSpPr>
          <p:cNvPr id="2" name="Freeform 6"/>
          <p:cNvSpPr/>
          <p:nvPr/>
        </p:nvSpPr>
        <p:spPr>
          <a:xfrm>
            <a:off x="5938520" y="783590"/>
            <a:ext cx="6047740" cy="2508250"/>
          </a:xfrm>
          <a:custGeom>
            <a:avLst/>
            <a:gdLst/>
            <a:ahLst/>
            <a:cxnLst/>
            <a:rect l="l" t="t" r="r" b="b"/>
            <a:pathLst>
              <a:path w="15692647" h="5143500">
                <a:moveTo>
                  <a:pt x="0" y="0"/>
                </a:moveTo>
                <a:lnTo>
                  <a:pt x="15692647" y="0"/>
                </a:lnTo>
                <a:lnTo>
                  <a:pt x="15692647" y="5143500"/>
                </a:lnTo>
                <a:lnTo>
                  <a:pt x="0" y="5143500"/>
                </a:lnTo>
                <a:lnTo>
                  <a:pt x="0" y="0"/>
                </a:lnTo>
                <a:close/>
              </a:path>
            </a:pathLst>
          </a:custGeom>
          <a:blipFill>
            <a:blip r:embed="rId4"/>
            <a:stretch>
              <a:fillRect/>
            </a:stretch>
          </a:blipFill>
        </p:spPr>
      </p:sp>
      <p:sp>
        <p:nvSpPr>
          <p:cNvPr id="100" name="Текстовое поле 99"/>
          <p:cNvSpPr txBox="1"/>
          <p:nvPr/>
        </p:nvSpPr>
        <p:spPr>
          <a:xfrm>
            <a:off x="2693670" y="3755390"/>
            <a:ext cx="5080000" cy="2957195"/>
          </a:xfrm>
          <a:prstGeom prst="rect">
            <a:avLst/>
          </a:prstGeom>
          <a:noFill/>
          <a:ln w="9525">
            <a:noFill/>
          </a:ln>
        </p:spPr>
        <p:txBody>
          <a:bodyPr>
            <a:noAutofit/>
          </a:bodyPr>
          <a:p>
            <a:pPr indent="0" algn="just"/>
            <a:r>
              <a:rPr lang="uk-UA" altLang="en-US" b="0">
                <a:latin typeface="Times New Roman" panose="02020603050405020304" charset="0"/>
                <a:cs typeface="Calibri" panose="020F0502020204030204" charset="0"/>
              </a:rPr>
              <a:t>Ч</a:t>
            </a:r>
            <a:r>
              <a:rPr lang="en-US" b="0">
                <a:latin typeface="Times New Roman" panose="02020603050405020304" charset="0"/>
                <a:cs typeface="Calibri" panose="020F0502020204030204" charset="0"/>
              </a:rPr>
              <a:t>удовим доповненням туристичного маршруту «Слідами Шевченка» є візит до дендрологічного парку «Тростянець» в однойменному селищі. Так, великий Кобзар тут ніколи не бував, але відвідуючи Прилуччину і не побувати у Тростянці буде великою помилкою. Парк, заснований у 1833 році Іваном Михайловичем Скоропадським, дідом останнього гетьмана України Павла Скоропадського, є справжньою перлиною ландшафтної архітектури України.</a:t>
            </a:r>
            <a:endParaRPr lang="en-US" altLang="en-US" b="0">
              <a:latin typeface="Times New Roman" panose="02020603050405020304" charset="0"/>
              <a:cs typeface="Calibri" panose="020F0502020204030204" charset="0"/>
            </a:endParaRPr>
          </a:p>
        </p:txBody>
      </p:sp>
      <p:sp>
        <p:nvSpPr>
          <p:cNvPr id="3" name="Текстовое поле 2"/>
          <p:cNvSpPr txBox="1"/>
          <p:nvPr/>
        </p:nvSpPr>
        <p:spPr>
          <a:xfrm>
            <a:off x="8021320" y="3473450"/>
            <a:ext cx="4094480" cy="3109595"/>
          </a:xfrm>
          <a:prstGeom prst="rect">
            <a:avLst/>
          </a:prstGeom>
          <a:noFill/>
          <a:ln w="9525">
            <a:noFill/>
          </a:ln>
        </p:spPr>
        <p:txBody>
          <a:bodyPr wrap="square">
            <a:noAutofit/>
          </a:bodyPr>
          <a:p>
            <a:pPr indent="0" algn="just"/>
            <a:r>
              <a:rPr lang="en-US" b="0">
                <a:latin typeface="Times New Roman" panose="02020603050405020304" charset="0"/>
                <a:cs typeface="Calibri" panose="020F0502020204030204" charset="0"/>
              </a:rPr>
              <a:t>Крайньою точкою на мапі маршруту «Слідами Шевченка» є Національний історико-культурний заповідник «Качанівка» в однойменному селищі на березі річки Смош. До палацового ансамблю Качанівки входять безпосередньо палац, зведений у стилі класицизму, північний та південний флігелі, служби, альтанка Глінки, Георгіївськ</a:t>
            </a:r>
            <a:r>
              <a:rPr lang="en-US">
                <a:latin typeface="Times New Roman" panose="02020603050405020304" charset="0"/>
                <a:cs typeface="Calibri" panose="020F0502020204030204" charset="0"/>
                <a:sym typeface="+mn-ea"/>
              </a:rPr>
              <a:t>. </a:t>
            </a:r>
            <a:r>
              <a:rPr lang="en-US" b="0">
                <a:latin typeface="Times New Roman" panose="02020603050405020304" charset="0"/>
                <a:cs typeface="Calibri" panose="020F0502020204030204" charset="0"/>
              </a:rPr>
              <a:t>а церква, господарські споруди</a:t>
            </a:r>
            <a:endParaRPr lang="en-US" altLang="en-US" b="0">
              <a:latin typeface="Times New Roman" panose="02020603050405020304" charset="0"/>
              <a:cs typeface="Calibri" panose="020F05020202040302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Заголовок 2"/>
          <p:cNvSpPr>
            <a:spLocks noGrp="1"/>
          </p:cNvSpPr>
          <p:nvPr>
            <p:ph type="title"/>
          </p:nvPr>
        </p:nvSpPr>
        <p:spPr/>
        <p:txBody>
          <a:bodyPr/>
          <a:p>
            <a:endParaRPr lang="ru-RU" altLang="en-US"/>
          </a:p>
        </p:txBody>
      </p:sp>
      <p:pic>
        <p:nvPicPr>
          <p:cNvPr id="11" name="Замещающее содержимое 10"/>
          <p:cNvPicPr>
            <a:picLocks noChangeAspect="1"/>
          </p:cNvPicPr>
          <p:nvPr>
            <p:ph sz="half" idx="1"/>
          </p:nvPr>
        </p:nvPicPr>
        <p:blipFill>
          <a:blip r:embed="rId1">
            <a:lum bright="30000"/>
          </a:blip>
          <a:stretch>
            <a:fillRect/>
          </a:stretch>
        </p:blipFill>
        <p:spPr>
          <a:xfrm>
            <a:off x="-635" y="0"/>
            <a:ext cx="12192000" cy="6858635"/>
          </a:xfrm>
          <a:prstGeom prst="rect">
            <a:avLst/>
          </a:prstGeom>
        </p:spPr>
      </p:pic>
      <p:sp>
        <p:nvSpPr>
          <p:cNvPr id="5" name="Freeform 5"/>
          <p:cNvSpPr/>
          <p:nvPr/>
        </p:nvSpPr>
        <p:spPr>
          <a:xfrm>
            <a:off x="295275" y="2917190"/>
            <a:ext cx="5226050" cy="3625215"/>
          </a:xfrm>
          <a:custGeom>
            <a:avLst/>
            <a:gdLst/>
            <a:ahLst/>
            <a:cxnLst/>
            <a:rect l="l" t="t" r="r" b="b"/>
            <a:pathLst>
              <a:path w="13261417" h="8046654">
                <a:moveTo>
                  <a:pt x="0" y="0"/>
                </a:moveTo>
                <a:lnTo>
                  <a:pt x="13261417" y="0"/>
                </a:lnTo>
                <a:lnTo>
                  <a:pt x="13261417" y="8046654"/>
                </a:lnTo>
                <a:lnTo>
                  <a:pt x="0" y="8046654"/>
                </a:lnTo>
                <a:lnTo>
                  <a:pt x="0" y="0"/>
                </a:lnTo>
                <a:close/>
              </a:path>
            </a:pathLst>
          </a:custGeom>
          <a:blipFill>
            <a:blip r:embed="rId2"/>
            <a:stretch>
              <a:fillRect t="-72539" b="-46958"/>
            </a:stretch>
          </a:blipFill>
        </p:spPr>
      </p:sp>
      <p:sp>
        <p:nvSpPr>
          <p:cNvPr id="6" name="Freeform 6"/>
          <p:cNvSpPr/>
          <p:nvPr/>
        </p:nvSpPr>
        <p:spPr>
          <a:xfrm>
            <a:off x="7282180" y="2744470"/>
            <a:ext cx="4447540" cy="3797935"/>
          </a:xfrm>
          <a:custGeom>
            <a:avLst/>
            <a:gdLst/>
            <a:ahLst/>
            <a:cxnLst/>
            <a:rect l="l" t="t" r="r" b="b"/>
            <a:pathLst>
              <a:path w="8432967" h="11231477">
                <a:moveTo>
                  <a:pt x="0" y="0"/>
                </a:moveTo>
                <a:lnTo>
                  <a:pt x="8432967" y="0"/>
                </a:lnTo>
                <a:lnTo>
                  <a:pt x="8432967" y="11231477"/>
                </a:lnTo>
                <a:lnTo>
                  <a:pt x="0" y="11231477"/>
                </a:lnTo>
                <a:lnTo>
                  <a:pt x="0" y="0"/>
                </a:lnTo>
                <a:close/>
              </a:path>
            </a:pathLst>
          </a:custGeom>
          <a:blipFill>
            <a:blip r:embed="rId3"/>
            <a:stretch>
              <a:fillRect/>
            </a:stretch>
          </a:blipFill>
        </p:spPr>
      </p:sp>
      <p:sp>
        <p:nvSpPr>
          <p:cNvPr id="100" name="Текстовое поле 99"/>
          <p:cNvSpPr txBox="1"/>
          <p:nvPr/>
        </p:nvSpPr>
        <p:spPr>
          <a:xfrm>
            <a:off x="1454785" y="124460"/>
            <a:ext cx="10594340" cy="2619375"/>
          </a:xfrm>
          <a:prstGeom prst="rect">
            <a:avLst/>
          </a:prstGeom>
          <a:noFill/>
          <a:ln w="9525">
            <a:noFill/>
          </a:ln>
        </p:spPr>
        <p:txBody>
          <a:bodyPr wrap="square">
            <a:noAutofit/>
          </a:bodyPr>
          <a:p>
            <a:pPr indent="0" algn="just"/>
            <a:r>
              <a:rPr lang="en-US" sz="2000" b="1">
                <a:solidFill>
                  <a:schemeClr val="accent5"/>
                </a:solidFill>
                <a:latin typeface="Times New Roman" panose="02020603050405020304" charset="0"/>
                <a:cs typeface="Calibri" panose="020F0502020204030204" charset="0"/>
              </a:rPr>
              <a:t>Важливим для популяризації туристичного краєзнавчого маршруту «Слідами Шевченка» є розроблені мною два буклети. Один із них – інформаційна довідка – містить історичну інформацію про населені пункти маршруту, а також про їхні пам’ятки культури. У рекламному проспекті (другий буклет) зібрані зображення найвизначніших місць, в яких можуть побувати туристи, що йтимуть «Слідами Шевченка», а також подані цитати Кобзаря із його творів та листів про той чи інший населений пункт. Буклети можуть бути використані для пропагування реалізації у майбутньому даного проєкту та для залучення якнайбільшої кількості туристів, які відвідають мою рідну Прилуччину.</a:t>
            </a:r>
            <a:endParaRPr lang="en-US" altLang="en-US" sz="2000" b="1">
              <a:solidFill>
                <a:schemeClr val="accent5"/>
              </a:solidFill>
              <a:latin typeface="Times New Roman" panose="02020603050405020304" charset="0"/>
              <a:cs typeface="Calibri" panose="020F05020202040302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sz="half" idx="2"/>
          </p:nvPr>
        </p:nvPicPr>
        <p:blipFill>
          <a:blip r:embed="rId1">
            <a:lum bright="30000"/>
          </a:blip>
          <a:stretch>
            <a:fillRect/>
          </a:stretch>
        </p:blipFill>
        <p:spPr>
          <a:xfrm>
            <a:off x="0" y="0"/>
            <a:ext cx="12192000" cy="6858000"/>
          </a:xfrm>
          <a:prstGeom prst="rect">
            <a:avLst/>
          </a:prstGeom>
        </p:spPr>
      </p:pic>
      <p:sp>
        <p:nvSpPr>
          <p:cNvPr id="8" name="Заголовок 7"/>
          <p:cNvSpPr>
            <a:spLocks noGrp="1"/>
          </p:cNvSpPr>
          <p:nvPr>
            <p:ph type="title"/>
          </p:nvPr>
        </p:nvSpPr>
        <p:spPr>
          <a:xfrm>
            <a:off x="1395730" y="106680"/>
            <a:ext cx="10721340" cy="2018665"/>
          </a:xfrm>
        </p:spPr>
        <p:txBody>
          <a:bodyPr/>
          <a:p>
            <a:pPr algn="just"/>
            <a:r>
              <a:rPr lang="uk-UA" altLang="ru-RU" sz="2800" b="1">
                <a:solidFill>
                  <a:srgbClr val="C00000"/>
                </a:solidFill>
              </a:rPr>
              <a:t>Висновки.</a:t>
            </a:r>
            <a:r>
              <a:rPr lang="uk-UA" altLang="ru-RU" sz="2400" b="1">
                <a:solidFill>
                  <a:srgbClr val="C00000"/>
                </a:solidFill>
              </a:rPr>
              <a:t> Р</a:t>
            </a:r>
            <a:r>
              <a:rPr lang="ru-RU" altLang="en-US" sz="2400" b="1">
                <a:solidFill>
                  <a:srgbClr val="C00000"/>
                </a:solidFill>
              </a:rPr>
              <a:t>озроб</a:t>
            </a:r>
            <a:r>
              <a:rPr lang="uk-UA" altLang="ru-RU" sz="2400" b="1">
                <a:solidFill>
                  <a:srgbClr val="C00000"/>
                </a:solidFill>
              </a:rPr>
              <a:t>лений</a:t>
            </a:r>
            <a:r>
              <a:rPr lang="ru-RU" altLang="en-US" sz="2400" b="1">
                <a:solidFill>
                  <a:srgbClr val="C00000"/>
                </a:solidFill>
              </a:rPr>
              <a:t> дводенний туристичний маршрут «Слідами Шевченка»</a:t>
            </a:r>
            <a:r>
              <a:rPr lang="uk-UA" altLang="ru-RU" sz="2400" b="1">
                <a:solidFill>
                  <a:srgbClr val="C00000"/>
                </a:solidFill>
              </a:rPr>
              <a:t> дасть можливість ознайомитися з </a:t>
            </a:r>
            <a:r>
              <a:rPr lang="ru-RU" altLang="en-US" sz="2400" b="1">
                <a:solidFill>
                  <a:srgbClr val="C00000"/>
                </a:solidFill>
              </a:rPr>
              <a:t> найвизначніш</a:t>
            </a:r>
            <a:r>
              <a:rPr lang="uk-UA" altLang="ru-RU" sz="2400" b="1">
                <a:solidFill>
                  <a:srgbClr val="C00000"/>
                </a:solidFill>
              </a:rPr>
              <a:t>ими</a:t>
            </a:r>
            <a:r>
              <a:rPr lang="ru-RU" altLang="en-US" sz="2400" b="1">
                <a:solidFill>
                  <a:srgbClr val="C00000"/>
                </a:solidFill>
              </a:rPr>
              <a:t> пам’ятк</a:t>
            </a:r>
            <a:r>
              <a:rPr lang="uk-UA" altLang="ru-RU" sz="2400" b="1">
                <a:solidFill>
                  <a:srgbClr val="C00000"/>
                </a:solidFill>
              </a:rPr>
              <a:t>ами</a:t>
            </a:r>
            <a:r>
              <a:rPr lang="ru-RU" altLang="en-US" sz="2400" b="1">
                <a:solidFill>
                  <a:srgbClr val="C00000"/>
                </a:solidFill>
              </a:rPr>
              <a:t> у </a:t>
            </a:r>
            <a:r>
              <a:rPr lang="uk-UA" altLang="ru-RU" sz="2400" b="1">
                <a:solidFill>
                  <a:srgbClr val="C00000"/>
                </a:solidFill>
              </a:rPr>
              <a:t>тих</a:t>
            </a:r>
            <a:r>
              <a:rPr lang="ru-RU" altLang="en-US" sz="2400" b="1">
                <a:solidFill>
                  <a:srgbClr val="C00000"/>
                </a:solidFill>
              </a:rPr>
              <a:t> населен</a:t>
            </a:r>
            <a:r>
              <a:rPr lang="uk-UA" altLang="ru-RU" sz="2400" b="1">
                <a:solidFill>
                  <a:srgbClr val="C00000"/>
                </a:solidFill>
              </a:rPr>
              <a:t>их</a:t>
            </a:r>
            <a:r>
              <a:rPr lang="ru-RU" altLang="en-US" sz="2400" b="1">
                <a:solidFill>
                  <a:srgbClr val="C00000"/>
                </a:solidFill>
              </a:rPr>
              <a:t> пункт</a:t>
            </a:r>
            <a:r>
              <a:rPr lang="uk-UA" altLang="ru-RU" sz="2400" b="1">
                <a:solidFill>
                  <a:srgbClr val="C00000"/>
                </a:solidFill>
              </a:rPr>
              <a:t>ах Прилуччини</a:t>
            </a:r>
            <a:r>
              <a:rPr lang="ru-RU" altLang="en-US" sz="2400" b="1">
                <a:solidFill>
                  <a:srgbClr val="C00000"/>
                </a:solidFill>
              </a:rPr>
              <a:t>, </a:t>
            </a:r>
            <a:r>
              <a:rPr lang="uk-UA" altLang="ru-RU" sz="2400" b="1">
                <a:solidFill>
                  <a:srgbClr val="C00000"/>
                </a:solidFill>
              </a:rPr>
              <a:t>де бував Великий Поет Тарас Гришорович Шевченко</a:t>
            </a:r>
            <a:r>
              <a:rPr lang="ru-RU" altLang="en-US" sz="2400" b="1">
                <a:solidFill>
                  <a:srgbClr val="C00000"/>
                </a:solidFill>
              </a:rPr>
              <a:t>. Усе докладно описано у маршруті і може бути використано для подальшої реалізації.</a:t>
            </a:r>
            <a:endParaRPr lang="ru-RU" altLang="en-US" sz="2400" b="1">
              <a:solidFill>
                <a:srgbClr val="C00000"/>
              </a:solidFill>
            </a:endParaRPr>
          </a:p>
        </p:txBody>
      </p:sp>
      <p:sp>
        <p:nvSpPr>
          <p:cNvPr id="100" name="Текстовое поле 99"/>
          <p:cNvSpPr txBox="1"/>
          <p:nvPr/>
        </p:nvSpPr>
        <p:spPr>
          <a:xfrm>
            <a:off x="1318895" y="2238375"/>
            <a:ext cx="10798175" cy="4619625"/>
          </a:xfrm>
          <a:prstGeom prst="rect">
            <a:avLst/>
          </a:prstGeom>
          <a:noFill/>
          <a:ln w="9525">
            <a:noFill/>
          </a:ln>
        </p:spPr>
        <p:txBody>
          <a:bodyPr>
            <a:noAutofit/>
          </a:bodyPr>
          <a:p>
            <a:pPr indent="0" algn="just"/>
            <a:r>
              <a:rPr lang="en-US" b="0">
                <a:solidFill>
                  <a:srgbClr val="000000"/>
                </a:solidFill>
                <a:latin typeface="Times New Roman" panose="02020603050405020304" charset="0"/>
                <a:cs typeface="Calibri" panose="020F0502020204030204" charset="0"/>
              </a:rPr>
              <a:t>СПИСОК ВИКОРИСТАНИХ ДЖЕРЕЛ </a:t>
            </a:r>
            <a:r>
              <a:rPr lang="en-US" b="0">
                <a:latin typeface="Times New Roman" panose="02020603050405020304" charset="0"/>
                <a:cs typeface="Calibri" panose="020F0502020204030204" charset="0"/>
              </a:rPr>
              <a:t>1. Афанасьєв-Чужбинський О.С. Спомини про Т.Г. Шевченка. // Спогади про Тараса Шевченка. – </a:t>
            </a:r>
            <a:r>
              <a:rPr lang="en-US" b="0">
                <a:solidFill>
                  <a:srgbClr val="000000"/>
                </a:solidFill>
                <a:latin typeface="Times New Roman" panose="02020603050405020304" charset="0"/>
                <a:cs typeface="Calibri" panose="020F0502020204030204" charset="0"/>
              </a:rPr>
              <a:t>К., 1982. – С. 87-1072. Державний дендрологічний парк «Тростянець» НАН України (с-ще Тростянець) </a:t>
            </a:r>
            <a:r>
              <a:rPr lang="en-US" b="0">
                <a:latin typeface="Times New Roman" panose="02020603050405020304" charset="0"/>
                <a:cs typeface="Calibri" panose="020F0502020204030204" charset="0"/>
              </a:rPr>
              <a:t>– Сайт «Вандрівка», 09 листопада 2021 року. – </a:t>
            </a:r>
            <a:r>
              <a:rPr lang="en-US" b="0" u="sng">
                <a:solidFill>
                  <a:srgbClr val="0000FF"/>
                </a:solidFill>
                <a:latin typeface="Times New Roman" panose="02020603050405020304" charset="0"/>
                <a:cs typeface="Calibri" panose="020F0502020204030204" charset="0"/>
                <a:hlinkClick r:id="rId2"/>
              </a:rPr>
              <a:t>https://vandrivka.com.ua/derzhavnij-dendrologichnij-park-trostyanets-nan-ukrayini-s-shhe-trostyanets/</a:t>
            </a:r>
            <a:r>
              <a:rPr lang="en-US" b="0">
                <a:latin typeface="Times New Roman" panose="02020603050405020304" charset="0"/>
                <a:cs typeface="Calibri" panose="020F0502020204030204" charset="0"/>
              </a:rPr>
              <a:t>3. Качанівка – Сайт «Landmarks.In.Ua». – </a:t>
            </a:r>
            <a:r>
              <a:rPr lang="en-US" b="0" u="sng">
                <a:solidFill>
                  <a:srgbClr val="0000FF"/>
                </a:solidFill>
                <a:latin typeface="Times New Roman" panose="02020603050405020304" charset="0"/>
                <a:cs typeface="Calibri" panose="020F0502020204030204" charset="0"/>
                <a:hlinkClick r:id="rId3"/>
              </a:rPr>
              <a:t>https://landmarks.in.ua/oblast/chernihivska/kachanivka</a:t>
            </a:r>
            <a:r>
              <a:rPr lang="en-US" b="0">
                <a:solidFill>
                  <a:srgbClr val="000000"/>
                </a:solidFill>
                <a:latin typeface="Times New Roman" panose="02020603050405020304" charset="0"/>
                <a:cs typeface="Calibri" panose="020F0502020204030204" charset="0"/>
              </a:rPr>
              <a:t>4. Кузьменко А.Ю. Друже незабутній… – К. – 1989. – 200 с.5. Риженко А.Г. Прилуччина в житті і творчості Тараса Шевченка. – Пр., – 2013. – 86 с.6. Сайт «Вікіпедія» – </a:t>
            </a:r>
            <a:r>
              <a:rPr lang="en-US" b="0" u="sng">
                <a:solidFill>
                  <a:srgbClr val="0000FF"/>
                </a:solidFill>
                <a:latin typeface="Times New Roman" panose="02020603050405020304" charset="0"/>
                <a:cs typeface="Calibri" panose="020F0502020204030204" charset="0"/>
                <a:hlinkClick r:id="rId4"/>
              </a:rPr>
              <a:t>https://uk.wikipedia.org/wiki/</a:t>
            </a:r>
            <a:r>
              <a:rPr lang="en-US" b="0">
                <a:latin typeface="Times New Roman" panose="02020603050405020304" charset="0"/>
              </a:rPr>
              <a:t>7. Шевченко Т.Г. Зібрання творів: У 6 т. – К., 2003. – Т. 1: Поезія 1837-1847 – 784 с.8. Шевченко Т.Г. Зібрання творів: У 6 т. – К., 2003. – Т. 3: Драматичні твори. Повісті – 592 с.9. Шевченко Т.Г. Зібрання творів: У 6 т. – К., 2003. – Т. 5. – 496 с.</a:t>
            </a:r>
            <a:r>
              <a:rPr lang="en-US" b="0">
                <a:latin typeface="Times New Roman" panose="02020603050405020304" charset="0"/>
                <a:cs typeface="Calibri" panose="020F0502020204030204" charset="0"/>
              </a:rPr>
              <a:t>10. Шевченко Т.Г. Повне зібрання творів в десяти томах. – К., 1961. – Т. 7: Живопис, графіка 1830-1847. – Кн. 1-2 – 346 с.</a:t>
            </a:r>
            <a:endParaRPr lang="en-US" altLang="en-US" b="0">
              <a:latin typeface="Times New Roman" panose="02020603050405020304" charset="0"/>
              <a:cs typeface="Calibri" panose="020F050202020403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sz="half" idx="1"/>
          </p:nvPr>
        </p:nvPicPr>
        <p:blipFill>
          <a:blip r:embed="rId1">
            <a:lum bright="30000"/>
          </a:blip>
          <a:stretch>
            <a:fillRect/>
          </a:stretch>
        </p:blipFill>
        <p:spPr>
          <a:xfrm>
            <a:off x="-635" y="0"/>
            <a:ext cx="12192000" cy="6858000"/>
          </a:xfrm>
          <a:prstGeom prst="rect">
            <a:avLst/>
          </a:prstGeom>
        </p:spPr>
      </p:pic>
      <p:sp>
        <p:nvSpPr>
          <p:cNvPr id="7" name="Заголовок 6"/>
          <p:cNvSpPr>
            <a:spLocks noGrp="1"/>
          </p:cNvSpPr>
          <p:nvPr>
            <p:ph type="title"/>
          </p:nvPr>
        </p:nvSpPr>
        <p:spPr>
          <a:xfrm>
            <a:off x="1421765" y="258445"/>
            <a:ext cx="10603230" cy="6447790"/>
          </a:xfrm>
        </p:spPr>
        <p:txBody>
          <a:bodyPr>
            <a:normAutofit/>
          </a:bodyPr>
          <a:p>
            <a:r>
              <a:rPr lang="en-US" sz="2000" b="1">
                <a:latin typeface="Times New Roman" panose="02020603050405020304" charset="0"/>
                <a:cs typeface="Calibri" panose="020F0502020204030204" charset="0"/>
                <a:sym typeface="+mn-ea"/>
              </a:rPr>
              <a:t>Об’єктом дослідження</a:t>
            </a:r>
            <a:r>
              <a:rPr lang="en-US" sz="2000">
                <a:latin typeface="Times New Roman" panose="02020603050405020304" charset="0"/>
                <a:cs typeface="Calibri" panose="020F0502020204030204" charset="0"/>
                <a:sym typeface="+mn-ea"/>
              </a:rPr>
              <a:t> є хронологія та географія подорожей великого Поета Прилуччиною.</a:t>
            </a:r>
            <a:br>
              <a:rPr lang="en-US" sz="2000" b="0">
                <a:latin typeface="Times New Roman" panose="02020603050405020304" charset="0"/>
                <a:cs typeface="Calibri" panose="020F0502020204030204" charset="0"/>
              </a:rPr>
            </a:br>
            <a:br>
              <a:rPr lang="en-US" sz="2000" b="0">
                <a:latin typeface="Times New Roman" panose="02020603050405020304" charset="0"/>
                <a:cs typeface="Calibri" panose="020F0502020204030204" charset="0"/>
              </a:rPr>
            </a:br>
            <a:r>
              <a:rPr lang="en-US" sz="2000" b="1">
                <a:latin typeface="Times New Roman" panose="02020603050405020304" charset="0"/>
                <a:cs typeface="Calibri" panose="020F0502020204030204" charset="0"/>
                <a:sym typeface="+mn-ea"/>
              </a:rPr>
              <a:t>Предмет дослідження</a:t>
            </a:r>
            <a:r>
              <a:rPr lang="en-US" sz="2000">
                <a:latin typeface="Times New Roman" panose="02020603050405020304" charset="0"/>
                <a:cs typeface="Calibri" panose="020F0502020204030204" charset="0"/>
                <a:sym typeface="+mn-ea"/>
              </a:rPr>
              <a:t> – маршрути поїздок Тараса Шевченка Приудайським краєм, місця, де він зупинявся, творив чи просто відпочивав, пам’ятки історії, пов’язані з Кобзарем.</a:t>
            </a:r>
            <a:br>
              <a:rPr lang="en-US" sz="2000" b="0">
                <a:latin typeface="Times New Roman" panose="02020603050405020304" charset="0"/>
                <a:cs typeface="Calibri" panose="020F0502020204030204" charset="0"/>
              </a:rPr>
            </a:br>
            <a:br>
              <a:rPr lang="en-US" sz="2000" b="0">
                <a:latin typeface="Times New Roman" panose="02020603050405020304" charset="0"/>
                <a:cs typeface="Calibri" panose="020F0502020204030204" charset="0"/>
              </a:rPr>
            </a:br>
            <a:r>
              <a:rPr lang="en-US" sz="2000" b="1">
                <a:latin typeface="Times New Roman" panose="02020603050405020304" charset="0"/>
                <a:cs typeface="Calibri" panose="020F0502020204030204" charset="0"/>
                <a:sym typeface="+mn-ea"/>
              </a:rPr>
              <a:t>Мета дослідження:</a:t>
            </a:r>
            <a:r>
              <a:rPr lang="en-US" sz="2000">
                <a:latin typeface="Times New Roman" panose="02020603050405020304" charset="0"/>
                <a:cs typeface="Calibri" panose="020F0502020204030204" charset="0"/>
                <a:sym typeface="+mn-ea"/>
              </a:rPr>
              <a:t> дослідити географію пересування Поета Прилуччиною, а також вплив Прилуцької землі на творчість Тараса Григоровича; вивчити збереження пам’яті про Шевченка на вище згаданій території.</a:t>
            </a:r>
            <a:br>
              <a:rPr lang="en-US" sz="2000" b="0">
                <a:latin typeface="Times New Roman" panose="02020603050405020304" charset="0"/>
                <a:cs typeface="Calibri" panose="020F0502020204030204" charset="0"/>
              </a:rPr>
            </a:br>
            <a:br>
              <a:rPr lang="en-US" sz="2000" b="0">
                <a:latin typeface="Times New Roman" panose="02020603050405020304" charset="0"/>
                <a:cs typeface="Calibri" panose="020F0502020204030204" charset="0"/>
              </a:rPr>
            </a:br>
            <a:r>
              <a:rPr lang="en-US" sz="2000" b="1">
                <a:latin typeface="Times New Roman" panose="02020603050405020304" charset="0"/>
                <a:cs typeface="Calibri" panose="020F0502020204030204" charset="0"/>
                <a:sym typeface="+mn-ea"/>
              </a:rPr>
              <a:t>Завдання дослідження</a:t>
            </a:r>
            <a:r>
              <a:rPr lang="en-US" sz="2000">
                <a:latin typeface="Times New Roman" panose="02020603050405020304" charset="0"/>
                <a:cs typeface="Calibri" panose="020F0502020204030204" charset="0"/>
                <a:sym typeface="+mn-ea"/>
              </a:rPr>
              <a:t>: проаналізувати історичну та краєзнавчу літературу, вивчити картографічні матеріали, пов’язані із перебування Тараса Шевченка на Прилуччині; поспілкуватися з представниками місцевої влади та музейниками Прилуччини щодо можливості реалізації туристичного краєзнавчого маршруту «Слідами Шевченка»; здійснити екскурсії населеними пунктами, які входять до вище згаданого маршруту; розробити туристичний краєзнавчий маршрут «Слідами Шевченка» із включенням до нього не тільки пам’яток, пов’язаних із перебування Кобзаря у тому чи іншому населеному пункті, а й інших історичних пам’яток на цих територіях; дослідити можливість запровадження даного туристичного маршруту для проведення екскурсій, як для жителів нашої країни, так й іноземців; розробити у вигляді буклетів інформаційну довідку та рекламний проспект туристичного краєзнавчого маршруту «Слідами Шевченка».</a:t>
            </a:r>
            <a:endParaRPr lang="ru-RU" altLang="en-US"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121285"/>
            <a:ext cx="10515600" cy="916940"/>
          </a:xfrm>
        </p:spPr>
        <p:txBody>
          <a:bodyPr>
            <a:normAutofit/>
          </a:bodyPr>
          <a:p>
            <a:pPr algn="ctr"/>
            <a:r>
              <a:rPr lang="en-US" sz="3555">
                <a:solidFill>
                  <a:schemeClr val="accent5"/>
                </a:solidFill>
                <a:latin typeface="Times New Roman" panose="02020603050405020304" charset="0"/>
                <a:cs typeface="Times New Roman" panose="02020603050405020304" charset="0"/>
                <a:sym typeface="+mn-ea"/>
              </a:rPr>
              <a:t>Шевченко на Прилуччині</a:t>
            </a:r>
            <a:r>
              <a:rPr lang="uk-UA" sz="3555">
                <a:solidFill>
                  <a:schemeClr val="accent5"/>
                </a:solidFill>
                <a:latin typeface="Times New Roman" panose="02020603050405020304" charset="0"/>
                <a:cs typeface="Times New Roman" panose="02020603050405020304" charset="0"/>
                <a:sym typeface="+mn-ea"/>
              </a:rPr>
              <a:t>: </a:t>
            </a:r>
            <a:r>
              <a:rPr lang="en-US" sz="3555">
                <a:solidFill>
                  <a:schemeClr val="accent5"/>
                </a:solidFill>
                <a:latin typeface="Times New Roman" panose="02020603050405020304" charset="0"/>
                <a:cs typeface="Times New Roman" panose="02020603050405020304" charset="0"/>
                <a:sym typeface="+mn-ea"/>
              </a:rPr>
              <a:t>історична довідка</a:t>
            </a:r>
            <a:endParaRPr lang="en-US" altLang="en-US" sz="3555">
              <a:solidFill>
                <a:schemeClr val="accent5"/>
              </a:solidFill>
              <a:latin typeface="Times New Roman" panose="02020603050405020304" charset="0"/>
              <a:cs typeface="Times New Roman" panose="02020603050405020304" charset="0"/>
              <a:sym typeface="+mn-ea"/>
            </a:endParaRPr>
          </a:p>
        </p:txBody>
      </p:sp>
      <p:sp>
        <p:nvSpPr>
          <p:cNvPr id="9" name="Freeform 9"/>
          <p:cNvSpPr/>
          <p:nvPr/>
        </p:nvSpPr>
        <p:spPr>
          <a:xfrm>
            <a:off x="348615" y="1023620"/>
            <a:ext cx="1403985" cy="2253615"/>
          </a:xfrm>
          <a:custGeom>
            <a:avLst/>
            <a:gdLst/>
            <a:ahLst/>
            <a:cxnLst/>
            <a:rect l="l" t="t" r="r" b="b"/>
            <a:pathLst>
              <a:path w="3836662" h="6350636">
                <a:moveTo>
                  <a:pt x="0" y="0"/>
                </a:moveTo>
                <a:lnTo>
                  <a:pt x="3836662" y="0"/>
                </a:lnTo>
                <a:lnTo>
                  <a:pt x="3836662" y="6350636"/>
                </a:lnTo>
                <a:lnTo>
                  <a:pt x="0" y="6350636"/>
                </a:lnTo>
                <a:lnTo>
                  <a:pt x="0" y="0"/>
                </a:lnTo>
                <a:close/>
              </a:path>
            </a:pathLst>
          </a:custGeom>
          <a:blipFill>
            <a:blip r:embed="rId2"/>
            <a:stretch>
              <a:fillRect l="-112606" t="-26018" r="-174605" b="-65652"/>
            </a:stretch>
          </a:blipFill>
          <a:ln cap="rnd">
            <a:noFill/>
            <a:prstDash val="solid"/>
            <a:round/>
          </a:ln>
        </p:spPr>
      </p:sp>
      <p:sp>
        <p:nvSpPr>
          <p:cNvPr id="7" name="Freeform 7"/>
          <p:cNvSpPr/>
          <p:nvPr/>
        </p:nvSpPr>
        <p:spPr>
          <a:xfrm>
            <a:off x="2553335" y="1104900"/>
            <a:ext cx="1369060" cy="2172970"/>
          </a:xfrm>
          <a:custGeom>
            <a:avLst/>
            <a:gdLst/>
            <a:ahLst/>
            <a:cxnLst/>
            <a:rect l="l" t="t" r="r" b="b"/>
            <a:pathLst>
              <a:path w="3241879" h="4984570">
                <a:moveTo>
                  <a:pt x="0" y="0"/>
                </a:moveTo>
                <a:lnTo>
                  <a:pt x="3241879" y="0"/>
                </a:lnTo>
                <a:lnTo>
                  <a:pt x="3241879" y="4984570"/>
                </a:lnTo>
                <a:lnTo>
                  <a:pt x="0" y="4984570"/>
                </a:lnTo>
                <a:lnTo>
                  <a:pt x="0" y="0"/>
                </a:lnTo>
                <a:close/>
              </a:path>
            </a:pathLst>
          </a:custGeom>
          <a:blipFill>
            <a:blip r:embed="rId3"/>
            <a:stretch>
              <a:fillRect l="-2128" t="-6228" r="-6374" b="-9227"/>
            </a:stretch>
          </a:blipFill>
          <a:ln w="95250" cap="rnd">
            <a:solidFill>
              <a:srgbClr val="000000"/>
            </a:solidFill>
            <a:prstDash val="solid"/>
            <a:round/>
          </a:ln>
        </p:spPr>
      </p:sp>
      <p:sp>
        <p:nvSpPr>
          <p:cNvPr id="6" name="Freeform 6"/>
          <p:cNvSpPr/>
          <p:nvPr/>
        </p:nvSpPr>
        <p:spPr>
          <a:xfrm>
            <a:off x="5197475" y="1104900"/>
            <a:ext cx="1765300" cy="2172335"/>
          </a:xfrm>
          <a:custGeom>
            <a:avLst/>
            <a:gdLst/>
            <a:ahLst/>
            <a:cxnLst/>
            <a:rect l="l" t="t" r="r" b="b"/>
            <a:pathLst>
              <a:path w="3992541" h="4853140">
                <a:moveTo>
                  <a:pt x="0" y="0"/>
                </a:moveTo>
                <a:lnTo>
                  <a:pt x="3992541" y="0"/>
                </a:lnTo>
                <a:lnTo>
                  <a:pt x="3992541" y="4853140"/>
                </a:lnTo>
                <a:lnTo>
                  <a:pt x="0" y="4853140"/>
                </a:lnTo>
                <a:lnTo>
                  <a:pt x="0" y="0"/>
                </a:lnTo>
                <a:close/>
              </a:path>
            </a:pathLst>
          </a:custGeom>
          <a:blipFill>
            <a:blip r:embed="rId4"/>
            <a:stretch>
              <a:fillRect l="-36593" t="-31130" r="-11641" b="-574"/>
            </a:stretch>
          </a:blipFill>
          <a:ln w="95250" cap="rnd">
            <a:solidFill>
              <a:srgbClr val="000000"/>
            </a:solidFill>
            <a:prstDash val="solid"/>
            <a:round/>
          </a:ln>
        </p:spPr>
      </p:sp>
      <p:sp>
        <p:nvSpPr>
          <p:cNvPr id="8" name="Freeform 8"/>
          <p:cNvSpPr/>
          <p:nvPr/>
        </p:nvSpPr>
        <p:spPr>
          <a:xfrm>
            <a:off x="8237855" y="796925"/>
            <a:ext cx="1864995" cy="2788285"/>
          </a:xfrm>
          <a:custGeom>
            <a:avLst/>
            <a:gdLst/>
            <a:ahLst/>
            <a:cxnLst/>
            <a:rect l="l" t="t" r="r" b="b"/>
            <a:pathLst>
              <a:path w="3998822" h="6056586">
                <a:moveTo>
                  <a:pt x="0" y="0"/>
                </a:moveTo>
                <a:lnTo>
                  <a:pt x="3998822" y="0"/>
                </a:lnTo>
                <a:lnTo>
                  <a:pt x="3998822" y="6056586"/>
                </a:lnTo>
                <a:lnTo>
                  <a:pt x="0" y="6056586"/>
                </a:lnTo>
                <a:lnTo>
                  <a:pt x="0" y="0"/>
                </a:lnTo>
                <a:close/>
              </a:path>
            </a:pathLst>
          </a:custGeom>
          <a:blipFill>
            <a:blip r:embed="rId5"/>
            <a:stretch>
              <a:fillRect l="-56650" r="-70894"/>
            </a:stretch>
          </a:blipFill>
          <a:ln cap="rnd">
            <a:noFill/>
            <a:prstDash val="solid"/>
            <a:round/>
          </a:ln>
        </p:spPr>
      </p:sp>
      <p:sp>
        <p:nvSpPr>
          <p:cNvPr id="10" name="Freeform 10"/>
          <p:cNvSpPr/>
          <p:nvPr/>
        </p:nvSpPr>
        <p:spPr>
          <a:xfrm>
            <a:off x="560070" y="3429000"/>
            <a:ext cx="3886835" cy="2244725"/>
          </a:xfrm>
          <a:custGeom>
            <a:avLst/>
            <a:gdLst/>
            <a:ahLst/>
            <a:cxnLst/>
            <a:rect l="l" t="t" r="r" b="b"/>
            <a:pathLst>
              <a:path w="7591275" h="3993237">
                <a:moveTo>
                  <a:pt x="0" y="0"/>
                </a:moveTo>
                <a:lnTo>
                  <a:pt x="7591275" y="0"/>
                </a:lnTo>
                <a:lnTo>
                  <a:pt x="7591275" y="3993237"/>
                </a:lnTo>
                <a:lnTo>
                  <a:pt x="0" y="3993237"/>
                </a:lnTo>
                <a:lnTo>
                  <a:pt x="0" y="0"/>
                </a:lnTo>
                <a:close/>
              </a:path>
            </a:pathLst>
          </a:custGeom>
          <a:blipFill>
            <a:blip r:embed="rId6"/>
            <a:stretch>
              <a:fillRect l="-33959" t="-21845" r="-9061" b="-24430"/>
            </a:stretch>
          </a:blipFill>
          <a:ln w="142875" cap="rnd">
            <a:solidFill>
              <a:srgbClr val="F7EFE2"/>
            </a:solidFill>
            <a:prstDash val="solid"/>
            <a:round/>
          </a:ln>
        </p:spPr>
      </p:sp>
      <p:sp>
        <p:nvSpPr>
          <p:cNvPr id="100" name="Текстовое поле 99"/>
          <p:cNvSpPr txBox="1"/>
          <p:nvPr/>
        </p:nvSpPr>
        <p:spPr>
          <a:xfrm>
            <a:off x="5198110" y="3277235"/>
            <a:ext cx="6846570" cy="3467735"/>
          </a:xfrm>
          <a:prstGeom prst="rect">
            <a:avLst/>
          </a:prstGeom>
          <a:noFill/>
          <a:ln w="9525">
            <a:noFill/>
          </a:ln>
        </p:spPr>
        <p:txBody>
          <a:bodyPr>
            <a:noAutofit/>
          </a:bodyPr>
          <a:p>
            <a:pPr indent="0" algn="just"/>
            <a:r>
              <a:rPr lang="uk-UA" altLang="en-US" b="0">
                <a:latin typeface="Times New Roman" panose="02020603050405020304" charset="0"/>
                <a:cs typeface="Calibri" panose="020F0502020204030204" charset="0"/>
              </a:rPr>
              <a:t>А. Риженко                         </a:t>
            </a:r>
            <a:endParaRPr lang="en-US" b="0">
              <a:latin typeface="Times New Roman" panose="02020603050405020304" charset="0"/>
              <a:cs typeface="Calibri" panose="020F0502020204030204" charset="0"/>
            </a:endParaRPr>
          </a:p>
          <a:p>
            <a:pPr indent="0" algn="just"/>
            <a:r>
              <a:rPr lang="uk-UA" altLang="en-US" b="0">
                <a:latin typeface="Times New Roman" panose="02020603050405020304" charset="0"/>
                <a:cs typeface="Calibri" panose="020F0502020204030204" charset="0"/>
              </a:rPr>
              <a:t>                                                    М. Турківський    </a:t>
            </a:r>
            <a:endParaRPr lang="en-US" b="0">
              <a:latin typeface="Times New Roman" panose="02020603050405020304" charset="0"/>
              <a:cs typeface="Calibri" panose="020F0502020204030204" charset="0"/>
            </a:endParaRPr>
          </a:p>
          <a:p>
            <a:pPr indent="0" algn="just"/>
            <a:r>
              <a:rPr lang="en-US" b="0">
                <a:latin typeface="Times New Roman" panose="02020603050405020304" charset="0"/>
                <a:cs typeface="Calibri" panose="020F0502020204030204" charset="0"/>
              </a:rPr>
              <a:t>В ході роботи були здійснені екскурсії населеними пунктами, які входять до даного маршруту. Важливим було спілкування з представниками місцевої влади та музейниками Прилуччини щодо можливості реалізації туристичного маршруту</a:t>
            </a:r>
            <a:r>
              <a:rPr lang="uk-UA" altLang="en-US" b="0">
                <a:latin typeface="Times New Roman" panose="02020603050405020304" charset="0"/>
                <a:cs typeface="Calibri" panose="020F0502020204030204" charset="0"/>
              </a:rPr>
              <a:t>. Надзвичайно важливими матеріалами для дослідження стали роботи Прилуцького історика-краєзнавця Анатолія Риженка, нотатки поета і письменника із селища Линовиця Миколи Турківського, спогади Олександра Афанасьєва-Чужбинського, роботи Андрія Кузьменка та інші. Також мною була досліджена епістолярна спадщина Тараса Григоровича.</a:t>
            </a:r>
            <a:endParaRPr lang="uk-UA" altLang="en-US" b="0">
              <a:latin typeface="Times New Roman" panose="02020603050405020304" charset="0"/>
              <a:cs typeface="Calibri" panose="020F050202020403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258445"/>
            <a:ext cx="10515600" cy="1163955"/>
          </a:xfrm>
        </p:spPr>
        <p:txBody>
          <a:bodyPr>
            <a:normAutofit/>
          </a:bodyPr>
          <a:p>
            <a:r>
              <a:rPr lang="en-US" sz="4000">
                <a:solidFill>
                  <a:schemeClr val="accent5"/>
                </a:solidFill>
                <a:latin typeface="Times New Roman" panose="02020603050405020304" charset="0"/>
                <a:cs typeface="Times New Roman" panose="02020603050405020304" charset="0"/>
                <a:sym typeface="+mn-ea"/>
              </a:rPr>
              <a:t>Шевченко і Прилуки</a:t>
            </a:r>
            <a:r>
              <a:rPr lang="uk-UA" altLang="en-US" sz="4000">
                <a:solidFill>
                  <a:schemeClr val="accent5"/>
                </a:solidFill>
                <a:latin typeface="Times New Roman" panose="02020603050405020304" charset="0"/>
                <a:cs typeface="Times New Roman" panose="02020603050405020304" charset="0"/>
                <a:sym typeface="+mn-ea"/>
              </a:rPr>
              <a:t>:</a:t>
            </a:r>
            <a:r>
              <a:rPr lang="en-US">
                <a:solidFill>
                  <a:srgbClr val="1E1919"/>
                </a:solidFill>
                <a:latin typeface="Vollkorn" panose="00000500000000000000"/>
                <a:sym typeface="+mn-ea"/>
              </a:rPr>
              <a:t> </a:t>
            </a:r>
            <a:r>
              <a:rPr lang="uk-UA" altLang="en-US">
                <a:solidFill>
                  <a:schemeClr val="accent5"/>
                </a:solidFill>
                <a:latin typeface="Times New Roman" panose="02020603050405020304" charset="0"/>
                <a:cs typeface="Times New Roman" panose="02020603050405020304" charset="0"/>
                <a:sym typeface="+mn-ea"/>
              </a:rPr>
              <a:t>1843 - 1846 роки</a:t>
            </a:r>
            <a:r>
              <a:rPr lang="en-US">
                <a:solidFill>
                  <a:srgbClr val="1E1919"/>
                </a:solidFill>
                <a:latin typeface="Times New Roman" panose="02020603050405020304" charset="0"/>
                <a:cs typeface="Times New Roman" panose="02020603050405020304" charset="0"/>
                <a:sym typeface="+mn-ea"/>
              </a:rPr>
              <a:t> </a:t>
            </a:r>
            <a:r>
              <a:rPr lang="en-US" sz="2000">
                <a:solidFill>
                  <a:srgbClr val="1E1919"/>
                </a:solidFill>
                <a:latin typeface="Vollkorn" panose="00000500000000000000"/>
                <a:sym typeface="+mn-ea"/>
              </a:rPr>
              <a:t>        </a:t>
            </a:r>
            <a:endParaRPr lang="ru-RU" altLang="en-US" sz="2000"/>
          </a:p>
        </p:txBody>
      </p:sp>
      <p:sp>
        <p:nvSpPr>
          <p:cNvPr id="5" name="Freeform 5"/>
          <p:cNvSpPr/>
          <p:nvPr/>
        </p:nvSpPr>
        <p:spPr>
          <a:xfrm>
            <a:off x="213995" y="1489710"/>
            <a:ext cx="2595880" cy="4736465"/>
          </a:xfrm>
          <a:custGeom>
            <a:avLst/>
            <a:gdLst/>
            <a:ahLst/>
            <a:cxnLst/>
            <a:rect l="l" t="t" r="r" b="b"/>
            <a:pathLst>
              <a:path w="6508265" h="8148063">
                <a:moveTo>
                  <a:pt x="0" y="0"/>
                </a:moveTo>
                <a:lnTo>
                  <a:pt x="6508265" y="0"/>
                </a:lnTo>
                <a:lnTo>
                  <a:pt x="6508265" y="8148063"/>
                </a:lnTo>
                <a:lnTo>
                  <a:pt x="0" y="8148063"/>
                </a:lnTo>
                <a:lnTo>
                  <a:pt x="0" y="0"/>
                </a:lnTo>
                <a:close/>
              </a:path>
            </a:pathLst>
          </a:custGeom>
          <a:blipFill>
            <a:blip r:embed="rId2"/>
            <a:stretch>
              <a:fillRect/>
            </a:stretch>
          </a:blipFill>
        </p:spPr>
      </p:sp>
      <p:sp>
        <p:nvSpPr>
          <p:cNvPr id="100" name="Текстовое поле 99"/>
          <p:cNvSpPr txBox="1"/>
          <p:nvPr/>
        </p:nvSpPr>
        <p:spPr>
          <a:xfrm>
            <a:off x="3556000" y="3881755"/>
            <a:ext cx="8016875" cy="2887345"/>
          </a:xfrm>
          <a:prstGeom prst="rect">
            <a:avLst/>
          </a:prstGeom>
          <a:noFill/>
          <a:ln w="9525">
            <a:noFill/>
          </a:ln>
        </p:spPr>
        <p:txBody>
          <a:bodyPr>
            <a:noAutofit/>
          </a:bodyPr>
          <a:p>
            <a:pPr indent="0"/>
            <a:r>
              <a:rPr lang="uk-UA" altLang="en-US">
                <a:latin typeface="Times New Roman" panose="02020603050405020304" charset="0"/>
                <a:cs typeface="Calibri" panose="020F0502020204030204" charset="0"/>
              </a:rPr>
              <a:t>Н</a:t>
            </a:r>
            <a:r>
              <a:rPr lang="en-US">
                <a:latin typeface="Times New Roman" panose="02020603050405020304" charset="0"/>
                <a:cs typeface="Calibri" panose="020F0502020204030204" charset="0"/>
              </a:rPr>
              <a:t>а Прилуччині, яка у ті часи входила до складу Полтавської губернії, Кобзар побував тричі: у 1843-1844, 1845-1846 і 1859 роках. У ці роки він відвідував Прилуки, де й до сьогодні зберігся будинок по вулиці Михайлівській, який колись належав поміщику Михайлу Данчичу і у якому зупинявся Поет, а про свої враження від міста над Удаєм Тарас Григорович описав у повісті «Музикант».</a:t>
            </a:r>
            <a:endParaRPr lang="en-US" altLang="en-US">
              <a:latin typeface="Times New Roman" panose="02020603050405020304" charset="0"/>
              <a:cs typeface="Calibri" panose="020F0502020204030204" charset="0"/>
            </a:endParaRPr>
          </a:p>
        </p:txBody>
      </p:sp>
      <p:sp>
        <p:nvSpPr>
          <p:cNvPr id="6" name="Freeform 6"/>
          <p:cNvSpPr/>
          <p:nvPr/>
        </p:nvSpPr>
        <p:spPr>
          <a:xfrm>
            <a:off x="3639820" y="1489710"/>
            <a:ext cx="3854450" cy="2324735"/>
          </a:xfrm>
          <a:custGeom>
            <a:avLst/>
            <a:gdLst/>
            <a:ahLst/>
            <a:cxnLst/>
            <a:rect l="l" t="t" r="r" b="b"/>
            <a:pathLst>
              <a:path w="7895245" h="5043636">
                <a:moveTo>
                  <a:pt x="0" y="0"/>
                </a:moveTo>
                <a:lnTo>
                  <a:pt x="7895244" y="0"/>
                </a:lnTo>
                <a:lnTo>
                  <a:pt x="7895244" y="5043635"/>
                </a:lnTo>
                <a:lnTo>
                  <a:pt x="0" y="5043635"/>
                </a:lnTo>
                <a:lnTo>
                  <a:pt x="0" y="0"/>
                </a:lnTo>
                <a:close/>
              </a:path>
            </a:pathLst>
          </a:custGeom>
          <a:blipFill>
            <a:blip r:embed="rId3"/>
            <a:stretch>
              <a:fillRect l="-3614" t="-14886" r="-16256" b="-10271"/>
            </a:stretch>
          </a:blipFill>
          <a:ln w="95250" cap="rnd">
            <a:solidFill>
              <a:srgbClr val="F7EFE2"/>
            </a:solidFill>
            <a:prstDash val="solid"/>
            <a:round/>
          </a:ln>
        </p:spPr>
      </p:sp>
      <p:sp>
        <p:nvSpPr>
          <p:cNvPr id="7" name="Freeform 7"/>
          <p:cNvSpPr/>
          <p:nvPr/>
        </p:nvSpPr>
        <p:spPr>
          <a:xfrm>
            <a:off x="13161423" y="678779"/>
            <a:ext cx="4631165" cy="5527962"/>
          </a:xfrm>
          <a:custGeom>
            <a:avLst/>
            <a:gdLst/>
            <a:ahLst/>
            <a:cxnLst/>
            <a:rect l="l" t="t" r="r" b="b"/>
            <a:pathLst>
              <a:path w="4631165" h="5527962">
                <a:moveTo>
                  <a:pt x="0" y="0"/>
                </a:moveTo>
                <a:lnTo>
                  <a:pt x="4631165" y="0"/>
                </a:lnTo>
                <a:lnTo>
                  <a:pt x="4631165" y="5527962"/>
                </a:lnTo>
                <a:lnTo>
                  <a:pt x="0" y="5527962"/>
                </a:lnTo>
                <a:lnTo>
                  <a:pt x="0" y="0"/>
                </a:lnTo>
                <a:close/>
              </a:path>
            </a:pathLst>
          </a:custGeom>
          <a:blipFill>
            <a:blip r:embed="rId4"/>
            <a:stretch>
              <a:fillRect l="-47220" r="-28530"/>
            </a:stretch>
          </a:blipFill>
          <a:ln cap="rnd">
            <a:noFill/>
            <a:prstDash val="solid"/>
            <a:round/>
          </a:ln>
        </p:spPr>
      </p:sp>
      <p:sp>
        <p:nvSpPr>
          <p:cNvPr id="2" name="Freeform 7"/>
          <p:cNvSpPr/>
          <p:nvPr/>
        </p:nvSpPr>
        <p:spPr>
          <a:xfrm>
            <a:off x="13288423" y="805779"/>
            <a:ext cx="4631165" cy="5527962"/>
          </a:xfrm>
          <a:custGeom>
            <a:avLst/>
            <a:gdLst/>
            <a:ahLst/>
            <a:cxnLst/>
            <a:rect l="l" t="t" r="r" b="b"/>
            <a:pathLst>
              <a:path w="4631165" h="5527962">
                <a:moveTo>
                  <a:pt x="0" y="0"/>
                </a:moveTo>
                <a:lnTo>
                  <a:pt x="4631165" y="0"/>
                </a:lnTo>
                <a:lnTo>
                  <a:pt x="4631165" y="5527962"/>
                </a:lnTo>
                <a:lnTo>
                  <a:pt x="0" y="5527962"/>
                </a:lnTo>
                <a:lnTo>
                  <a:pt x="0" y="0"/>
                </a:lnTo>
                <a:close/>
              </a:path>
            </a:pathLst>
          </a:custGeom>
          <a:blipFill>
            <a:blip r:embed="rId4"/>
            <a:stretch>
              <a:fillRect l="-47220" r="-28530"/>
            </a:stretch>
          </a:blipFill>
          <a:ln cap="rnd">
            <a:noFill/>
            <a:prstDash val="solid"/>
            <a:round/>
          </a:ln>
        </p:spPr>
      </p:sp>
      <p:sp>
        <p:nvSpPr>
          <p:cNvPr id="3" name="Freeform 7"/>
          <p:cNvSpPr/>
          <p:nvPr/>
        </p:nvSpPr>
        <p:spPr>
          <a:xfrm>
            <a:off x="13415423" y="932779"/>
            <a:ext cx="4631165" cy="5527962"/>
          </a:xfrm>
          <a:custGeom>
            <a:avLst/>
            <a:gdLst/>
            <a:ahLst/>
            <a:cxnLst/>
            <a:rect l="l" t="t" r="r" b="b"/>
            <a:pathLst>
              <a:path w="4631165" h="5527962">
                <a:moveTo>
                  <a:pt x="0" y="0"/>
                </a:moveTo>
                <a:lnTo>
                  <a:pt x="4631165" y="0"/>
                </a:lnTo>
                <a:lnTo>
                  <a:pt x="4631165" y="5527962"/>
                </a:lnTo>
                <a:lnTo>
                  <a:pt x="0" y="5527962"/>
                </a:lnTo>
                <a:lnTo>
                  <a:pt x="0" y="0"/>
                </a:lnTo>
                <a:close/>
              </a:path>
            </a:pathLst>
          </a:custGeom>
          <a:blipFill>
            <a:blip r:embed="rId4"/>
            <a:stretch>
              <a:fillRect l="-47220" r="-28530"/>
            </a:stretch>
          </a:blipFill>
          <a:ln cap="rnd">
            <a:noFill/>
            <a:prstDash val="solid"/>
            <a:round/>
          </a:ln>
        </p:spPr>
      </p:sp>
      <p:sp>
        <p:nvSpPr>
          <p:cNvPr id="8" name="Freeform 7"/>
          <p:cNvSpPr/>
          <p:nvPr/>
        </p:nvSpPr>
        <p:spPr>
          <a:xfrm>
            <a:off x="13542423" y="1059779"/>
            <a:ext cx="4631165" cy="5527962"/>
          </a:xfrm>
          <a:custGeom>
            <a:avLst/>
            <a:gdLst/>
            <a:ahLst/>
            <a:cxnLst/>
            <a:rect l="l" t="t" r="r" b="b"/>
            <a:pathLst>
              <a:path w="4631165" h="5527962">
                <a:moveTo>
                  <a:pt x="0" y="0"/>
                </a:moveTo>
                <a:lnTo>
                  <a:pt x="4631165" y="0"/>
                </a:lnTo>
                <a:lnTo>
                  <a:pt x="4631165" y="5527962"/>
                </a:lnTo>
                <a:lnTo>
                  <a:pt x="0" y="5527962"/>
                </a:lnTo>
                <a:lnTo>
                  <a:pt x="0" y="0"/>
                </a:lnTo>
                <a:close/>
              </a:path>
            </a:pathLst>
          </a:custGeom>
          <a:blipFill>
            <a:blip r:embed="rId4"/>
            <a:stretch>
              <a:fillRect l="-47220" r="-28530"/>
            </a:stretch>
          </a:blipFill>
          <a:ln cap="rnd">
            <a:noFill/>
            <a:prstDash val="solid"/>
            <a:round/>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0"/>
            <a:ext cx="12192635" cy="6858000"/>
          </a:xfrm>
          <a:prstGeom prst="rect">
            <a:avLst/>
          </a:prstGeom>
        </p:spPr>
      </p:pic>
      <p:sp>
        <p:nvSpPr>
          <p:cNvPr id="4" name="Заголовок 3"/>
          <p:cNvSpPr>
            <a:spLocks noGrp="1"/>
          </p:cNvSpPr>
          <p:nvPr>
            <p:ph type="title"/>
          </p:nvPr>
        </p:nvSpPr>
        <p:spPr>
          <a:xfrm>
            <a:off x="647700" y="258445"/>
            <a:ext cx="11349990" cy="1325880"/>
          </a:xfrm>
        </p:spPr>
        <p:txBody>
          <a:bodyPr>
            <a:normAutofit/>
          </a:bodyPr>
          <a:p>
            <a:r>
              <a:rPr lang="en-US">
                <a:solidFill>
                  <a:schemeClr val="accent5"/>
                </a:solidFill>
                <a:latin typeface="Times New Roman" panose="02020603050405020304" charset="0"/>
                <a:cs typeface="Times New Roman" panose="02020603050405020304" charset="0"/>
                <a:sym typeface="+mn-ea"/>
              </a:rPr>
              <a:t>Шевченко</a:t>
            </a:r>
            <a:r>
              <a:rPr lang="uk-UA" altLang="en-US">
                <a:solidFill>
                  <a:schemeClr val="accent5"/>
                </a:solidFill>
                <a:latin typeface="Times New Roman" panose="02020603050405020304" charset="0"/>
                <a:cs typeface="Times New Roman" panose="02020603050405020304" charset="0"/>
                <a:sym typeface="+mn-ea"/>
              </a:rPr>
              <a:t> змальовує Густиню</a:t>
            </a:r>
            <a:r>
              <a:rPr lang="uk-UA" altLang="en-US" sz="3555">
                <a:solidFill>
                  <a:schemeClr val="accent5"/>
                </a:solidFill>
                <a:latin typeface="Times New Roman" panose="02020603050405020304" charset="0"/>
                <a:cs typeface="Times New Roman" panose="02020603050405020304" charset="0"/>
                <a:sym typeface="+mn-ea"/>
              </a:rPr>
              <a:t> </a:t>
            </a:r>
            <a:r>
              <a:rPr lang="uk-UA" altLang="en-US" sz="2800">
                <a:solidFill>
                  <a:schemeClr val="accent5"/>
                </a:solidFill>
                <a:latin typeface="Times New Roman" panose="02020603050405020304" charset="0"/>
                <a:cs typeface="Times New Roman" panose="02020603050405020304" charset="0"/>
                <a:sym typeface="+mn-ea"/>
              </a:rPr>
              <a:t>(з архіву 1845 року)</a:t>
            </a:r>
            <a:endParaRPr lang="uk-UA" altLang="en-US" sz="2800">
              <a:solidFill>
                <a:schemeClr val="accent5"/>
              </a:solidFill>
              <a:latin typeface="Times New Roman" panose="02020603050405020304" charset="0"/>
              <a:cs typeface="Times New Roman" panose="02020603050405020304" charset="0"/>
              <a:sym typeface="+mn-ea"/>
            </a:endParaRPr>
          </a:p>
        </p:txBody>
      </p:sp>
      <p:sp>
        <p:nvSpPr>
          <p:cNvPr id="7" name="Freeform 7"/>
          <p:cNvSpPr/>
          <p:nvPr/>
        </p:nvSpPr>
        <p:spPr>
          <a:xfrm>
            <a:off x="13161423" y="678779"/>
            <a:ext cx="4631165" cy="5527962"/>
          </a:xfrm>
          <a:custGeom>
            <a:avLst/>
            <a:gdLst/>
            <a:ahLst/>
            <a:cxnLst/>
            <a:rect l="l" t="t" r="r" b="b"/>
            <a:pathLst>
              <a:path w="4631165" h="5527962">
                <a:moveTo>
                  <a:pt x="0" y="0"/>
                </a:moveTo>
                <a:lnTo>
                  <a:pt x="4631165" y="0"/>
                </a:lnTo>
                <a:lnTo>
                  <a:pt x="4631165" y="5527962"/>
                </a:lnTo>
                <a:lnTo>
                  <a:pt x="0" y="5527962"/>
                </a:lnTo>
                <a:lnTo>
                  <a:pt x="0" y="0"/>
                </a:lnTo>
                <a:close/>
              </a:path>
            </a:pathLst>
          </a:custGeom>
          <a:blipFill>
            <a:blip r:embed="rId2"/>
            <a:stretch>
              <a:fillRect l="-47220" r="-28530"/>
            </a:stretch>
          </a:blipFill>
          <a:ln cap="rnd">
            <a:noFill/>
            <a:prstDash val="solid"/>
            <a:round/>
          </a:ln>
        </p:spPr>
      </p:sp>
      <p:sp>
        <p:nvSpPr>
          <p:cNvPr id="2" name="Freeform 7"/>
          <p:cNvSpPr/>
          <p:nvPr/>
        </p:nvSpPr>
        <p:spPr>
          <a:xfrm>
            <a:off x="6605270" y="1148715"/>
            <a:ext cx="4965700" cy="2675890"/>
          </a:xfrm>
          <a:custGeom>
            <a:avLst/>
            <a:gdLst/>
            <a:ahLst/>
            <a:cxnLst/>
            <a:rect l="l" t="t" r="r" b="b"/>
            <a:pathLst>
              <a:path w="10590082" h="6891088">
                <a:moveTo>
                  <a:pt x="0" y="0"/>
                </a:moveTo>
                <a:lnTo>
                  <a:pt x="10590082" y="0"/>
                </a:lnTo>
                <a:lnTo>
                  <a:pt x="10590082" y="6891088"/>
                </a:lnTo>
                <a:lnTo>
                  <a:pt x="0" y="6891088"/>
                </a:lnTo>
                <a:lnTo>
                  <a:pt x="0" y="0"/>
                </a:lnTo>
                <a:close/>
              </a:path>
            </a:pathLst>
          </a:custGeom>
          <a:blipFill>
            <a:blip r:embed="rId3"/>
            <a:stretch>
              <a:fillRect/>
            </a:stretch>
          </a:blipFill>
        </p:spPr>
      </p:sp>
      <p:sp>
        <p:nvSpPr>
          <p:cNvPr id="5" name="Freeform 5"/>
          <p:cNvSpPr/>
          <p:nvPr/>
        </p:nvSpPr>
        <p:spPr>
          <a:xfrm>
            <a:off x="713740" y="1415415"/>
            <a:ext cx="4126865" cy="2619375"/>
          </a:xfrm>
          <a:custGeom>
            <a:avLst/>
            <a:gdLst/>
            <a:ahLst/>
            <a:cxnLst/>
            <a:rect l="l" t="t" r="r" b="b"/>
            <a:pathLst>
              <a:path w="7757370" h="5046842">
                <a:moveTo>
                  <a:pt x="0" y="0"/>
                </a:moveTo>
                <a:lnTo>
                  <a:pt x="7757370" y="0"/>
                </a:lnTo>
                <a:lnTo>
                  <a:pt x="7757370" y="5046842"/>
                </a:lnTo>
                <a:lnTo>
                  <a:pt x="0" y="5046842"/>
                </a:lnTo>
                <a:lnTo>
                  <a:pt x="0" y="0"/>
                </a:lnTo>
                <a:close/>
              </a:path>
            </a:pathLst>
          </a:custGeom>
          <a:blipFill>
            <a:blip r:embed="rId4"/>
            <a:stretch>
              <a:fillRect/>
            </a:stretch>
          </a:blipFill>
        </p:spPr>
      </p:sp>
      <p:sp>
        <p:nvSpPr>
          <p:cNvPr id="6" name="Freeform 6"/>
          <p:cNvSpPr/>
          <p:nvPr/>
        </p:nvSpPr>
        <p:spPr>
          <a:xfrm>
            <a:off x="565150" y="4190365"/>
            <a:ext cx="4772025" cy="2545715"/>
          </a:xfrm>
          <a:custGeom>
            <a:avLst/>
            <a:gdLst/>
            <a:ahLst/>
            <a:cxnLst/>
            <a:rect l="l" t="t" r="r" b="b"/>
            <a:pathLst>
              <a:path w="7698013" h="4973322">
                <a:moveTo>
                  <a:pt x="0" y="0"/>
                </a:moveTo>
                <a:lnTo>
                  <a:pt x="7698013" y="0"/>
                </a:lnTo>
                <a:lnTo>
                  <a:pt x="7698013" y="4973322"/>
                </a:lnTo>
                <a:lnTo>
                  <a:pt x="0" y="4973322"/>
                </a:lnTo>
                <a:lnTo>
                  <a:pt x="0" y="0"/>
                </a:lnTo>
                <a:close/>
              </a:path>
            </a:pathLst>
          </a:custGeom>
          <a:blipFill>
            <a:blip r:embed="rId5"/>
            <a:stretch>
              <a:fillRect/>
            </a:stretch>
          </a:blipFill>
        </p:spPr>
      </p:sp>
      <p:sp>
        <p:nvSpPr>
          <p:cNvPr id="100" name="Текстовое поле 99"/>
          <p:cNvSpPr txBox="1"/>
          <p:nvPr/>
        </p:nvSpPr>
        <p:spPr>
          <a:xfrm>
            <a:off x="5787390" y="3930015"/>
            <a:ext cx="5783580" cy="2516505"/>
          </a:xfrm>
          <a:prstGeom prst="rect">
            <a:avLst/>
          </a:prstGeom>
          <a:noFill/>
          <a:ln w="9525">
            <a:noFill/>
          </a:ln>
        </p:spPr>
        <p:txBody>
          <a:bodyPr>
            <a:noAutofit/>
          </a:bodyPr>
          <a:p>
            <a:pPr indent="0" algn="just"/>
            <a:r>
              <a:rPr lang="en-US" sz="2400" b="0">
                <a:latin typeface="Times New Roman" panose="02020603050405020304" charset="0"/>
                <a:cs typeface="Calibri" panose="020F0502020204030204" charset="0"/>
              </a:rPr>
              <a:t>Влітку 1845 року за завданням Київської археографічної комісії вивчав та замальовував історичні пам’ятки України. В альбомі Шевченка за цей рік є три малюнки, які художник виконав у Густинському монастирі.</a:t>
            </a:r>
            <a:endParaRPr lang="en-US" altLang="en-US" sz="2400" b="0">
              <a:latin typeface="Times New Roman" panose="02020603050405020304" charset="0"/>
              <a:cs typeface="Calibri" panose="020F050202020403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1417320" y="258445"/>
            <a:ext cx="10537190" cy="1325880"/>
          </a:xfrm>
        </p:spPr>
        <p:txBody>
          <a:bodyPr>
            <a:normAutofit fontScale="90000"/>
          </a:bodyPr>
          <a:p>
            <a:pPr algn="ctr"/>
            <a:r>
              <a:rPr lang="uk-UA" altLang="en-US">
                <a:solidFill>
                  <a:schemeClr val="accent5"/>
                </a:solidFill>
                <a:latin typeface="Times New Roman" panose="02020603050405020304" charset="0"/>
                <a:cs typeface="Times New Roman" panose="02020603050405020304" charset="0"/>
                <a:sym typeface="+mn-ea"/>
              </a:rPr>
              <a:t>Зустріч із заступником міського голови Олександром Сивенком </a:t>
            </a:r>
            <a:endParaRPr lang="uk-UA" altLang="en-US">
              <a:solidFill>
                <a:schemeClr val="accent5"/>
              </a:solidFill>
              <a:latin typeface="Times New Roman" panose="02020603050405020304" charset="0"/>
              <a:cs typeface="Times New Roman" panose="02020603050405020304" charset="0"/>
              <a:sym typeface="+mn-ea"/>
            </a:endParaRPr>
          </a:p>
        </p:txBody>
      </p:sp>
      <p:sp>
        <p:nvSpPr>
          <p:cNvPr id="8" name="Freeform 8"/>
          <p:cNvSpPr/>
          <p:nvPr/>
        </p:nvSpPr>
        <p:spPr>
          <a:xfrm>
            <a:off x="386080" y="2133600"/>
            <a:ext cx="4827905" cy="3138170"/>
          </a:xfrm>
          <a:custGeom>
            <a:avLst/>
            <a:gdLst/>
            <a:ahLst/>
            <a:cxnLst/>
            <a:rect l="l" t="t" r="r" b="b"/>
            <a:pathLst>
              <a:path w="7460812" h="4925465">
                <a:moveTo>
                  <a:pt x="0" y="0"/>
                </a:moveTo>
                <a:lnTo>
                  <a:pt x="7460812" y="0"/>
                </a:lnTo>
                <a:lnTo>
                  <a:pt x="7460812" y="4925466"/>
                </a:lnTo>
                <a:lnTo>
                  <a:pt x="0" y="4925466"/>
                </a:lnTo>
                <a:lnTo>
                  <a:pt x="0" y="0"/>
                </a:lnTo>
                <a:close/>
              </a:path>
            </a:pathLst>
          </a:custGeom>
          <a:blipFill>
            <a:blip r:embed="rId2"/>
            <a:stretch>
              <a:fillRect l="-12709" t="-27688"/>
            </a:stretch>
          </a:blipFill>
        </p:spPr>
      </p:sp>
      <p:sp>
        <p:nvSpPr>
          <p:cNvPr id="100" name="Текстовое поле 99"/>
          <p:cNvSpPr txBox="1"/>
          <p:nvPr/>
        </p:nvSpPr>
        <p:spPr>
          <a:xfrm>
            <a:off x="5289550" y="1584325"/>
            <a:ext cx="6800215" cy="4977765"/>
          </a:xfrm>
          <a:prstGeom prst="rect">
            <a:avLst/>
          </a:prstGeom>
          <a:noFill/>
          <a:ln w="9525">
            <a:noFill/>
          </a:ln>
        </p:spPr>
        <p:txBody>
          <a:bodyPr wrap="square">
            <a:noAutofit/>
          </a:bodyPr>
          <a:p>
            <a:pPr indent="0" algn="just"/>
            <a:r>
              <a:rPr lang="en-US" sz="2000" b="0">
                <a:latin typeface="Times New Roman" panose="02020603050405020304" charset="0"/>
                <a:cs typeface="Calibri" panose="020F0502020204030204" charset="0"/>
              </a:rPr>
              <a:t>Розвиток туризму є важливою складовою третинного сектору економіки, яка приносить значні доходи в бюджет України. Важливим етапом даної науково-дослідницької роботи стала розробка тупистичного краєзнавчого маршруту «Слідами Шевченка», який не тільки дасть змогу кожному українцю познайомитися із місцями перебування Кобзаря на Прилуччині. Втілення у життя даного проєкту дасть змогу значно покращити фінансове наповнення місцевих бюджетів одразу кількох територіальних громад, територіями яких і проходитиме маршрутУ цьому починанні нас підтримав заступник Прилуцького міського голови з питань діяльності виконавчих органів ради Олександр Сивенко, з яким мені пощастило зустрітися і обговорити наш проєкт.</a:t>
            </a:r>
            <a:endParaRPr lang="en-US" altLang="en-US" sz="2000" b="0">
              <a:latin typeface="Times New Roman" panose="02020603050405020304" charset="0"/>
              <a:cs typeface="Calibri" panose="020F050202020403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83185"/>
            <a:ext cx="10515600" cy="1242695"/>
          </a:xfrm>
        </p:spPr>
        <p:txBody>
          <a:bodyPr>
            <a:normAutofit/>
          </a:bodyPr>
          <a:p>
            <a:pPr algn="ctr"/>
            <a:r>
              <a:rPr lang="uk-UA" altLang="ru-RU" sz="3200">
                <a:solidFill>
                  <a:schemeClr val="accent5"/>
                </a:solidFill>
                <a:latin typeface="Times New Roman" panose="02020603050405020304" charset="0"/>
                <a:cs typeface="Times New Roman" panose="02020603050405020304" charset="0"/>
              </a:rPr>
              <a:t>Мапа туристичного краєзнавчого маршруту: день перший</a:t>
            </a:r>
            <a:endParaRPr lang="uk-UA" altLang="ru-RU" sz="3200">
              <a:solidFill>
                <a:schemeClr val="accent5"/>
              </a:solidFill>
              <a:latin typeface="Times New Roman" panose="02020603050405020304" charset="0"/>
              <a:cs typeface="Times New Roman" panose="02020603050405020304" charset="0"/>
            </a:endParaRPr>
          </a:p>
        </p:txBody>
      </p:sp>
      <p:sp>
        <p:nvSpPr>
          <p:cNvPr id="5" name="Freeform 5"/>
          <p:cNvSpPr/>
          <p:nvPr/>
        </p:nvSpPr>
        <p:spPr>
          <a:xfrm>
            <a:off x="1061720" y="1325880"/>
            <a:ext cx="6124575" cy="4806950"/>
          </a:xfrm>
          <a:custGeom>
            <a:avLst/>
            <a:gdLst/>
            <a:ahLst/>
            <a:cxnLst/>
            <a:rect l="l" t="t" r="r" b="b"/>
            <a:pathLst>
              <a:path w="16143282" h="9459629">
                <a:moveTo>
                  <a:pt x="0" y="0"/>
                </a:moveTo>
                <a:lnTo>
                  <a:pt x="16143282" y="0"/>
                </a:lnTo>
                <a:lnTo>
                  <a:pt x="16143282" y="9459629"/>
                </a:lnTo>
                <a:lnTo>
                  <a:pt x="0" y="9459629"/>
                </a:lnTo>
                <a:lnTo>
                  <a:pt x="0" y="0"/>
                </a:lnTo>
                <a:close/>
              </a:path>
            </a:pathLst>
          </a:custGeom>
          <a:blipFill>
            <a:blip r:embed="rId2"/>
            <a:stretch>
              <a:fillRect b="-3309"/>
            </a:stretch>
          </a:blipFill>
          <a:ln w="95250" cap="rnd">
            <a:solidFill>
              <a:srgbClr val="6C7B71"/>
            </a:solidFill>
            <a:prstDash val="solid"/>
            <a:round/>
          </a:ln>
        </p:spPr>
      </p:sp>
      <p:sp>
        <p:nvSpPr>
          <p:cNvPr id="100" name="Текстовое поле 99"/>
          <p:cNvSpPr txBox="1"/>
          <p:nvPr/>
        </p:nvSpPr>
        <p:spPr>
          <a:xfrm>
            <a:off x="7279640" y="1018540"/>
            <a:ext cx="4726940" cy="5606415"/>
          </a:xfrm>
          <a:prstGeom prst="rect">
            <a:avLst/>
          </a:prstGeom>
          <a:noFill/>
          <a:ln w="9525">
            <a:noFill/>
          </a:ln>
        </p:spPr>
        <p:txBody>
          <a:bodyPr wrap="square">
            <a:noAutofit/>
          </a:bodyPr>
          <a:p>
            <a:pPr indent="0" algn="just">
              <a:lnSpc>
                <a:spcPct val="150000"/>
              </a:lnSpc>
            </a:pPr>
            <a:r>
              <a:rPr lang="uk-UA" altLang="en-US" sz="2000" b="0">
                <a:latin typeface="Times New Roman" panose="02020603050405020304" charset="0"/>
                <a:cs typeface="Calibri" panose="020F0502020204030204" charset="0"/>
              </a:rPr>
              <a:t>Доцільно даний туристичний маршрут зробити </a:t>
            </a:r>
            <a:r>
              <a:rPr lang="en-US" sz="2000" b="0">
                <a:latin typeface="Times New Roman" panose="02020603050405020304" charset="0"/>
                <a:cs typeface="Calibri" panose="020F0502020204030204" charset="0"/>
              </a:rPr>
              <a:t>дводенним. Перший день включає в себе відвідини Прилук, Линовиці і Густині (мапа першого дня маршруту перед вами), а другий – Дігтярів, Сокиринців, Тростянця і Качанівки. Планується, що гості Прилуцького краю після першого дня залишатимуться на ніч у прилуцьких готелях, а після другого – у гуртожитках Національного історико-культурного заповідника «Качанівка». </a:t>
            </a:r>
            <a:endParaRPr lang="en-US" altLang="en-US" sz="2000" b="0">
              <a:latin typeface="Times New Roman" panose="02020603050405020304" charset="0"/>
              <a:cs typeface="Calibri" panose="020F050202020403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647700" y="0"/>
            <a:ext cx="7741285" cy="1202055"/>
          </a:xfrm>
        </p:spPr>
        <p:txBody>
          <a:bodyPr>
            <a:normAutofit/>
          </a:bodyPr>
          <a:p>
            <a:pPr algn="ctr"/>
            <a:r>
              <a:rPr lang="ru-RU" altLang="en-US" sz="3110">
                <a:solidFill>
                  <a:schemeClr val="accent5"/>
                </a:solidFill>
                <a:latin typeface="Times New Roman" panose="02020603050405020304" charset="0"/>
                <a:cs typeface="Times New Roman" panose="02020603050405020304" charset="0"/>
              </a:rPr>
              <a:t>Першою точкою нашого маршруту є </a:t>
            </a:r>
            <a:r>
              <a:rPr lang="uk-UA" altLang="ru-RU" sz="3110">
                <a:solidFill>
                  <a:schemeClr val="accent5"/>
                </a:solidFill>
                <a:latin typeface="Times New Roman" panose="02020603050405020304" charset="0"/>
                <a:cs typeface="Times New Roman" panose="02020603050405020304" charset="0"/>
              </a:rPr>
              <a:t>село </a:t>
            </a:r>
            <a:r>
              <a:rPr lang="ru-RU" altLang="en-US" sz="3110">
                <a:solidFill>
                  <a:schemeClr val="accent5"/>
                </a:solidFill>
                <a:latin typeface="Times New Roman" panose="02020603050405020304" charset="0"/>
                <a:cs typeface="Times New Roman" panose="02020603050405020304" charset="0"/>
              </a:rPr>
              <a:t>Линовиця</a:t>
            </a:r>
            <a:endParaRPr lang="ru-RU" altLang="en-US" sz="3110">
              <a:solidFill>
                <a:schemeClr val="accent5"/>
              </a:solidFill>
              <a:latin typeface="Times New Roman" panose="02020603050405020304" charset="0"/>
              <a:cs typeface="Times New Roman" panose="02020603050405020304" charset="0"/>
            </a:endParaRPr>
          </a:p>
        </p:txBody>
      </p:sp>
      <p:sp>
        <p:nvSpPr>
          <p:cNvPr id="6" name="Freeform 6"/>
          <p:cNvSpPr/>
          <p:nvPr/>
        </p:nvSpPr>
        <p:spPr>
          <a:xfrm>
            <a:off x="8741410" y="601345"/>
            <a:ext cx="3263900" cy="4025900"/>
          </a:xfrm>
          <a:custGeom>
            <a:avLst/>
            <a:gdLst/>
            <a:ahLst/>
            <a:cxnLst/>
            <a:rect l="l" t="t" r="r" b="b"/>
            <a:pathLst>
              <a:path w="8808507" h="7719425">
                <a:moveTo>
                  <a:pt x="0" y="0"/>
                </a:moveTo>
                <a:lnTo>
                  <a:pt x="8808507" y="0"/>
                </a:lnTo>
                <a:lnTo>
                  <a:pt x="8808507" y="7719426"/>
                </a:lnTo>
                <a:lnTo>
                  <a:pt x="0" y="7719426"/>
                </a:lnTo>
                <a:lnTo>
                  <a:pt x="0" y="0"/>
                </a:lnTo>
                <a:close/>
              </a:path>
            </a:pathLst>
          </a:custGeom>
          <a:blipFill>
            <a:blip r:embed="rId2"/>
            <a:stretch>
              <a:fillRect r="-11039" b="-68940"/>
            </a:stretch>
          </a:blipFill>
        </p:spPr>
      </p:sp>
      <p:sp>
        <p:nvSpPr>
          <p:cNvPr id="5" name="Freeform 5"/>
          <p:cNvSpPr/>
          <p:nvPr/>
        </p:nvSpPr>
        <p:spPr>
          <a:xfrm>
            <a:off x="262890" y="1311910"/>
            <a:ext cx="2738120" cy="3385820"/>
          </a:xfrm>
          <a:custGeom>
            <a:avLst/>
            <a:gdLst/>
            <a:ahLst/>
            <a:cxnLst/>
            <a:rect l="l" t="t" r="r" b="b"/>
            <a:pathLst>
              <a:path w="4912799" h="6813904">
                <a:moveTo>
                  <a:pt x="0" y="0"/>
                </a:moveTo>
                <a:lnTo>
                  <a:pt x="4912799" y="0"/>
                </a:lnTo>
                <a:lnTo>
                  <a:pt x="4912799" y="6813904"/>
                </a:lnTo>
                <a:lnTo>
                  <a:pt x="0" y="6813904"/>
                </a:lnTo>
                <a:lnTo>
                  <a:pt x="0" y="0"/>
                </a:lnTo>
                <a:close/>
              </a:path>
            </a:pathLst>
          </a:custGeom>
          <a:blipFill>
            <a:blip r:embed="rId3"/>
            <a:stretch>
              <a:fillRect l="-20067" r="-18858" b="-33580"/>
            </a:stretch>
          </a:blipFill>
        </p:spPr>
      </p:sp>
      <p:sp>
        <p:nvSpPr>
          <p:cNvPr id="7" name="Freeform 7"/>
          <p:cNvSpPr/>
          <p:nvPr/>
        </p:nvSpPr>
        <p:spPr>
          <a:xfrm>
            <a:off x="3467100" y="1549400"/>
            <a:ext cx="4722495" cy="2911475"/>
          </a:xfrm>
          <a:custGeom>
            <a:avLst/>
            <a:gdLst/>
            <a:ahLst/>
            <a:cxnLst/>
            <a:rect l="l" t="t" r="r" b="b"/>
            <a:pathLst>
              <a:path w="7611753" h="5418399">
                <a:moveTo>
                  <a:pt x="0" y="0"/>
                </a:moveTo>
                <a:lnTo>
                  <a:pt x="7611753" y="0"/>
                </a:lnTo>
                <a:lnTo>
                  <a:pt x="7611753" y="5418399"/>
                </a:lnTo>
                <a:lnTo>
                  <a:pt x="0" y="5418399"/>
                </a:lnTo>
                <a:lnTo>
                  <a:pt x="0" y="0"/>
                </a:lnTo>
                <a:close/>
              </a:path>
            </a:pathLst>
          </a:custGeom>
          <a:blipFill>
            <a:blip r:embed="rId4"/>
            <a:stretch>
              <a:fillRect l="-13932" b="-6701"/>
            </a:stretch>
          </a:blipFill>
        </p:spPr>
      </p:sp>
      <p:sp>
        <p:nvSpPr>
          <p:cNvPr id="100" name="Текстовое поле 99"/>
          <p:cNvSpPr txBox="1"/>
          <p:nvPr/>
        </p:nvSpPr>
        <p:spPr>
          <a:xfrm>
            <a:off x="1381760" y="5186680"/>
            <a:ext cx="10516870" cy="1499870"/>
          </a:xfrm>
          <a:prstGeom prst="rect">
            <a:avLst/>
          </a:prstGeom>
          <a:noFill/>
          <a:ln w="9525">
            <a:noFill/>
          </a:ln>
        </p:spPr>
        <p:txBody>
          <a:bodyPr wrap="square">
            <a:noAutofit/>
          </a:bodyPr>
          <a:p>
            <a:pPr indent="0"/>
            <a:r>
              <a:rPr lang="en-US" b="0">
                <a:latin typeface="Times New Roman" panose="02020603050405020304" charset="0"/>
                <a:cs typeface="Calibri" panose="020F0502020204030204" charset="0"/>
              </a:rPr>
              <a:t>У колишньому володінні родини де Бальменів гості Приудайського краю зможуть поглянути на камінь, на якому під час своїх прогулянок сидів Шевченко, доторкнутися до віковічного дубу, під яким Кобзар частенько замальовував свої ескізи, а також наживо побачити залишки вхідної брами до помістя де Бальменів, будинок для гостей та конюшню у маєтку давнього дворянського роду тощо</a:t>
            </a:r>
            <a:endParaRPr lang="en-US" altLang="en-US" b="0">
              <a:latin typeface="Times New Roman" panose="02020603050405020304" charset="0"/>
              <a:cs typeface="Calibri" panose="020F050202020403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Замещающее содержимое 10"/>
          <p:cNvPicPr>
            <a:picLocks noChangeAspect="1"/>
          </p:cNvPicPr>
          <p:nvPr>
            <p:ph idx="1"/>
          </p:nvPr>
        </p:nvPicPr>
        <p:blipFill>
          <a:blip r:embed="rId1">
            <a:lum bright="30000"/>
          </a:blip>
          <a:stretch>
            <a:fillRect/>
          </a:stretch>
        </p:blipFill>
        <p:spPr>
          <a:xfrm>
            <a:off x="0" y="-635"/>
            <a:ext cx="12192635" cy="6858000"/>
          </a:xfrm>
          <a:prstGeom prst="rect">
            <a:avLst/>
          </a:prstGeom>
        </p:spPr>
      </p:pic>
      <p:sp>
        <p:nvSpPr>
          <p:cNvPr id="4" name="Заголовок 3"/>
          <p:cNvSpPr>
            <a:spLocks noGrp="1"/>
          </p:cNvSpPr>
          <p:nvPr>
            <p:ph type="title"/>
          </p:nvPr>
        </p:nvSpPr>
        <p:spPr>
          <a:xfrm>
            <a:off x="1243330" y="74930"/>
            <a:ext cx="10782300" cy="2038350"/>
          </a:xfrm>
        </p:spPr>
        <p:txBody>
          <a:bodyPr>
            <a:normAutofit fontScale="90000"/>
          </a:bodyPr>
          <a:p>
            <a:r>
              <a:rPr lang="ru-RU" altLang="en-US">
                <a:solidFill>
                  <a:schemeClr val="accent5"/>
                </a:solidFill>
                <a:latin typeface="Times New Roman" panose="02020603050405020304" charset="0"/>
                <a:cs typeface="Times New Roman" panose="02020603050405020304" charset="0"/>
                <a:sym typeface="+mn-ea"/>
              </a:rPr>
              <a:t>П</a:t>
            </a:r>
            <a:r>
              <a:rPr lang="uk-UA" altLang="ru-RU" sz="4445">
                <a:solidFill>
                  <a:schemeClr val="accent5"/>
                </a:solidFill>
                <a:latin typeface="Times New Roman" panose="02020603050405020304" charset="0"/>
                <a:cs typeface="Times New Roman" panose="02020603050405020304" charset="0"/>
                <a:sym typeface="+mn-ea"/>
              </a:rPr>
              <a:t>рилуки: </a:t>
            </a:r>
            <a:r>
              <a:rPr lang="uk-UA" altLang="ru-RU" sz="2000">
                <a:solidFill>
                  <a:schemeClr val="accent5"/>
                </a:solidFill>
                <a:latin typeface="Times New Roman" panose="02020603050405020304" charset="0"/>
                <a:cs typeface="Times New Roman" panose="02020603050405020304" charset="0"/>
                <a:sym typeface="+mn-ea"/>
              </a:rPr>
              <a:t>повернувшись до Прилук, гості Приудайського краю долучаються до екскурсії нашим містом. Зокрема, туристи можуть вшанувати пам’ять Кобзаря біля </a:t>
            </a:r>
            <a:r>
              <a:rPr lang="uk-UA" altLang="ru-RU" sz="2000">
                <a:solidFill>
                  <a:schemeClr val="accent5"/>
                </a:solidFill>
                <a:latin typeface="Times New Roman" panose="02020603050405020304" charset="0"/>
                <a:cs typeface="Times New Roman" panose="02020603050405020304" charset="0"/>
                <a:sym typeface="+mn-ea"/>
              </a:rPr>
              <a:t>численних пам’ятників поету, побувати біля Миколаївської церкви, історико-архітектурної пам’ятки українського бароко першої половини 18 століття. Саме цю церкву малював у 1846 році під час свого чергового візиту до Прилук Тарас Григорович. Окрім того, до уваги туристів такі архітектурні перлини міста над Звісно ж, маршрут включає і відвідини Прилуцького краєзнавчого музею імені В.І. Маслова, експозиції котрого вражають своїм багатством краєзнавчо-етнографічного матеріалу.</a:t>
            </a:r>
            <a:endParaRPr lang="uk-UA" altLang="ru-RU" sz="2000">
              <a:solidFill>
                <a:schemeClr val="accent5"/>
              </a:solidFill>
              <a:latin typeface="Times New Roman" panose="02020603050405020304" charset="0"/>
              <a:cs typeface="Times New Roman" panose="02020603050405020304" charset="0"/>
              <a:sym typeface="+mn-ea"/>
            </a:endParaRPr>
          </a:p>
        </p:txBody>
      </p:sp>
      <p:sp>
        <p:nvSpPr>
          <p:cNvPr id="5" name="Freeform 5"/>
          <p:cNvSpPr/>
          <p:nvPr/>
        </p:nvSpPr>
        <p:spPr>
          <a:xfrm>
            <a:off x="1311910" y="2271395"/>
            <a:ext cx="2557780" cy="4586605"/>
          </a:xfrm>
          <a:prstGeom prst="roundRect">
            <a:avLst/>
          </a:prstGeom>
          <a:blipFill>
            <a:blip r:embed="rId2"/>
            <a:stretch>
              <a:fillRect/>
            </a:stretch>
          </a:blipFill>
        </p:spPr>
      </p:sp>
      <p:sp>
        <p:nvSpPr>
          <p:cNvPr id="6" name="Freeform 6"/>
          <p:cNvSpPr/>
          <p:nvPr/>
        </p:nvSpPr>
        <p:spPr>
          <a:xfrm>
            <a:off x="5274310" y="2236470"/>
            <a:ext cx="2678430" cy="4469765"/>
          </a:xfrm>
          <a:custGeom>
            <a:avLst/>
            <a:gdLst/>
            <a:ahLst/>
            <a:cxnLst/>
            <a:rect l="l" t="t" r="r" b="b"/>
            <a:pathLst>
              <a:path w="6194948" h="9915516">
                <a:moveTo>
                  <a:pt x="0" y="0"/>
                </a:moveTo>
                <a:lnTo>
                  <a:pt x="6194948" y="0"/>
                </a:lnTo>
                <a:lnTo>
                  <a:pt x="6194948" y="9915516"/>
                </a:lnTo>
                <a:lnTo>
                  <a:pt x="0" y="9915516"/>
                </a:lnTo>
                <a:lnTo>
                  <a:pt x="0" y="0"/>
                </a:lnTo>
                <a:close/>
              </a:path>
            </a:pathLst>
          </a:custGeom>
          <a:blipFill>
            <a:blip r:embed="rId3"/>
            <a:stretch>
              <a:fillRect l="-20176"/>
            </a:stretch>
          </a:blipFill>
        </p:spPr>
      </p:sp>
      <p:sp>
        <p:nvSpPr>
          <p:cNvPr id="7" name="Freeform 7"/>
          <p:cNvSpPr/>
          <p:nvPr/>
        </p:nvSpPr>
        <p:spPr>
          <a:xfrm>
            <a:off x="8994775" y="2236470"/>
            <a:ext cx="2947035" cy="4469765"/>
          </a:xfrm>
          <a:custGeom>
            <a:avLst/>
            <a:gdLst/>
            <a:ahLst/>
            <a:cxnLst/>
            <a:rect l="l" t="t" r="r" b="b"/>
            <a:pathLst>
              <a:path w="5789648" h="7710963">
                <a:moveTo>
                  <a:pt x="0" y="0"/>
                </a:moveTo>
                <a:lnTo>
                  <a:pt x="5789648" y="0"/>
                </a:lnTo>
                <a:lnTo>
                  <a:pt x="5789648" y="7710963"/>
                </a:lnTo>
                <a:lnTo>
                  <a:pt x="0" y="7710963"/>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Calibri"/>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10196</Words>
  <Application>WPS Presentation</Application>
  <PresentationFormat>宽屏</PresentationFormat>
  <Paragraphs>77</Paragraphs>
  <Slides>16</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Arial</vt:lpstr>
      <vt:lpstr>SimSun</vt:lpstr>
      <vt:lpstr>Wingdings</vt:lpstr>
      <vt:lpstr>Calibri Light</vt:lpstr>
      <vt:lpstr>Microsoft YaHei</vt:lpstr>
      <vt:lpstr>Arial Unicode MS</vt:lpstr>
      <vt:lpstr>Calibri</vt:lpstr>
      <vt:lpstr>Vollkorn</vt:lpstr>
      <vt:lpstr>Segoe Print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Наталия Гапон</cp:lastModifiedBy>
  <cp:revision>3</cp:revision>
  <dcterms:created xsi:type="dcterms:W3CDTF">2024-04-19T11:31:00Z</dcterms:created>
  <dcterms:modified xsi:type="dcterms:W3CDTF">2024-04-19T13:47:23Z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1049-12.2.0.16731</vt:lpwstr>
  </property>
  <property fmtid="{D5CDD505-2E9C-101B-9397-08002B2CF9AE}" pid="3" name="ICV">
    <vt:lpwstr>F66A1C7C668D4655A48EB95DB600DED3_11</vt:lpwstr>
  </property>
</Properties>
</file>