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10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12" r:id="rId13"/>
    <p:sldId id="313" r:id="rId14"/>
    <p:sldId id="309" r:id="rId15"/>
    <p:sldId id="308" r:id="rId16"/>
    <p:sldId id="314" r:id="rId1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01"/>
    <p:restoredTop sz="94645"/>
  </p:normalViewPr>
  <p:slideViewPr>
    <p:cSldViewPr snapToGrid="0">
      <p:cViewPr varScale="1">
        <p:scale>
          <a:sx n="118" d="100"/>
          <a:sy n="118" d="100"/>
        </p:scale>
        <p:origin x="2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52BF6-18E0-4048-87B0-179AE6D1398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B2C6279-2F7D-431C-8FBD-9F6754367642}">
      <dgm:prSet phldrT="[Текст]"/>
      <dgm:spPr/>
      <dgm:t>
        <a:bodyPr/>
        <a:lstStyle/>
        <a:p>
          <a:r>
            <a:rPr lang="ru-RU" dirty="0"/>
            <a:t>МЕТА РОБОТИ</a:t>
          </a:r>
          <a:endParaRPr lang="uk-UA" dirty="0"/>
        </a:p>
      </dgm:t>
    </dgm:pt>
    <dgm:pt modelId="{409180EF-542D-4D40-A1DD-B043A34B848B}" type="parTrans" cxnId="{F46F2110-5A09-46E1-A3CC-E1A7D4FBB49A}">
      <dgm:prSet/>
      <dgm:spPr/>
      <dgm:t>
        <a:bodyPr/>
        <a:lstStyle/>
        <a:p>
          <a:endParaRPr lang="uk-UA"/>
        </a:p>
      </dgm:t>
    </dgm:pt>
    <dgm:pt modelId="{8253E9A0-F01B-416E-912A-E59E933514C4}" type="sibTrans" cxnId="{F46F2110-5A09-46E1-A3CC-E1A7D4FBB49A}">
      <dgm:prSet/>
      <dgm:spPr/>
      <dgm:t>
        <a:bodyPr/>
        <a:lstStyle/>
        <a:p>
          <a:endParaRPr lang="uk-UA"/>
        </a:p>
      </dgm:t>
    </dgm:pt>
    <dgm:pt modelId="{6130AE85-B6A9-4BD5-9322-53E7593CD77B}">
      <dgm:prSet phldrT="[Текст]"/>
      <dgm:spPr/>
      <dgm:t>
        <a:bodyPr/>
        <a:lstStyle/>
        <a:p>
          <a:r>
            <a:rPr lang="uk-UA" dirty="0"/>
            <a:t>ПРЕДМЕТ ДОСЛІДЖЕННЯ</a:t>
          </a:r>
        </a:p>
      </dgm:t>
    </dgm:pt>
    <dgm:pt modelId="{71453ACE-9E41-4441-B495-5D2052EE7259}" type="parTrans" cxnId="{755583BC-5A3A-44D8-89AF-4AB538A3BB89}">
      <dgm:prSet/>
      <dgm:spPr/>
      <dgm:t>
        <a:bodyPr/>
        <a:lstStyle/>
        <a:p>
          <a:endParaRPr lang="uk-UA"/>
        </a:p>
      </dgm:t>
    </dgm:pt>
    <dgm:pt modelId="{AFB55587-7403-46C1-BBC0-861AFAB68E7F}" type="sibTrans" cxnId="{755583BC-5A3A-44D8-89AF-4AB538A3BB89}">
      <dgm:prSet/>
      <dgm:spPr/>
      <dgm:t>
        <a:bodyPr/>
        <a:lstStyle/>
        <a:p>
          <a:endParaRPr lang="uk-UA"/>
        </a:p>
      </dgm:t>
    </dgm:pt>
    <dgm:pt modelId="{4231D228-3692-47AE-A6A9-6058AEB244DA}">
      <dgm:prSet phldrT="[Текст]"/>
      <dgm:spPr/>
      <dgm:t>
        <a:bodyPr/>
        <a:lstStyle/>
        <a:p>
          <a:r>
            <a:rPr lang="ru-RU" dirty="0"/>
            <a:t>ОБ’ЄКТ ДОСЛІДЖЕННЯ</a:t>
          </a:r>
          <a:endParaRPr lang="uk-UA" dirty="0"/>
        </a:p>
      </dgm:t>
    </dgm:pt>
    <dgm:pt modelId="{02F934B1-527E-46BE-A39F-58FBD548FAA2}" type="sibTrans" cxnId="{7E8857D3-06F4-4722-8D4E-67CB27C11EEE}">
      <dgm:prSet/>
      <dgm:spPr/>
      <dgm:t>
        <a:bodyPr/>
        <a:lstStyle/>
        <a:p>
          <a:endParaRPr lang="uk-UA"/>
        </a:p>
      </dgm:t>
    </dgm:pt>
    <dgm:pt modelId="{2882EFD5-826F-4F38-B4BD-EBC3EA00DDB7}" type="parTrans" cxnId="{7E8857D3-06F4-4722-8D4E-67CB27C11EEE}">
      <dgm:prSet/>
      <dgm:spPr/>
      <dgm:t>
        <a:bodyPr/>
        <a:lstStyle/>
        <a:p>
          <a:endParaRPr lang="uk-UA"/>
        </a:p>
      </dgm:t>
    </dgm:pt>
    <dgm:pt modelId="{9CA3BDFB-5BA7-472C-8CE8-39C23CBF2226}">
      <dgm:prSet custT="1"/>
      <dgm:spPr/>
      <dgm:t>
        <a:bodyPr/>
        <a:lstStyle/>
        <a:p>
          <a:pPr algn="just"/>
          <a:r>
            <a:rPr lang="ru-RU" sz="2200" b="0" i="0" dirty="0" err="1"/>
            <a:t>дослідження</a:t>
          </a:r>
          <a:r>
            <a:rPr lang="ru-RU" sz="2200" b="0" i="0" dirty="0"/>
            <a:t> </a:t>
          </a:r>
          <a:r>
            <a:rPr lang="ru-RU" sz="2200" b="0" i="0" dirty="0" err="1"/>
            <a:t>спрямоване</a:t>
          </a:r>
          <a:r>
            <a:rPr lang="ru-RU" sz="2200" b="0" i="0" dirty="0"/>
            <a:t> на </a:t>
          </a:r>
          <a:r>
            <a:rPr lang="ru-RU" sz="2200" b="1" i="0" dirty="0" err="1"/>
            <a:t>вивчення</a:t>
          </a:r>
          <a:r>
            <a:rPr lang="ru-RU" sz="2200" b="1" i="0" dirty="0"/>
            <a:t> </a:t>
          </a:r>
          <a:r>
            <a:rPr lang="ru-RU" sz="2200" b="1" i="0" dirty="0" err="1"/>
            <a:t>історії</a:t>
          </a:r>
          <a:r>
            <a:rPr lang="ru-RU" sz="2200" b="1" i="0" dirty="0"/>
            <a:t> </a:t>
          </a:r>
          <a:r>
            <a:rPr lang="ru-RU" sz="2200" b="1" i="0" dirty="0" err="1"/>
            <a:t>міста</a:t>
          </a:r>
          <a:r>
            <a:rPr lang="ru-RU" sz="2200" b="1" i="0" dirty="0"/>
            <a:t> </a:t>
          </a:r>
          <a:r>
            <a:rPr lang="ru-RU" sz="2200" b="1" i="0" dirty="0" err="1"/>
            <a:t>Харків</a:t>
          </a:r>
          <a:r>
            <a:rPr lang="ru-RU" sz="2200" b="0" i="0" dirty="0"/>
            <a:t>, </a:t>
          </a:r>
          <a:r>
            <a:rPr lang="ru-RU" sz="2200" b="0" i="0" dirty="0" err="1"/>
            <a:t>використовуючи</a:t>
          </a:r>
          <a:r>
            <a:rPr lang="ru-RU" sz="2200" b="0" i="0" dirty="0"/>
            <a:t> </a:t>
          </a:r>
          <a:r>
            <a:rPr lang="ru-RU" sz="2200" b="0" i="0" dirty="0" err="1"/>
            <a:t>його</a:t>
          </a:r>
          <a:r>
            <a:rPr lang="ru-RU" sz="2200" b="0" i="0" dirty="0"/>
            <a:t> </a:t>
          </a:r>
          <a:r>
            <a:rPr lang="ru-RU" sz="2200" b="0" i="0" dirty="0" err="1"/>
            <a:t>архітектурні</a:t>
          </a:r>
          <a:r>
            <a:rPr lang="ru-RU" sz="2200" b="0" i="0" dirty="0"/>
            <a:t> </a:t>
          </a:r>
          <a:r>
            <a:rPr lang="ru-RU" sz="2200" b="0" i="0" dirty="0" err="1"/>
            <a:t>пам’ятки</a:t>
          </a:r>
          <a:r>
            <a:rPr lang="ru-RU" sz="2200" b="0" i="0" dirty="0"/>
            <a:t> як ключ до </a:t>
          </a:r>
          <a:r>
            <a:rPr lang="ru-RU" sz="2200" b="0" i="0" dirty="0" err="1"/>
            <a:t>розуміння</a:t>
          </a:r>
          <a:r>
            <a:rPr lang="ru-RU" sz="2200" b="0" i="0" dirty="0"/>
            <a:t> </a:t>
          </a:r>
          <a:r>
            <a:rPr lang="ru-RU" sz="2200" b="0" i="0" dirty="0" err="1"/>
            <a:t>його</a:t>
          </a:r>
          <a:r>
            <a:rPr lang="ru-RU" sz="2200" b="0" i="0" dirty="0"/>
            <a:t> </a:t>
          </a:r>
          <a:r>
            <a:rPr lang="ru-RU" sz="2200" b="0" i="0" dirty="0" err="1"/>
            <a:t>минулого</a:t>
          </a:r>
          <a:r>
            <a:rPr lang="ru-RU" sz="2200" b="0" i="0" dirty="0"/>
            <a:t>.</a:t>
          </a:r>
          <a:endParaRPr lang="uk-UA" sz="2200" dirty="0"/>
        </a:p>
      </dgm:t>
    </dgm:pt>
    <dgm:pt modelId="{03A8CF30-DA27-4998-B359-60993A89F851}" type="parTrans" cxnId="{832CD0C5-8DC3-400C-97DD-43BA056C827D}">
      <dgm:prSet/>
      <dgm:spPr/>
      <dgm:t>
        <a:bodyPr/>
        <a:lstStyle/>
        <a:p>
          <a:endParaRPr lang="uk-UA"/>
        </a:p>
      </dgm:t>
    </dgm:pt>
    <dgm:pt modelId="{142BFEFA-2EDE-4CED-AAE1-BC6DF7E5A722}" type="sibTrans" cxnId="{832CD0C5-8DC3-400C-97DD-43BA056C827D}">
      <dgm:prSet/>
      <dgm:spPr/>
      <dgm:t>
        <a:bodyPr/>
        <a:lstStyle/>
        <a:p>
          <a:endParaRPr lang="uk-UA"/>
        </a:p>
      </dgm:t>
    </dgm:pt>
    <dgm:pt modelId="{A52A525C-6303-45FB-9AD5-80C86D8543AA}">
      <dgm:prSet custT="1"/>
      <dgm:spPr/>
      <dgm:t>
        <a:bodyPr/>
        <a:lstStyle/>
        <a:p>
          <a:r>
            <a:rPr lang="ru-RU" sz="2200" b="1" i="0" dirty="0" err="1"/>
            <a:t>Архітектурні</a:t>
          </a:r>
          <a:r>
            <a:rPr lang="ru-RU" sz="2200" b="1" i="0" dirty="0"/>
            <a:t> </a:t>
          </a:r>
          <a:r>
            <a:rPr lang="ru-RU" sz="2200" b="1" i="0" dirty="0" err="1"/>
            <a:t>пам’ятки</a:t>
          </a:r>
          <a:r>
            <a:rPr lang="ru-RU" sz="2200" b="1" i="0" dirty="0"/>
            <a:t> </a:t>
          </a:r>
          <a:r>
            <a:rPr lang="ru-RU" sz="2200" b="1" i="0" dirty="0" err="1"/>
            <a:t>Харкова</a:t>
          </a:r>
          <a:r>
            <a:rPr lang="ru-RU" sz="2200" b="0" i="0" dirty="0"/>
            <a:t>. </a:t>
          </a:r>
          <a:r>
            <a:rPr lang="ru-RU" sz="2200" b="0" i="0" dirty="0" err="1"/>
            <a:t>Це</a:t>
          </a:r>
          <a:r>
            <a:rPr lang="ru-RU" sz="2200" b="0" i="0" dirty="0"/>
            <a:t> </a:t>
          </a:r>
          <a:r>
            <a:rPr lang="ru-RU" sz="2200" b="0" i="0" dirty="0" err="1"/>
            <a:t>включає</a:t>
          </a:r>
          <a:r>
            <a:rPr lang="ru-RU" sz="2200" b="0" i="0" dirty="0"/>
            <a:t> в себе </a:t>
          </a:r>
          <a:r>
            <a:rPr lang="ru-RU" sz="2200" b="0" i="0" dirty="0" err="1"/>
            <a:t>різноманітні</a:t>
          </a:r>
          <a:r>
            <a:rPr lang="ru-RU" sz="2200" b="0" i="0" dirty="0"/>
            <a:t> </a:t>
          </a:r>
          <a:r>
            <a:rPr lang="ru-RU" sz="2200" b="0" i="0" dirty="0" err="1"/>
            <a:t>будівлі</a:t>
          </a:r>
          <a:r>
            <a:rPr lang="ru-RU" sz="2200" b="0" i="0" dirty="0"/>
            <a:t>, </a:t>
          </a:r>
          <a:r>
            <a:rPr lang="ru-RU" sz="2200" b="0" i="0" dirty="0" err="1"/>
            <a:t>споруди</a:t>
          </a:r>
          <a:r>
            <a:rPr lang="ru-RU" sz="2200" b="0" i="0" dirty="0"/>
            <a:t> </a:t>
          </a:r>
          <a:r>
            <a:rPr lang="ru-RU" sz="2200" b="0" i="0" dirty="0" err="1"/>
            <a:t>кінця</a:t>
          </a:r>
          <a:r>
            <a:rPr lang="ru-RU" sz="2200" b="0" i="0" dirty="0"/>
            <a:t> </a:t>
          </a:r>
          <a:r>
            <a:rPr lang="en-US" sz="2200" b="0" i="0" dirty="0"/>
            <a:t>XIX – </a:t>
          </a:r>
          <a:r>
            <a:rPr lang="uk-UA" sz="2200" b="0" i="0" dirty="0"/>
            <a:t>початку ХХ ст., </a:t>
          </a:r>
          <a:r>
            <a:rPr lang="ru-RU" sz="2200" b="0" i="0" dirty="0" err="1"/>
            <a:t>які</a:t>
          </a:r>
          <a:r>
            <a:rPr lang="ru-RU" sz="2200" b="0" i="0" dirty="0"/>
            <a:t> </a:t>
          </a:r>
          <a:r>
            <a:rPr lang="ru-RU" sz="2200" b="0" i="0" dirty="0" err="1"/>
            <a:t>мають</a:t>
          </a:r>
          <a:r>
            <a:rPr lang="ru-RU" sz="2200" b="0" i="0" dirty="0"/>
            <a:t> </a:t>
          </a:r>
          <a:r>
            <a:rPr lang="ru-RU" sz="2200" b="0" i="0" dirty="0" err="1"/>
            <a:t>історичну</a:t>
          </a:r>
          <a:r>
            <a:rPr lang="ru-RU" sz="2200" b="0" i="0" dirty="0"/>
            <a:t>, </a:t>
          </a:r>
          <a:r>
            <a:rPr lang="ru-RU" sz="2200" b="0" i="0" dirty="0" err="1"/>
            <a:t>культурну</a:t>
          </a:r>
          <a:r>
            <a:rPr lang="ru-RU" sz="2200" b="0" i="0" dirty="0"/>
            <a:t> та </a:t>
          </a:r>
          <a:r>
            <a:rPr lang="ru-RU" sz="2200" b="0" i="0" dirty="0" err="1"/>
            <a:t>архітектурну</a:t>
          </a:r>
          <a:r>
            <a:rPr lang="ru-RU" sz="2200" b="0" i="0" dirty="0"/>
            <a:t> </a:t>
          </a:r>
          <a:r>
            <a:rPr lang="ru-RU" sz="2200" b="0" i="0" dirty="0" err="1"/>
            <a:t>цінність</a:t>
          </a:r>
          <a:r>
            <a:rPr lang="ru-RU" sz="2200" b="0" i="0" dirty="0"/>
            <a:t>.</a:t>
          </a:r>
          <a:endParaRPr lang="uk-UA" sz="2200" dirty="0"/>
        </a:p>
      </dgm:t>
    </dgm:pt>
    <dgm:pt modelId="{46678154-CF0B-46AC-B778-9B8366DA181D}" type="parTrans" cxnId="{12B199D6-18FD-4C26-B131-BE25581DCB26}">
      <dgm:prSet/>
      <dgm:spPr/>
      <dgm:t>
        <a:bodyPr/>
        <a:lstStyle/>
        <a:p>
          <a:endParaRPr lang="uk-UA"/>
        </a:p>
      </dgm:t>
    </dgm:pt>
    <dgm:pt modelId="{70D27A92-7F30-4B04-8D8F-1FCEBF092106}" type="sibTrans" cxnId="{12B199D6-18FD-4C26-B131-BE25581DCB26}">
      <dgm:prSet/>
      <dgm:spPr/>
      <dgm:t>
        <a:bodyPr/>
        <a:lstStyle/>
        <a:p>
          <a:endParaRPr lang="uk-UA"/>
        </a:p>
      </dgm:t>
    </dgm:pt>
    <dgm:pt modelId="{5680E378-D4F5-4D21-9929-DF7BAB1C3DC8}">
      <dgm:prSet custT="1"/>
      <dgm:spPr/>
      <dgm:t>
        <a:bodyPr/>
        <a:lstStyle/>
        <a:p>
          <a:r>
            <a:rPr lang="ru-RU" sz="2200" b="1" i="0" dirty="0" err="1"/>
            <a:t>Історія</a:t>
          </a:r>
          <a:r>
            <a:rPr lang="ru-RU" sz="2200" b="1" i="0" dirty="0"/>
            <a:t> </a:t>
          </a:r>
          <a:r>
            <a:rPr lang="ru-RU" sz="2200" b="1" i="0" dirty="0" err="1"/>
            <a:t>Харкова</a:t>
          </a:r>
          <a:r>
            <a:rPr lang="ru-RU" sz="2200" b="1" i="0" dirty="0"/>
            <a:t>, </a:t>
          </a:r>
          <a:r>
            <a:rPr lang="ru-RU" sz="2200" b="1" i="0" dirty="0" err="1"/>
            <a:t>відображена</a:t>
          </a:r>
          <a:r>
            <a:rPr lang="ru-RU" sz="2200" b="1" i="0" dirty="0"/>
            <a:t> в </a:t>
          </a:r>
          <a:r>
            <a:rPr lang="ru-RU" sz="2200" b="1" i="0" dirty="0" err="1"/>
            <a:t>архітектурі</a:t>
          </a:r>
          <a:r>
            <a:rPr lang="ru-RU" sz="2200" b="0" i="0" dirty="0"/>
            <a:t>. </a:t>
          </a:r>
          <a:r>
            <a:rPr lang="ru-RU" sz="2200" b="0" i="0" dirty="0" err="1"/>
            <a:t>Дослідження</a:t>
          </a:r>
          <a:r>
            <a:rPr lang="ru-RU" sz="2200" b="0" i="0" dirty="0"/>
            <a:t> </a:t>
          </a:r>
          <a:r>
            <a:rPr lang="ru-RU" sz="2200" b="0" i="0" dirty="0" err="1"/>
            <a:t>історії</a:t>
          </a:r>
          <a:r>
            <a:rPr lang="ru-RU" sz="2200" b="0" i="0" dirty="0"/>
            <a:t> </a:t>
          </a:r>
          <a:r>
            <a:rPr lang="ru-RU" sz="2200" b="0" i="0" dirty="0" err="1"/>
            <a:t>споруд</a:t>
          </a:r>
          <a:r>
            <a:rPr lang="ru-RU" sz="2200" b="0" i="0" dirty="0"/>
            <a:t> стилю модерн </a:t>
          </a:r>
          <a:r>
            <a:rPr lang="ru-RU" sz="2200" b="0" i="0" dirty="0" err="1"/>
            <a:t>який</a:t>
          </a:r>
          <a:r>
            <a:rPr lang="ru-RU" sz="2200" b="0" i="0" dirty="0"/>
            <a:t> </a:t>
          </a:r>
          <a:r>
            <a:rPr lang="ru-RU" sz="2200" b="0" i="0" dirty="0" err="1"/>
            <a:t>зародився</a:t>
          </a:r>
          <a:r>
            <a:rPr lang="ru-RU" sz="2200" b="0" i="0" dirty="0"/>
            <a:t> в </a:t>
          </a:r>
          <a:r>
            <a:rPr lang="ru-RU" sz="2200" b="0" i="0" dirty="0" err="1"/>
            <a:t>Україні</a:t>
          </a:r>
          <a:r>
            <a:rPr lang="ru-RU" sz="2200" b="0" i="0" dirty="0"/>
            <a:t> </a:t>
          </a:r>
          <a:r>
            <a:rPr lang="ru-RU" sz="2200" b="0" i="0" dirty="0" err="1"/>
            <a:t>вкінці</a:t>
          </a:r>
          <a:r>
            <a:rPr lang="ru-RU" sz="2200" b="0" i="0" dirty="0"/>
            <a:t> </a:t>
          </a:r>
          <a:r>
            <a:rPr lang="en-US" sz="2200" b="0" i="0" dirty="0"/>
            <a:t>XIX – </a:t>
          </a:r>
          <a:r>
            <a:rPr lang="uk-UA" sz="2200" b="0" i="0" dirty="0"/>
            <a:t>початку ХХ ст.</a:t>
          </a:r>
          <a:endParaRPr lang="uk-UA" sz="2200" dirty="0"/>
        </a:p>
      </dgm:t>
    </dgm:pt>
    <dgm:pt modelId="{48A0BB4D-280D-4DA9-8869-1F47BA5B1D25}" type="parTrans" cxnId="{BC6C1045-07D4-4906-88CD-5881E2B69C7B}">
      <dgm:prSet/>
      <dgm:spPr/>
      <dgm:t>
        <a:bodyPr/>
        <a:lstStyle/>
        <a:p>
          <a:endParaRPr lang="uk-UA"/>
        </a:p>
      </dgm:t>
    </dgm:pt>
    <dgm:pt modelId="{843EBE54-09C1-46D0-B924-FD23D5DEFF9C}" type="sibTrans" cxnId="{BC6C1045-07D4-4906-88CD-5881E2B69C7B}">
      <dgm:prSet/>
      <dgm:spPr/>
      <dgm:t>
        <a:bodyPr/>
        <a:lstStyle/>
        <a:p>
          <a:endParaRPr lang="uk-UA"/>
        </a:p>
      </dgm:t>
    </dgm:pt>
    <dgm:pt modelId="{2FAD80EA-89B1-48B3-A369-DA40791A25E5}">
      <dgm:prSet custT="1"/>
      <dgm:spPr/>
      <dgm:t>
        <a:bodyPr/>
        <a:lstStyle/>
        <a:p>
          <a:pPr algn="just"/>
          <a:r>
            <a:rPr lang="ru-RU" sz="2200" b="1" i="0" dirty="0" err="1"/>
            <a:t>створення</a:t>
          </a:r>
          <a:r>
            <a:rPr lang="ru-RU" sz="2200" b="1" i="0" dirty="0"/>
            <a:t> </a:t>
          </a:r>
          <a:r>
            <a:rPr lang="ru-RU" sz="2200" b="1" i="0" dirty="0" err="1"/>
            <a:t>інформативного</a:t>
          </a:r>
          <a:r>
            <a:rPr lang="ru-RU" sz="2200" b="1" i="0" dirty="0"/>
            <a:t> та </a:t>
          </a:r>
          <a:r>
            <a:rPr lang="ru-RU" sz="2200" b="1" i="0" dirty="0" err="1"/>
            <a:t>цікавого</a:t>
          </a:r>
          <a:r>
            <a:rPr lang="ru-RU" sz="2200" b="1" i="0" dirty="0"/>
            <a:t> маршруту для </a:t>
          </a:r>
          <a:r>
            <a:rPr lang="ru-RU" sz="2200" b="1" i="0" dirty="0" err="1"/>
            <a:t>екскурсій</a:t>
          </a:r>
          <a:r>
            <a:rPr lang="ru-RU" sz="2200" b="0" i="0" dirty="0"/>
            <a:t>, </a:t>
          </a:r>
          <a:r>
            <a:rPr lang="ru-RU" sz="2200" b="0" i="0" dirty="0" err="1"/>
            <a:t>який</a:t>
          </a:r>
          <a:r>
            <a:rPr lang="ru-RU" sz="2200" b="0" i="0" dirty="0"/>
            <a:t> би </a:t>
          </a:r>
          <a:r>
            <a:rPr lang="ru-RU" sz="2200" b="0" i="0" dirty="0" err="1"/>
            <a:t>охоплював</a:t>
          </a:r>
          <a:r>
            <a:rPr lang="ru-RU" sz="2200" b="0" i="0" dirty="0"/>
            <a:t> </a:t>
          </a:r>
          <a:r>
            <a:rPr lang="ru-RU" sz="2200" b="0" i="0" dirty="0" err="1"/>
            <a:t>важливі</a:t>
          </a:r>
          <a:r>
            <a:rPr lang="ru-RU" sz="2200" b="0" i="0" dirty="0"/>
            <a:t>, </a:t>
          </a:r>
          <a:r>
            <a:rPr lang="ru-RU" sz="2200" b="0" i="0" dirty="0" err="1"/>
            <a:t>маловідомі</a:t>
          </a:r>
          <a:r>
            <a:rPr lang="ru-RU" sz="2200" b="0" i="0" dirty="0"/>
            <a:t> </a:t>
          </a:r>
          <a:r>
            <a:rPr lang="ru-RU" sz="2200" b="0" i="0" dirty="0" err="1"/>
            <a:t>архітектурні</a:t>
          </a:r>
          <a:r>
            <a:rPr lang="ru-RU" sz="2200" b="0" i="0" dirty="0"/>
            <a:t> </a:t>
          </a:r>
          <a:r>
            <a:rPr lang="ru-RU" sz="2200" b="0" i="0" dirty="0" err="1"/>
            <a:t>пам’ятки</a:t>
          </a:r>
          <a:r>
            <a:rPr lang="ru-RU" sz="2200" b="0" i="0" dirty="0"/>
            <a:t> </a:t>
          </a:r>
          <a:r>
            <a:rPr lang="ru-RU" sz="2200" b="0" i="0" dirty="0" err="1"/>
            <a:t>Харкова</a:t>
          </a:r>
          <a:r>
            <a:rPr lang="ru-RU" sz="2200" b="0" i="0" dirty="0"/>
            <a:t>.</a:t>
          </a:r>
          <a:endParaRPr lang="uk-UA" sz="2200" b="0" dirty="0"/>
        </a:p>
      </dgm:t>
    </dgm:pt>
    <dgm:pt modelId="{360C95C3-7277-44DB-BA55-076DCFCEEE12}" type="parTrans" cxnId="{3DDADA00-94D0-4049-9C3C-15DBE27B7346}">
      <dgm:prSet/>
      <dgm:spPr/>
      <dgm:t>
        <a:bodyPr/>
        <a:lstStyle/>
        <a:p>
          <a:endParaRPr lang="uk-UA"/>
        </a:p>
      </dgm:t>
    </dgm:pt>
    <dgm:pt modelId="{9411DB22-118A-4C93-ABE4-88E3DD6D162E}" type="sibTrans" cxnId="{3DDADA00-94D0-4049-9C3C-15DBE27B7346}">
      <dgm:prSet/>
      <dgm:spPr/>
      <dgm:t>
        <a:bodyPr/>
        <a:lstStyle/>
        <a:p>
          <a:endParaRPr lang="uk-UA"/>
        </a:p>
      </dgm:t>
    </dgm:pt>
    <dgm:pt modelId="{B0FC088F-7339-4B95-9B7F-81A9F50B6DBC}">
      <dgm:prSet custT="1"/>
      <dgm:spPr/>
      <dgm:t>
        <a:bodyPr/>
        <a:lstStyle/>
        <a:p>
          <a:pPr algn="just"/>
          <a:r>
            <a:rPr lang="ru-RU" sz="2200" b="1" i="0" dirty="0" err="1"/>
            <a:t>Надати</a:t>
          </a:r>
          <a:r>
            <a:rPr lang="ru-RU" sz="2200" b="1" i="0" dirty="0"/>
            <a:t> </a:t>
          </a:r>
          <a:r>
            <a:rPr lang="ru-RU" sz="2200" b="1" i="0" dirty="0" err="1"/>
            <a:t>освітній</a:t>
          </a:r>
          <a:r>
            <a:rPr lang="ru-RU" sz="2200" b="1" i="0" dirty="0"/>
            <a:t> </a:t>
          </a:r>
          <a:r>
            <a:rPr lang="ru-RU" sz="2200" b="1" i="0" dirty="0" err="1"/>
            <a:t>матеріал</a:t>
          </a:r>
          <a:r>
            <a:rPr lang="ru-RU" sz="2200" b="1" i="0" dirty="0"/>
            <a:t> </a:t>
          </a:r>
          <a:r>
            <a:rPr lang="ru-RU" sz="2200" b="0" i="0" dirty="0"/>
            <a:t>для </a:t>
          </a:r>
          <a:r>
            <a:rPr lang="ru-RU" sz="2200" b="0" i="0" dirty="0" err="1"/>
            <a:t>студентів</a:t>
          </a:r>
          <a:r>
            <a:rPr lang="ru-RU" sz="2200" b="0" i="0" dirty="0"/>
            <a:t>, </a:t>
          </a:r>
          <a:r>
            <a:rPr lang="ru-RU" sz="2200" b="0" i="0" dirty="0" err="1"/>
            <a:t>викладачів</a:t>
          </a:r>
          <a:r>
            <a:rPr lang="ru-RU" sz="2200" b="0" i="0" dirty="0"/>
            <a:t>, </a:t>
          </a:r>
          <a:r>
            <a:rPr lang="ru-RU" sz="2200" b="0" i="0" dirty="0" err="1"/>
            <a:t>істориків</a:t>
          </a:r>
          <a:r>
            <a:rPr lang="ru-RU" sz="2200" b="0" i="0" dirty="0"/>
            <a:t> та </a:t>
          </a:r>
          <a:r>
            <a:rPr lang="ru-RU" sz="2200" b="0" i="0" dirty="0" err="1"/>
            <a:t>загальної</a:t>
          </a:r>
          <a:r>
            <a:rPr lang="ru-RU" sz="2200" b="0" i="0" dirty="0"/>
            <a:t> </a:t>
          </a:r>
          <a:r>
            <a:rPr lang="ru-RU" sz="2200" b="0" i="0" dirty="0" err="1"/>
            <a:t>громадськості</a:t>
          </a:r>
          <a:r>
            <a:rPr lang="ru-RU" sz="2200" b="0" i="0" dirty="0"/>
            <a:t>, </a:t>
          </a:r>
          <a:r>
            <a:rPr lang="ru-RU" sz="2200" b="0" i="0" dirty="0" err="1"/>
            <a:t>щоб</a:t>
          </a:r>
          <a:r>
            <a:rPr lang="ru-RU" sz="2200" b="0" i="0" dirty="0"/>
            <a:t> </a:t>
          </a:r>
          <a:r>
            <a:rPr lang="ru-RU" sz="2200" b="0" i="0" dirty="0" err="1"/>
            <a:t>зрозуміти</a:t>
          </a:r>
          <a:r>
            <a:rPr lang="ru-RU" sz="2200" b="0" i="0" dirty="0"/>
            <a:t> та </a:t>
          </a:r>
          <a:r>
            <a:rPr lang="ru-RU" sz="2200" b="0" i="0" dirty="0" err="1"/>
            <a:t>оцінити</a:t>
          </a:r>
          <a:r>
            <a:rPr lang="ru-RU" sz="2200" b="0" i="0" dirty="0"/>
            <a:t> </a:t>
          </a:r>
          <a:r>
            <a:rPr lang="ru-RU" sz="2200" b="0" i="0" dirty="0" err="1"/>
            <a:t>історію</a:t>
          </a:r>
          <a:r>
            <a:rPr lang="ru-RU" sz="2200" b="0" i="0" dirty="0"/>
            <a:t> та </a:t>
          </a:r>
          <a:r>
            <a:rPr lang="ru-RU" sz="2200" b="0" i="0" dirty="0" err="1"/>
            <a:t>архітектуру</a:t>
          </a:r>
          <a:r>
            <a:rPr lang="ru-RU" sz="2200" b="0" i="0" dirty="0"/>
            <a:t> </a:t>
          </a:r>
          <a:r>
            <a:rPr lang="ru-RU" sz="2200" b="0" i="0" dirty="0" err="1"/>
            <a:t>Харкова</a:t>
          </a:r>
          <a:r>
            <a:rPr lang="ru-RU" sz="2200" b="0" i="0" dirty="0"/>
            <a:t>.</a:t>
          </a:r>
          <a:endParaRPr lang="uk-UA" sz="2200" dirty="0"/>
        </a:p>
      </dgm:t>
    </dgm:pt>
    <dgm:pt modelId="{77D21D76-9762-4B32-AA94-7024E2EFABC2}" type="parTrans" cxnId="{AB925A42-BCF4-49AC-A602-B6CEB0500881}">
      <dgm:prSet/>
      <dgm:spPr/>
      <dgm:t>
        <a:bodyPr/>
        <a:lstStyle/>
        <a:p>
          <a:endParaRPr lang="uk-UA"/>
        </a:p>
      </dgm:t>
    </dgm:pt>
    <dgm:pt modelId="{951A7BF6-B6EB-46DD-93C1-220B38B2BBA3}" type="sibTrans" cxnId="{AB925A42-BCF4-49AC-A602-B6CEB0500881}">
      <dgm:prSet/>
      <dgm:spPr/>
      <dgm:t>
        <a:bodyPr/>
        <a:lstStyle/>
        <a:p>
          <a:endParaRPr lang="uk-UA"/>
        </a:p>
      </dgm:t>
    </dgm:pt>
    <dgm:pt modelId="{08AEBFAE-7E7F-4F3E-A992-A7FEC07FEB2D}" type="pres">
      <dgm:prSet presAssocID="{1B052BF6-18E0-4048-87B0-179AE6D1398D}" presName="linear" presStyleCnt="0">
        <dgm:presLayoutVars>
          <dgm:dir/>
          <dgm:animLvl val="lvl"/>
          <dgm:resizeHandles val="exact"/>
        </dgm:presLayoutVars>
      </dgm:prSet>
      <dgm:spPr/>
    </dgm:pt>
    <dgm:pt modelId="{CABB6B00-BC99-4B2F-9CCD-A0C88EF57E6F}" type="pres">
      <dgm:prSet presAssocID="{BB2C6279-2F7D-431C-8FBD-9F6754367642}" presName="parentLin" presStyleCnt="0"/>
      <dgm:spPr/>
    </dgm:pt>
    <dgm:pt modelId="{8365974A-0B6F-4F0F-995C-35C9703BDD17}" type="pres">
      <dgm:prSet presAssocID="{BB2C6279-2F7D-431C-8FBD-9F6754367642}" presName="parentLeftMargin" presStyleLbl="node1" presStyleIdx="0" presStyleCnt="3"/>
      <dgm:spPr/>
    </dgm:pt>
    <dgm:pt modelId="{DB3F4C12-23B8-4282-85EC-A32A36E8F84F}" type="pres">
      <dgm:prSet presAssocID="{BB2C6279-2F7D-431C-8FBD-9F6754367642}" presName="parentText" presStyleLbl="node1" presStyleIdx="0" presStyleCnt="3" custScaleY="66490">
        <dgm:presLayoutVars>
          <dgm:chMax val="0"/>
          <dgm:bulletEnabled val="1"/>
        </dgm:presLayoutVars>
      </dgm:prSet>
      <dgm:spPr/>
    </dgm:pt>
    <dgm:pt modelId="{F133D815-D5A9-4CDE-B686-33C7260E71D4}" type="pres">
      <dgm:prSet presAssocID="{BB2C6279-2F7D-431C-8FBD-9F6754367642}" presName="negativeSpace" presStyleCnt="0"/>
      <dgm:spPr/>
    </dgm:pt>
    <dgm:pt modelId="{871DB0E3-963D-466A-B2BE-2D846E7BEB98}" type="pres">
      <dgm:prSet presAssocID="{BB2C6279-2F7D-431C-8FBD-9F6754367642}" presName="childText" presStyleLbl="conFgAcc1" presStyleIdx="0" presStyleCnt="3">
        <dgm:presLayoutVars>
          <dgm:bulletEnabled val="1"/>
        </dgm:presLayoutVars>
      </dgm:prSet>
      <dgm:spPr/>
    </dgm:pt>
    <dgm:pt modelId="{D3CD0077-8600-4B4E-B08D-479F9CF9A515}" type="pres">
      <dgm:prSet presAssocID="{8253E9A0-F01B-416E-912A-E59E933514C4}" presName="spaceBetweenRectangles" presStyleCnt="0"/>
      <dgm:spPr/>
    </dgm:pt>
    <dgm:pt modelId="{6F856A70-E1E1-4449-AD22-04D1EECEE368}" type="pres">
      <dgm:prSet presAssocID="{4231D228-3692-47AE-A6A9-6058AEB244DA}" presName="parentLin" presStyleCnt="0"/>
      <dgm:spPr/>
    </dgm:pt>
    <dgm:pt modelId="{D45F7935-9911-41DF-AD6F-A9B163FB00DF}" type="pres">
      <dgm:prSet presAssocID="{4231D228-3692-47AE-A6A9-6058AEB244DA}" presName="parentLeftMargin" presStyleLbl="node1" presStyleIdx="0" presStyleCnt="3"/>
      <dgm:spPr/>
    </dgm:pt>
    <dgm:pt modelId="{B1A77776-2060-440C-AAEE-1B9FFE7B785D}" type="pres">
      <dgm:prSet presAssocID="{4231D228-3692-47AE-A6A9-6058AEB244DA}" presName="parentText" presStyleLbl="node1" presStyleIdx="1" presStyleCnt="3" custScaleY="63732">
        <dgm:presLayoutVars>
          <dgm:chMax val="0"/>
          <dgm:bulletEnabled val="1"/>
        </dgm:presLayoutVars>
      </dgm:prSet>
      <dgm:spPr/>
    </dgm:pt>
    <dgm:pt modelId="{17780486-DE53-4715-94B5-5B62C4C6234B}" type="pres">
      <dgm:prSet presAssocID="{4231D228-3692-47AE-A6A9-6058AEB244DA}" presName="negativeSpace" presStyleCnt="0"/>
      <dgm:spPr/>
    </dgm:pt>
    <dgm:pt modelId="{7B22B9E8-3A85-47E4-9C8F-6AFBED8C716A}" type="pres">
      <dgm:prSet presAssocID="{4231D228-3692-47AE-A6A9-6058AEB244DA}" presName="childText" presStyleLbl="conFgAcc1" presStyleIdx="1" presStyleCnt="3">
        <dgm:presLayoutVars>
          <dgm:bulletEnabled val="1"/>
        </dgm:presLayoutVars>
      </dgm:prSet>
      <dgm:spPr/>
    </dgm:pt>
    <dgm:pt modelId="{53A07F61-5CB4-4379-AE74-999F1965CC53}" type="pres">
      <dgm:prSet presAssocID="{02F934B1-527E-46BE-A39F-58FBD548FAA2}" presName="spaceBetweenRectangles" presStyleCnt="0"/>
      <dgm:spPr/>
    </dgm:pt>
    <dgm:pt modelId="{2A0C098F-FAF5-4AD2-998B-9FAD07A361E0}" type="pres">
      <dgm:prSet presAssocID="{6130AE85-B6A9-4BD5-9322-53E7593CD77B}" presName="parentLin" presStyleCnt="0"/>
      <dgm:spPr/>
    </dgm:pt>
    <dgm:pt modelId="{D3D9E29E-CE48-4E7D-A13B-1FE470401874}" type="pres">
      <dgm:prSet presAssocID="{6130AE85-B6A9-4BD5-9322-53E7593CD77B}" presName="parentLeftMargin" presStyleLbl="node1" presStyleIdx="1" presStyleCnt="3"/>
      <dgm:spPr/>
    </dgm:pt>
    <dgm:pt modelId="{E6E3D2CE-853C-4A05-ACB2-0D7B8B1CA673}" type="pres">
      <dgm:prSet presAssocID="{6130AE85-B6A9-4BD5-9322-53E7593CD77B}" presName="parentText" presStyleLbl="node1" presStyleIdx="2" presStyleCnt="3" custScaleY="64529">
        <dgm:presLayoutVars>
          <dgm:chMax val="0"/>
          <dgm:bulletEnabled val="1"/>
        </dgm:presLayoutVars>
      </dgm:prSet>
      <dgm:spPr/>
    </dgm:pt>
    <dgm:pt modelId="{E4D63834-9F80-40DC-A75B-9787711AE25E}" type="pres">
      <dgm:prSet presAssocID="{6130AE85-B6A9-4BD5-9322-53E7593CD77B}" presName="negativeSpace" presStyleCnt="0"/>
      <dgm:spPr/>
    </dgm:pt>
    <dgm:pt modelId="{D27EA75F-DA36-436C-90F6-EA039D5DDA3F}" type="pres">
      <dgm:prSet presAssocID="{6130AE85-B6A9-4BD5-9322-53E7593CD77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DDADA00-94D0-4049-9C3C-15DBE27B7346}" srcId="{BB2C6279-2F7D-431C-8FBD-9F6754367642}" destId="{2FAD80EA-89B1-48B3-A369-DA40791A25E5}" srcOrd="1" destOrd="0" parTransId="{360C95C3-7277-44DB-BA55-076DCFCEEE12}" sibTransId="{9411DB22-118A-4C93-ABE4-88E3DD6D162E}"/>
    <dgm:cxn modelId="{F46F2110-5A09-46E1-A3CC-E1A7D4FBB49A}" srcId="{1B052BF6-18E0-4048-87B0-179AE6D1398D}" destId="{BB2C6279-2F7D-431C-8FBD-9F6754367642}" srcOrd="0" destOrd="0" parTransId="{409180EF-542D-4D40-A1DD-B043A34B848B}" sibTransId="{8253E9A0-F01B-416E-912A-E59E933514C4}"/>
    <dgm:cxn modelId="{3E627C29-9EAF-49AF-812B-78F557FA96C3}" type="presOf" srcId="{6130AE85-B6A9-4BD5-9322-53E7593CD77B}" destId="{D3D9E29E-CE48-4E7D-A13B-1FE470401874}" srcOrd="0" destOrd="0" presId="urn:microsoft.com/office/officeart/2005/8/layout/list1"/>
    <dgm:cxn modelId="{3CAB0735-76D5-4481-B5A4-3F7231CFC8AF}" type="presOf" srcId="{5680E378-D4F5-4D21-9929-DF7BAB1C3DC8}" destId="{D27EA75F-DA36-436C-90F6-EA039D5DDA3F}" srcOrd="0" destOrd="0" presId="urn:microsoft.com/office/officeart/2005/8/layout/list1"/>
    <dgm:cxn modelId="{782C7C40-E143-4534-ABFB-013A8CC86A74}" type="presOf" srcId="{BB2C6279-2F7D-431C-8FBD-9F6754367642}" destId="{8365974A-0B6F-4F0F-995C-35C9703BDD17}" srcOrd="0" destOrd="0" presId="urn:microsoft.com/office/officeart/2005/8/layout/list1"/>
    <dgm:cxn modelId="{5BD00242-999C-4501-AC1C-A456EFFAC7C7}" type="presOf" srcId="{9CA3BDFB-5BA7-472C-8CE8-39C23CBF2226}" destId="{871DB0E3-963D-466A-B2BE-2D846E7BEB98}" srcOrd="0" destOrd="0" presId="urn:microsoft.com/office/officeart/2005/8/layout/list1"/>
    <dgm:cxn modelId="{AB925A42-BCF4-49AC-A602-B6CEB0500881}" srcId="{BB2C6279-2F7D-431C-8FBD-9F6754367642}" destId="{B0FC088F-7339-4B95-9B7F-81A9F50B6DBC}" srcOrd="2" destOrd="0" parTransId="{77D21D76-9762-4B32-AA94-7024E2EFABC2}" sibTransId="{951A7BF6-B6EB-46DD-93C1-220B38B2BBA3}"/>
    <dgm:cxn modelId="{BC6C1045-07D4-4906-88CD-5881E2B69C7B}" srcId="{6130AE85-B6A9-4BD5-9322-53E7593CD77B}" destId="{5680E378-D4F5-4D21-9929-DF7BAB1C3DC8}" srcOrd="0" destOrd="0" parTransId="{48A0BB4D-280D-4DA9-8869-1F47BA5B1D25}" sibTransId="{843EBE54-09C1-46D0-B924-FD23D5DEFF9C}"/>
    <dgm:cxn modelId="{7ECB6750-CD1A-43FC-8ECA-45F3EC9BFFEA}" type="presOf" srcId="{B0FC088F-7339-4B95-9B7F-81A9F50B6DBC}" destId="{871DB0E3-963D-466A-B2BE-2D846E7BEB98}" srcOrd="0" destOrd="2" presId="urn:microsoft.com/office/officeart/2005/8/layout/list1"/>
    <dgm:cxn modelId="{4DD1C56A-0BBB-47D6-A2AD-5688C047CB7A}" type="presOf" srcId="{BB2C6279-2F7D-431C-8FBD-9F6754367642}" destId="{DB3F4C12-23B8-4282-85EC-A32A36E8F84F}" srcOrd="1" destOrd="0" presId="urn:microsoft.com/office/officeart/2005/8/layout/list1"/>
    <dgm:cxn modelId="{B81A2972-C219-4731-AC95-BE90DC579EC0}" type="presOf" srcId="{A52A525C-6303-45FB-9AD5-80C86D8543AA}" destId="{7B22B9E8-3A85-47E4-9C8F-6AFBED8C716A}" srcOrd="0" destOrd="0" presId="urn:microsoft.com/office/officeart/2005/8/layout/list1"/>
    <dgm:cxn modelId="{6ED98BA8-25B4-4142-904F-FFC88DCA6767}" type="presOf" srcId="{6130AE85-B6A9-4BD5-9322-53E7593CD77B}" destId="{E6E3D2CE-853C-4A05-ACB2-0D7B8B1CA673}" srcOrd="1" destOrd="0" presId="urn:microsoft.com/office/officeart/2005/8/layout/list1"/>
    <dgm:cxn modelId="{2E283CBC-6746-46EC-BF17-8ED95F9C6264}" type="presOf" srcId="{2FAD80EA-89B1-48B3-A369-DA40791A25E5}" destId="{871DB0E3-963D-466A-B2BE-2D846E7BEB98}" srcOrd="0" destOrd="1" presId="urn:microsoft.com/office/officeart/2005/8/layout/list1"/>
    <dgm:cxn modelId="{755583BC-5A3A-44D8-89AF-4AB538A3BB89}" srcId="{1B052BF6-18E0-4048-87B0-179AE6D1398D}" destId="{6130AE85-B6A9-4BD5-9322-53E7593CD77B}" srcOrd="2" destOrd="0" parTransId="{71453ACE-9E41-4441-B495-5D2052EE7259}" sibTransId="{AFB55587-7403-46C1-BBC0-861AFAB68E7F}"/>
    <dgm:cxn modelId="{832CD0C5-8DC3-400C-97DD-43BA056C827D}" srcId="{BB2C6279-2F7D-431C-8FBD-9F6754367642}" destId="{9CA3BDFB-5BA7-472C-8CE8-39C23CBF2226}" srcOrd="0" destOrd="0" parTransId="{03A8CF30-DA27-4998-B359-60993A89F851}" sibTransId="{142BFEFA-2EDE-4CED-AAE1-BC6DF7E5A722}"/>
    <dgm:cxn modelId="{A426E7D0-4AD9-4451-8256-53B54F56DCDC}" type="presOf" srcId="{4231D228-3692-47AE-A6A9-6058AEB244DA}" destId="{B1A77776-2060-440C-AAEE-1B9FFE7B785D}" srcOrd="1" destOrd="0" presId="urn:microsoft.com/office/officeart/2005/8/layout/list1"/>
    <dgm:cxn modelId="{7E8857D3-06F4-4722-8D4E-67CB27C11EEE}" srcId="{1B052BF6-18E0-4048-87B0-179AE6D1398D}" destId="{4231D228-3692-47AE-A6A9-6058AEB244DA}" srcOrd="1" destOrd="0" parTransId="{2882EFD5-826F-4F38-B4BD-EBC3EA00DDB7}" sibTransId="{02F934B1-527E-46BE-A39F-58FBD548FAA2}"/>
    <dgm:cxn modelId="{12B199D6-18FD-4C26-B131-BE25581DCB26}" srcId="{4231D228-3692-47AE-A6A9-6058AEB244DA}" destId="{A52A525C-6303-45FB-9AD5-80C86D8543AA}" srcOrd="0" destOrd="0" parTransId="{46678154-CF0B-46AC-B778-9B8366DA181D}" sibTransId="{70D27A92-7F30-4B04-8D8F-1FCEBF092106}"/>
    <dgm:cxn modelId="{DB4E17E7-9613-4BA2-A27C-C5B4D7DEAA8E}" type="presOf" srcId="{4231D228-3692-47AE-A6A9-6058AEB244DA}" destId="{D45F7935-9911-41DF-AD6F-A9B163FB00DF}" srcOrd="0" destOrd="0" presId="urn:microsoft.com/office/officeart/2005/8/layout/list1"/>
    <dgm:cxn modelId="{7861EBF1-A134-40BE-9009-924FF4BAB084}" type="presOf" srcId="{1B052BF6-18E0-4048-87B0-179AE6D1398D}" destId="{08AEBFAE-7E7F-4F3E-A992-A7FEC07FEB2D}" srcOrd="0" destOrd="0" presId="urn:microsoft.com/office/officeart/2005/8/layout/list1"/>
    <dgm:cxn modelId="{28637B8A-A5BE-4E99-978C-03A1BC3B6E35}" type="presParOf" srcId="{08AEBFAE-7E7F-4F3E-A992-A7FEC07FEB2D}" destId="{CABB6B00-BC99-4B2F-9CCD-A0C88EF57E6F}" srcOrd="0" destOrd="0" presId="urn:microsoft.com/office/officeart/2005/8/layout/list1"/>
    <dgm:cxn modelId="{88B602A2-A72C-4401-8F3F-322AD3B7F3C0}" type="presParOf" srcId="{CABB6B00-BC99-4B2F-9CCD-A0C88EF57E6F}" destId="{8365974A-0B6F-4F0F-995C-35C9703BDD17}" srcOrd="0" destOrd="0" presId="urn:microsoft.com/office/officeart/2005/8/layout/list1"/>
    <dgm:cxn modelId="{51979570-612F-4066-ABD6-9BF9DC178AC3}" type="presParOf" srcId="{CABB6B00-BC99-4B2F-9CCD-A0C88EF57E6F}" destId="{DB3F4C12-23B8-4282-85EC-A32A36E8F84F}" srcOrd="1" destOrd="0" presId="urn:microsoft.com/office/officeart/2005/8/layout/list1"/>
    <dgm:cxn modelId="{D95D3D8F-B92D-4DB3-AEDE-0BC05498349D}" type="presParOf" srcId="{08AEBFAE-7E7F-4F3E-A992-A7FEC07FEB2D}" destId="{F133D815-D5A9-4CDE-B686-33C7260E71D4}" srcOrd="1" destOrd="0" presId="urn:microsoft.com/office/officeart/2005/8/layout/list1"/>
    <dgm:cxn modelId="{3F65399C-EB63-467E-990B-317223A5E60A}" type="presParOf" srcId="{08AEBFAE-7E7F-4F3E-A992-A7FEC07FEB2D}" destId="{871DB0E3-963D-466A-B2BE-2D846E7BEB98}" srcOrd="2" destOrd="0" presId="urn:microsoft.com/office/officeart/2005/8/layout/list1"/>
    <dgm:cxn modelId="{73035C67-AEFB-43FD-A6E7-74ED7684B968}" type="presParOf" srcId="{08AEBFAE-7E7F-4F3E-A992-A7FEC07FEB2D}" destId="{D3CD0077-8600-4B4E-B08D-479F9CF9A515}" srcOrd="3" destOrd="0" presId="urn:microsoft.com/office/officeart/2005/8/layout/list1"/>
    <dgm:cxn modelId="{785D81D3-A6C9-4EE2-97EE-DFE83C6244B6}" type="presParOf" srcId="{08AEBFAE-7E7F-4F3E-A992-A7FEC07FEB2D}" destId="{6F856A70-E1E1-4449-AD22-04D1EECEE368}" srcOrd="4" destOrd="0" presId="urn:microsoft.com/office/officeart/2005/8/layout/list1"/>
    <dgm:cxn modelId="{053653DE-7CED-4C48-9E4A-6254E198F68E}" type="presParOf" srcId="{6F856A70-E1E1-4449-AD22-04D1EECEE368}" destId="{D45F7935-9911-41DF-AD6F-A9B163FB00DF}" srcOrd="0" destOrd="0" presId="urn:microsoft.com/office/officeart/2005/8/layout/list1"/>
    <dgm:cxn modelId="{B9C7E703-EA3A-4F9C-9DA1-6CD77C3410A8}" type="presParOf" srcId="{6F856A70-E1E1-4449-AD22-04D1EECEE368}" destId="{B1A77776-2060-440C-AAEE-1B9FFE7B785D}" srcOrd="1" destOrd="0" presId="urn:microsoft.com/office/officeart/2005/8/layout/list1"/>
    <dgm:cxn modelId="{A589203E-9D40-4A99-90DF-2F746BAA76E6}" type="presParOf" srcId="{08AEBFAE-7E7F-4F3E-A992-A7FEC07FEB2D}" destId="{17780486-DE53-4715-94B5-5B62C4C6234B}" srcOrd="5" destOrd="0" presId="urn:microsoft.com/office/officeart/2005/8/layout/list1"/>
    <dgm:cxn modelId="{46FA745C-FBC2-43BD-8D67-D496F432271F}" type="presParOf" srcId="{08AEBFAE-7E7F-4F3E-A992-A7FEC07FEB2D}" destId="{7B22B9E8-3A85-47E4-9C8F-6AFBED8C716A}" srcOrd="6" destOrd="0" presId="urn:microsoft.com/office/officeart/2005/8/layout/list1"/>
    <dgm:cxn modelId="{7EB06C85-53B4-4FD6-A60A-F1E1CDD6E6DC}" type="presParOf" srcId="{08AEBFAE-7E7F-4F3E-A992-A7FEC07FEB2D}" destId="{53A07F61-5CB4-4379-AE74-999F1965CC53}" srcOrd="7" destOrd="0" presId="urn:microsoft.com/office/officeart/2005/8/layout/list1"/>
    <dgm:cxn modelId="{C1369468-2B24-439C-99AD-D6406ACCBA18}" type="presParOf" srcId="{08AEBFAE-7E7F-4F3E-A992-A7FEC07FEB2D}" destId="{2A0C098F-FAF5-4AD2-998B-9FAD07A361E0}" srcOrd="8" destOrd="0" presId="urn:microsoft.com/office/officeart/2005/8/layout/list1"/>
    <dgm:cxn modelId="{848B218B-3956-41E8-8080-181D7A0D4F8F}" type="presParOf" srcId="{2A0C098F-FAF5-4AD2-998B-9FAD07A361E0}" destId="{D3D9E29E-CE48-4E7D-A13B-1FE470401874}" srcOrd="0" destOrd="0" presId="urn:microsoft.com/office/officeart/2005/8/layout/list1"/>
    <dgm:cxn modelId="{D3E7CAA9-F4D0-4F5F-8155-EC604BC5443E}" type="presParOf" srcId="{2A0C098F-FAF5-4AD2-998B-9FAD07A361E0}" destId="{E6E3D2CE-853C-4A05-ACB2-0D7B8B1CA673}" srcOrd="1" destOrd="0" presId="urn:microsoft.com/office/officeart/2005/8/layout/list1"/>
    <dgm:cxn modelId="{DB87B901-84E2-462C-857F-6F6E6AD3BC67}" type="presParOf" srcId="{08AEBFAE-7E7F-4F3E-A992-A7FEC07FEB2D}" destId="{E4D63834-9F80-40DC-A75B-9787711AE25E}" srcOrd="9" destOrd="0" presId="urn:microsoft.com/office/officeart/2005/8/layout/list1"/>
    <dgm:cxn modelId="{CE6FF821-40C3-4129-8DF2-D5BA75513519}" type="presParOf" srcId="{08AEBFAE-7E7F-4F3E-A992-A7FEC07FEB2D}" destId="{D27EA75F-DA36-436C-90F6-EA039D5DDA3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052BF6-18E0-4048-87B0-179AE6D1398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B2C6279-2F7D-431C-8FBD-9F6754367642}">
      <dgm:prSet phldrT="[Текст]" custT="1"/>
      <dgm:spPr/>
      <dgm:t>
        <a:bodyPr/>
        <a:lstStyle/>
        <a:p>
          <a:r>
            <a:rPr lang="ru-RU" sz="2400" dirty="0"/>
            <a:t>ЗАВДАННЯ</a:t>
          </a:r>
          <a:endParaRPr lang="uk-UA" sz="2400" dirty="0"/>
        </a:p>
      </dgm:t>
    </dgm:pt>
    <dgm:pt modelId="{409180EF-542D-4D40-A1DD-B043A34B848B}" type="parTrans" cxnId="{F46F2110-5A09-46E1-A3CC-E1A7D4FBB49A}">
      <dgm:prSet/>
      <dgm:spPr/>
      <dgm:t>
        <a:bodyPr/>
        <a:lstStyle/>
        <a:p>
          <a:endParaRPr lang="uk-UA"/>
        </a:p>
      </dgm:t>
    </dgm:pt>
    <dgm:pt modelId="{8253E9A0-F01B-416E-912A-E59E933514C4}" type="sibTrans" cxnId="{F46F2110-5A09-46E1-A3CC-E1A7D4FBB49A}">
      <dgm:prSet/>
      <dgm:spPr/>
      <dgm:t>
        <a:bodyPr/>
        <a:lstStyle/>
        <a:p>
          <a:endParaRPr lang="uk-UA"/>
        </a:p>
      </dgm:t>
    </dgm:pt>
    <dgm:pt modelId="{6130AE85-B6A9-4BD5-9322-53E7593CD77B}">
      <dgm:prSet phldrT="[Текст]" custT="1"/>
      <dgm:spPr/>
      <dgm:t>
        <a:bodyPr/>
        <a:lstStyle/>
        <a:p>
          <a:r>
            <a:rPr lang="uk-UA" sz="2400" dirty="0"/>
            <a:t>АКТУАЛЬНІСТЬ</a:t>
          </a:r>
        </a:p>
      </dgm:t>
    </dgm:pt>
    <dgm:pt modelId="{71453ACE-9E41-4441-B495-5D2052EE7259}" type="parTrans" cxnId="{755583BC-5A3A-44D8-89AF-4AB538A3BB89}">
      <dgm:prSet/>
      <dgm:spPr/>
      <dgm:t>
        <a:bodyPr/>
        <a:lstStyle/>
        <a:p>
          <a:endParaRPr lang="uk-UA"/>
        </a:p>
      </dgm:t>
    </dgm:pt>
    <dgm:pt modelId="{AFB55587-7403-46C1-BBC0-861AFAB68E7F}" type="sibTrans" cxnId="{755583BC-5A3A-44D8-89AF-4AB538A3BB89}">
      <dgm:prSet/>
      <dgm:spPr/>
      <dgm:t>
        <a:bodyPr/>
        <a:lstStyle/>
        <a:p>
          <a:endParaRPr lang="uk-UA"/>
        </a:p>
      </dgm:t>
    </dgm:pt>
    <dgm:pt modelId="{4231D228-3692-47AE-A6A9-6058AEB244DA}">
      <dgm:prSet phldrT="[Текст]" custT="1"/>
      <dgm:spPr/>
      <dgm:t>
        <a:bodyPr/>
        <a:lstStyle/>
        <a:p>
          <a:r>
            <a:rPr lang="ru-RU" sz="2400" dirty="0"/>
            <a:t>НАУКОВА НОВИЗНА</a:t>
          </a:r>
          <a:endParaRPr lang="uk-UA" sz="2400" dirty="0"/>
        </a:p>
      </dgm:t>
    </dgm:pt>
    <dgm:pt modelId="{02F934B1-527E-46BE-A39F-58FBD548FAA2}" type="sibTrans" cxnId="{7E8857D3-06F4-4722-8D4E-67CB27C11EEE}">
      <dgm:prSet/>
      <dgm:spPr/>
      <dgm:t>
        <a:bodyPr/>
        <a:lstStyle/>
        <a:p>
          <a:endParaRPr lang="uk-UA"/>
        </a:p>
      </dgm:t>
    </dgm:pt>
    <dgm:pt modelId="{2882EFD5-826F-4F38-B4BD-EBC3EA00DDB7}" type="parTrans" cxnId="{7E8857D3-06F4-4722-8D4E-67CB27C11EEE}">
      <dgm:prSet/>
      <dgm:spPr/>
      <dgm:t>
        <a:bodyPr/>
        <a:lstStyle/>
        <a:p>
          <a:endParaRPr lang="uk-UA"/>
        </a:p>
      </dgm:t>
    </dgm:pt>
    <dgm:pt modelId="{9CA3BDFB-5BA7-472C-8CE8-39C23CBF2226}">
      <dgm:prSet custT="1"/>
      <dgm:spPr/>
      <dgm:t>
        <a:bodyPr/>
        <a:lstStyle/>
        <a:p>
          <a:r>
            <a:rPr lang="ru-RU" sz="2000" b="1" i="0" dirty="0" err="1"/>
            <a:t>зібрати</a:t>
          </a:r>
          <a:r>
            <a:rPr lang="ru-RU" sz="2000" b="1" i="0" dirty="0"/>
            <a:t> та </a:t>
          </a:r>
          <a:r>
            <a:rPr lang="ru-RU" sz="2000" b="1" i="0" dirty="0" err="1"/>
            <a:t>проаналізувати</a:t>
          </a:r>
          <a:r>
            <a:rPr lang="ru-RU" sz="2000" b="1" i="0" dirty="0"/>
            <a:t> </a:t>
          </a:r>
          <a:r>
            <a:rPr lang="ru-RU" sz="2000" b="0" i="0" dirty="0" err="1"/>
            <a:t>історичні</a:t>
          </a:r>
          <a:r>
            <a:rPr lang="ru-RU" sz="2000" b="0" i="0" dirty="0"/>
            <a:t> </a:t>
          </a:r>
          <a:r>
            <a:rPr lang="ru-RU" sz="2000" b="0" i="0" dirty="0" err="1"/>
            <a:t>дані</a:t>
          </a:r>
          <a:r>
            <a:rPr lang="ru-RU" sz="2000" b="0" i="0" dirty="0"/>
            <a:t> про </a:t>
          </a:r>
          <a:r>
            <a:rPr lang="ru-RU" sz="2000" b="0" i="0" dirty="0" err="1"/>
            <a:t>архітектурні</a:t>
          </a:r>
          <a:r>
            <a:rPr lang="ru-RU" sz="2000" b="0" i="0" dirty="0"/>
            <a:t> </a:t>
          </a:r>
          <a:r>
            <a:rPr lang="ru-RU" sz="2000" b="0" i="0" dirty="0" err="1"/>
            <a:t>пам’ятки</a:t>
          </a:r>
          <a:r>
            <a:rPr lang="ru-RU" sz="2000" b="0" i="0" dirty="0"/>
            <a:t> </a:t>
          </a:r>
          <a:r>
            <a:rPr lang="ru-RU" sz="2000" b="0" i="0" dirty="0" err="1"/>
            <a:t>міста</a:t>
          </a:r>
          <a:r>
            <a:rPr lang="ru-RU" sz="2000" b="0" i="0" dirty="0"/>
            <a:t> </a:t>
          </a:r>
          <a:r>
            <a:rPr lang="ru-RU" sz="2000" b="0" i="0" dirty="0" err="1"/>
            <a:t>Харків</a:t>
          </a:r>
          <a:endParaRPr lang="uk-UA" sz="2000" b="0" dirty="0"/>
        </a:p>
      </dgm:t>
    </dgm:pt>
    <dgm:pt modelId="{03A8CF30-DA27-4998-B359-60993A89F851}" type="parTrans" cxnId="{832CD0C5-8DC3-400C-97DD-43BA056C827D}">
      <dgm:prSet/>
      <dgm:spPr/>
      <dgm:t>
        <a:bodyPr/>
        <a:lstStyle/>
        <a:p>
          <a:endParaRPr lang="uk-UA"/>
        </a:p>
      </dgm:t>
    </dgm:pt>
    <dgm:pt modelId="{142BFEFA-2EDE-4CED-AAE1-BC6DF7E5A722}" type="sibTrans" cxnId="{832CD0C5-8DC3-400C-97DD-43BA056C827D}">
      <dgm:prSet/>
      <dgm:spPr/>
      <dgm:t>
        <a:bodyPr/>
        <a:lstStyle/>
        <a:p>
          <a:endParaRPr lang="uk-UA"/>
        </a:p>
      </dgm:t>
    </dgm:pt>
    <dgm:pt modelId="{A52A525C-6303-45FB-9AD5-80C86D8543AA}">
      <dgm:prSet custT="1"/>
      <dgm:spPr/>
      <dgm:t>
        <a:bodyPr/>
        <a:lstStyle/>
        <a:p>
          <a:pPr algn="just"/>
          <a:r>
            <a:rPr lang="ru-RU" sz="2000" b="0" i="0" dirty="0" err="1"/>
            <a:t>дослідження</a:t>
          </a:r>
          <a:r>
            <a:rPr lang="ru-RU" sz="2000" b="0" i="0" dirty="0"/>
            <a:t> </a:t>
          </a:r>
          <a:r>
            <a:rPr lang="ru-RU" sz="2000" b="0" i="0" dirty="0" err="1"/>
            <a:t>представляє</a:t>
          </a:r>
          <a:r>
            <a:rPr lang="ru-RU" sz="2000" b="0" i="0" dirty="0"/>
            <a:t> </a:t>
          </a:r>
          <a:r>
            <a:rPr lang="ru-RU" sz="2000" b="0" i="0" dirty="0" err="1"/>
            <a:t>унікальний</a:t>
          </a:r>
          <a:r>
            <a:rPr lang="ru-RU" sz="2000" b="0" i="0" dirty="0"/>
            <a:t> </a:t>
          </a:r>
          <a:r>
            <a:rPr lang="ru-RU" sz="2000" b="1" i="0" dirty="0" err="1"/>
            <a:t>підхід</a:t>
          </a:r>
          <a:r>
            <a:rPr lang="ru-RU" sz="2000" b="1" i="0" dirty="0"/>
            <a:t> до </a:t>
          </a:r>
          <a:r>
            <a:rPr lang="ru-RU" sz="2000" b="1" i="0" dirty="0" err="1"/>
            <a:t>вивчення</a:t>
          </a:r>
          <a:r>
            <a:rPr lang="ru-RU" sz="2000" b="1" i="0" dirty="0"/>
            <a:t> </a:t>
          </a:r>
          <a:r>
            <a:rPr lang="ru-RU" sz="2000" b="1" i="0" dirty="0" err="1"/>
            <a:t>історії</a:t>
          </a:r>
          <a:r>
            <a:rPr lang="ru-RU" sz="2000" b="1" i="0" dirty="0"/>
            <a:t> </a:t>
          </a:r>
          <a:r>
            <a:rPr lang="ru-RU" sz="2000" b="1" i="0" dirty="0" err="1"/>
            <a:t>Харкова</a:t>
          </a:r>
          <a:r>
            <a:rPr lang="ru-RU" sz="2000" b="0" i="0" dirty="0"/>
            <a:t>, </a:t>
          </a:r>
          <a:r>
            <a:rPr lang="ru-RU" sz="2000" b="0" i="0" dirty="0" err="1"/>
            <a:t>інтегруючи</a:t>
          </a:r>
          <a:r>
            <a:rPr lang="ru-RU" sz="2000" b="0" i="0" dirty="0"/>
            <a:t> </a:t>
          </a:r>
          <a:r>
            <a:rPr lang="ru-RU" sz="2000" b="0" i="0" dirty="0" err="1"/>
            <a:t>історичні</a:t>
          </a:r>
          <a:r>
            <a:rPr lang="ru-RU" sz="2000" b="0" i="0" dirty="0"/>
            <a:t> та </a:t>
          </a:r>
          <a:r>
            <a:rPr lang="ru-RU" sz="2000" b="0" i="0" dirty="0" err="1"/>
            <a:t>архітектурні</a:t>
          </a:r>
          <a:r>
            <a:rPr lang="ru-RU" sz="2000" b="0" i="0" dirty="0"/>
            <a:t> </a:t>
          </a:r>
          <a:r>
            <a:rPr lang="ru-RU" sz="2000" b="0" i="0" dirty="0" err="1"/>
            <a:t>аспекти</a:t>
          </a:r>
          <a:r>
            <a:rPr lang="ru-RU" sz="2000" b="0" i="0" dirty="0"/>
            <a:t> через </a:t>
          </a:r>
          <a:r>
            <a:rPr lang="ru-RU" sz="2000" b="0" i="0" dirty="0" err="1"/>
            <a:t>розробку</a:t>
          </a:r>
          <a:r>
            <a:rPr lang="ru-RU" sz="2000" b="0" i="0" dirty="0"/>
            <a:t> </a:t>
          </a:r>
          <a:r>
            <a:rPr lang="ru-RU" sz="2000" b="0" i="0" dirty="0" err="1"/>
            <a:t>екскурсійного</a:t>
          </a:r>
          <a:r>
            <a:rPr lang="ru-RU" sz="2000" b="0" i="0" dirty="0"/>
            <a:t> маршруту.</a:t>
          </a:r>
          <a:endParaRPr lang="uk-UA" sz="2000" dirty="0"/>
        </a:p>
      </dgm:t>
    </dgm:pt>
    <dgm:pt modelId="{46678154-CF0B-46AC-B778-9B8366DA181D}" type="parTrans" cxnId="{12B199D6-18FD-4C26-B131-BE25581DCB26}">
      <dgm:prSet/>
      <dgm:spPr/>
      <dgm:t>
        <a:bodyPr/>
        <a:lstStyle/>
        <a:p>
          <a:endParaRPr lang="uk-UA"/>
        </a:p>
      </dgm:t>
    </dgm:pt>
    <dgm:pt modelId="{70D27A92-7F30-4B04-8D8F-1FCEBF092106}" type="sibTrans" cxnId="{12B199D6-18FD-4C26-B131-BE25581DCB26}">
      <dgm:prSet/>
      <dgm:spPr/>
      <dgm:t>
        <a:bodyPr/>
        <a:lstStyle/>
        <a:p>
          <a:endParaRPr lang="uk-UA"/>
        </a:p>
      </dgm:t>
    </dgm:pt>
    <dgm:pt modelId="{5680E378-D4F5-4D21-9929-DF7BAB1C3DC8}">
      <dgm:prSet custT="1"/>
      <dgm:spPr/>
      <dgm:t>
        <a:bodyPr/>
        <a:lstStyle/>
        <a:p>
          <a:r>
            <a:rPr lang="ru-RU" sz="2000" b="0" i="0" dirty="0" err="1"/>
            <a:t>дослідження</a:t>
          </a:r>
          <a:r>
            <a:rPr lang="ru-RU" sz="2000" b="0" i="0" dirty="0"/>
            <a:t> </a:t>
          </a:r>
          <a:r>
            <a:rPr lang="ru-RU" sz="2000" b="0" i="0" dirty="0" err="1"/>
            <a:t>допомагає</a:t>
          </a:r>
          <a:r>
            <a:rPr lang="ru-RU" sz="2000" b="0" i="0" dirty="0"/>
            <a:t> </a:t>
          </a:r>
          <a:r>
            <a:rPr lang="ru-RU" sz="2000" b="1" i="0" dirty="0" err="1"/>
            <a:t>виявити</a:t>
          </a:r>
          <a:r>
            <a:rPr lang="ru-RU" sz="2000" b="1" i="0" dirty="0"/>
            <a:t> та </a:t>
          </a:r>
          <a:r>
            <a:rPr lang="ru-RU" sz="2000" b="1" i="0" dirty="0" err="1"/>
            <a:t>зберегти</a:t>
          </a:r>
          <a:r>
            <a:rPr lang="ru-RU" sz="2000" b="1" i="0" dirty="0"/>
            <a:t> </a:t>
          </a:r>
          <a:r>
            <a:rPr lang="ru-RU" sz="2000" b="1" i="0" dirty="0" err="1"/>
            <a:t>історичну</a:t>
          </a:r>
          <a:r>
            <a:rPr lang="ru-RU" sz="2000" b="1" i="0" dirty="0"/>
            <a:t> </a:t>
          </a:r>
          <a:r>
            <a:rPr lang="ru-RU" sz="2000" b="1" i="0" dirty="0" err="1"/>
            <a:t>спадщину</a:t>
          </a:r>
          <a:r>
            <a:rPr lang="ru-RU" sz="2000" b="1" i="0" dirty="0"/>
            <a:t> </a:t>
          </a:r>
          <a:r>
            <a:rPr lang="ru-RU" sz="2000" b="1" i="0" dirty="0" err="1"/>
            <a:t>міста</a:t>
          </a:r>
          <a:r>
            <a:rPr lang="ru-RU" sz="2000" b="1" i="0" dirty="0"/>
            <a:t> через </a:t>
          </a:r>
          <a:r>
            <a:rPr lang="ru-RU" sz="2000" b="1" i="0" dirty="0" err="1"/>
            <a:t>його</a:t>
          </a:r>
          <a:r>
            <a:rPr lang="ru-RU" sz="2000" b="1" i="0" dirty="0"/>
            <a:t> </a:t>
          </a:r>
          <a:r>
            <a:rPr lang="ru-RU" sz="2000" b="1" i="0" dirty="0" err="1"/>
            <a:t>архітектуру</a:t>
          </a:r>
          <a:r>
            <a:rPr lang="ru-RU" sz="2000" b="0" i="0" dirty="0"/>
            <a:t>. </a:t>
          </a:r>
          <a:r>
            <a:rPr lang="ru-RU" sz="2000" b="0" i="0" dirty="0" err="1"/>
            <a:t>Це</a:t>
          </a:r>
          <a:r>
            <a:rPr lang="ru-RU" sz="2000" b="0" i="0" dirty="0"/>
            <a:t> </a:t>
          </a:r>
          <a:r>
            <a:rPr lang="ru-RU" sz="2000" b="0" i="0" dirty="0" err="1"/>
            <a:t>сприяє</a:t>
          </a:r>
          <a:r>
            <a:rPr lang="ru-RU" sz="2000" b="0" i="0" dirty="0"/>
            <a:t> культурному </a:t>
          </a:r>
          <a:r>
            <a:rPr lang="ru-RU" sz="2000" b="0" i="0" dirty="0" err="1"/>
            <a:t>обміну</a:t>
          </a:r>
          <a:r>
            <a:rPr lang="ru-RU" sz="2000" b="0" i="0" dirty="0"/>
            <a:t> та туризму, </a:t>
          </a:r>
          <a:r>
            <a:rPr lang="ru-RU" sz="2000" b="0" i="0" dirty="0" err="1"/>
            <a:t>розширюючи</a:t>
          </a:r>
          <a:r>
            <a:rPr lang="ru-RU" sz="2000" b="0" i="0" dirty="0"/>
            <a:t> наше </a:t>
          </a:r>
          <a:r>
            <a:rPr lang="ru-RU" sz="2000" b="0" i="0" dirty="0" err="1"/>
            <a:t>розуміння</a:t>
          </a:r>
          <a:r>
            <a:rPr lang="ru-RU" sz="2000" b="0" i="0" dirty="0"/>
            <a:t> </a:t>
          </a:r>
          <a:r>
            <a:rPr lang="ru-RU" sz="2000" b="0" i="0" dirty="0" err="1"/>
            <a:t>минулого</a:t>
          </a:r>
          <a:r>
            <a:rPr lang="ru-RU" sz="2000" b="0" i="0" dirty="0"/>
            <a:t> </a:t>
          </a:r>
          <a:r>
            <a:rPr lang="ru-RU" sz="2000" b="0" i="0" dirty="0" err="1"/>
            <a:t>Харкова</a:t>
          </a:r>
          <a:r>
            <a:rPr lang="ru-RU" sz="2000" b="0" i="0" dirty="0"/>
            <a:t>.</a:t>
          </a:r>
          <a:endParaRPr lang="uk-UA" sz="2000" dirty="0"/>
        </a:p>
      </dgm:t>
    </dgm:pt>
    <dgm:pt modelId="{48A0BB4D-280D-4DA9-8869-1F47BA5B1D25}" type="parTrans" cxnId="{BC6C1045-07D4-4906-88CD-5881E2B69C7B}">
      <dgm:prSet/>
      <dgm:spPr/>
      <dgm:t>
        <a:bodyPr/>
        <a:lstStyle/>
        <a:p>
          <a:endParaRPr lang="uk-UA"/>
        </a:p>
      </dgm:t>
    </dgm:pt>
    <dgm:pt modelId="{843EBE54-09C1-46D0-B924-FD23D5DEFF9C}" type="sibTrans" cxnId="{BC6C1045-07D4-4906-88CD-5881E2B69C7B}">
      <dgm:prSet/>
      <dgm:spPr/>
      <dgm:t>
        <a:bodyPr/>
        <a:lstStyle/>
        <a:p>
          <a:endParaRPr lang="uk-UA"/>
        </a:p>
      </dgm:t>
    </dgm:pt>
    <dgm:pt modelId="{7FB6DC1B-E34B-4643-94F4-EAD0F04F54DD}">
      <dgm:prSet custT="1"/>
      <dgm:spPr/>
      <dgm:t>
        <a:bodyPr/>
        <a:lstStyle/>
        <a:p>
          <a:pPr algn="just"/>
          <a:r>
            <a:rPr lang="ru-RU" sz="2000" b="1" i="0" dirty="0" err="1"/>
            <a:t>розробка</a:t>
          </a:r>
          <a:r>
            <a:rPr lang="ru-RU" sz="2000" b="1" i="0" dirty="0"/>
            <a:t> нового </a:t>
          </a:r>
          <a:r>
            <a:rPr lang="ru-RU" sz="2000" b="1" i="0" dirty="0" err="1"/>
            <a:t>екскурсійного</a:t>
          </a:r>
          <a:r>
            <a:rPr lang="ru-RU" sz="2000" b="1" i="0" dirty="0"/>
            <a:t> маршруту</a:t>
          </a:r>
          <a:r>
            <a:rPr lang="ru-RU" sz="2000" b="0" i="0" dirty="0"/>
            <a:t>, </a:t>
          </a:r>
          <a:r>
            <a:rPr lang="ru-RU" sz="2000" b="0" i="0" dirty="0" err="1"/>
            <a:t>який</a:t>
          </a:r>
          <a:r>
            <a:rPr lang="ru-RU" sz="2000" b="0" i="0" dirty="0"/>
            <a:t> </a:t>
          </a:r>
          <a:r>
            <a:rPr lang="ru-RU" sz="2000" b="0" i="0" dirty="0" err="1"/>
            <a:t>включає</a:t>
          </a:r>
          <a:r>
            <a:rPr lang="ru-RU" sz="2000" b="0" i="0" dirty="0"/>
            <a:t> в себе </a:t>
          </a:r>
          <a:r>
            <a:rPr lang="ru-RU" sz="2000" b="0" i="0" dirty="0" err="1"/>
            <a:t>ключові</a:t>
          </a:r>
          <a:r>
            <a:rPr lang="ru-RU" sz="2000" b="0" i="0" dirty="0"/>
            <a:t>, </a:t>
          </a:r>
          <a:r>
            <a:rPr lang="ru-RU" sz="2000" b="0" i="0" dirty="0" err="1"/>
            <a:t>маловідомі</a:t>
          </a:r>
          <a:r>
            <a:rPr lang="ru-RU" sz="2000" b="0" i="0" dirty="0"/>
            <a:t> </a:t>
          </a:r>
          <a:r>
            <a:rPr lang="ru-RU" sz="2000" b="0" i="0" dirty="0" err="1"/>
            <a:t>архітектурні</a:t>
          </a:r>
          <a:r>
            <a:rPr lang="ru-RU" sz="2000" b="0" i="0" dirty="0"/>
            <a:t> </a:t>
          </a:r>
          <a:r>
            <a:rPr lang="ru-RU" sz="2000" b="0" i="0" dirty="0" err="1"/>
            <a:t>пам’ятки</a:t>
          </a:r>
          <a:r>
            <a:rPr lang="ru-RU" sz="2000" b="0" i="0" dirty="0"/>
            <a:t> </a:t>
          </a:r>
          <a:r>
            <a:rPr lang="ru-RU" sz="2000" b="0" i="0" dirty="0" err="1"/>
            <a:t>Харкова</a:t>
          </a:r>
          <a:r>
            <a:rPr lang="ru-RU" sz="2000" b="0" i="0" dirty="0"/>
            <a:t>.</a:t>
          </a:r>
          <a:endParaRPr lang="uk-UA" sz="2000" dirty="0"/>
        </a:p>
      </dgm:t>
    </dgm:pt>
    <dgm:pt modelId="{B707E483-3AA9-1E4B-83D3-DBCF429DAF32}" type="parTrans" cxnId="{F7F47434-FA39-CA41-B3F9-4BAF349FD9D5}">
      <dgm:prSet/>
      <dgm:spPr/>
      <dgm:t>
        <a:bodyPr/>
        <a:lstStyle/>
        <a:p>
          <a:endParaRPr lang="ru-RU"/>
        </a:p>
      </dgm:t>
    </dgm:pt>
    <dgm:pt modelId="{4AC10561-6D45-4F44-B34A-6453319091DE}" type="sibTrans" cxnId="{F7F47434-FA39-CA41-B3F9-4BAF349FD9D5}">
      <dgm:prSet/>
      <dgm:spPr/>
      <dgm:t>
        <a:bodyPr/>
        <a:lstStyle/>
        <a:p>
          <a:endParaRPr lang="ru-RU"/>
        </a:p>
      </dgm:t>
    </dgm:pt>
    <dgm:pt modelId="{A57D9B46-CFB3-2741-9B38-EACC8F642C11}">
      <dgm:prSet custT="1"/>
      <dgm:spPr/>
      <dgm:t>
        <a:bodyPr/>
        <a:lstStyle/>
        <a:p>
          <a:pPr algn="just"/>
          <a:r>
            <a:rPr lang="ru-RU" sz="2000" b="0" i="0" dirty="0" err="1"/>
            <a:t>результати</a:t>
          </a:r>
          <a:r>
            <a:rPr lang="ru-RU" sz="2000" b="0" i="0" dirty="0"/>
            <a:t> </a:t>
          </a:r>
          <a:r>
            <a:rPr lang="ru-RU" sz="2000" b="0" i="0" dirty="0" err="1"/>
            <a:t>цього</a:t>
          </a:r>
          <a:r>
            <a:rPr lang="ru-RU" sz="2000" b="0" i="0" dirty="0"/>
            <a:t> </a:t>
          </a:r>
          <a:r>
            <a:rPr lang="ru-RU" sz="2000" b="0" i="0" dirty="0" err="1"/>
            <a:t>дослідження</a:t>
          </a:r>
          <a:r>
            <a:rPr lang="ru-RU" sz="2000" b="0" i="0" dirty="0"/>
            <a:t> </a:t>
          </a:r>
          <a:r>
            <a:rPr lang="ru-RU" sz="2000" b="0" i="0" dirty="0" err="1"/>
            <a:t>можуть</a:t>
          </a:r>
          <a:r>
            <a:rPr lang="ru-RU" sz="2000" b="0" i="0" dirty="0"/>
            <a:t> бути </a:t>
          </a:r>
          <a:r>
            <a:rPr lang="ru-RU" sz="2000" b="0" i="0" dirty="0" err="1"/>
            <a:t>використані</a:t>
          </a:r>
          <a:r>
            <a:rPr lang="ru-RU" sz="2000" b="0" i="0" dirty="0"/>
            <a:t> для </a:t>
          </a:r>
          <a:r>
            <a:rPr lang="ru-RU" sz="2000" b="1" i="0" dirty="0" err="1"/>
            <a:t>освітніх</a:t>
          </a:r>
          <a:r>
            <a:rPr lang="ru-RU" sz="2000" b="1" i="0" dirty="0"/>
            <a:t> </a:t>
          </a:r>
          <a:r>
            <a:rPr lang="ru-RU" sz="2000" b="1" i="0" dirty="0" err="1"/>
            <a:t>цілей</a:t>
          </a:r>
          <a:r>
            <a:rPr lang="ru-RU" sz="2000" b="0" i="0" dirty="0"/>
            <a:t>, </a:t>
          </a:r>
          <a:r>
            <a:rPr lang="ru-RU" sz="2000" b="0" i="0" dirty="0" err="1"/>
            <a:t>зокрема</a:t>
          </a:r>
          <a:r>
            <a:rPr lang="ru-RU" sz="2000" b="0" i="0" dirty="0"/>
            <a:t>, для </a:t>
          </a:r>
          <a:r>
            <a:rPr lang="ru-RU" sz="2000" b="0" i="0" dirty="0" err="1"/>
            <a:t>організації</a:t>
          </a:r>
          <a:r>
            <a:rPr lang="ru-RU" sz="2000" b="0" i="0" dirty="0"/>
            <a:t> </a:t>
          </a:r>
          <a:r>
            <a:rPr lang="ru-RU" sz="2000" b="0" i="0" dirty="0" err="1"/>
            <a:t>екскурсій</a:t>
          </a:r>
          <a:r>
            <a:rPr lang="ru-RU" sz="2000" b="0" i="0" dirty="0"/>
            <a:t>.</a:t>
          </a:r>
          <a:endParaRPr lang="uk-UA" sz="2000" dirty="0"/>
        </a:p>
      </dgm:t>
    </dgm:pt>
    <dgm:pt modelId="{8F6D0C8B-6CC0-9642-962C-755B9BF04A3D}" type="parTrans" cxnId="{95C7FEEF-CCFC-BC4D-9271-4C6BB2A7008A}">
      <dgm:prSet/>
      <dgm:spPr/>
      <dgm:t>
        <a:bodyPr/>
        <a:lstStyle/>
        <a:p>
          <a:endParaRPr lang="ru-RU"/>
        </a:p>
      </dgm:t>
    </dgm:pt>
    <dgm:pt modelId="{D6E82837-ABBF-4D44-96C2-C89ACBA53A89}" type="sibTrans" cxnId="{95C7FEEF-CCFC-BC4D-9271-4C6BB2A7008A}">
      <dgm:prSet/>
      <dgm:spPr/>
      <dgm:t>
        <a:bodyPr/>
        <a:lstStyle/>
        <a:p>
          <a:endParaRPr lang="ru-RU"/>
        </a:p>
      </dgm:t>
    </dgm:pt>
    <dgm:pt modelId="{3E6C328E-3007-8C4C-865A-CCDC5D9EC7D1}">
      <dgm:prSet custT="1"/>
      <dgm:spPr/>
      <dgm:t>
        <a:bodyPr/>
        <a:lstStyle/>
        <a:p>
          <a:r>
            <a:rPr lang="ru-RU" sz="2000" b="1" i="0" dirty="0" err="1"/>
            <a:t>створити</a:t>
          </a:r>
          <a:r>
            <a:rPr lang="ru-RU" sz="2000" b="1" i="0" dirty="0"/>
            <a:t> маршрут</a:t>
          </a:r>
          <a:r>
            <a:rPr lang="ru-RU" sz="2000" b="0" i="0" dirty="0"/>
            <a:t>, </a:t>
          </a:r>
          <a:r>
            <a:rPr lang="ru-RU" sz="2000" b="0" i="0" dirty="0" err="1"/>
            <a:t>який</a:t>
          </a:r>
          <a:r>
            <a:rPr lang="ru-RU" sz="2000" b="0" i="0" dirty="0"/>
            <a:t> би включав </a:t>
          </a:r>
          <a:r>
            <a:rPr lang="ru-RU" sz="2000" b="0" i="0" dirty="0" err="1"/>
            <a:t>ключові</a:t>
          </a:r>
          <a:r>
            <a:rPr lang="ru-RU" sz="2000" b="0" i="0" dirty="0"/>
            <a:t> </a:t>
          </a:r>
          <a:r>
            <a:rPr lang="ru-RU" sz="2000" b="0" i="0" dirty="0" err="1"/>
            <a:t>архітектурні</a:t>
          </a:r>
          <a:r>
            <a:rPr lang="ru-RU" sz="2000" b="0" i="0" dirty="0"/>
            <a:t> </a:t>
          </a:r>
          <a:r>
            <a:rPr lang="ru-RU" sz="2000" b="0" i="0" dirty="0" err="1"/>
            <a:t>пам’ятки</a:t>
          </a:r>
          <a:r>
            <a:rPr lang="ru-RU" sz="2000" b="0" i="0" dirty="0"/>
            <a:t> </a:t>
          </a:r>
          <a:r>
            <a:rPr lang="ru-RU" sz="2000" b="0" i="0" dirty="0" err="1"/>
            <a:t>Харкова</a:t>
          </a:r>
          <a:r>
            <a:rPr lang="ru-RU" sz="2000" b="0" i="0" dirty="0"/>
            <a:t>, </a:t>
          </a:r>
          <a:r>
            <a:rPr lang="ru-RU" sz="2000" b="0" i="0" dirty="0" err="1"/>
            <a:t>відображаючи</a:t>
          </a:r>
          <a:r>
            <a:rPr lang="ru-RU" sz="2000" b="0" i="0" dirty="0"/>
            <a:t> </a:t>
          </a:r>
          <a:r>
            <a:rPr lang="ru-RU" sz="2000" b="0" i="0" dirty="0" err="1"/>
            <a:t>його</a:t>
          </a:r>
          <a:r>
            <a:rPr lang="ru-RU" sz="2000" b="0" i="0" dirty="0"/>
            <a:t> </a:t>
          </a:r>
          <a:r>
            <a:rPr lang="ru-RU" sz="2000" b="0" i="0" dirty="0" err="1"/>
            <a:t>історичний</a:t>
          </a:r>
          <a:r>
            <a:rPr lang="ru-RU" sz="2000" b="0" i="0" dirty="0"/>
            <a:t> </a:t>
          </a:r>
          <a:r>
            <a:rPr lang="ru-RU" sz="2000" b="0" i="0" dirty="0" err="1"/>
            <a:t>розвиток</a:t>
          </a:r>
          <a:r>
            <a:rPr lang="ru-RU" sz="2000" b="0" i="0" dirty="0"/>
            <a:t>.</a:t>
          </a:r>
          <a:endParaRPr lang="uk-UA" sz="2000" dirty="0"/>
        </a:p>
      </dgm:t>
    </dgm:pt>
    <dgm:pt modelId="{4AB77F4C-6D75-F544-905C-29899F5E8733}" type="parTrans" cxnId="{CAB4A60C-E129-7D45-BD25-7C54C1A6B751}">
      <dgm:prSet/>
      <dgm:spPr/>
      <dgm:t>
        <a:bodyPr/>
        <a:lstStyle/>
        <a:p>
          <a:endParaRPr lang="ru-RU"/>
        </a:p>
      </dgm:t>
    </dgm:pt>
    <dgm:pt modelId="{D27E4781-94F3-2A44-8120-F77F15C3E421}" type="sibTrans" cxnId="{CAB4A60C-E129-7D45-BD25-7C54C1A6B751}">
      <dgm:prSet/>
      <dgm:spPr/>
      <dgm:t>
        <a:bodyPr/>
        <a:lstStyle/>
        <a:p>
          <a:endParaRPr lang="ru-RU"/>
        </a:p>
      </dgm:t>
    </dgm:pt>
    <dgm:pt modelId="{08AEBFAE-7E7F-4F3E-A992-A7FEC07FEB2D}" type="pres">
      <dgm:prSet presAssocID="{1B052BF6-18E0-4048-87B0-179AE6D1398D}" presName="linear" presStyleCnt="0">
        <dgm:presLayoutVars>
          <dgm:dir/>
          <dgm:animLvl val="lvl"/>
          <dgm:resizeHandles val="exact"/>
        </dgm:presLayoutVars>
      </dgm:prSet>
      <dgm:spPr/>
    </dgm:pt>
    <dgm:pt modelId="{CABB6B00-BC99-4B2F-9CCD-A0C88EF57E6F}" type="pres">
      <dgm:prSet presAssocID="{BB2C6279-2F7D-431C-8FBD-9F6754367642}" presName="parentLin" presStyleCnt="0"/>
      <dgm:spPr/>
    </dgm:pt>
    <dgm:pt modelId="{8365974A-0B6F-4F0F-995C-35C9703BDD17}" type="pres">
      <dgm:prSet presAssocID="{BB2C6279-2F7D-431C-8FBD-9F6754367642}" presName="parentLeftMargin" presStyleLbl="node1" presStyleIdx="0" presStyleCnt="3"/>
      <dgm:spPr/>
    </dgm:pt>
    <dgm:pt modelId="{DB3F4C12-23B8-4282-85EC-A32A36E8F84F}" type="pres">
      <dgm:prSet presAssocID="{BB2C6279-2F7D-431C-8FBD-9F6754367642}" presName="parentText" presStyleLbl="node1" presStyleIdx="0" presStyleCnt="3" custScaleY="66490">
        <dgm:presLayoutVars>
          <dgm:chMax val="0"/>
          <dgm:bulletEnabled val="1"/>
        </dgm:presLayoutVars>
      </dgm:prSet>
      <dgm:spPr/>
    </dgm:pt>
    <dgm:pt modelId="{F133D815-D5A9-4CDE-B686-33C7260E71D4}" type="pres">
      <dgm:prSet presAssocID="{BB2C6279-2F7D-431C-8FBD-9F6754367642}" presName="negativeSpace" presStyleCnt="0"/>
      <dgm:spPr/>
    </dgm:pt>
    <dgm:pt modelId="{871DB0E3-963D-466A-B2BE-2D846E7BEB98}" type="pres">
      <dgm:prSet presAssocID="{BB2C6279-2F7D-431C-8FBD-9F6754367642}" presName="childText" presStyleLbl="conFgAcc1" presStyleIdx="0" presStyleCnt="3">
        <dgm:presLayoutVars>
          <dgm:bulletEnabled val="1"/>
        </dgm:presLayoutVars>
      </dgm:prSet>
      <dgm:spPr/>
    </dgm:pt>
    <dgm:pt modelId="{D3CD0077-8600-4B4E-B08D-479F9CF9A515}" type="pres">
      <dgm:prSet presAssocID="{8253E9A0-F01B-416E-912A-E59E933514C4}" presName="spaceBetweenRectangles" presStyleCnt="0"/>
      <dgm:spPr/>
    </dgm:pt>
    <dgm:pt modelId="{6F856A70-E1E1-4449-AD22-04D1EECEE368}" type="pres">
      <dgm:prSet presAssocID="{4231D228-3692-47AE-A6A9-6058AEB244DA}" presName="parentLin" presStyleCnt="0"/>
      <dgm:spPr/>
    </dgm:pt>
    <dgm:pt modelId="{D45F7935-9911-41DF-AD6F-A9B163FB00DF}" type="pres">
      <dgm:prSet presAssocID="{4231D228-3692-47AE-A6A9-6058AEB244DA}" presName="parentLeftMargin" presStyleLbl="node1" presStyleIdx="0" presStyleCnt="3"/>
      <dgm:spPr/>
    </dgm:pt>
    <dgm:pt modelId="{B1A77776-2060-440C-AAEE-1B9FFE7B785D}" type="pres">
      <dgm:prSet presAssocID="{4231D228-3692-47AE-A6A9-6058AEB244DA}" presName="parentText" presStyleLbl="node1" presStyleIdx="1" presStyleCnt="3" custScaleY="63732">
        <dgm:presLayoutVars>
          <dgm:chMax val="0"/>
          <dgm:bulletEnabled val="1"/>
        </dgm:presLayoutVars>
      </dgm:prSet>
      <dgm:spPr/>
    </dgm:pt>
    <dgm:pt modelId="{17780486-DE53-4715-94B5-5B62C4C6234B}" type="pres">
      <dgm:prSet presAssocID="{4231D228-3692-47AE-A6A9-6058AEB244DA}" presName="negativeSpace" presStyleCnt="0"/>
      <dgm:spPr/>
    </dgm:pt>
    <dgm:pt modelId="{7B22B9E8-3A85-47E4-9C8F-6AFBED8C716A}" type="pres">
      <dgm:prSet presAssocID="{4231D228-3692-47AE-A6A9-6058AEB244DA}" presName="childText" presStyleLbl="conFgAcc1" presStyleIdx="1" presStyleCnt="3">
        <dgm:presLayoutVars>
          <dgm:bulletEnabled val="1"/>
        </dgm:presLayoutVars>
      </dgm:prSet>
      <dgm:spPr/>
    </dgm:pt>
    <dgm:pt modelId="{53A07F61-5CB4-4379-AE74-999F1965CC53}" type="pres">
      <dgm:prSet presAssocID="{02F934B1-527E-46BE-A39F-58FBD548FAA2}" presName="spaceBetweenRectangles" presStyleCnt="0"/>
      <dgm:spPr/>
    </dgm:pt>
    <dgm:pt modelId="{2A0C098F-FAF5-4AD2-998B-9FAD07A361E0}" type="pres">
      <dgm:prSet presAssocID="{6130AE85-B6A9-4BD5-9322-53E7593CD77B}" presName="parentLin" presStyleCnt="0"/>
      <dgm:spPr/>
    </dgm:pt>
    <dgm:pt modelId="{D3D9E29E-CE48-4E7D-A13B-1FE470401874}" type="pres">
      <dgm:prSet presAssocID="{6130AE85-B6A9-4BD5-9322-53E7593CD77B}" presName="parentLeftMargin" presStyleLbl="node1" presStyleIdx="1" presStyleCnt="3"/>
      <dgm:spPr/>
    </dgm:pt>
    <dgm:pt modelId="{E6E3D2CE-853C-4A05-ACB2-0D7B8B1CA673}" type="pres">
      <dgm:prSet presAssocID="{6130AE85-B6A9-4BD5-9322-53E7593CD77B}" presName="parentText" presStyleLbl="node1" presStyleIdx="2" presStyleCnt="3" custScaleY="64529">
        <dgm:presLayoutVars>
          <dgm:chMax val="0"/>
          <dgm:bulletEnabled val="1"/>
        </dgm:presLayoutVars>
      </dgm:prSet>
      <dgm:spPr/>
    </dgm:pt>
    <dgm:pt modelId="{E4D63834-9F80-40DC-A75B-9787711AE25E}" type="pres">
      <dgm:prSet presAssocID="{6130AE85-B6A9-4BD5-9322-53E7593CD77B}" presName="negativeSpace" presStyleCnt="0"/>
      <dgm:spPr/>
    </dgm:pt>
    <dgm:pt modelId="{D27EA75F-DA36-436C-90F6-EA039D5DDA3F}" type="pres">
      <dgm:prSet presAssocID="{6130AE85-B6A9-4BD5-9322-53E7593CD77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AB4F304-CFD8-48EF-B2A9-2EDDCD34CAA8}" type="presOf" srcId="{9CA3BDFB-5BA7-472C-8CE8-39C23CBF2226}" destId="{871DB0E3-963D-466A-B2BE-2D846E7BEB98}" srcOrd="0" destOrd="0" presId="urn:microsoft.com/office/officeart/2005/8/layout/list1"/>
    <dgm:cxn modelId="{CAB4A60C-E129-7D45-BD25-7C54C1A6B751}" srcId="{BB2C6279-2F7D-431C-8FBD-9F6754367642}" destId="{3E6C328E-3007-8C4C-865A-CCDC5D9EC7D1}" srcOrd="1" destOrd="0" parTransId="{4AB77F4C-6D75-F544-905C-29899F5E8733}" sibTransId="{D27E4781-94F3-2A44-8120-F77F15C3E421}"/>
    <dgm:cxn modelId="{F46F2110-5A09-46E1-A3CC-E1A7D4FBB49A}" srcId="{1B052BF6-18E0-4048-87B0-179AE6D1398D}" destId="{BB2C6279-2F7D-431C-8FBD-9F6754367642}" srcOrd="0" destOrd="0" parTransId="{409180EF-542D-4D40-A1DD-B043A34B848B}" sibTransId="{8253E9A0-F01B-416E-912A-E59E933514C4}"/>
    <dgm:cxn modelId="{5A507C29-030A-F84B-95AC-E37E86F0D187}" type="presOf" srcId="{3E6C328E-3007-8C4C-865A-CCDC5D9EC7D1}" destId="{871DB0E3-963D-466A-B2BE-2D846E7BEB98}" srcOrd="0" destOrd="1" presId="urn:microsoft.com/office/officeart/2005/8/layout/list1"/>
    <dgm:cxn modelId="{F7F47434-FA39-CA41-B3F9-4BAF349FD9D5}" srcId="{4231D228-3692-47AE-A6A9-6058AEB244DA}" destId="{7FB6DC1B-E34B-4643-94F4-EAD0F04F54DD}" srcOrd="1" destOrd="0" parTransId="{B707E483-3AA9-1E4B-83D3-DBCF429DAF32}" sibTransId="{4AC10561-6D45-4F44-B34A-6453319091DE}"/>
    <dgm:cxn modelId="{193A0F45-DAB4-4849-8E8A-68CAD9EDAEFB}" type="presOf" srcId="{4231D228-3692-47AE-A6A9-6058AEB244DA}" destId="{D45F7935-9911-41DF-AD6F-A9B163FB00DF}" srcOrd="0" destOrd="0" presId="urn:microsoft.com/office/officeart/2005/8/layout/list1"/>
    <dgm:cxn modelId="{BC6C1045-07D4-4906-88CD-5881E2B69C7B}" srcId="{6130AE85-B6A9-4BD5-9322-53E7593CD77B}" destId="{5680E378-D4F5-4D21-9929-DF7BAB1C3DC8}" srcOrd="0" destOrd="0" parTransId="{48A0BB4D-280D-4DA9-8869-1F47BA5B1D25}" sibTransId="{843EBE54-09C1-46D0-B924-FD23D5DEFF9C}"/>
    <dgm:cxn modelId="{12C04B4C-E7D0-475B-8E4B-E789B6E797AD}" type="presOf" srcId="{1B052BF6-18E0-4048-87B0-179AE6D1398D}" destId="{08AEBFAE-7E7F-4F3E-A992-A7FEC07FEB2D}" srcOrd="0" destOrd="0" presId="urn:microsoft.com/office/officeart/2005/8/layout/list1"/>
    <dgm:cxn modelId="{BAFFBC52-0A71-4F8F-8314-10A66D2AEA80}" type="presOf" srcId="{5680E378-D4F5-4D21-9929-DF7BAB1C3DC8}" destId="{D27EA75F-DA36-436C-90F6-EA039D5DDA3F}" srcOrd="0" destOrd="0" presId="urn:microsoft.com/office/officeart/2005/8/layout/list1"/>
    <dgm:cxn modelId="{5235DA65-CA86-FF4B-A5E3-061C2DF0D997}" type="presOf" srcId="{7FB6DC1B-E34B-4643-94F4-EAD0F04F54DD}" destId="{7B22B9E8-3A85-47E4-9C8F-6AFBED8C716A}" srcOrd="0" destOrd="1" presId="urn:microsoft.com/office/officeart/2005/8/layout/list1"/>
    <dgm:cxn modelId="{0F2D086E-F8DC-46D3-A54C-5BA5B14083E0}" type="presOf" srcId="{6130AE85-B6A9-4BD5-9322-53E7593CD77B}" destId="{D3D9E29E-CE48-4E7D-A13B-1FE470401874}" srcOrd="0" destOrd="0" presId="urn:microsoft.com/office/officeart/2005/8/layout/list1"/>
    <dgm:cxn modelId="{22E5BD70-590C-4670-A0E4-CBE604B9D42B}" type="presOf" srcId="{A52A525C-6303-45FB-9AD5-80C86D8543AA}" destId="{7B22B9E8-3A85-47E4-9C8F-6AFBED8C716A}" srcOrd="0" destOrd="0" presId="urn:microsoft.com/office/officeart/2005/8/layout/list1"/>
    <dgm:cxn modelId="{BBF9FF9B-699C-2147-B648-A94B4AD485C5}" type="presOf" srcId="{A57D9B46-CFB3-2741-9B38-EACC8F642C11}" destId="{7B22B9E8-3A85-47E4-9C8F-6AFBED8C716A}" srcOrd="0" destOrd="2" presId="urn:microsoft.com/office/officeart/2005/8/layout/list1"/>
    <dgm:cxn modelId="{7B2F84AB-C473-4A18-A32B-79017AEFF3A6}" type="presOf" srcId="{BB2C6279-2F7D-431C-8FBD-9F6754367642}" destId="{DB3F4C12-23B8-4282-85EC-A32A36E8F84F}" srcOrd="1" destOrd="0" presId="urn:microsoft.com/office/officeart/2005/8/layout/list1"/>
    <dgm:cxn modelId="{DEEBD4B6-2947-4555-ADC8-429CB6A942DF}" type="presOf" srcId="{4231D228-3692-47AE-A6A9-6058AEB244DA}" destId="{B1A77776-2060-440C-AAEE-1B9FFE7B785D}" srcOrd="1" destOrd="0" presId="urn:microsoft.com/office/officeart/2005/8/layout/list1"/>
    <dgm:cxn modelId="{755583BC-5A3A-44D8-89AF-4AB538A3BB89}" srcId="{1B052BF6-18E0-4048-87B0-179AE6D1398D}" destId="{6130AE85-B6A9-4BD5-9322-53E7593CD77B}" srcOrd="2" destOrd="0" parTransId="{71453ACE-9E41-4441-B495-5D2052EE7259}" sibTransId="{AFB55587-7403-46C1-BBC0-861AFAB68E7F}"/>
    <dgm:cxn modelId="{832CD0C5-8DC3-400C-97DD-43BA056C827D}" srcId="{BB2C6279-2F7D-431C-8FBD-9F6754367642}" destId="{9CA3BDFB-5BA7-472C-8CE8-39C23CBF2226}" srcOrd="0" destOrd="0" parTransId="{03A8CF30-DA27-4998-B359-60993A89F851}" sibTransId="{142BFEFA-2EDE-4CED-AAE1-BC6DF7E5A722}"/>
    <dgm:cxn modelId="{7E8857D3-06F4-4722-8D4E-67CB27C11EEE}" srcId="{1B052BF6-18E0-4048-87B0-179AE6D1398D}" destId="{4231D228-3692-47AE-A6A9-6058AEB244DA}" srcOrd="1" destOrd="0" parTransId="{2882EFD5-826F-4F38-B4BD-EBC3EA00DDB7}" sibTransId="{02F934B1-527E-46BE-A39F-58FBD548FAA2}"/>
    <dgm:cxn modelId="{12B199D6-18FD-4C26-B131-BE25581DCB26}" srcId="{4231D228-3692-47AE-A6A9-6058AEB244DA}" destId="{A52A525C-6303-45FB-9AD5-80C86D8543AA}" srcOrd="0" destOrd="0" parTransId="{46678154-CF0B-46AC-B778-9B8366DA181D}" sibTransId="{70D27A92-7F30-4B04-8D8F-1FCEBF092106}"/>
    <dgm:cxn modelId="{95C7FEEF-CCFC-BC4D-9271-4C6BB2A7008A}" srcId="{4231D228-3692-47AE-A6A9-6058AEB244DA}" destId="{A57D9B46-CFB3-2741-9B38-EACC8F642C11}" srcOrd="2" destOrd="0" parTransId="{8F6D0C8B-6CC0-9642-962C-755B9BF04A3D}" sibTransId="{D6E82837-ABBF-4D44-96C2-C89ACBA53A89}"/>
    <dgm:cxn modelId="{0341B0F9-6C76-4B03-A7B8-DF62EFC8057E}" type="presOf" srcId="{6130AE85-B6A9-4BD5-9322-53E7593CD77B}" destId="{E6E3D2CE-853C-4A05-ACB2-0D7B8B1CA673}" srcOrd="1" destOrd="0" presId="urn:microsoft.com/office/officeart/2005/8/layout/list1"/>
    <dgm:cxn modelId="{49E3F2FC-2D03-4C0D-BA07-C8146052715B}" type="presOf" srcId="{BB2C6279-2F7D-431C-8FBD-9F6754367642}" destId="{8365974A-0B6F-4F0F-995C-35C9703BDD17}" srcOrd="0" destOrd="0" presId="urn:microsoft.com/office/officeart/2005/8/layout/list1"/>
    <dgm:cxn modelId="{0D375163-392A-4FB3-9C23-43D4EC165DA5}" type="presParOf" srcId="{08AEBFAE-7E7F-4F3E-A992-A7FEC07FEB2D}" destId="{CABB6B00-BC99-4B2F-9CCD-A0C88EF57E6F}" srcOrd="0" destOrd="0" presId="urn:microsoft.com/office/officeart/2005/8/layout/list1"/>
    <dgm:cxn modelId="{5F6C24C5-9281-4634-8DE8-0F938B949B46}" type="presParOf" srcId="{CABB6B00-BC99-4B2F-9CCD-A0C88EF57E6F}" destId="{8365974A-0B6F-4F0F-995C-35C9703BDD17}" srcOrd="0" destOrd="0" presId="urn:microsoft.com/office/officeart/2005/8/layout/list1"/>
    <dgm:cxn modelId="{96E43080-6152-47E5-A243-4F4F00D24A13}" type="presParOf" srcId="{CABB6B00-BC99-4B2F-9CCD-A0C88EF57E6F}" destId="{DB3F4C12-23B8-4282-85EC-A32A36E8F84F}" srcOrd="1" destOrd="0" presId="urn:microsoft.com/office/officeart/2005/8/layout/list1"/>
    <dgm:cxn modelId="{DAE41F02-8FDF-4893-B925-36BA38533C43}" type="presParOf" srcId="{08AEBFAE-7E7F-4F3E-A992-A7FEC07FEB2D}" destId="{F133D815-D5A9-4CDE-B686-33C7260E71D4}" srcOrd="1" destOrd="0" presId="urn:microsoft.com/office/officeart/2005/8/layout/list1"/>
    <dgm:cxn modelId="{147E79E5-B999-434C-A8CC-213082C7A913}" type="presParOf" srcId="{08AEBFAE-7E7F-4F3E-A992-A7FEC07FEB2D}" destId="{871DB0E3-963D-466A-B2BE-2D846E7BEB98}" srcOrd="2" destOrd="0" presId="urn:microsoft.com/office/officeart/2005/8/layout/list1"/>
    <dgm:cxn modelId="{7748B001-C5FE-4F3B-86C5-FFB45E306498}" type="presParOf" srcId="{08AEBFAE-7E7F-4F3E-A992-A7FEC07FEB2D}" destId="{D3CD0077-8600-4B4E-B08D-479F9CF9A515}" srcOrd="3" destOrd="0" presId="urn:microsoft.com/office/officeart/2005/8/layout/list1"/>
    <dgm:cxn modelId="{6845BEDF-B0DB-4452-92FE-E206D8ADA443}" type="presParOf" srcId="{08AEBFAE-7E7F-4F3E-A992-A7FEC07FEB2D}" destId="{6F856A70-E1E1-4449-AD22-04D1EECEE368}" srcOrd="4" destOrd="0" presId="urn:microsoft.com/office/officeart/2005/8/layout/list1"/>
    <dgm:cxn modelId="{1A1638B7-AE58-4045-8768-596D97D4020C}" type="presParOf" srcId="{6F856A70-E1E1-4449-AD22-04D1EECEE368}" destId="{D45F7935-9911-41DF-AD6F-A9B163FB00DF}" srcOrd="0" destOrd="0" presId="urn:microsoft.com/office/officeart/2005/8/layout/list1"/>
    <dgm:cxn modelId="{6C7B4BFC-188C-4637-8193-18280D804F74}" type="presParOf" srcId="{6F856A70-E1E1-4449-AD22-04D1EECEE368}" destId="{B1A77776-2060-440C-AAEE-1B9FFE7B785D}" srcOrd="1" destOrd="0" presId="urn:microsoft.com/office/officeart/2005/8/layout/list1"/>
    <dgm:cxn modelId="{A51A443E-4AFE-40FF-A951-16F635BF085E}" type="presParOf" srcId="{08AEBFAE-7E7F-4F3E-A992-A7FEC07FEB2D}" destId="{17780486-DE53-4715-94B5-5B62C4C6234B}" srcOrd="5" destOrd="0" presId="urn:microsoft.com/office/officeart/2005/8/layout/list1"/>
    <dgm:cxn modelId="{2471499F-DB01-4BAA-B222-8241E09CEB5F}" type="presParOf" srcId="{08AEBFAE-7E7F-4F3E-A992-A7FEC07FEB2D}" destId="{7B22B9E8-3A85-47E4-9C8F-6AFBED8C716A}" srcOrd="6" destOrd="0" presId="urn:microsoft.com/office/officeart/2005/8/layout/list1"/>
    <dgm:cxn modelId="{2DEC3699-6E47-4D34-A71C-50C6672DC160}" type="presParOf" srcId="{08AEBFAE-7E7F-4F3E-A992-A7FEC07FEB2D}" destId="{53A07F61-5CB4-4379-AE74-999F1965CC53}" srcOrd="7" destOrd="0" presId="urn:microsoft.com/office/officeart/2005/8/layout/list1"/>
    <dgm:cxn modelId="{941E4DF1-08C7-44AD-95EB-CD8006209E6E}" type="presParOf" srcId="{08AEBFAE-7E7F-4F3E-A992-A7FEC07FEB2D}" destId="{2A0C098F-FAF5-4AD2-998B-9FAD07A361E0}" srcOrd="8" destOrd="0" presId="urn:microsoft.com/office/officeart/2005/8/layout/list1"/>
    <dgm:cxn modelId="{B95DADA7-A0D7-4094-8229-B8ED8FF66954}" type="presParOf" srcId="{2A0C098F-FAF5-4AD2-998B-9FAD07A361E0}" destId="{D3D9E29E-CE48-4E7D-A13B-1FE470401874}" srcOrd="0" destOrd="0" presId="urn:microsoft.com/office/officeart/2005/8/layout/list1"/>
    <dgm:cxn modelId="{B12CC848-BB66-4395-A53B-9C17D1B9C21B}" type="presParOf" srcId="{2A0C098F-FAF5-4AD2-998B-9FAD07A361E0}" destId="{E6E3D2CE-853C-4A05-ACB2-0D7B8B1CA673}" srcOrd="1" destOrd="0" presId="urn:microsoft.com/office/officeart/2005/8/layout/list1"/>
    <dgm:cxn modelId="{748B2D33-B5E2-458F-8DED-A11190FA0025}" type="presParOf" srcId="{08AEBFAE-7E7F-4F3E-A992-A7FEC07FEB2D}" destId="{E4D63834-9F80-40DC-A75B-9787711AE25E}" srcOrd="9" destOrd="0" presId="urn:microsoft.com/office/officeart/2005/8/layout/list1"/>
    <dgm:cxn modelId="{F4A2F935-9B2A-487A-89F4-6F7E0EBF1128}" type="presParOf" srcId="{08AEBFAE-7E7F-4F3E-A992-A7FEC07FEB2D}" destId="{D27EA75F-DA36-436C-90F6-EA039D5DDA3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E16562-947C-854B-86BD-8039E48421D2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6E30ABC-863A-8140-8F47-B7FCABA38B70}">
      <dgm:prSet phldrT="[Текст]"/>
      <dgm:spPr/>
      <dgm:t>
        <a:bodyPr/>
        <a:lstStyle/>
        <a:p>
          <a:r>
            <a:rPr lang="ru-RU" dirty="0"/>
            <a:t>1)</a:t>
          </a:r>
        </a:p>
      </dgm:t>
    </dgm:pt>
    <dgm:pt modelId="{7D32F31C-E91E-7949-A4FE-65D8FF242571}" type="parTrans" cxnId="{A85F9EE5-DC8F-C947-897F-606BE25DA386}">
      <dgm:prSet/>
      <dgm:spPr/>
      <dgm:t>
        <a:bodyPr/>
        <a:lstStyle/>
        <a:p>
          <a:endParaRPr lang="ru-RU"/>
        </a:p>
      </dgm:t>
    </dgm:pt>
    <dgm:pt modelId="{A0671E8D-BD70-4A44-BCC4-CAE0FDBCAB6F}" type="sibTrans" cxnId="{A85F9EE5-DC8F-C947-897F-606BE25DA386}">
      <dgm:prSet/>
      <dgm:spPr/>
      <dgm:t>
        <a:bodyPr/>
        <a:lstStyle/>
        <a:p>
          <a:endParaRPr lang="ru-RU"/>
        </a:p>
      </dgm:t>
    </dgm:pt>
    <dgm:pt modelId="{506ED950-FA42-4A4E-8A08-9D83108C1F2F}">
      <dgm:prSet phldrT="[Текст]"/>
      <dgm:spPr/>
      <dgm:t>
        <a:bodyPr/>
        <a:lstStyle/>
        <a:p>
          <a:r>
            <a:rPr lang="ru-RU" b="0" i="0" dirty="0" err="1"/>
            <a:t>Харків</a:t>
          </a:r>
          <a:r>
            <a:rPr lang="ru-RU" b="0" i="0" dirty="0"/>
            <a:t>, як </a:t>
          </a:r>
          <a:r>
            <a:rPr lang="ru-RU" b="0" i="0" dirty="0" err="1"/>
            <a:t>одне</a:t>
          </a:r>
          <a:r>
            <a:rPr lang="ru-RU" b="0" i="0" dirty="0"/>
            <a:t> з </a:t>
          </a:r>
          <a:r>
            <a:rPr lang="ru-RU" b="0" i="0" dirty="0" err="1"/>
            <a:t>найстаріших</a:t>
          </a:r>
          <a:r>
            <a:rPr lang="ru-RU" b="0" i="0" dirty="0"/>
            <a:t> </a:t>
          </a:r>
          <a:r>
            <a:rPr lang="ru-RU" b="0" i="0" dirty="0" err="1"/>
            <a:t>міст</a:t>
          </a:r>
          <a:r>
            <a:rPr lang="ru-RU" b="0" i="0" dirty="0"/>
            <a:t> </a:t>
          </a:r>
          <a:r>
            <a:rPr lang="ru-RU" b="0" i="0" dirty="0" err="1"/>
            <a:t>України</a:t>
          </a:r>
          <a:r>
            <a:rPr lang="ru-RU" b="0" i="0" dirty="0"/>
            <a:t>, </a:t>
          </a:r>
          <a:r>
            <a:rPr lang="ru-RU" b="0" i="0" dirty="0" err="1"/>
            <a:t>має</a:t>
          </a:r>
          <a:r>
            <a:rPr lang="ru-RU" b="0" i="0" dirty="0"/>
            <a:t> </a:t>
          </a:r>
          <a:r>
            <a:rPr lang="ru-RU" b="0" i="0" dirty="0" err="1"/>
            <a:t>багатий</a:t>
          </a:r>
          <a:r>
            <a:rPr lang="ru-RU" b="0" i="0" dirty="0"/>
            <a:t> </a:t>
          </a:r>
          <a:r>
            <a:rPr lang="ru-RU" b="0" i="0" dirty="0" err="1"/>
            <a:t>історичний</a:t>
          </a:r>
          <a:r>
            <a:rPr lang="ru-RU" b="0" i="0" dirty="0"/>
            <a:t> контекст, </a:t>
          </a:r>
          <a:r>
            <a:rPr lang="ru-RU" b="0" i="0" dirty="0" err="1"/>
            <a:t>який</a:t>
          </a:r>
          <a:r>
            <a:rPr lang="ru-RU" b="0" i="0" dirty="0"/>
            <a:t> </a:t>
          </a:r>
          <a:r>
            <a:rPr lang="ru-RU" b="0" i="0" dirty="0" err="1"/>
            <a:t>відображається</a:t>
          </a:r>
          <a:r>
            <a:rPr lang="ru-RU" b="0" i="0" dirty="0"/>
            <a:t> в </a:t>
          </a:r>
          <a:r>
            <a:rPr lang="ru-RU" b="0" i="0" dirty="0" err="1"/>
            <a:t>його</a:t>
          </a:r>
          <a:r>
            <a:rPr lang="ru-RU" b="0" i="0" dirty="0"/>
            <a:t> </a:t>
          </a:r>
          <a:r>
            <a:rPr lang="ru-RU" b="0" i="0" dirty="0" err="1"/>
            <a:t>архітектурі</a:t>
          </a:r>
          <a:r>
            <a:rPr lang="ru-RU" b="0" i="0" dirty="0"/>
            <a:t>. </a:t>
          </a:r>
          <a:endParaRPr lang="ru-RU" dirty="0"/>
        </a:p>
      </dgm:t>
    </dgm:pt>
    <dgm:pt modelId="{174CF563-24AF-2945-8DE4-C5B7F249F7E5}" type="parTrans" cxnId="{C25B353D-3827-B743-ACC4-32B8D242971E}">
      <dgm:prSet/>
      <dgm:spPr/>
      <dgm:t>
        <a:bodyPr/>
        <a:lstStyle/>
        <a:p>
          <a:endParaRPr lang="ru-RU"/>
        </a:p>
      </dgm:t>
    </dgm:pt>
    <dgm:pt modelId="{565539AE-F038-384C-B04F-A1F0120C8901}" type="sibTrans" cxnId="{C25B353D-3827-B743-ACC4-32B8D242971E}">
      <dgm:prSet/>
      <dgm:spPr/>
      <dgm:t>
        <a:bodyPr/>
        <a:lstStyle/>
        <a:p>
          <a:endParaRPr lang="ru-RU"/>
        </a:p>
      </dgm:t>
    </dgm:pt>
    <dgm:pt modelId="{51C7778C-B052-F445-B94C-BB8DD75CCE2B}">
      <dgm:prSet phldrT="[Текст]"/>
      <dgm:spPr/>
      <dgm:t>
        <a:bodyPr/>
        <a:lstStyle/>
        <a:p>
          <a:r>
            <a:rPr lang="ru-RU" dirty="0"/>
            <a:t>2)</a:t>
          </a:r>
        </a:p>
      </dgm:t>
    </dgm:pt>
    <dgm:pt modelId="{0B01D336-7A24-B549-9949-4CD4AE2A9F39}" type="parTrans" cxnId="{365F8566-4F07-A442-8A48-7CDDA87D25D4}">
      <dgm:prSet/>
      <dgm:spPr/>
      <dgm:t>
        <a:bodyPr/>
        <a:lstStyle/>
        <a:p>
          <a:endParaRPr lang="ru-RU"/>
        </a:p>
      </dgm:t>
    </dgm:pt>
    <dgm:pt modelId="{87F8C5F7-673D-134B-ACDA-7F2C7C91BC8E}" type="sibTrans" cxnId="{365F8566-4F07-A442-8A48-7CDDA87D25D4}">
      <dgm:prSet/>
      <dgm:spPr/>
      <dgm:t>
        <a:bodyPr/>
        <a:lstStyle/>
        <a:p>
          <a:endParaRPr lang="ru-RU"/>
        </a:p>
      </dgm:t>
    </dgm:pt>
    <dgm:pt modelId="{F1C603F1-0F8E-8645-92A1-500AC9C589B8}">
      <dgm:prSet phldrT="[Текст]"/>
      <dgm:spPr/>
      <dgm:t>
        <a:bodyPr/>
        <a:lstStyle/>
        <a:p>
          <a:r>
            <a:rPr lang="ru-RU" b="0" i="0" dirty="0" err="1"/>
            <a:t>Архітектура</a:t>
          </a:r>
          <a:r>
            <a:rPr lang="ru-RU" b="0" i="0" dirty="0"/>
            <a:t> </a:t>
          </a:r>
          <a:r>
            <a:rPr lang="ru-RU" b="0" i="0" dirty="0" err="1"/>
            <a:t>Харкова</a:t>
          </a:r>
          <a:r>
            <a:rPr lang="ru-RU" b="0" i="0" dirty="0"/>
            <a:t> </a:t>
          </a:r>
          <a:r>
            <a:rPr lang="ru-RU" b="0" i="0" dirty="0" err="1"/>
            <a:t>представляє</a:t>
          </a:r>
          <a:r>
            <a:rPr lang="ru-RU" b="0" i="0" dirty="0"/>
            <a:t> собою </a:t>
          </a:r>
          <a:r>
            <a:rPr lang="ru-RU" b="0" i="0" dirty="0" err="1"/>
            <a:t>суміш</a:t>
          </a:r>
          <a:r>
            <a:rPr lang="ru-RU" b="0" i="0" dirty="0"/>
            <a:t> </a:t>
          </a:r>
          <a:r>
            <a:rPr lang="ru-RU" b="0" i="0" dirty="0" err="1"/>
            <a:t>різних</a:t>
          </a:r>
          <a:r>
            <a:rPr lang="ru-RU" b="0" i="0" dirty="0"/>
            <a:t> </a:t>
          </a:r>
          <a:r>
            <a:rPr lang="ru-RU" b="0" i="0" dirty="0" err="1"/>
            <a:t>стилів</a:t>
          </a:r>
          <a:r>
            <a:rPr lang="ru-RU" b="0" i="0" dirty="0"/>
            <a:t>, </a:t>
          </a:r>
          <a:r>
            <a:rPr lang="ru-RU" b="0" i="0" dirty="0" err="1"/>
            <a:t>від</a:t>
          </a:r>
          <a:r>
            <a:rPr lang="ru-RU" b="0" i="0" dirty="0"/>
            <a:t> </a:t>
          </a:r>
          <a:r>
            <a:rPr lang="ru-RU" b="0" i="0" dirty="0" err="1"/>
            <a:t>бароко</a:t>
          </a:r>
          <a:r>
            <a:rPr lang="ru-RU" b="0" i="0" dirty="0"/>
            <a:t> до модерну. </a:t>
          </a:r>
          <a:r>
            <a:rPr lang="ru-RU" b="0" i="0" dirty="0" err="1"/>
            <a:t>Це</a:t>
          </a:r>
          <a:r>
            <a:rPr lang="ru-RU" b="0" i="0" dirty="0"/>
            <a:t> </a:t>
          </a:r>
          <a:r>
            <a:rPr lang="ru-RU" b="0" i="0" dirty="0" err="1"/>
            <a:t>відображає</a:t>
          </a:r>
          <a:r>
            <a:rPr lang="ru-RU" b="0" i="0" dirty="0"/>
            <a:t> </a:t>
          </a:r>
          <a:r>
            <a:rPr lang="ru-RU" b="0" i="0" dirty="0" err="1"/>
            <a:t>різноманітність</a:t>
          </a:r>
          <a:r>
            <a:rPr lang="ru-RU" b="0" i="0" dirty="0"/>
            <a:t> </a:t>
          </a:r>
          <a:r>
            <a:rPr lang="ru-RU" b="0" i="0" dirty="0" err="1"/>
            <a:t>культурних</a:t>
          </a:r>
          <a:r>
            <a:rPr lang="ru-RU" b="0" i="0" dirty="0"/>
            <a:t> і </a:t>
          </a:r>
          <a:r>
            <a:rPr lang="ru-RU" b="0" i="0" dirty="0" err="1"/>
            <a:t>історичних</a:t>
          </a:r>
          <a:r>
            <a:rPr lang="ru-RU" b="0" i="0" dirty="0"/>
            <a:t> </a:t>
          </a:r>
          <a:r>
            <a:rPr lang="ru-RU" b="0" i="0" dirty="0" err="1"/>
            <a:t>впливів</a:t>
          </a:r>
          <a:r>
            <a:rPr lang="ru-RU" b="0" i="0" dirty="0"/>
            <a:t>, </a:t>
          </a:r>
          <a:r>
            <a:rPr lang="ru-RU" b="0" i="0" dirty="0" err="1"/>
            <a:t>які</a:t>
          </a:r>
          <a:r>
            <a:rPr lang="ru-RU" b="0" i="0" dirty="0"/>
            <a:t> </a:t>
          </a:r>
          <a:r>
            <a:rPr lang="ru-RU" b="0" i="0" dirty="0" err="1"/>
            <a:t>формували</a:t>
          </a:r>
          <a:r>
            <a:rPr lang="ru-RU" b="0" i="0" dirty="0"/>
            <a:t> </a:t>
          </a:r>
          <a:r>
            <a:rPr lang="ru-RU" b="0" i="0" dirty="0" err="1"/>
            <a:t>місто</a:t>
          </a:r>
          <a:r>
            <a:rPr lang="ru-RU" b="0" i="0" dirty="0"/>
            <a:t> </a:t>
          </a:r>
          <a:r>
            <a:rPr lang="ru-RU" b="0" i="0" dirty="0" err="1"/>
            <a:t>протягом</a:t>
          </a:r>
          <a:r>
            <a:rPr lang="ru-RU" b="0" i="0" dirty="0"/>
            <a:t> </a:t>
          </a:r>
          <a:r>
            <a:rPr lang="ru-RU" b="0" i="0" dirty="0" err="1"/>
            <a:t>століть</a:t>
          </a:r>
          <a:r>
            <a:rPr lang="ru-RU" b="0" i="0" dirty="0"/>
            <a:t>.</a:t>
          </a:r>
          <a:endParaRPr lang="ru-RU" dirty="0"/>
        </a:p>
      </dgm:t>
    </dgm:pt>
    <dgm:pt modelId="{CBBC15A7-08B6-2E42-8627-325AE6DE9393}" type="parTrans" cxnId="{D9D70A0B-C2DF-1C40-A85D-ABF74EEC0C6C}">
      <dgm:prSet/>
      <dgm:spPr/>
      <dgm:t>
        <a:bodyPr/>
        <a:lstStyle/>
        <a:p>
          <a:endParaRPr lang="ru-RU"/>
        </a:p>
      </dgm:t>
    </dgm:pt>
    <dgm:pt modelId="{976744D8-3945-F749-AF2C-EA53CCAF0419}" type="sibTrans" cxnId="{D9D70A0B-C2DF-1C40-A85D-ABF74EEC0C6C}">
      <dgm:prSet/>
      <dgm:spPr/>
      <dgm:t>
        <a:bodyPr/>
        <a:lstStyle/>
        <a:p>
          <a:endParaRPr lang="ru-RU"/>
        </a:p>
      </dgm:t>
    </dgm:pt>
    <dgm:pt modelId="{896A0DCC-379E-3C49-BB70-39D5954B10DC}">
      <dgm:prSet phldrT="[Текст]"/>
      <dgm:spPr/>
      <dgm:t>
        <a:bodyPr/>
        <a:lstStyle/>
        <a:p>
          <a:r>
            <a:rPr lang="ru-RU" dirty="0"/>
            <a:t>3)</a:t>
          </a:r>
        </a:p>
      </dgm:t>
    </dgm:pt>
    <dgm:pt modelId="{F8F95FE5-49A4-A743-B5A3-1801E584DEF8}" type="parTrans" cxnId="{8EDBE501-7228-5444-91CD-E56FC7590538}">
      <dgm:prSet/>
      <dgm:spPr/>
      <dgm:t>
        <a:bodyPr/>
        <a:lstStyle/>
        <a:p>
          <a:endParaRPr lang="ru-RU"/>
        </a:p>
      </dgm:t>
    </dgm:pt>
    <dgm:pt modelId="{F9697CA6-0F9B-844C-ADD8-7CCA9EA6AD71}" type="sibTrans" cxnId="{8EDBE501-7228-5444-91CD-E56FC7590538}">
      <dgm:prSet/>
      <dgm:spPr/>
      <dgm:t>
        <a:bodyPr/>
        <a:lstStyle/>
        <a:p>
          <a:endParaRPr lang="ru-RU"/>
        </a:p>
      </dgm:t>
    </dgm:pt>
    <dgm:pt modelId="{2670D4D3-EFF4-764C-A9E1-E194790566B2}">
      <dgm:prSet phldrT="[Текст]"/>
      <dgm:spPr/>
      <dgm:t>
        <a:bodyPr/>
        <a:lstStyle/>
        <a:p>
          <a:r>
            <a:rPr lang="ru-RU" b="0" i="0" dirty="0" err="1"/>
            <a:t>Екскурсійний</a:t>
          </a:r>
          <a:r>
            <a:rPr lang="ru-RU" b="0" i="0" dirty="0"/>
            <a:t> маршрут по </a:t>
          </a:r>
          <a:r>
            <a:rPr lang="ru-RU" b="0" i="0" dirty="0" err="1"/>
            <a:t>Харкову</a:t>
          </a:r>
          <a:r>
            <a:rPr lang="ru-RU" b="0" i="0" dirty="0"/>
            <a:t> дозволив </a:t>
          </a:r>
          <a:r>
            <a:rPr lang="ru-RU" b="0" i="0" dirty="0" err="1"/>
            <a:t>зануритися</a:t>
          </a:r>
          <a:r>
            <a:rPr lang="ru-RU" b="0" i="0" dirty="0"/>
            <a:t> в </a:t>
          </a:r>
          <a:r>
            <a:rPr lang="ru-RU" b="0" i="0" dirty="0" err="1"/>
            <a:t>культурне</a:t>
          </a:r>
          <a:r>
            <a:rPr lang="ru-RU" b="0" i="0" dirty="0"/>
            <a:t> </a:t>
          </a:r>
          <a:r>
            <a:rPr lang="ru-RU" b="0" i="0" dirty="0" err="1"/>
            <a:t>життя</a:t>
          </a:r>
          <a:r>
            <a:rPr lang="ru-RU" b="0" i="0" dirty="0"/>
            <a:t> </a:t>
          </a:r>
          <a:r>
            <a:rPr lang="ru-RU" b="0" i="0" dirty="0" err="1"/>
            <a:t>міста</a:t>
          </a:r>
          <a:r>
            <a:rPr lang="ru-RU" b="0" i="0" dirty="0"/>
            <a:t>. </a:t>
          </a:r>
          <a:r>
            <a:rPr lang="ru-RU" b="0" i="0" dirty="0" err="1"/>
            <a:t>Від</a:t>
          </a:r>
          <a:r>
            <a:rPr lang="ru-RU" b="0" i="0" dirty="0"/>
            <a:t> </a:t>
          </a:r>
          <a:r>
            <a:rPr lang="ru-RU" b="0" i="0" dirty="0" err="1"/>
            <a:t>музеїв</a:t>
          </a:r>
          <a:r>
            <a:rPr lang="ru-RU" b="0" i="0" dirty="0"/>
            <a:t> і </a:t>
          </a:r>
          <a:r>
            <a:rPr lang="ru-RU" b="0" i="0" dirty="0" err="1"/>
            <a:t>театрів</a:t>
          </a:r>
          <a:r>
            <a:rPr lang="ru-RU" b="0" i="0" dirty="0"/>
            <a:t> до </a:t>
          </a:r>
          <a:r>
            <a:rPr lang="ru-RU" b="0" i="0" dirty="0" err="1"/>
            <a:t>пам’яток</a:t>
          </a:r>
          <a:r>
            <a:rPr lang="ru-RU" b="0" i="0" dirty="0"/>
            <a:t> </a:t>
          </a:r>
          <a:r>
            <a:rPr lang="ru-RU" b="0" i="0" dirty="0" err="1"/>
            <a:t>архітектури</a:t>
          </a:r>
          <a:r>
            <a:rPr lang="ru-RU" b="0" i="0" dirty="0"/>
            <a:t>, </a:t>
          </a:r>
          <a:r>
            <a:rPr lang="ru-RU" b="0" i="0" dirty="0" err="1"/>
            <a:t>Харків</a:t>
          </a:r>
          <a:r>
            <a:rPr lang="ru-RU" b="0" i="0" dirty="0"/>
            <a:t> </a:t>
          </a:r>
          <a:r>
            <a:rPr lang="ru-RU" b="0" i="0" dirty="0" err="1"/>
            <a:t>пропонує</a:t>
          </a:r>
          <a:r>
            <a:rPr lang="ru-RU" b="0" i="0" dirty="0"/>
            <a:t> </a:t>
          </a:r>
          <a:r>
            <a:rPr lang="ru-RU" b="0" i="0" dirty="0" err="1"/>
            <a:t>багатий</a:t>
          </a:r>
          <a:r>
            <a:rPr lang="ru-RU" b="0" i="0" dirty="0"/>
            <a:t> </a:t>
          </a:r>
          <a:r>
            <a:rPr lang="ru-RU" b="0" i="0" dirty="0" err="1"/>
            <a:t>культурний</a:t>
          </a:r>
          <a:r>
            <a:rPr lang="ru-RU" b="0" i="0" dirty="0"/>
            <a:t> </a:t>
          </a:r>
          <a:r>
            <a:rPr lang="ru-RU" b="0" i="0" dirty="0" err="1"/>
            <a:t>досвід</a:t>
          </a:r>
          <a:r>
            <a:rPr lang="ru-RU" b="0" i="0" dirty="0"/>
            <a:t>.</a:t>
          </a:r>
          <a:endParaRPr lang="ru-RU" dirty="0"/>
        </a:p>
      </dgm:t>
    </dgm:pt>
    <dgm:pt modelId="{1E275194-224E-ED4B-B5CE-F34C8D5E81CF}" type="parTrans" cxnId="{FD9AB070-0AAF-C44D-8913-68E99CC2050D}">
      <dgm:prSet/>
      <dgm:spPr/>
      <dgm:t>
        <a:bodyPr/>
        <a:lstStyle/>
        <a:p>
          <a:endParaRPr lang="ru-RU"/>
        </a:p>
      </dgm:t>
    </dgm:pt>
    <dgm:pt modelId="{EB5A422C-8852-7444-8E44-08799014D390}" type="sibTrans" cxnId="{FD9AB070-0AAF-C44D-8913-68E99CC2050D}">
      <dgm:prSet/>
      <dgm:spPr/>
      <dgm:t>
        <a:bodyPr/>
        <a:lstStyle/>
        <a:p>
          <a:endParaRPr lang="ru-RU"/>
        </a:p>
      </dgm:t>
    </dgm:pt>
    <dgm:pt modelId="{3AE65F4D-8B02-304E-BA60-425A0B3D7404}">
      <dgm:prSet/>
      <dgm:spPr/>
      <dgm:t>
        <a:bodyPr/>
        <a:lstStyle/>
        <a:p>
          <a:r>
            <a:rPr lang="ru-RU" dirty="0"/>
            <a:t>4)</a:t>
          </a:r>
        </a:p>
      </dgm:t>
    </dgm:pt>
    <dgm:pt modelId="{D92945AB-C05E-B44E-898A-EAA5C2085DD9}" type="parTrans" cxnId="{C28632B1-27A2-7D47-9643-BD11CF7194B3}">
      <dgm:prSet/>
      <dgm:spPr/>
      <dgm:t>
        <a:bodyPr/>
        <a:lstStyle/>
        <a:p>
          <a:endParaRPr lang="ru-RU"/>
        </a:p>
      </dgm:t>
    </dgm:pt>
    <dgm:pt modelId="{A0CC82DC-B100-2548-898B-D583142351D7}" type="sibTrans" cxnId="{C28632B1-27A2-7D47-9643-BD11CF7194B3}">
      <dgm:prSet/>
      <dgm:spPr/>
      <dgm:t>
        <a:bodyPr/>
        <a:lstStyle/>
        <a:p>
          <a:endParaRPr lang="ru-RU"/>
        </a:p>
      </dgm:t>
    </dgm:pt>
    <dgm:pt modelId="{729430DC-7A77-9645-B321-AF6553C09512}">
      <dgm:prSet/>
      <dgm:spPr/>
      <dgm:t>
        <a:bodyPr/>
        <a:lstStyle/>
        <a:p>
          <a:r>
            <a:rPr lang="ru-RU" b="0" i="0" dirty="0"/>
            <a:t>З </a:t>
          </a:r>
          <a:r>
            <a:rPr lang="ru-RU" b="0" i="0" dirty="0" err="1"/>
            <a:t>огляду</a:t>
          </a:r>
          <a:r>
            <a:rPr lang="ru-RU" b="0" i="0" dirty="0"/>
            <a:t> на </a:t>
          </a:r>
          <a:r>
            <a:rPr lang="ru-RU" b="0" i="0" dirty="0" err="1"/>
            <a:t>історичну</a:t>
          </a:r>
          <a:r>
            <a:rPr lang="ru-RU" b="0" i="0" dirty="0"/>
            <a:t> і </a:t>
          </a:r>
          <a:r>
            <a:rPr lang="ru-RU" b="0" i="0" dirty="0" err="1"/>
            <a:t>культурну</a:t>
          </a:r>
          <a:r>
            <a:rPr lang="ru-RU" b="0" i="0" dirty="0"/>
            <a:t> </a:t>
          </a:r>
          <a:r>
            <a:rPr lang="ru-RU" b="0" i="0" dirty="0" err="1"/>
            <a:t>цінність</a:t>
          </a:r>
          <a:r>
            <a:rPr lang="ru-RU" b="0" i="0" dirty="0"/>
            <a:t> </a:t>
          </a:r>
          <a:r>
            <a:rPr lang="ru-RU" b="0" i="0" dirty="0" err="1"/>
            <a:t>міста</a:t>
          </a:r>
          <a:r>
            <a:rPr lang="ru-RU" b="0" i="0" dirty="0"/>
            <a:t>, маршрут по </a:t>
          </a:r>
          <a:r>
            <a:rPr lang="ru-RU" b="0" i="0" dirty="0" err="1"/>
            <a:t>Харкову</a:t>
          </a:r>
          <a:r>
            <a:rPr lang="ru-RU" b="0" i="0" dirty="0"/>
            <a:t> </a:t>
          </a:r>
          <a:r>
            <a:rPr lang="ru-RU" b="0" i="0" dirty="0" err="1"/>
            <a:t>має</a:t>
          </a:r>
          <a:r>
            <a:rPr lang="ru-RU" b="0" i="0" dirty="0"/>
            <a:t> великий </a:t>
          </a:r>
          <a:r>
            <a:rPr lang="ru-RU" b="0" i="0" dirty="0" err="1"/>
            <a:t>потенціал</a:t>
          </a:r>
          <a:r>
            <a:rPr lang="ru-RU" b="0" i="0" dirty="0"/>
            <a:t> для </a:t>
          </a:r>
          <a:r>
            <a:rPr lang="ru-RU" b="0" i="0" dirty="0" err="1"/>
            <a:t>розвитку</a:t>
          </a:r>
          <a:r>
            <a:rPr lang="ru-RU" b="0" i="0" dirty="0"/>
            <a:t> туризму. </a:t>
          </a:r>
          <a:r>
            <a:rPr lang="ru-RU" b="0" i="0" dirty="0" err="1"/>
            <a:t>Це</a:t>
          </a:r>
          <a:r>
            <a:rPr lang="ru-RU" b="0" i="0" dirty="0"/>
            <a:t> </a:t>
          </a:r>
          <a:r>
            <a:rPr lang="ru-RU" b="0" i="0" dirty="0" err="1"/>
            <a:t>може</a:t>
          </a:r>
          <a:r>
            <a:rPr lang="ru-RU" b="0" i="0" dirty="0"/>
            <a:t> </a:t>
          </a:r>
          <a:r>
            <a:rPr lang="ru-RU" b="0" i="0" dirty="0" err="1"/>
            <a:t>привернути</a:t>
          </a:r>
          <a:r>
            <a:rPr lang="ru-RU" b="0" i="0" dirty="0"/>
            <a:t> </a:t>
          </a:r>
          <a:r>
            <a:rPr lang="ru-RU" b="0" i="0" dirty="0" err="1"/>
            <a:t>відвідувачів</a:t>
          </a:r>
          <a:r>
            <a:rPr lang="ru-RU" b="0" i="0" dirty="0"/>
            <a:t> з </a:t>
          </a:r>
          <a:r>
            <a:rPr lang="ru-RU" b="0" i="0" dirty="0" err="1"/>
            <a:t>усього</a:t>
          </a:r>
          <a:r>
            <a:rPr lang="ru-RU" b="0" i="0" dirty="0"/>
            <a:t> </a:t>
          </a:r>
          <a:r>
            <a:rPr lang="ru-RU" b="0" i="0" dirty="0" err="1"/>
            <a:t>світу</a:t>
          </a:r>
          <a:r>
            <a:rPr lang="ru-RU" b="0" i="0" dirty="0"/>
            <a:t>, </a:t>
          </a:r>
          <a:r>
            <a:rPr lang="ru-RU" b="0" i="0" dirty="0" err="1"/>
            <a:t>які</a:t>
          </a:r>
          <a:r>
            <a:rPr lang="ru-RU" b="0" i="0" dirty="0"/>
            <a:t> </a:t>
          </a:r>
          <a:r>
            <a:rPr lang="ru-RU" b="0" i="0" dirty="0" err="1"/>
            <a:t>хочуть</a:t>
          </a:r>
          <a:r>
            <a:rPr lang="ru-RU" b="0" i="0" dirty="0"/>
            <a:t> </a:t>
          </a:r>
          <a:r>
            <a:rPr lang="ru-RU" b="0" i="0" dirty="0" err="1"/>
            <a:t>дізнатися</a:t>
          </a:r>
          <a:r>
            <a:rPr lang="ru-RU" b="0" i="0" dirty="0"/>
            <a:t> </a:t>
          </a:r>
          <a:r>
            <a:rPr lang="ru-RU" b="0" i="0" dirty="0" err="1"/>
            <a:t>більше</a:t>
          </a:r>
          <a:r>
            <a:rPr lang="ru-RU" b="0" i="0" dirty="0"/>
            <a:t> про </a:t>
          </a:r>
          <a:r>
            <a:rPr lang="ru-RU" b="0" i="0" dirty="0" err="1"/>
            <a:t>історію</a:t>
          </a:r>
          <a:r>
            <a:rPr lang="ru-RU" b="0" i="0" dirty="0"/>
            <a:t> та культуру </a:t>
          </a:r>
          <a:r>
            <a:rPr lang="ru-RU" b="0" i="0" dirty="0" err="1"/>
            <a:t>України</a:t>
          </a:r>
          <a:r>
            <a:rPr lang="ru-RU" b="0" i="0" dirty="0"/>
            <a:t>.</a:t>
          </a:r>
          <a:endParaRPr lang="ru-RU" dirty="0"/>
        </a:p>
      </dgm:t>
    </dgm:pt>
    <dgm:pt modelId="{EB584BEB-F272-EF40-84BF-9FE0F3363A09}" type="parTrans" cxnId="{E2F47180-9A27-4D4E-AAAB-632646278134}">
      <dgm:prSet/>
      <dgm:spPr/>
      <dgm:t>
        <a:bodyPr/>
        <a:lstStyle/>
        <a:p>
          <a:endParaRPr lang="ru-RU"/>
        </a:p>
      </dgm:t>
    </dgm:pt>
    <dgm:pt modelId="{1878EDB1-D445-F24E-B982-5F01152A2104}" type="sibTrans" cxnId="{E2F47180-9A27-4D4E-AAAB-632646278134}">
      <dgm:prSet/>
      <dgm:spPr/>
      <dgm:t>
        <a:bodyPr/>
        <a:lstStyle/>
        <a:p>
          <a:endParaRPr lang="ru-RU"/>
        </a:p>
      </dgm:t>
    </dgm:pt>
    <dgm:pt modelId="{D4183ABB-7B01-F143-9414-AF519C1D6D84}" type="pres">
      <dgm:prSet presAssocID="{6EE16562-947C-854B-86BD-8039E48421D2}" presName="linearFlow" presStyleCnt="0">
        <dgm:presLayoutVars>
          <dgm:dir/>
          <dgm:animLvl val="lvl"/>
          <dgm:resizeHandles val="exact"/>
        </dgm:presLayoutVars>
      </dgm:prSet>
      <dgm:spPr/>
    </dgm:pt>
    <dgm:pt modelId="{04FDDCE9-4177-E042-BC45-39A73FC5CCB8}" type="pres">
      <dgm:prSet presAssocID="{C6E30ABC-863A-8140-8F47-B7FCABA38B70}" presName="composite" presStyleCnt="0"/>
      <dgm:spPr/>
    </dgm:pt>
    <dgm:pt modelId="{06859B87-81C7-8745-8881-A46901BD0A6E}" type="pres">
      <dgm:prSet presAssocID="{C6E30ABC-863A-8140-8F47-B7FCABA38B7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ECF1F5E4-A1A7-7D4A-A8BE-CD1309B0FB35}" type="pres">
      <dgm:prSet presAssocID="{C6E30ABC-863A-8140-8F47-B7FCABA38B70}" presName="descendantText" presStyleLbl="alignAcc1" presStyleIdx="0" presStyleCnt="4">
        <dgm:presLayoutVars>
          <dgm:bulletEnabled val="1"/>
        </dgm:presLayoutVars>
      </dgm:prSet>
      <dgm:spPr/>
    </dgm:pt>
    <dgm:pt modelId="{F74A8E55-02D7-0A47-ACA6-B8B4E48695C3}" type="pres">
      <dgm:prSet presAssocID="{A0671E8D-BD70-4A44-BCC4-CAE0FDBCAB6F}" presName="sp" presStyleCnt="0"/>
      <dgm:spPr/>
    </dgm:pt>
    <dgm:pt modelId="{06261B11-F2FB-9A4E-BAE1-E8EE502D5BB8}" type="pres">
      <dgm:prSet presAssocID="{51C7778C-B052-F445-B94C-BB8DD75CCE2B}" presName="composite" presStyleCnt="0"/>
      <dgm:spPr/>
    </dgm:pt>
    <dgm:pt modelId="{2D462D3E-9146-9749-930B-A237ADC1AC04}" type="pres">
      <dgm:prSet presAssocID="{51C7778C-B052-F445-B94C-BB8DD75CCE2B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D42A571-FD9D-0048-BD76-EDEEE8670FAF}" type="pres">
      <dgm:prSet presAssocID="{51C7778C-B052-F445-B94C-BB8DD75CCE2B}" presName="descendantText" presStyleLbl="alignAcc1" presStyleIdx="1" presStyleCnt="4">
        <dgm:presLayoutVars>
          <dgm:bulletEnabled val="1"/>
        </dgm:presLayoutVars>
      </dgm:prSet>
      <dgm:spPr/>
    </dgm:pt>
    <dgm:pt modelId="{E30A44B4-DEDF-6743-876E-35C1A8B1903A}" type="pres">
      <dgm:prSet presAssocID="{87F8C5F7-673D-134B-ACDA-7F2C7C91BC8E}" presName="sp" presStyleCnt="0"/>
      <dgm:spPr/>
    </dgm:pt>
    <dgm:pt modelId="{03B19980-6634-4B4D-8093-358DE8575350}" type="pres">
      <dgm:prSet presAssocID="{896A0DCC-379E-3C49-BB70-39D5954B10DC}" presName="composite" presStyleCnt="0"/>
      <dgm:spPr/>
    </dgm:pt>
    <dgm:pt modelId="{43B262B6-A06B-9C47-825D-3E5888FD9ABB}" type="pres">
      <dgm:prSet presAssocID="{896A0DCC-379E-3C49-BB70-39D5954B10D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7A9EBE76-515F-F944-AE61-2770AA81EE33}" type="pres">
      <dgm:prSet presAssocID="{896A0DCC-379E-3C49-BB70-39D5954B10DC}" presName="descendantText" presStyleLbl="alignAcc1" presStyleIdx="2" presStyleCnt="4">
        <dgm:presLayoutVars>
          <dgm:bulletEnabled val="1"/>
        </dgm:presLayoutVars>
      </dgm:prSet>
      <dgm:spPr/>
    </dgm:pt>
    <dgm:pt modelId="{01A55103-62E1-F24B-81CE-A39E700C5536}" type="pres">
      <dgm:prSet presAssocID="{F9697CA6-0F9B-844C-ADD8-7CCA9EA6AD71}" presName="sp" presStyleCnt="0"/>
      <dgm:spPr/>
    </dgm:pt>
    <dgm:pt modelId="{F054E37E-E9FB-ED42-9CE7-7FE3D437A1F3}" type="pres">
      <dgm:prSet presAssocID="{3AE65F4D-8B02-304E-BA60-425A0B3D7404}" presName="composite" presStyleCnt="0"/>
      <dgm:spPr/>
    </dgm:pt>
    <dgm:pt modelId="{4D1DB14B-F249-D548-B7C6-2AB597B014F4}" type="pres">
      <dgm:prSet presAssocID="{3AE65F4D-8B02-304E-BA60-425A0B3D740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0C3908B-4C52-BB4B-9C97-B8ECEC82B7E5}" type="pres">
      <dgm:prSet presAssocID="{3AE65F4D-8B02-304E-BA60-425A0B3D740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EDBE501-7228-5444-91CD-E56FC7590538}" srcId="{6EE16562-947C-854B-86BD-8039E48421D2}" destId="{896A0DCC-379E-3C49-BB70-39D5954B10DC}" srcOrd="2" destOrd="0" parTransId="{F8F95FE5-49A4-A743-B5A3-1801E584DEF8}" sibTransId="{F9697CA6-0F9B-844C-ADD8-7CCA9EA6AD71}"/>
    <dgm:cxn modelId="{D9D70A0B-C2DF-1C40-A85D-ABF74EEC0C6C}" srcId="{51C7778C-B052-F445-B94C-BB8DD75CCE2B}" destId="{F1C603F1-0F8E-8645-92A1-500AC9C589B8}" srcOrd="0" destOrd="0" parTransId="{CBBC15A7-08B6-2E42-8627-325AE6DE9393}" sibTransId="{976744D8-3945-F749-AF2C-EA53CCAF0419}"/>
    <dgm:cxn modelId="{BA5B8D27-9955-FF4D-A48F-8F8601547224}" type="presOf" srcId="{F1C603F1-0F8E-8645-92A1-500AC9C589B8}" destId="{1D42A571-FD9D-0048-BD76-EDEEE8670FAF}" srcOrd="0" destOrd="0" presId="urn:microsoft.com/office/officeart/2005/8/layout/chevron2"/>
    <dgm:cxn modelId="{4ED18A39-62E7-F344-9793-DF73066B1DC8}" type="presOf" srcId="{2670D4D3-EFF4-764C-A9E1-E194790566B2}" destId="{7A9EBE76-515F-F944-AE61-2770AA81EE33}" srcOrd="0" destOrd="0" presId="urn:microsoft.com/office/officeart/2005/8/layout/chevron2"/>
    <dgm:cxn modelId="{C25B353D-3827-B743-ACC4-32B8D242971E}" srcId="{C6E30ABC-863A-8140-8F47-B7FCABA38B70}" destId="{506ED950-FA42-4A4E-8A08-9D83108C1F2F}" srcOrd="0" destOrd="0" parTransId="{174CF563-24AF-2945-8DE4-C5B7F249F7E5}" sibTransId="{565539AE-F038-384C-B04F-A1F0120C8901}"/>
    <dgm:cxn modelId="{FFF00261-D512-8B42-B0B0-1F8C5040B3E5}" type="presOf" srcId="{506ED950-FA42-4A4E-8A08-9D83108C1F2F}" destId="{ECF1F5E4-A1A7-7D4A-A8BE-CD1309B0FB35}" srcOrd="0" destOrd="0" presId="urn:microsoft.com/office/officeart/2005/8/layout/chevron2"/>
    <dgm:cxn modelId="{365F8566-4F07-A442-8A48-7CDDA87D25D4}" srcId="{6EE16562-947C-854B-86BD-8039E48421D2}" destId="{51C7778C-B052-F445-B94C-BB8DD75CCE2B}" srcOrd="1" destOrd="0" parTransId="{0B01D336-7A24-B549-9949-4CD4AE2A9F39}" sibTransId="{87F8C5F7-673D-134B-ACDA-7F2C7C91BC8E}"/>
    <dgm:cxn modelId="{FD9AB070-0AAF-C44D-8913-68E99CC2050D}" srcId="{896A0DCC-379E-3C49-BB70-39D5954B10DC}" destId="{2670D4D3-EFF4-764C-A9E1-E194790566B2}" srcOrd="0" destOrd="0" parTransId="{1E275194-224E-ED4B-B5CE-F34C8D5E81CF}" sibTransId="{EB5A422C-8852-7444-8E44-08799014D390}"/>
    <dgm:cxn modelId="{E2F47180-9A27-4D4E-AAAB-632646278134}" srcId="{3AE65F4D-8B02-304E-BA60-425A0B3D7404}" destId="{729430DC-7A77-9645-B321-AF6553C09512}" srcOrd="0" destOrd="0" parTransId="{EB584BEB-F272-EF40-84BF-9FE0F3363A09}" sibTransId="{1878EDB1-D445-F24E-B982-5F01152A2104}"/>
    <dgm:cxn modelId="{65520185-59BE-4E49-9656-F36D840C86BC}" type="presOf" srcId="{3AE65F4D-8B02-304E-BA60-425A0B3D7404}" destId="{4D1DB14B-F249-D548-B7C6-2AB597B014F4}" srcOrd="0" destOrd="0" presId="urn:microsoft.com/office/officeart/2005/8/layout/chevron2"/>
    <dgm:cxn modelId="{C28632B1-27A2-7D47-9643-BD11CF7194B3}" srcId="{6EE16562-947C-854B-86BD-8039E48421D2}" destId="{3AE65F4D-8B02-304E-BA60-425A0B3D7404}" srcOrd="3" destOrd="0" parTransId="{D92945AB-C05E-B44E-898A-EAA5C2085DD9}" sibTransId="{A0CC82DC-B100-2548-898B-D583142351D7}"/>
    <dgm:cxn modelId="{C1BAC9BE-2DF9-1F4E-9260-591DEDB7A5CF}" type="presOf" srcId="{51C7778C-B052-F445-B94C-BB8DD75CCE2B}" destId="{2D462D3E-9146-9749-930B-A237ADC1AC04}" srcOrd="0" destOrd="0" presId="urn:microsoft.com/office/officeart/2005/8/layout/chevron2"/>
    <dgm:cxn modelId="{869DACD8-222E-5048-87EE-D4D3B0F285C1}" type="presOf" srcId="{C6E30ABC-863A-8140-8F47-B7FCABA38B70}" destId="{06859B87-81C7-8745-8881-A46901BD0A6E}" srcOrd="0" destOrd="0" presId="urn:microsoft.com/office/officeart/2005/8/layout/chevron2"/>
    <dgm:cxn modelId="{EDBF9DE1-2A4E-0D4D-AAF3-224FB3701252}" type="presOf" srcId="{729430DC-7A77-9645-B321-AF6553C09512}" destId="{A0C3908B-4C52-BB4B-9C97-B8ECEC82B7E5}" srcOrd="0" destOrd="0" presId="urn:microsoft.com/office/officeart/2005/8/layout/chevron2"/>
    <dgm:cxn modelId="{A85F9EE5-DC8F-C947-897F-606BE25DA386}" srcId="{6EE16562-947C-854B-86BD-8039E48421D2}" destId="{C6E30ABC-863A-8140-8F47-B7FCABA38B70}" srcOrd="0" destOrd="0" parTransId="{7D32F31C-E91E-7949-A4FE-65D8FF242571}" sibTransId="{A0671E8D-BD70-4A44-BCC4-CAE0FDBCAB6F}"/>
    <dgm:cxn modelId="{801D32EB-C279-5446-9F9D-3139CFA4D709}" type="presOf" srcId="{896A0DCC-379E-3C49-BB70-39D5954B10DC}" destId="{43B262B6-A06B-9C47-825D-3E5888FD9ABB}" srcOrd="0" destOrd="0" presId="urn:microsoft.com/office/officeart/2005/8/layout/chevron2"/>
    <dgm:cxn modelId="{4F07AAF5-8998-7F4F-AE24-163EB91EA2B4}" type="presOf" srcId="{6EE16562-947C-854B-86BD-8039E48421D2}" destId="{D4183ABB-7B01-F143-9414-AF519C1D6D84}" srcOrd="0" destOrd="0" presId="urn:microsoft.com/office/officeart/2005/8/layout/chevron2"/>
    <dgm:cxn modelId="{2349A70C-24EB-CB4F-B4B5-D0B68F320B5C}" type="presParOf" srcId="{D4183ABB-7B01-F143-9414-AF519C1D6D84}" destId="{04FDDCE9-4177-E042-BC45-39A73FC5CCB8}" srcOrd="0" destOrd="0" presId="urn:microsoft.com/office/officeart/2005/8/layout/chevron2"/>
    <dgm:cxn modelId="{F3F07AD0-6372-404D-98B3-8082ECAC5119}" type="presParOf" srcId="{04FDDCE9-4177-E042-BC45-39A73FC5CCB8}" destId="{06859B87-81C7-8745-8881-A46901BD0A6E}" srcOrd="0" destOrd="0" presId="urn:microsoft.com/office/officeart/2005/8/layout/chevron2"/>
    <dgm:cxn modelId="{D243EBAC-6C39-0B4B-924F-6364974E6B44}" type="presParOf" srcId="{04FDDCE9-4177-E042-BC45-39A73FC5CCB8}" destId="{ECF1F5E4-A1A7-7D4A-A8BE-CD1309B0FB35}" srcOrd="1" destOrd="0" presId="urn:microsoft.com/office/officeart/2005/8/layout/chevron2"/>
    <dgm:cxn modelId="{3111D12C-5A46-B349-9C73-D349442B3821}" type="presParOf" srcId="{D4183ABB-7B01-F143-9414-AF519C1D6D84}" destId="{F74A8E55-02D7-0A47-ACA6-B8B4E48695C3}" srcOrd="1" destOrd="0" presId="urn:microsoft.com/office/officeart/2005/8/layout/chevron2"/>
    <dgm:cxn modelId="{D79CA090-ED44-084E-AC05-A9C5B1842F4E}" type="presParOf" srcId="{D4183ABB-7B01-F143-9414-AF519C1D6D84}" destId="{06261B11-F2FB-9A4E-BAE1-E8EE502D5BB8}" srcOrd="2" destOrd="0" presId="urn:microsoft.com/office/officeart/2005/8/layout/chevron2"/>
    <dgm:cxn modelId="{377AA317-6EA9-0841-9E83-526D03678FAA}" type="presParOf" srcId="{06261B11-F2FB-9A4E-BAE1-E8EE502D5BB8}" destId="{2D462D3E-9146-9749-930B-A237ADC1AC04}" srcOrd="0" destOrd="0" presId="urn:microsoft.com/office/officeart/2005/8/layout/chevron2"/>
    <dgm:cxn modelId="{866F1ABE-DEFE-DA4E-B23B-1AA749566FA1}" type="presParOf" srcId="{06261B11-F2FB-9A4E-BAE1-E8EE502D5BB8}" destId="{1D42A571-FD9D-0048-BD76-EDEEE8670FAF}" srcOrd="1" destOrd="0" presId="urn:microsoft.com/office/officeart/2005/8/layout/chevron2"/>
    <dgm:cxn modelId="{C3EAD0D1-C6AA-184F-8F74-C1A88C3B7DFF}" type="presParOf" srcId="{D4183ABB-7B01-F143-9414-AF519C1D6D84}" destId="{E30A44B4-DEDF-6743-876E-35C1A8B1903A}" srcOrd="3" destOrd="0" presId="urn:microsoft.com/office/officeart/2005/8/layout/chevron2"/>
    <dgm:cxn modelId="{E416BABA-0834-9146-9C91-2D357B374647}" type="presParOf" srcId="{D4183ABB-7B01-F143-9414-AF519C1D6D84}" destId="{03B19980-6634-4B4D-8093-358DE8575350}" srcOrd="4" destOrd="0" presId="urn:microsoft.com/office/officeart/2005/8/layout/chevron2"/>
    <dgm:cxn modelId="{54AD87C5-6E72-E849-9C5B-5A79CB9C90A7}" type="presParOf" srcId="{03B19980-6634-4B4D-8093-358DE8575350}" destId="{43B262B6-A06B-9C47-825D-3E5888FD9ABB}" srcOrd="0" destOrd="0" presId="urn:microsoft.com/office/officeart/2005/8/layout/chevron2"/>
    <dgm:cxn modelId="{998EDB11-55A8-0E42-972D-AEB643A32F29}" type="presParOf" srcId="{03B19980-6634-4B4D-8093-358DE8575350}" destId="{7A9EBE76-515F-F944-AE61-2770AA81EE33}" srcOrd="1" destOrd="0" presId="urn:microsoft.com/office/officeart/2005/8/layout/chevron2"/>
    <dgm:cxn modelId="{A025989B-3D43-A840-92BD-D6112EFFD8F2}" type="presParOf" srcId="{D4183ABB-7B01-F143-9414-AF519C1D6D84}" destId="{01A55103-62E1-F24B-81CE-A39E700C5536}" srcOrd="5" destOrd="0" presId="urn:microsoft.com/office/officeart/2005/8/layout/chevron2"/>
    <dgm:cxn modelId="{0EB2250B-FE77-1746-B85F-F8257072EEC8}" type="presParOf" srcId="{D4183ABB-7B01-F143-9414-AF519C1D6D84}" destId="{F054E37E-E9FB-ED42-9CE7-7FE3D437A1F3}" srcOrd="6" destOrd="0" presId="urn:microsoft.com/office/officeart/2005/8/layout/chevron2"/>
    <dgm:cxn modelId="{BCF908CB-58DB-7943-80DD-9DF732D5A253}" type="presParOf" srcId="{F054E37E-E9FB-ED42-9CE7-7FE3D437A1F3}" destId="{4D1DB14B-F249-D548-B7C6-2AB597B014F4}" srcOrd="0" destOrd="0" presId="urn:microsoft.com/office/officeart/2005/8/layout/chevron2"/>
    <dgm:cxn modelId="{4B74373B-B646-1D41-B58F-92BA4BEB43CB}" type="presParOf" srcId="{F054E37E-E9FB-ED42-9CE7-7FE3D437A1F3}" destId="{A0C3908B-4C52-BB4B-9C97-B8ECEC82B7E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DB0E3-963D-466A-B2BE-2D846E7BEB98}">
      <dsp:nvSpPr>
        <dsp:cNvPr id="0" name=""/>
        <dsp:cNvSpPr/>
      </dsp:nvSpPr>
      <dsp:spPr>
        <a:xfrm>
          <a:off x="0" y="169145"/>
          <a:ext cx="11571889" cy="26790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107" tIns="562356" rIns="898107" bIns="156464" numCol="1" spcCol="1270" anchor="t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kern="1200" dirty="0" err="1"/>
            <a:t>дослідження</a:t>
          </a:r>
          <a:r>
            <a:rPr lang="ru-RU" sz="2200" b="0" i="0" kern="1200" dirty="0"/>
            <a:t> </a:t>
          </a:r>
          <a:r>
            <a:rPr lang="ru-RU" sz="2200" b="0" i="0" kern="1200" dirty="0" err="1"/>
            <a:t>спрямоване</a:t>
          </a:r>
          <a:r>
            <a:rPr lang="ru-RU" sz="2200" b="0" i="0" kern="1200" dirty="0"/>
            <a:t> на </a:t>
          </a:r>
          <a:r>
            <a:rPr lang="ru-RU" sz="2200" b="1" i="0" kern="1200" dirty="0" err="1"/>
            <a:t>вивчення</a:t>
          </a:r>
          <a:r>
            <a:rPr lang="ru-RU" sz="2200" b="1" i="0" kern="1200" dirty="0"/>
            <a:t> </a:t>
          </a:r>
          <a:r>
            <a:rPr lang="ru-RU" sz="2200" b="1" i="0" kern="1200" dirty="0" err="1"/>
            <a:t>історії</a:t>
          </a:r>
          <a:r>
            <a:rPr lang="ru-RU" sz="2200" b="1" i="0" kern="1200" dirty="0"/>
            <a:t> </a:t>
          </a:r>
          <a:r>
            <a:rPr lang="ru-RU" sz="2200" b="1" i="0" kern="1200" dirty="0" err="1"/>
            <a:t>міста</a:t>
          </a:r>
          <a:r>
            <a:rPr lang="ru-RU" sz="2200" b="1" i="0" kern="1200" dirty="0"/>
            <a:t> </a:t>
          </a:r>
          <a:r>
            <a:rPr lang="ru-RU" sz="2200" b="1" i="0" kern="1200" dirty="0" err="1"/>
            <a:t>Харків</a:t>
          </a:r>
          <a:r>
            <a:rPr lang="ru-RU" sz="2200" b="0" i="0" kern="1200" dirty="0"/>
            <a:t>, </a:t>
          </a:r>
          <a:r>
            <a:rPr lang="ru-RU" sz="2200" b="0" i="0" kern="1200" dirty="0" err="1"/>
            <a:t>використовуючи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його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архітектурні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пам’ятки</a:t>
          </a:r>
          <a:r>
            <a:rPr lang="ru-RU" sz="2200" b="0" i="0" kern="1200" dirty="0"/>
            <a:t> як ключ до </a:t>
          </a:r>
          <a:r>
            <a:rPr lang="ru-RU" sz="2200" b="0" i="0" kern="1200" dirty="0" err="1"/>
            <a:t>розуміння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його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минулого</a:t>
          </a:r>
          <a:r>
            <a:rPr lang="ru-RU" sz="2200" b="0" i="0" kern="1200" dirty="0"/>
            <a:t>.</a:t>
          </a:r>
          <a:endParaRPr lang="uk-UA" sz="2200" kern="1200" dirty="0"/>
        </a:p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1" i="0" kern="1200" dirty="0" err="1"/>
            <a:t>створення</a:t>
          </a:r>
          <a:r>
            <a:rPr lang="ru-RU" sz="2200" b="1" i="0" kern="1200" dirty="0"/>
            <a:t> </a:t>
          </a:r>
          <a:r>
            <a:rPr lang="ru-RU" sz="2200" b="1" i="0" kern="1200" dirty="0" err="1"/>
            <a:t>інформативного</a:t>
          </a:r>
          <a:r>
            <a:rPr lang="ru-RU" sz="2200" b="1" i="0" kern="1200" dirty="0"/>
            <a:t> та </a:t>
          </a:r>
          <a:r>
            <a:rPr lang="ru-RU" sz="2200" b="1" i="0" kern="1200" dirty="0" err="1"/>
            <a:t>цікавого</a:t>
          </a:r>
          <a:r>
            <a:rPr lang="ru-RU" sz="2200" b="1" i="0" kern="1200" dirty="0"/>
            <a:t> маршруту для </a:t>
          </a:r>
          <a:r>
            <a:rPr lang="ru-RU" sz="2200" b="1" i="0" kern="1200" dirty="0" err="1"/>
            <a:t>екскурсій</a:t>
          </a:r>
          <a:r>
            <a:rPr lang="ru-RU" sz="2200" b="0" i="0" kern="1200" dirty="0"/>
            <a:t>, </a:t>
          </a:r>
          <a:r>
            <a:rPr lang="ru-RU" sz="2200" b="0" i="0" kern="1200" dirty="0" err="1"/>
            <a:t>який</a:t>
          </a:r>
          <a:r>
            <a:rPr lang="ru-RU" sz="2200" b="0" i="0" kern="1200" dirty="0"/>
            <a:t> би </a:t>
          </a:r>
          <a:r>
            <a:rPr lang="ru-RU" sz="2200" b="0" i="0" kern="1200" dirty="0" err="1"/>
            <a:t>охоплював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важливі</a:t>
          </a:r>
          <a:r>
            <a:rPr lang="ru-RU" sz="2200" b="0" i="0" kern="1200" dirty="0"/>
            <a:t>, </a:t>
          </a:r>
          <a:r>
            <a:rPr lang="ru-RU" sz="2200" b="0" i="0" kern="1200" dirty="0" err="1"/>
            <a:t>маловідомі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архітектурні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пам’ятки</a:t>
          </a:r>
          <a:r>
            <a:rPr lang="ru-RU" sz="2200" b="0" i="0" kern="1200" dirty="0"/>
            <a:t> </a:t>
          </a:r>
          <a:r>
            <a:rPr lang="ru-RU" sz="2200" b="0" i="0" kern="1200" dirty="0" err="1"/>
            <a:t>Харкова</a:t>
          </a:r>
          <a:r>
            <a:rPr lang="ru-RU" sz="2200" b="0" i="0" kern="1200" dirty="0"/>
            <a:t>.</a:t>
          </a:r>
          <a:endParaRPr lang="uk-UA" sz="2200" b="0" kern="1200" dirty="0"/>
        </a:p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1" i="0" kern="1200" dirty="0" err="1"/>
            <a:t>Надати</a:t>
          </a:r>
          <a:r>
            <a:rPr lang="ru-RU" sz="2200" b="1" i="0" kern="1200" dirty="0"/>
            <a:t> </a:t>
          </a:r>
          <a:r>
            <a:rPr lang="ru-RU" sz="2200" b="1" i="0" kern="1200" dirty="0" err="1"/>
            <a:t>освітній</a:t>
          </a:r>
          <a:r>
            <a:rPr lang="ru-RU" sz="2200" b="1" i="0" kern="1200" dirty="0"/>
            <a:t> </a:t>
          </a:r>
          <a:r>
            <a:rPr lang="ru-RU" sz="2200" b="1" i="0" kern="1200" dirty="0" err="1"/>
            <a:t>матеріал</a:t>
          </a:r>
          <a:r>
            <a:rPr lang="ru-RU" sz="2200" b="1" i="0" kern="1200" dirty="0"/>
            <a:t> </a:t>
          </a:r>
          <a:r>
            <a:rPr lang="ru-RU" sz="2200" b="0" i="0" kern="1200" dirty="0"/>
            <a:t>для </a:t>
          </a:r>
          <a:r>
            <a:rPr lang="ru-RU" sz="2200" b="0" i="0" kern="1200" dirty="0" err="1"/>
            <a:t>студентів</a:t>
          </a:r>
          <a:r>
            <a:rPr lang="ru-RU" sz="2200" b="0" i="0" kern="1200" dirty="0"/>
            <a:t>, </a:t>
          </a:r>
          <a:r>
            <a:rPr lang="ru-RU" sz="2200" b="0" i="0" kern="1200" dirty="0" err="1"/>
            <a:t>викладачів</a:t>
          </a:r>
          <a:r>
            <a:rPr lang="ru-RU" sz="2200" b="0" i="0" kern="1200" dirty="0"/>
            <a:t>, </a:t>
          </a:r>
          <a:r>
            <a:rPr lang="ru-RU" sz="2200" b="0" i="0" kern="1200" dirty="0" err="1"/>
            <a:t>істориків</a:t>
          </a:r>
          <a:r>
            <a:rPr lang="ru-RU" sz="2200" b="0" i="0" kern="1200" dirty="0"/>
            <a:t> та </a:t>
          </a:r>
          <a:r>
            <a:rPr lang="ru-RU" sz="2200" b="0" i="0" kern="1200" dirty="0" err="1"/>
            <a:t>загальної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громадськості</a:t>
          </a:r>
          <a:r>
            <a:rPr lang="ru-RU" sz="2200" b="0" i="0" kern="1200" dirty="0"/>
            <a:t>, </a:t>
          </a:r>
          <a:r>
            <a:rPr lang="ru-RU" sz="2200" b="0" i="0" kern="1200" dirty="0" err="1"/>
            <a:t>щоб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зрозуміти</a:t>
          </a:r>
          <a:r>
            <a:rPr lang="ru-RU" sz="2200" b="0" i="0" kern="1200" dirty="0"/>
            <a:t> та </a:t>
          </a:r>
          <a:r>
            <a:rPr lang="ru-RU" sz="2200" b="0" i="0" kern="1200" dirty="0" err="1"/>
            <a:t>оцінити</a:t>
          </a:r>
          <a:r>
            <a:rPr lang="ru-RU" sz="2200" b="0" i="0" kern="1200" dirty="0"/>
            <a:t> </a:t>
          </a:r>
          <a:r>
            <a:rPr lang="ru-RU" sz="2200" b="0" i="0" kern="1200" dirty="0" err="1"/>
            <a:t>історію</a:t>
          </a:r>
          <a:r>
            <a:rPr lang="ru-RU" sz="2200" b="0" i="0" kern="1200" dirty="0"/>
            <a:t> та </a:t>
          </a:r>
          <a:r>
            <a:rPr lang="ru-RU" sz="2200" b="0" i="0" kern="1200" dirty="0" err="1"/>
            <a:t>архітектуру</a:t>
          </a:r>
          <a:r>
            <a:rPr lang="ru-RU" sz="2200" b="0" i="0" kern="1200" dirty="0"/>
            <a:t> </a:t>
          </a:r>
          <a:r>
            <a:rPr lang="ru-RU" sz="2200" b="0" i="0" kern="1200" dirty="0" err="1"/>
            <a:t>Харкова</a:t>
          </a:r>
          <a:r>
            <a:rPr lang="ru-RU" sz="2200" b="0" i="0" kern="1200" dirty="0"/>
            <a:t>.</a:t>
          </a:r>
          <a:endParaRPr lang="uk-UA" sz="2200" kern="1200" dirty="0"/>
        </a:p>
      </dsp:txBody>
      <dsp:txXfrm>
        <a:off x="0" y="169145"/>
        <a:ext cx="11571889" cy="2679074"/>
      </dsp:txXfrm>
    </dsp:sp>
    <dsp:sp modelId="{DB3F4C12-23B8-4282-85EC-A32A36E8F84F}">
      <dsp:nvSpPr>
        <dsp:cNvPr id="0" name=""/>
        <dsp:cNvSpPr/>
      </dsp:nvSpPr>
      <dsp:spPr>
        <a:xfrm>
          <a:off x="578594" y="37714"/>
          <a:ext cx="8100322" cy="529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173" tIns="0" rIns="30617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МЕТА РОБОТИ</a:t>
          </a:r>
          <a:endParaRPr lang="uk-UA" sz="2700" kern="1200" dirty="0"/>
        </a:p>
      </dsp:txBody>
      <dsp:txXfrm>
        <a:off x="604464" y="63584"/>
        <a:ext cx="8048582" cy="478211"/>
      </dsp:txXfrm>
    </dsp:sp>
    <dsp:sp modelId="{7B22B9E8-3A85-47E4-9C8F-6AFBED8C716A}">
      <dsp:nvSpPr>
        <dsp:cNvPr id="0" name=""/>
        <dsp:cNvSpPr/>
      </dsp:nvSpPr>
      <dsp:spPr>
        <a:xfrm>
          <a:off x="0" y="3103470"/>
          <a:ext cx="11571889" cy="1658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107" tIns="562356" rIns="89810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1" i="0" kern="1200" dirty="0" err="1"/>
            <a:t>Архітектурні</a:t>
          </a:r>
          <a:r>
            <a:rPr lang="ru-RU" sz="2200" b="1" i="0" kern="1200" dirty="0"/>
            <a:t> </a:t>
          </a:r>
          <a:r>
            <a:rPr lang="ru-RU" sz="2200" b="1" i="0" kern="1200" dirty="0" err="1"/>
            <a:t>пам’ятки</a:t>
          </a:r>
          <a:r>
            <a:rPr lang="ru-RU" sz="2200" b="1" i="0" kern="1200" dirty="0"/>
            <a:t> </a:t>
          </a:r>
          <a:r>
            <a:rPr lang="ru-RU" sz="2200" b="1" i="0" kern="1200" dirty="0" err="1"/>
            <a:t>Харкова</a:t>
          </a:r>
          <a:r>
            <a:rPr lang="ru-RU" sz="2200" b="0" i="0" kern="1200" dirty="0"/>
            <a:t>. </a:t>
          </a:r>
          <a:r>
            <a:rPr lang="ru-RU" sz="2200" b="0" i="0" kern="1200" dirty="0" err="1"/>
            <a:t>Це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включає</a:t>
          </a:r>
          <a:r>
            <a:rPr lang="ru-RU" sz="2200" b="0" i="0" kern="1200" dirty="0"/>
            <a:t> в себе </a:t>
          </a:r>
          <a:r>
            <a:rPr lang="ru-RU" sz="2200" b="0" i="0" kern="1200" dirty="0" err="1"/>
            <a:t>різноманітні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будівлі</a:t>
          </a:r>
          <a:r>
            <a:rPr lang="ru-RU" sz="2200" b="0" i="0" kern="1200" dirty="0"/>
            <a:t>, </a:t>
          </a:r>
          <a:r>
            <a:rPr lang="ru-RU" sz="2200" b="0" i="0" kern="1200" dirty="0" err="1"/>
            <a:t>споруди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кінця</a:t>
          </a:r>
          <a:r>
            <a:rPr lang="ru-RU" sz="2200" b="0" i="0" kern="1200" dirty="0"/>
            <a:t> </a:t>
          </a:r>
          <a:r>
            <a:rPr lang="en-US" sz="2200" b="0" i="0" kern="1200" dirty="0"/>
            <a:t>XIX – </a:t>
          </a:r>
          <a:r>
            <a:rPr lang="uk-UA" sz="2200" b="0" i="0" kern="1200" dirty="0"/>
            <a:t>початку ХХ ст., </a:t>
          </a:r>
          <a:r>
            <a:rPr lang="ru-RU" sz="2200" b="0" i="0" kern="1200" dirty="0" err="1"/>
            <a:t>які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мають</a:t>
          </a:r>
          <a:r>
            <a:rPr lang="ru-RU" sz="2200" b="0" i="0" kern="1200" dirty="0"/>
            <a:t> </a:t>
          </a:r>
          <a:r>
            <a:rPr lang="ru-RU" sz="2200" b="0" i="0" kern="1200" dirty="0" err="1"/>
            <a:t>історичну</a:t>
          </a:r>
          <a:r>
            <a:rPr lang="ru-RU" sz="2200" b="0" i="0" kern="1200" dirty="0"/>
            <a:t>, </a:t>
          </a:r>
          <a:r>
            <a:rPr lang="ru-RU" sz="2200" b="0" i="0" kern="1200" dirty="0" err="1"/>
            <a:t>культурну</a:t>
          </a:r>
          <a:r>
            <a:rPr lang="ru-RU" sz="2200" b="0" i="0" kern="1200" dirty="0"/>
            <a:t> та </a:t>
          </a:r>
          <a:r>
            <a:rPr lang="ru-RU" sz="2200" b="0" i="0" kern="1200" dirty="0" err="1"/>
            <a:t>архітектурну</a:t>
          </a:r>
          <a:r>
            <a:rPr lang="ru-RU" sz="2200" b="0" i="0" kern="1200" dirty="0"/>
            <a:t> </a:t>
          </a:r>
          <a:r>
            <a:rPr lang="ru-RU" sz="2200" b="0" i="0" kern="1200" dirty="0" err="1"/>
            <a:t>цінність</a:t>
          </a:r>
          <a:r>
            <a:rPr lang="ru-RU" sz="2200" b="0" i="0" kern="1200" dirty="0"/>
            <a:t>.</a:t>
          </a:r>
          <a:endParaRPr lang="uk-UA" sz="2200" kern="1200" dirty="0"/>
        </a:p>
      </dsp:txBody>
      <dsp:txXfrm>
        <a:off x="0" y="3103470"/>
        <a:ext cx="11571889" cy="1658474"/>
      </dsp:txXfrm>
    </dsp:sp>
    <dsp:sp modelId="{B1A77776-2060-440C-AAEE-1B9FFE7B785D}">
      <dsp:nvSpPr>
        <dsp:cNvPr id="0" name=""/>
        <dsp:cNvSpPr/>
      </dsp:nvSpPr>
      <dsp:spPr>
        <a:xfrm>
          <a:off x="578594" y="2994020"/>
          <a:ext cx="8100322" cy="507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173" tIns="0" rIns="30617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ОБ’ЄКТ ДОСЛІДЖЕННЯ</a:t>
          </a:r>
          <a:endParaRPr lang="uk-UA" sz="2700" kern="1200" dirty="0"/>
        </a:p>
      </dsp:txBody>
      <dsp:txXfrm>
        <a:off x="603391" y="3018817"/>
        <a:ext cx="8050728" cy="458375"/>
      </dsp:txXfrm>
    </dsp:sp>
    <dsp:sp modelId="{D27EA75F-DA36-436C-90F6-EA039D5DDA3F}">
      <dsp:nvSpPr>
        <dsp:cNvPr id="0" name=""/>
        <dsp:cNvSpPr/>
      </dsp:nvSpPr>
      <dsp:spPr>
        <a:xfrm>
          <a:off x="0" y="5023547"/>
          <a:ext cx="11571889" cy="13395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107" tIns="562356" rIns="89810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1" i="0" kern="1200" dirty="0" err="1"/>
            <a:t>Історія</a:t>
          </a:r>
          <a:r>
            <a:rPr lang="ru-RU" sz="2200" b="1" i="0" kern="1200" dirty="0"/>
            <a:t> </a:t>
          </a:r>
          <a:r>
            <a:rPr lang="ru-RU" sz="2200" b="1" i="0" kern="1200" dirty="0" err="1"/>
            <a:t>Харкова</a:t>
          </a:r>
          <a:r>
            <a:rPr lang="ru-RU" sz="2200" b="1" i="0" kern="1200" dirty="0"/>
            <a:t>, </a:t>
          </a:r>
          <a:r>
            <a:rPr lang="ru-RU" sz="2200" b="1" i="0" kern="1200" dirty="0" err="1"/>
            <a:t>відображена</a:t>
          </a:r>
          <a:r>
            <a:rPr lang="ru-RU" sz="2200" b="1" i="0" kern="1200" dirty="0"/>
            <a:t> в </a:t>
          </a:r>
          <a:r>
            <a:rPr lang="ru-RU" sz="2200" b="1" i="0" kern="1200" dirty="0" err="1"/>
            <a:t>архітектурі</a:t>
          </a:r>
          <a:r>
            <a:rPr lang="ru-RU" sz="2200" b="0" i="0" kern="1200" dirty="0"/>
            <a:t>. </a:t>
          </a:r>
          <a:r>
            <a:rPr lang="ru-RU" sz="2200" b="0" i="0" kern="1200" dirty="0" err="1"/>
            <a:t>Дослідження</a:t>
          </a:r>
          <a:r>
            <a:rPr lang="ru-RU" sz="2200" b="0" i="0" kern="1200" dirty="0"/>
            <a:t> </a:t>
          </a:r>
          <a:r>
            <a:rPr lang="ru-RU" sz="2200" b="0" i="0" kern="1200" dirty="0" err="1"/>
            <a:t>історії</a:t>
          </a:r>
          <a:r>
            <a:rPr lang="ru-RU" sz="2200" b="0" i="0" kern="1200" dirty="0"/>
            <a:t> </a:t>
          </a:r>
          <a:r>
            <a:rPr lang="ru-RU" sz="2200" b="0" i="0" kern="1200" dirty="0" err="1"/>
            <a:t>споруд</a:t>
          </a:r>
          <a:r>
            <a:rPr lang="ru-RU" sz="2200" b="0" i="0" kern="1200" dirty="0"/>
            <a:t> стилю модерн </a:t>
          </a:r>
          <a:r>
            <a:rPr lang="ru-RU" sz="2200" b="0" i="0" kern="1200" dirty="0" err="1"/>
            <a:t>який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зародився</a:t>
          </a:r>
          <a:r>
            <a:rPr lang="ru-RU" sz="2200" b="0" i="0" kern="1200" dirty="0"/>
            <a:t> в </a:t>
          </a:r>
          <a:r>
            <a:rPr lang="ru-RU" sz="2200" b="0" i="0" kern="1200" dirty="0" err="1"/>
            <a:t>Україні</a:t>
          </a:r>
          <a:r>
            <a:rPr lang="ru-RU" sz="2200" b="0" i="0" kern="1200" dirty="0"/>
            <a:t> </a:t>
          </a:r>
          <a:r>
            <a:rPr lang="ru-RU" sz="2200" b="0" i="0" kern="1200" dirty="0" err="1"/>
            <a:t>вкінці</a:t>
          </a:r>
          <a:r>
            <a:rPr lang="ru-RU" sz="2200" b="0" i="0" kern="1200" dirty="0"/>
            <a:t> </a:t>
          </a:r>
          <a:r>
            <a:rPr lang="en-US" sz="2200" b="0" i="0" kern="1200" dirty="0"/>
            <a:t>XIX – </a:t>
          </a:r>
          <a:r>
            <a:rPr lang="uk-UA" sz="2200" b="0" i="0" kern="1200" dirty="0"/>
            <a:t>початку ХХ ст.</a:t>
          </a:r>
          <a:endParaRPr lang="uk-UA" sz="2200" kern="1200" dirty="0"/>
        </a:p>
      </dsp:txBody>
      <dsp:txXfrm>
        <a:off x="0" y="5023547"/>
        <a:ext cx="11571889" cy="1339537"/>
      </dsp:txXfrm>
    </dsp:sp>
    <dsp:sp modelId="{E6E3D2CE-853C-4A05-ACB2-0D7B8B1CA673}">
      <dsp:nvSpPr>
        <dsp:cNvPr id="0" name=""/>
        <dsp:cNvSpPr/>
      </dsp:nvSpPr>
      <dsp:spPr>
        <a:xfrm>
          <a:off x="578594" y="4907745"/>
          <a:ext cx="8100322" cy="514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173" tIns="0" rIns="30617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ПРЕДМЕТ ДОСЛІДЖЕННЯ</a:t>
          </a:r>
        </a:p>
      </dsp:txBody>
      <dsp:txXfrm>
        <a:off x="603701" y="4932852"/>
        <a:ext cx="8050108" cy="464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DB0E3-963D-466A-B2BE-2D846E7BEB98}">
      <dsp:nvSpPr>
        <dsp:cNvPr id="0" name=""/>
        <dsp:cNvSpPr/>
      </dsp:nvSpPr>
      <dsp:spPr>
        <a:xfrm>
          <a:off x="0" y="159961"/>
          <a:ext cx="11719035" cy="1615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527" tIns="562356" rIns="9095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i="0" kern="1200" dirty="0" err="1"/>
            <a:t>зібрати</a:t>
          </a:r>
          <a:r>
            <a:rPr lang="ru-RU" sz="2000" b="1" i="0" kern="1200" dirty="0"/>
            <a:t> та </a:t>
          </a:r>
          <a:r>
            <a:rPr lang="ru-RU" sz="2000" b="1" i="0" kern="1200" dirty="0" err="1"/>
            <a:t>проаналізувати</a:t>
          </a:r>
          <a:r>
            <a:rPr lang="ru-RU" sz="2000" b="1" i="0" kern="1200" dirty="0"/>
            <a:t> </a:t>
          </a:r>
          <a:r>
            <a:rPr lang="ru-RU" sz="2000" b="0" i="0" kern="1200" dirty="0" err="1"/>
            <a:t>історичні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дані</a:t>
          </a:r>
          <a:r>
            <a:rPr lang="ru-RU" sz="2000" b="0" i="0" kern="1200" dirty="0"/>
            <a:t> про </a:t>
          </a:r>
          <a:r>
            <a:rPr lang="ru-RU" sz="2000" b="0" i="0" kern="1200" dirty="0" err="1"/>
            <a:t>архітектурні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пам’ятки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міста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Харків</a:t>
          </a:r>
          <a:endParaRPr lang="uk-UA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i="0" kern="1200" dirty="0" err="1"/>
            <a:t>створити</a:t>
          </a:r>
          <a:r>
            <a:rPr lang="ru-RU" sz="2000" b="1" i="0" kern="1200" dirty="0"/>
            <a:t> маршрут</a:t>
          </a:r>
          <a:r>
            <a:rPr lang="ru-RU" sz="2000" b="0" i="0" kern="1200" dirty="0"/>
            <a:t>, </a:t>
          </a:r>
          <a:r>
            <a:rPr lang="ru-RU" sz="2000" b="0" i="0" kern="1200" dirty="0" err="1"/>
            <a:t>який</a:t>
          </a:r>
          <a:r>
            <a:rPr lang="ru-RU" sz="2000" b="0" i="0" kern="1200" dirty="0"/>
            <a:t> би включав </a:t>
          </a:r>
          <a:r>
            <a:rPr lang="ru-RU" sz="2000" b="0" i="0" kern="1200" dirty="0" err="1"/>
            <a:t>ключові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архітектурні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пам’ятки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Харкова</a:t>
          </a:r>
          <a:r>
            <a:rPr lang="ru-RU" sz="2000" b="0" i="0" kern="1200" dirty="0"/>
            <a:t>, </a:t>
          </a:r>
          <a:r>
            <a:rPr lang="ru-RU" sz="2000" b="0" i="0" kern="1200" dirty="0" err="1"/>
            <a:t>відображаючи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його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історичний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розвиток</a:t>
          </a:r>
          <a:r>
            <a:rPr lang="ru-RU" sz="2000" b="0" i="0" kern="1200" dirty="0"/>
            <a:t>.</a:t>
          </a:r>
          <a:endParaRPr lang="uk-UA" sz="2000" kern="1200" dirty="0"/>
        </a:p>
      </dsp:txBody>
      <dsp:txXfrm>
        <a:off x="0" y="159961"/>
        <a:ext cx="11719035" cy="1615949"/>
      </dsp:txXfrm>
    </dsp:sp>
    <dsp:sp modelId="{DB3F4C12-23B8-4282-85EC-A32A36E8F84F}">
      <dsp:nvSpPr>
        <dsp:cNvPr id="0" name=""/>
        <dsp:cNvSpPr/>
      </dsp:nvSpPr>
      <dsp:spPr>
        <a:xfrm>
          <a:off x="585951" y="28529"/>
          <a:ext cx="8203324" cy="529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066" tIns="0" rIns="31006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ЗАВДАННЯ</a:t>
          </a:r>
          <a:endParaRPr lang="uk-UA" sz="2400" kern="1200" dirty="0"/>
        </a:p>
      </dsp:txBody>
      <dsp:txXfrm>
        <a:off x="611821" y="54399"/>
        <a:ext cx="8151584" cy="478211"/>
      </dsp:txXfrm>
    </dsp:sp>
    <dsp:sp modelId="{7B22B9E8-3A85-47E4-9C8F-6AFBED8C716A}">
      <dsp:nvSpPr>
        <dsp:cNvPr id="0" name=""/>
        <dsp:cNvSpPr/>
      </dsp:nvSpPr>
      <dsp:spPr>
        <a:xfrm>
          <a:off x="0" y="2031161"/>
          <a:ext cx="11719035" cy="25089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527" tIns="562356" rIns="909527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0" i="0" kern="1200" dirty="0" err="1"/>
            <a:t>дослідження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представляє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унікальний</a:t>
          </a:r>
          <a:r>
            <a:rPr lang="ru-RU" sz="2000" b="0" i="0" kern="1200" dirty="0"/>
            <a:t> </a:t>
          </a:r>
          <a:r>
            <a:rPr lang="ru-RU" sz="2000" b="1" i="0" kern="1200" dirty="0" err="1"/>
            <a:t>підхід</a:t>
          </a:r>
          <a:r>
            <a:rPr lang="ru-RU" sz="2000" b="1" i="0" kern="1200" dirty="0"/>
            <a:t> до </a:t>
          </a:r>
          <a:r>
            <a:rPr lang="ru-RU" sz="2000" b="1" i="0" kern="1200" dirty="0" err="1"/>
            <a:t>вивчення</a:t>
          </a:r>
          <a:r>
            <a:rPr lang="ru-RU" sz="2000" b="1" i="0" kern="1200" dirty="0"/>
            <a:t> </a:t>
          </a:r>
          <a:r>
            <a:rPr lang="ru-RU" sz="2000" b="1" i="0" kern="1200" dirty="0" err="1"/>
            <a:t>історії</a:t>
          </a:r>
          <a:r>
            <a:rPr lang="ru-RU" sz="2000" b="1" i="0" kern="1200" dirty="0"/>
            <a:t> </a:t>
          </a:r>
          <a:r>
            <a:rPr lang="ru-RU" sz="2000" b="1" i="0" kern="1200" dirty="0" err="1"/>
            <a:t>Харкова</a:t>
          </a:r>
          <a:r>
            <a:rPr lang="ru-RU" sz="2000" b="0" i="0" kern="1200" dirty="0"/>
            <a:t>, </a:t>
          </a:r>
          <a:r>
            <a:rPr lang="ru-RU" sz="2000" b="0" i="0" kern="1200" dirty="0" err="1"/>
            <a:t>інтегруючи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історичні</a:t>
          </a:r>
          <a:r>
            <a:rPr lang="ru-RU" sz="2000" b="0" i="0" kern="1200" dirty="0"/>
            <a:t> та </a:t>
          </a:r>
          <a:r>
            <a:rPr lang="ru-RU" sz="2000" b="0" i="0" kern="1200" dirty="0" err="1"/>
            <a:t>архітектурні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аспекти</a:t>
          </a:r>
          <a:r>
            <a:rPr lang="ru-RU" sz="2000" b="0" i="0" kern="1200" dirty="0"/>
            <a:t> через </a:t>
          </a:r>
          <a:r>
            <a:rPr lang="ru-RU" sz="2000" b="0" i="0" kern="1200" dirty="0" err="1"/>
            <a:t>розробку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екскурсійного</a:t>
          </a:r>
          <a:r>
            <a:rPr lang="ru-RU" sz="2000" b="0" i="0" kern="1200" dirty="0"/>
            <a:t> маршруту.</a:t>
          </a:r>
          <a:endParaRPr lang="uk-UA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i="0" kern="1200" dirty="0" err="1"/>
            <a:t>розробка</a:t>
          </a:r>
          <a:r>
            <a:rPr lang="ru-RU" sz="2000" b="1" i="0" kern="1200" dirty="0"/>
            <a:t> нового </a:t>
          </a:r>
          <a:r>
            <a:rPr lang="ru-RU" sz="2000" b="1" i="0" kern="1200" dirty="0" err="1"/>
            <a:t>екскурсійного</a:t>
          </a:r>
          <a:r>
            <a:rPr lang="ru-RU" sz="2000" b="1" i="0" kern="1200" dirty="0"/>
            <a:t> маршруту</a:t>
          </a:r>
          <a:r>
            <a:rPr lang="ru-RU" sz="2000" b="0" i="0" kern="1200" dirty="0"/>
            <a:t>, </a:t>
          </a:r>
          <a:r>
            <a:rPr lang="ru-RU" sz="2000" b="0" i="0" kern="1200" dirty="0" err="1"/>
            <a:t>який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включає</a:t>
          </a:r>
          <a:r>
            <a:rPr lang="ru-RU" sz="2000" b="0" i="0" kern="1200" dirty="0"/>
            <a:t> в себе </a:t>
          </a:r>
          <a:r>
            <a:rPr lang="ru-RU" sz="2000" b="0" i="0" kern="1200" dirty="0" err="1"/>
            <a:t>ключові</a:t>
          </a:r>
          <a:r>
            <a:rPr lang="ru-RU" sz="2000" b="0" i="0" kern="1200" dirty="0"/>
            <a:t>, </a:t>
          </a:r>
          <a:r>
            <a:rPr lang="ru-RU" sz="2000" b="0" i="0" kern="1200" dirty="0" err="1"/>
            <a:t>маловідомі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архітектурні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пам’ятки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Харкова</a:t>
          </a:r>
          <a:r>
            <a:rPr lang="ru-RU" sz="2000" b="0" i="0" kern="1200" dirty="0"/>
            <a:t>.</a:t>
          </a:r>
          <a:endParaRPr lang="uk-UA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0" i="0" kern="1200" dirty="0" err="1"/>
            <a:t>результати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цього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дослідження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можуть</a:t>
          </a:r>
          <a:r>
            <a:rPr lang="ru-RU" sz="2000" b="0" i="0" kern="1200" dirty="0"/>
            <a:t> бути </a:t>
          </a:r>
          <a:r>
            <a:rPr lang="ru-RU" sz="2000" b="0" i="0" kern="1200" dirty="0" err="1"/>
            <a:t>використані</a:t>
          </a:r>
          <a:r>
            <a:rPr lang="ru-RU" sz="2000" b="0" i="0" kern="1200" dirty="0"/>
            <a:t> для </a:t>
          </a:r>
          <a:r>
            <a:rPr lang="ru-RU" sz="2000" b="1" i="0" kern="1200" dirty="0" err="1"/>
            <a:t>освітніх</a:t>
          </a:r>
          <a:r>
            <a:rPr lang="ru-RU" sz="2000" b="1" i="0" kern="1200" dirty="0"/>
            <a:t> </a:t>
          </a:r>
          <a:r>
            <a:rPr lang="ru-RU" sz="2000" b="1" i="0" kern="1200" dirty="0" err="1"/>
            <a:t>цілей</a:t>
          </a:r>
          <a:r>
            <a:rPr lang="ru-RU" sz="2000" b="0" i="0" kern="1200" dirty="0"/>
            <a:t>, </a:t>
          </a:r>
          <a:r>
            <a:rPr lang="ru-RU" sz="2000" b="0" i="0" kern="1200" dirty="0" err="1"/>
            <a:t>зокрема</a:t>
          </a:r>
          <a:r>
            <a:rPr lang="ru-RU" sz="2000" b="0" i="0" kern="1200" dirty="0"/>
            <a:t>, для </a:t>
          </a:r>
          <a:r>
            <a:rPr lang="ru-RU" sz="2000" b="0" i="0" kern="1200" dirty="0" err="1"/>
            <a:t>організації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екскурсій</a:t>
          </a:r>
          <a:r>
            <a:rPr lang="ru-RU" sz="2000" b="0" i="0" kern="1200" dirty="0"/>
            <a:t>.</a:t>
          </a:r>
          <a:endParaRPr lang="uk-UA" sz="2000" kern="1200" dirty="0"/>
        </a:p>
      </dsp:txBody>
      <dsp:txXfrm>
        <a:off x="0" y="2031161"/>
        <a:ext cx="11719035" cy="2508974"/>
      </dsp:txXfrm>
    </dsp:sp>
    <dsp:sp modelId="{B1A77776-2060-440C-AAEE-1B9FFE7B785D}">
      <dsp:nvSpPr>
        <dsp:cNvPr id="0" name=""/>
        <dsp:cNvSpPr/>
      </dsp:nvSpPr>
      <dsp:spPr>
        <a:xfrm>
          <a:off x="585951" y="1921711"/>
          <a:ext cx="8203324" cy="507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066" tIns="0" rIns="31006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НАУКОВА НОВИЗНА</a:t>
          </a:r>
          <a:endParaRPr lang="uk-UA" sz="2400" kern="1200" dirty="0"/>
        </a:p>
      </dsp:txBody>
      <dsp:txXfrm>
        <a:off x="610748" y="1946508"/>
        <a:ext cx="8153730" cy="458375"/>
      </dsp:txXfrm>
    </dsp:sp>
    <dsp:sp modelId="{D27EA75F-DA36-436C-90F6-EA039D5DDA3F}">
      <dsp:nvSpPr>
        <dsp:cNvPr id="0" name=""/>
        <dsp:cNvSpPr/>
      </dsp:nvSpPr>
      <dsp:spPr>
        <a:xfrm>
          <a:off x="0" y="4801738"/>
          <a:ext cx="11719035" cy="15734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527" tIns="562356" rIns="9095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0" i="0" kern="1200" dirty="0" err="1"/>
            <a:t>дослідження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допомагає</a:t>
          </a:r>
          <a:r>
            <a:rPr lang="ru-RU" sz="2000" b="0" i="0" kern="1200" dirty="0"/>
            <a:t> </a:t>
          </a:r>
          <a:r>
            <a:rPr lang="ru-RU" sz="2000" b="1" i="0" kern="1200" dirty="0" err="1"/>
            <a:t>виявити</a:t>
          </a:r>
          <a:r>
            <a:rPr lang="ru-RU" sz="2000" b="1" i="0" kern="1200" dirty="0"/>
            <a:t> та </a:t>
          </a:r>
          <a:r>
            <a:rPr lang="ru-RU" sz="2000" b="1" i="0" kern="1200" dirty="0" err="1"/>
            <a:t>зберегти</a:t>
          </a:r>
          <a:r>
            <a:rPr lang="ru-RU" sz="2000" b="1" i="0" kern="1200" dirty="0"/>
            <a:t> </a:t>
          </a:r>
          <a:r>
            <a:rPr lang="ru-RU" sz="2000" b="1" i="0" kern="1200" dirty="0" err="1"/>
            <a:t>історичну</a:t>
          </a:r>
          <a:r>
            <a:rPr lang="ru-RU" sz="2000" b="1" i="0" kern="1200" dirty="0"/>
            <a:t> </a:t>
          </a:r>
          <a:r>
            <a:rPr lang="ru-RU" sz="2000" b="1" i="0" kern="1200" dirty="0" err="1"/>
            <a:t>спадщину</a:t>
          </a:r>
          <a:r>
            <a:rPr lang="ru-RU" sz="2000" b="1" i="0" kern="1200" dirty="0"/>
            <a:t> </a:t>
          </a:r>
          <a:r>
            <a:rPr lang="ru-RU" sz="2000" b="1" i="0" kern="1200" dirty="0" err="1"/>
            <a:t>міста</a:t>
          </a:r>
          <a:r>
            <a:rPr lang="ru-RU" sz="2000" b="1" i="0" kern="1200" dirty="0"/>
            <a:t> через </a:t>
          </a:r>
          <a:r>
            <a:rPr lang="ru-RU" sz="2000" b="1" i="0" kern="1200" dirty="0" err="1"/>
            <a:t>його</a:t>
          </a:r>
          <a:r>
            <a:rPr lang="ru-RU" sz="2000" b="1" i="0" kern="1200" dirty="0"/>
            <a:t> </a:t>
          </a:r>
          <a:r>
            <a:rPr lang="ru-RU" sz="2000" b="1" i="0" kern="1200" dirty="0" err="1"/>
            <a:t>архітектуру</a:t>
          </a:r>
          <a:r>
            <a:rPr lang="ru-RU" sz="2000" b="0" i="0" kern="1200" dirty="0"/>
            <a:t>. </a:t>
          </a:r>
          <a:r>
            <a:rPr lang="ru-RU" sz="2000" b="0" i="0" kern="1200" dirty="0" err="1"/>
            <a:t>Це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сприяє</a:t>
          </a:r>
          <a:r>
            <a:rPr lang="ru-RU" sz="2000" b="0" i="0" kern="1200" dirty="0"/>
            <a:t> культурному </a:t>
          </a:r>
          <a:r>
            <a:rPr lang="ru-RU" sz="2000" b="0" i="0" kern="1200" dirty="0" err="1"/>
            <a:t>обміну</a:t>
          </a:r>
          <a:r>
            <a:rPr lang="ru-RU" sz="2000" b="0" i="0" kern="1200" dirty="0"/>
            <a:t> та туризму, </a:t>
          </a:r>
          <a:r>
            <a:rPr lang="ru-RU" sz="2000" b="0" i="0" kern="1200" dirty="0" err="1"/>
            <a:t>розширюючи</a:t>
          </a:r>
          <a:r>
            <a:rPr lang="ru-RU" sz="2000" b="0" i="0" kern="1200" dirty="0"/>
            <a:t> наше </a:t>
          </a:r>
          <a:r>
            <a:rPr lang="ru-RU" sz="2000" b="0" i="0" kern="1200" dirty="0" err="1"/>
            <a:t>розуміння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минулого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Харкова</a:t>
          </a:r>
          <a:r>
            <a:rPr lang="ru-RU" sz="2000" b="0" i="0" kern="1200" dirty="0"/>
            <a:t>.</a:t>
          </a:r>
          <a:endParaRPr lang="uk-UA" sz="2000" kern="1200" dirty="0"/>
        </a:p>
      </dsp:txBody>
      <dsp:txXfrm>
        <a:off x="0" y="4801738"/>
        <a:ext cx="11719035" cy="1573424"/>
      </dsp:txXfrm>
    </dsp:sp>
    <dsp:sp modelId="{E6E3D2CE-853C-4A05-ACB2-0D7B8B1CA673}">
      <dsp:nvSpPr>
        <dsp:cNvPr id="0" name=""/>
        <dsp:cNvSpPr/>
      </dsp:nvSpPr>
      <dsp:spPr>
        <a:xfrm>
          <a:off x="585951" y="4685936"/>
          <a:ext cx="8203324" cy="514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066" tIns="0" rIns="31006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АКТУАЛЬНІСТЬ</a:t>
          </a:r>
        </a:p>
      </dsp:txBody>
      <dsp:txXfrm>
        <a:off x="611058" y="4711043"/>
        <a:ext cx="8153110" cy="4641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59B87-81C7-8745-8881-A46901BD0A6E}">
      <dsp:nvSpPr>
        <dsp:cNvPr id="0" name=""/>
        <dsp:cNvSpPr/>
      </dsp:nvSpPr>
      <dsp:spPr>
        <a:xfrm rot="5400000">
          <a:off x="-238205" y="239549"/>
          <a:ext cx="1588034" cy="111162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1)</a:t>
          </a:r>
        </a:p>
      </dsp:txBody>
      <dsp:txXfrm rot="-5400000">
        <a:off x="0" y="557156"/>
        <a:ext cx="1111624" cy="476410"/>
      </dsp:txXfrm>
    </dsp:sp>
    <dsp:sp modelId="{ECF1F5E4-A1A7-7D4A-A8BE-CD1309B0FB35}">
      <dsp:nvSpPr>
        <dsp:cNvPr id="0" name=""/>
        <dsp:cNvSpPr/>
      </dsp:nvSpPr>
      <dsp:spPr>
        <a:xfrm rot="5400000">
          <a:off x="5914200" y="-4801231"/>
          <a:ext cx="1032222" cy="10637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0" i="0" kern="1200" dirty="0" err="1"/>
            <a:t>Харків</a:t>
          </a:r>
          <a:r>
            <a:rPr lang="ru-RU" sz="2100" b="0" i="0" kern="1200" dirty="0"/>
            <a:t>, як </a:t>
          </a:r>
          <a:r>
            <a:rPr lang="ru-RU" sz="2100" b="0" i="0" kern="1200" dirty="0" err="1"/>
            <a:t>одне</a:t>
          </a:r>
          <a:r>
            <a:rPr lang="ru-RU" sz="2100" b="0" i="0" kern="1200" dirty="0"/>
            <a:t> з </a:t>
          </a:r>
          <a:r>
            <a:rPr lang="ru-RU" sz="2100" b="0" i="0" kern="1200" dirty="0" err="1"/>
            <a:t>найстаріших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міст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України</a:t>
          </a:r>
          <a:r>
            <a:rPr lang="ru-RU" sz="2100" b="0" i="0" kern="1200" dirty="0"/>
            <a:t>, </a:t>
          </a:r>
          <a:r>
            <a:rPr lang="ru-RU" sz="2100" b="0" i="0" kern="1200" dirty="0" err="1"/>
            <a:t>має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багатий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історичний</a:t>
          </a:r>
          <a:r>
            <a:rPr lang="ru-RU" sz="2100" b="0" i="0" kern="1200" dirty="0"/>
            <a:t> контекст, </a:t>
          </a:r>
          <a:r>
            <a:rPr lang="ru-RU" sz="2100" b="0" i="0" kern="1200" dirty="0" err="1"/>
            <a:t>який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відображається</a:t>
          </a:r>
          <a:r>
            <a:rPr lang="ru-RU" sz="2100" b="0" i="0" kern="1200" dirty="0"/>
            <a:t> в </a:t>
          </a:r>
          <a:r>
            <a:rPr lang="ru-RU" sz="2100" b="0" i="0" kern="1200" dirty="0" err="1"/>
            <a:t>його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архітектурі</a:t>
          </a:r>
          <a:r>
            <a:rPr lang="ru-RU" sz="2100" b="0" i="0" kern="1200" dirty="0"/>
            <a:t>. </a:t>
          </a:r>
          <a:endParaRPr lang="ru-RU" sz="2100" kern="1200" dirty="0"/>
        </a:p>
      </dsp:txBody>
      <dsp:txXfrm rot="-5400000">
        <a:off x="1111625" y="51733"/>
        <a:ext cx="10586985" cy="931444"/>
      </dsp:txXfrm>
    </dsp:sp>
    <dsp:sp modelId="{2D462D3E-9146-9749-930B-A237ADC1AC04}">
      <dsp:nvSpPr>
        <dsp:cNvPr id="0" name=""/>
        <dsp:cNvSpPr/>
      </dsp:nvSpPr>
      <dsp:spPr>
        <a:xfrm rot="5400000">
          <a:off x="-238205" y="1683986"/>
          <a:ext cx="1588034" cy="111162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2)</a:t>
          </a:r>
        </a:p>
      </dsp:txBody>
      <dsp:txXfrm rot="-5400000">
        <a:off x="0" y="2001593"/>
        <a:ext cx="1111624" cy="476410"/>
      </dsp:txXfrm>
    </dsp:sp>
    <dsp:sp modelId="{1D42A571-FD9D-0048-BD76-EDEEE8670FAF}">
      <dsp:nvSpPr>
        <dsp:cNvPr id="0" name=""/>
        <dsp:cNvSpPr/>
      </dsp:nvSpPr>
      <dsp:spPr>
        <a:xfrm rot="5400000">
          <a:off x="5914200" y="-3356794"/>
          <a:ext cx="1032222" cy="10637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0" i="0" kern="1200" dirty="0" err="1"/>
            <a:t>Архітектура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Харкова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представляє</a:t>
          </a:r>
          <a:r>
            <a:rPr lang="ru-RU" sz="2100" b="0" i="0" kern="1200" dirty="0"/>
            <a:t> собою </a:t>
          </a:r>
          <a:r>
            <a:rPr lang="ru-RU" sz="2100" b="0" i="0" kern="1200" dirty="0" err="1"/>
            <a:t>суміш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різних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стилів</a:t>
          </a:r>
          <a:r>
            <a:rPr lang="ru-RU" sz="2100" b="0" i="0" kern="1200" dirty="0"/>
            <a:t>, </a:t>
          </a:r>
          <a:r>
            <a:rPr lang="ru-RU" sz="2100" b="0" i="0" kern="1200" dirty="0" err="1"/>
            <a:t>від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бароко</a:t>
          </a:r>
          <a:r>
            <a:rPr lang="ru-RU" sz="2100" b="0" i="0" kern="1200" dirty="0"/>
            <a:t> до модерну. </a:t>
          </a:r>
          <a:r>
            <a:rPr lang="ru-RU" sz="2100" b="0" i="0" kern="1200" dirty="0" err="1"/>
            <a:t>Це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відображає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різноманітність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культурних</a:t>
          </a:r>
          <a:r>
            <a:rPr lang="ru-RU" sz="2100" b="0" i="0" kern="1200" dirty="0"/>
            <a:t> і </a:t>
          </a:r>
          <a:r>
            <a:rPr lang="ru-RU" sz="2100" b="0" i="0" kern="1200" dirty="0" err="1"/>
            <a:t>історичних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впливів</a:t>
          </a:r>
          <a:r>
            <a:rPr lang="ru-RU" sz="2100" b="0" i="0" kern="1200" dirty="0"/>
            <a:t>, </a:t>
          </a:r>
          <a:r>
            <a:rPr lang="ru-RU" sz="2100" b="0" i="0" kern="1200" dirty="0" err="1"/>
            <a:t>які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формували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місто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протягом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століть</a:t>
          </a:r>
          <a:r>
            <a:rPr lang="ru-RU" sz="2100" b="0" i="0" kern="1200" dirty="0"/>
            <a:t>.</a:t>
          </a:r>
          <a:endParaRPr lang="ru-RU" sz="2100" kern="1200" dirty="0"/>
        </a:p>
      </dsp:txBody>
      <dsp:txXfrm rot="-5400000">
        <a:off x="1111625" y="1496170"/>
        <a:ext cx="10586985" cy="931444"/>
      </dsp:txXfrm>
    </dsp:sp>
    <dsp:sp modelId="{43B262B6-A06B-9C47-825D-3E5888FD9ABB}">
      <dsp:nvSpPr>
        <dsp:cNvPr id="0" name=""/>
        <dsp:cNvSpPr/>
      </dsp:nvSpPr>
      <dsp:spPr>
        <a:xfrm rot="5400000">
          <a:off x="-238205" y="3128423"/>
          <a:ext cx="1588034" cy="111162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3)</a:t>
          </a:r>
        </a:p>
      </dsp:txBody>
      <dsp:txXfrm rot="-5400000">
        <a:off x="0" y="3446030"/>
        <a:ext cx="1111624" cy="476410"/>
      </dsp:txXfrm>
    </dsp:sp>
    <dsp:sp modelId="{7A9EBE76-515F-F944-AE61-2770AA81EE33}">
      <dsp:nvSpPr>
        <dsp:cNvPr id="0" name=""/>
        <dsp:cNvSpPr/>
      </dsp:nvSpPr>
      <dsp:spPr>
        <a:xfrm rot="5400000">
          <a:off x="5914200" y="-1912357"/>
          <a:ext cx="1032222" cy="10637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0" i="0" kern="1200" dirty="0" err="1"/>
            <a:t>Екскурсійний</a:t>
          </a:r>
          <a:r>
            <a:rPr lang="ru-RU" sz="2100" b="0" i="0" kern="1200" dirty="0"/>
            <a:t> маршрут по </a:t>
          </a:r>
          <a:r>
            <a:rPr lang="ru-RU" sz="2100" b="0" i="0" kern="1200" dirty="0" err="1"/>
            <a:t>Харкову</a:t>
          </a:r>
          <a:r>
            <a:rPr lang="ru-RU" sz="2100" b="0" i="0" kern="1200" dirty="0"/>
            <a:t> дозволив </a:t>
          </a:r>
          <a:r>
            <a:rPr lang="ru-RU" sz="2100" b="0" i="0" kern="1200" dirty="0" err="1"/>
            <a:t>зануритися</a:t>
          </a:r>
          <a:r>
            <a:rPr lang="ru-RU" sz="2100" b="0" i="0" kern="1200" dirty="0"/>
            <a:t> в </a:t>
          </a:r>
          <a:r>
            <a:rPr lang="ru-RU" sz="2100" b="0" i="0" kern="1200" dirty="0" err="1"/>
            <a:t>культурне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життя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міста</a:t>
          </a:r>
          <a:r>
            <a:rPr lang="ru-RU" sz="2100" b="0" i="0" kern="1200" dirty="0"/>
            <a:t>. </a:t>
          </a:r>
          <a:r>
            <a:rPr lang="ru-RU" sz="2100" b="0" i="0" kern="1200" dirty="0" err="1"/>
            <a:t>Від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музеїв</a:t>
          </a:r>
          <a:r>
            <a:rPr lang="ru-RU" sz="2100" b="0" i="0" kern="1200" dirty="0"/>
            <a:t> і </a:t>
          </a:r>
          <a:r>
            <a:rPr lang="ru-RU" sz="2100" b="0" i="0" kern="1200" dirty="0" err="1"/>
            <a:t>театрів</a:t>
          </a:r>
          <a:r>
            <a:rPr lang="ru-RU" sz="2100" b="0" i="0" kern="1200" dirty="0"/>
            <a:t> до </a:t>
          </a:r>
          <a:r>
            <a:rPr lang="ru-RU" sz="2100" b="0" i="0" kern="1200" dirty="0" err="1"/>
            <a:t>пам’яток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архітектури</a:t>
          </a:r>
          <a:r>
            <a:rPr lang="ru-RU" sz="2100" b="0" i="0" kern="1200" dirty="0"/>
            <a:t>, </a:t>
          </a:r>
          <a:r>
            <a:rPr lang="ru-RU" sz="2100" b="0" i="0" kern="1200" dirty="0" err="1"/>
            <a:t>Харків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пропонує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багатий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культурний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досвід</a:t>
          </a:r>
          <a:r>
            <a:rPr lang="ru-RU" sz="2100" b="0" i="0" kern="1200" dirty="0"/>
            <a:t>.</a:t>
          </a:r>
          <a:endParaRPr lang="ru-RU" sz="2100" kern="1200" dirty="0"/>
        </a:p>
      </dsp:txBody>
      <dsp:txXfrm rot="-5400000">
        <a:off x="1111625" y="2940607"/>
        <a:ext cx="10586985" cy="931444"/>
      </dsp:txXfrm>
    </dsp:sp>
    <dsp:sp modelId="{4D1DB14B-F249-D548-B7C6-2AB597B014F4}">
      <dsp:nvSpPr>
        <dsp:cNvPr id="0" name=""/>
        <dsp:cNvSpPr/>
      </dsp:nvSpPr>
      <dsp:spPr>
        <a:xfrm rot="5400000">
          <a:off x="-238205" y="4572860"/>
          <a:ext cx="1588034" cy="111162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4)</a:t>
          </a:r>
        </a:p>
      </dsp:txBody>
      <dsp:txXfrm rot="-5400000">
        <a:off x="0" y="4890467"/>
        <a:ext cx="1111624" cy="476410"/>
      </dsp:txXfrm>
    </dsp:sp>
    <dsp:sp modelId="{A0C3908B-4C52-BB4B-9C97-B8ECEC82B7E5}">
      <dsp:nvSpPr>
        <dsp:cNvPr id="0" name=""/>
        <dsp:cNvSpPr/>
      </dsp:nvSpPr>
      <dsp:spPr>
        <a:xfrm rot="5400000">
          <a:off x="5914200" y="-467920"/>
          <a:ext cx="1032222" cy="10637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0" i="0" kern="1200" dirty="0"/>
            <a:t>З </a:t>
          </a:r>
          <a:r>
            <a:rPr lang="ru-RU" sz="2100" b="0" i="0" kern="1200" dirty="0" err="1"/>
            <a:t>огляду</a:t>
          </a:r>
          <a:r>
            <a:rPr lang="ru-RU" sz="2100" b="0" i="0" kern="1200" dirty="0"/>
            <a:t> на </a:t>
          </a:r>
          <a:r>
            <a:rPr lang="ru-RU" sz="2100" b="0" i="0" kern="1200" dirty="0" err="1"/>
            <a:t>історичну</a:t>
          </a:r>
          <a:r>
            <a:rPr lang="ru-RU" sz="2100" b="0" i="0" kern="1200" dirty="0"/>
            <a:t> і </a:t>
          </a:r>
          <a:r>
            <a:rPr lang="ru-RU" sz="2100" b="0" i="0" kern="1200" dirty="0" err="1"/>
            <a:t>культурну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цінність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міста</a:t>
          </a:r>
          <a:r>
            <a:rPr lang="ru-RU" sz="2100" b="0" i="0" kern="1200" dirty="0"/>
            <a:t>, маршрут по </a:t>
          </a:r>
          <a:r>
            <a:rPr lang="ru-RU" sz="2100" b="0" i="0" kern="1200" dirty="0" err="1"/>
            <a:t>Харкову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має</a:t>
          </a:r>
          <a:r>
            <a:rPr lang="ru-RU" sz="2100" b="0" i="0" kern="1200" dirty="0"/>
            <a:t> великий </a:t>
          </a:r>
          <a:r>
            <a:rPr lang="ru-RU" sz="2100" b="0" i="0" kern="1200" dirty="0" err="1"/>
            <a:t>потенціал</a:t>
          </a:r>
          <a:r>
            <a:rPr lang="ru-RU" sz="2100" b="0" i="0" kern="1200" dirty="0"/>
            <a:t> для </a:t>
          </a:r>
          <a:r>
            <a:rPr lang="ru-RU" sz="2100" b="0" i="0" kern="1200" dirty="0" err="1"/>
            <a:t>розвитку</a:t>
          </a:r>
          <a:r>
            <a:rPr lang="ru-RU" sz="2100" b="0" i="0" kern="1200" dirty="0"/>
            <a:t> туризму. </a:t>
          </a:r>
          <a:r>
            <a:rPr lang="ru-RU" sz="2100" b="0" i="0" kern="1200" dirty="0" err="1"/>
            <a:t>Це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може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привернути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відвідувачів</a:t>
          </a:r>
          <a:r>
            <a:rPr lang="ru-RU" sz="2100" b="0" i="0" kern="1200" dirty="0"/>
            <a:t> з </a:t>
          </a:r>
          <a:r>
            <a:rPr lang="ru-RU" sz="2100" b="0" i="0" kern="1200" dirty="0" err="1"/>
            <a:t>усього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світу</a:t>
          </a:r>
          <a:r>
            <a:rPr lang="ru-RU" sz="2100" b="0" i="0" kern="1200" dirty="0"/>
            <a:t>, </a:t>
          </a:r>
          <a:r>
            <a:rPr lang="ru-RU" sz="2100" b="0" i="0" kern="1200" dirty="0" err="1"/>
            <a:t>які</a:t>
          </a:r>
          <a:r>
            <a:rPr lang="ru-RU" sz="2100" b="0" i="0" kern="1200" dirty="0"/>
            <a:t> </a:t>
          </a:r>
          <a:r>
            <a:rPr lang="ru-RU" sz="2100" b="0" i="0" kern="1200" dirty="0" err="1"/>
            <a:t>хочуть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дізнатися</a:t>
          </a:r>
          <a:r>
            <a:rPr lang="ru-RU" sz="2100" b="0" i="0" kern="1200" dirty="0"/>
            <a:t> </a:t>
          </a:r>
          <a:r>
            <a:rPr lang="ru-RU" sz="2100" b="0" i="0" kern="1200" dirty="0" err="1"/>
            <a:t>більше</a:t>
          </a:r>
          <a:r>
            <a:rPr lang="ru-RU" sz="2100" b="0" i="0" kern="1200" dirty="0"/>
            <a:t> про </a:t>
          </a:r>
          <a:r>
            <a:rPr lang="ru-RU" sz="2100" b="0" i="0" kern="1200" dirty="0" err="1"/>
            <a:t>історію</a:t>
          </a:r>
          <a:r>
            <a:rPr lang="ru-RU" sz="2100" b="0" i="0" kern="1200" dirty="0"/>
            <a:t> та культуру </a:t>
          </a:r>
          <a:r>
            <a:rPr lang="ru-RU" sz="2100" b="0" i="0" kern="1200" dirty="0" err="1"/>
            <a:t>України</a:t>
          </a:r>
          <a:r>
            <a:rPr lang="ru-RU" sz="2100" b="0" i="0" kern="1200" dirty="0"/>
            <a:t>.</a:t>
          </a:r>
          <a:endParaRPr lang="ru-RU" sz="2100" kern="1200" dirty="0"/>
        </a:p>
      </dsp:txBody>
      <dsp:txXfrm rot="-5400000">
        <a:off x="1111625" y="4385044"/>
        <a:ext cx="10586985" cy="931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46EDB-4B2B-D348-BF61-CB783BDFEE01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83AA9-6D97-2846-9B09-59BE751F2E8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395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3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99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03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6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3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01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2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4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0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3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86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8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9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4E99B-D9D5-31BD-80DC-549F766EA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51F34E-69CE-BD9C-DA76-0D6D9A2FE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1E611-3571-3719-3F78-454C3546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312071-CF89-C021-8861-40781337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BCE25-CBEB-350A-789C-D861DB79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250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65FDC-4D2C-817E-D577-904905B6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0006D8-1776-78B7-29F0-95DC058D3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41C112-8994-CF5E-70D6-4D27AB37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F2F60-ED56-C7F8-0256-63ED2CD1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726AF9-FC95-43A5-B2A3-15FEE91C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639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6E8F97-EA4B-7DA9-535F-0745BC5C0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BA88AE-C6AA-229A-DB8B-174A1D858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C53CCC-54C2-695E-1937-A128EECF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6B1AC0-073D-96BE-EDFD-59DBDE5A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6AE26C-3FB9-BA4A-9EC2-209B7824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0174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06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46DDC-292D-A3DB-8F47-A4069BEC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508D7A-D5B9-4130-1156-7705D3658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96FD9-1B04-4F54-D967-28F8AE67F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5C24-DEB5-6E14-D34D-8386FFAE7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F9EAF5-0085-185C-E392-9DB6893C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070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180AA-AEBE-3108-475B-CEFFDFABE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F11522-CB9B-EFFE-386D-E878B2B3C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E7E8B-FFBA-B5C8-61B9-92E51D63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9406AD-150E-8150-DF02-BE412035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665319-38AE-F9A3-AB69-41C678AE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446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0CB3A-A0C4-31DE-ED89-B0870FA9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935F9-4EAB-E6FB-378C-12DAEA29E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F5F6F1-6CFD-6EB0-7F95-3D3F1FBEC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F12FF7-045D-4D3E-AF53-D5779F90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3144CE-827A-04AF-C323-985524F8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504190-E16F-A8AC-6A3B-C2E9DD39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080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C9426-76A3-F0C0-A87D-F470BA21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5BA969-7447-CCA6-1CF8-D3DC6D549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848184-B7E0-D581-C67F-9AB961BE2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F82691-4CD4-0E50-C8A3-1F6DA61F7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75969B-F9C2-D1E8-80B6-78C14FFAC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5A4F19-644A-AD39-F34C-F9F80AEF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3339BA-CCF7-0EAC-D8AB-C50923CD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EC2F73-152F-BE71-30E2-F813E73C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443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59353-5AA0-9E05-BA40-D0510A7A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D7F49-9ABB-1546-E06F-A6DD04B4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104C4E-16B4-0B8C-E684-DD5AD084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A1FFCA-CC5D-2708-7DA7-FBD81C24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607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964FC9-051A-6110-B707-E7C66DC9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45A658-2FAA-4AAA-F115-D722A2C65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0BD9FF-C638-A223-98DF-A6B61F25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22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65E94-B795-7B08-050C-6EEEA376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1CDDA3-251B-2C05-E5D6-FD144DC6A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86CD68-9FCC-9029-A9E5-EA35785A4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4E16-4966-274C-B9DA-A8CFF5027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975C2-BE6E-55AC-281D-8962A44D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64762B-5485-6157-2F48-AEF740C1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711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A5CC9-B912-2F6C-FF3F-7589E8000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39575B-8F0C-7672-DDC4-B07810FD0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25C54E-37E9-8AD2-7DFE-266D632E1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4EAE0-969D-7B32-0BA0-5E05455E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07594D-AA82-30C6-BFD9-DEB3866E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B1E3FC-865C-305F-5A1F-CBD4DC50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977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29724-53AA-96DD-E11C-A8442BD3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1EB45B-7F2F-AD44-E828-908E371D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A0B3E-21A1-763C-0FF6-B227B5E26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CA5C-52F6-8341-8593-A6CA5E0ADA59}" type="datetimeFigureOut">
              <a:rPr lang="ru-UA" smtClean="0"/>
              <a:t>08.04.2024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EC6B09-4D7F-E984-CA37-8065A446E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058A51-E3B9-D5BB-488F-049798937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59A56-7725-5E44-BB01-DD1B0FA29D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046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krainer.net/arkhitektura-kharkova" TargetMode="External"/><Relationship Id="rId13" Type="http://schemas.openxmlformats.org/officeDocument/2006/relationships/hyperlink" Target="https://lyuk.media/city/kharkiv-art-nouveau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moyaosvita.com.ua/geografija/istoriya-mista-xarkiv-ukra&#1111;na" TargetMode="External"/><Relationship Id="rId12" Type="http://schemas.openxmlformats.org/officeDocument/2006/relationships/hyperlink" Target="https://mykharkov.info/news/harkivskij-budinok-z-himerami-gorlum-na-fasadi-ta-sigareta-v-rutsi-zodchogo-61967.html" TargetMode="External"/><Relationship Id="rId17" Type="http://schemas.openxmlformats.org/officeDocument/2006/relationships/hyperlink" Target="https://2day.kh.ua/ua/kharkow/progulyanki-po-kharkovu-z-andriem-paramonovim-budinok-kupcya-ivana-romanenka-na-kontorskiy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://wikimapia.org/18193780/uk/&#1041;&#1091;&#1076;&#1080;&#1085;&#1086;&#1082;-&#1064;&#1072;&#1087;&#1072;&#1088;&#1072;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ho.org.ua/harkiv-istoriya-zasnuvannya-ta-vazhlyvist-mista-v-ukrayini" TargetMode="External"/><Relationship Id="rId11" Type="http://schemas.openxmlformats.org/officeDocument/2006/relationships/hyperlink" Target="https://um.etnolog.org.ua/zmist/2014/149.pdf" TargetMode="External"/><Relationship Id="rId5" Type="http://schemas.openxmlformats.org/officeDocument/2006/relationships/hyperlink" Target="https://studies.in.ua/shpora-culture/581-54-ukrayinskiy-modern.html" TargetMode="External"/><Relationship Id="rId15" Type="http://schemas.openxmlformats.org/officeDocument/2006/relationships/hyperlink" Target="https://news.tochka.net/ua/80635-teatr-mussuri-v-kharkove-zdes-golosovali-za-sozdanie-sssr-foto" TargetMode="External"/><Relationship Id="rId10" Type="http://schemas.openxmlformats.org/officeDocument/2006/relationships/hyperlink" Target="https://ua.igotoworld.com/ua/article/717_doma-so-zveryami.htm" TargetMode="External"/><Relationship Id="rId4" Type="http://schemas.openxmlformats.org/officeDocument/2006/relationships/hyperlink" Target="https://www.city.kharkiv.ua/uk/o-xarkove/istoriya/istoricheskij-ocherk.html" TargetMode="External"/><Relationship Id="rId9" Type="http://schemas.openxmlformats.org/officeDocument/2006/relationships/hyperlink" Target="https://constructivism-kharkiv.com/arkhitekturni-styli" TargetMode="External"/><Relationship Id="rId14" Type="http://schemas.openxmlformats.org/officeDocument/2006/relationships/hyperlink" Target="https://ksada.org/1history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Category:Kharkiv_Hippodrome" TargetMode="External"/><Relationship Id="rId13" Type="http://schemas.openxmlformats.org/officeDocument/2006/relationships/hyperlink" Target="https://student.kh.ua/ait-item/harkivska-derzhavna-akademiya-dizajnu-i-mistetstva/" TargetMode="External"/><Relationship Id="rId18" Type="http://schemas.openxmlformats.org/officeDocument/2006/relationships/hyperlink" Target="https://moniacs.kh.ua/uk/budinok-zi-shpilem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uk.advisor.travel/poi/Harkivskiy-ipodrom-24876" TargetMode="External"/><Relationship Id="rId12" Type="http://schemas.openxmlformats.org/officeDocument/2006/relationships/hyperlink" Target="https://ksada.org/1history.html" TargetMode="External"/><Relationship Id="rId17" Type="http://schemas.openxmlformats.org/officeDocument/2006/relationships/hyperlink" Target="https://nlu.edu.ua/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uk.wikipedia.org/wiki/&#1055;&#1072;&#1083;&#1072;&#1094;_&#1087;&#1088;&#1072;&#1094;&#1110;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uk.wikipedia.org/wiki/&#1044;&#1077;&#1088;&#1078;&#1087;&#1088;&#1086;&#1084;" TargetMode="External"/><Relationship Id="rId11" Type="http://schemas.openxmlformats.org/officeDocument/2006/relationships/hyperlink" Target="https://lyuk.media/city/kharkiv-art-nouveau/" TargetMode="External"/><Relationship Id="rId5" Type="http://schemas.openxmlformats.org/officeDocument/2006/relationships/hyperlink" Target="https://stezhkamu.com/places/356_kharkivskyy_budynok_z_khymeramy_" TargetMode="External"/><Relationship Id="rId15" Type="http://schemas.openxmlformats.org/officeDocument/2006/relationships/hyperlink" Target="http://wikimapia.org/18193780/uk/&#1041;&#1091;&#1076;&#1080;&#1085;&#1086;&#1082;-&#1064;&#1072;&#1087;&#1072;&#1088;&#1072;" TargetMode="External"/><Relationship Id="rId10" Type="http://schemas.openxmlformats.org/officeDocument/2006/relationships/hyperlink" Target="https://vikna.if.ua/cikavo/58428/view" TargetMode="External"/><Relationship Id="rId4" Type="http://schemas.openxmlformats.org/officeDocument/2006/relationships/hyperlink" Target="https://tourcenter.kh.ua/uk/node/1199" TargetMode="External"/><Relationship Id="rId9" Type="http://schemas.openxmlformats.org/officeDocument/2006/relationships/hyperlink" Target="https://uk.wikipedia.org/wiki/&#1061;&#1072;&#1088;&#1082;&#1110;&#1074;&#1089;&#1100;&#1082;&#1080;&#1081;_&#1110;&#1087;&#1086;&#1076;&#1088;&#1086;&#1084;#/media/&#1060;&#1072;&#1081;&#1083;:&#1061;&#1072;&#1088;&#1082;&#1110;&#1074;&#1089;&#1100;&#1082;&#1080;&#1081;_&#1110;&#1087;&#1086;&#1076;&#1088;&#1086;&#1084;_&#1110;&#1087;&#1086;&#1076;&#1088;&#1086;&#1084;_&#1082;&#1110;&#1085;&#1085;&#1080;&#1093;_&#1087;&#1077;&#1088;&#1077;&#1075;&#1086;&#1085;&#1110;&#1074;_(&#1088;&#1086;&#1089;._-_&#1089;&#1082;&#1072;&#1095;&#1082;&#1080;)_&#1092;&#1086;&#1090;&#1086;_&#1082;&#1110;&#1085;_&#1061;&#1030;&#1061;-&#1087;&#1086;&#1095;_&#1061;&#1061;_&#1089;&#1090;&#1086;&#1083;&#1110;&#1090;&#1090;&#1103;.jpg" TargetMode="External"/><Relationship Id="rId14" Type="http://schemas.openxmlformats.org/officeDocument/2006/relationships/hyperlink" Target="https://news.tochka.net/ua/80635-teatr-mussuri-v-kharkove-zdes-golosovali-za-sozdanie-sssr-fot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google.com/maps/d/edit?mid=1X7J3RNytrMzXbOwiqIxazsXG6pQvf5U&amp;usp=sharin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aa-ET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6F1FF18F-3A8D-4151-7A16-95F41F5B01CF}"/>
              </a:ext>
            </a:extLst>
          </p:cNvPr>
          <p:cNvSpPr/>
          <p:nvPr/>
        </p:nvSpPr>
        <p:spPr>
          <a:xfrm>
            <a:off x="528638" y="152546"/>
            <a:ext cx="10844212" cy="158057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"/>
              </a:spcAft>
            </a:pPr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Комунальний заклад «Харківській ліцей №143 Харківської міської ради»</a:t>
            </a:r>
          </a:p>
          <a:p>
            <a:pPr algn="ctr" defTabSz="957656"/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Екскурсійний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маршрут шляхами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Харкова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пошуки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історії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архітектурі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Изображение выглядит как человек, дерево, одежда, цветение&#10;&#10;Автоматически созданное описание">
            <a:extLst>
              <a:ext uri="{FF2B5EF4-FFF2-40B4-BE49-F238E27FC236}">
                <a16:creationId xmlns:a16="http://schemas.microsoft.com/office/drawing/2014/main" id="{85D33A3A-A920-A4C0-D412-93C5142DF0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/>
        </p:blipFill>
        <p:spPr>
          <a:xfrm>
            <a:off x="671512" y="2320528"/>
            <a:ext cx="3362038" cy="4172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16">
            <a:extLst>
              <a:ext uri="{FF2B5EF4-FFF2-40B4-BE49-F238E27FC236}">
                <a16:creationId xmlns:a16="http://schemas.microsoft.com/office/drawing/2014/main" id="{10213AAD-52D4-7A5A-3F46-9E7000B02360}"/>
              </a:ext>
            </a:extLst>
          </p:cNvPr>
          <p:cNvSpPr/>
          <p:nvPr/>
        </p:nvSpPr>
        <p:spPr>
          <a:xfrm>
            <a:off x="4456081" y="2639045"/>
            <a:ext cx="4011426" cy="3866529"/>
          </a:xfrm>
          <a:custGeom>
            <a:avLst/>
            <a:gdLst>
              <a:gd name="connsiteX0" fmla="*/ 0 w 4052888"/>
              <a:gd name="connsiteY0" fmla="*/ 601765 h 3610519"/>
              <a:gd name="connsiteX1" fmla="*/ 601765 w 4052888"/>
              <a:gd name="connsiteY1" fmla="*/ 0 h 3610519"/>
              <a:gd name="connsiteX2" fmla="*/ 3451123 w 4052888"/>
              <a:gd name="connsiteY2" fmla="*/ 0 h 3610519"/>
              <a:gd name="connsiteX3" fmla="*/ 4052888 w 4052888"/>
              <a:gd name="connsiteY3" fmla="*/ 601765 h 3610519"/>
              <a:gd name="connsiteX4" fmla="*/ 4052888 w 4052888"/>
              <a:gd name="connsiteY4" fmla="*/ 3008754 h 3610519"/>
              <a:gd name="connsiteX5" fmla="*/ 3451123 w 4052888"/>
              <a:gd name="connsiteY5" fmla="*/ 3610519 h 3610519"/>
              <a:gd name="connsiteX6" fmla="*/ 601765 w 4052888"/>
              <a:gd name="connsiteY6" fmla="*/ 3610519 h 3610519"/>
              <a:gd name="connsiteX7" fmla="*/ 0 w 4052888"/>
              <a:gd name="connsiteY7" fmla="*/ 3008754 h 3610519"/>
              <a:gd name="connsiteX8" fmla="*/ 0 w 4052888"/>
              <a:gd name="connsiteY8" fmla="*/ 601765 h 3610519"/>
              <a:gd name="connsiteX0" fmla="*/ 0 w 4052888"/>
              <a:gd name="connsiteY0" fmla="*/ 601765 h 3610519"/>
              <a:gd name="connsiteX1" fmla="*/ 601765 w 4052888"/>
              <a:gd name="connsiteY1" fmla="*/ 0 h 3610519"/>
              <a:gd name="connsiteX2" fmla="*/ 3451123 w 4052888"/>
              <a:gd name="connsiteY2" fmla="*/ 0 h 3610519"/>
              <a:gd name="connsiteX3" fmla="*/ 4052888 w 4052888"/>
              <a:gd name="connsiteY3" fmla="*/ 601765 h 3610519"/>
              <a:gd name="connsiteX4" fmla="*/ 4052888 w 4052888"/>
              <a:gd name="connsiteY4" fmla="*/ 3008754 h 3610519"/>
              <a:gd name="connsiteX5" fmla="*/ 3478832 w 4052888"/>
              <a:gd name="connsiteY5" fmla="*/ 3575883 h 3610519"/>
              <a:gd name="connsiteX6" fmla="*/ 601765 w 4052888"/>
              <a:gd name="connsiteY6" fmla="*/ 3610519 h 3610519"/>
              <a:gd name="connsiteX7" fmla="*/ 0 w 4052888"/>
              <a:gd name="connsiteY7" fmla="*/ 3008754 h 3610519"/>
              <a:gd name="connsiteX8" fmla="*/ 0 w 4052888"/>
              <a:gd name="connsiteY8" fmla="*/ 601765 h 3610519"/>
              <a:gd name="connsiteX0" fmla="*/ 0 w 4052888"/>
              <a:gd name="connsiteY0" fmla="*/ 601765 h 3610519"/>
              <a:gd name="connsiteX1" fmla="*/ 601765 w 4052888"/>
              <a:gd name="connsiteY1" fmla="*/ 0 h 3610519"/>
              <a:gd name="connsiteX2" fmla="*/ 3451123 w 4052888"/>
              <a:gd name="connsiteY2" fmla="*/ 0 h 3610519"/>
              <a:gd name="connsiteX3" fmla="*/ 4052888 w 4052888"/>
              <a:gd name="connsiteY3" fmla="*/ 601765 h 3610519"/>
              <a:gd name="connsiteX4" fmla="*/ 4052888 w 4052888"/>
              <a:gd name="connsiteY4" fmla="*/ 3008754 h 3610519"/>
              <a:gd name="connsiteX5" fmla="*/ 3483339 w 4052888"/>
              <a:gd name="connsiteY5" fmla="*/ 3592596 h 3610519"/>
              <a:gd name="connsiteX6" fmla="*/ 601765 w 4052888"/>
              <a:gd name="connsiteY6" fmla="*/ 3610519 h 3610519"/>
              <a:gd name="connsiteX7" fmla="*/ 0 w 4052888"/>
              <a:gd name="connsiteY7" fmla="*/ 3008754 h 3610519"/>
              <a:gd name="connsiteX8" fmla="*/ 0 w 4052888"/>
              <a:gd name="connsiteY8" fmla="*/ 601765 h 3610519"/>
              <a:gd name="connsiteX0" fmla="*/ 0 w 4052888"/>
              <a:gd name="connsiteY0" fmla="*/ 601765 h 3610519"/>
              <a:gd name="connsiteX1" fmla="*/ 601765 w 4052888"/>
              <a:gd name="connsiteY1" fmla="*/ 0 h 3610519"/>
              <a:gd name="connsiteX2" fmla="*/ 3451123 w 4052888"/>
              <a:gd name="connsiteY2" fmla="*/ 0 h 3610519"/>
              <a:gd name="connsiteX3" fmla="*/ 4052888 w 4052888"/>
              <a:gd name="connsiteY3" fmla="*/ 601765 h 3610519"/>
              <a:gd name="connsiteX4" fmla="*/ 4052888 w 4052888"/>
              <a:gd name="connsiteY4" fmla="*/ 3008754 h 3610519"/>
              <a:gd name="connsiteX5" fmla="*/ 3501366 w 4052888"/>
              <a:gd name="connsiteY5" fmla="*/ 3605130 h 3610519"/>
              <a:gd name="connsiteX6" fmla="*/ 601765 w 4052888"/>
              <a:gd name="connsiteY6" fmla="*/ 3610519 h 3610519"/>
              <a:gd name="connsiteX7" fmla="*/ 0 w 4052888"/>
              <a:gd name="connsiteY7" fmla="*/ 3008754 h 3610519"/>
              <a:gd name="connsiteX8" fmla="*/ 0 w 4052888"/>
              <a:gd name="connsiteY8" fmla="*/ 601765 h 3610519"/>
              <a:gd name="connsiteX0" fmla="*/ 0 w 4052888"/>
              <a:gd name="connsiteY0" fmla="*/ 601765 h 3621843"/>
              <a:gd name="connsiteX1" fmla="*/ 601765 w 4052888"/>
              <a:gd name="connsiteY1" fmla="*/ 0 h 3621843"/>
              <a:gd name="connsiteX2" fmla="*/ 3451123 w 4052888"/>
              <a:gd name="connsiteY2" fmla="*/ 0 h 3621843"/>
              <a:gd name="connsiteX3" fmla="*/ 4052888 w 4052888"/>
              <a:gd name="connsiteY3" fmla="*/ 601765 h 3621843"/>
              <a:gd name="connsiteX4" fmla="*/ 4052888 w 4052888"/>
              <a:gd name="connsiteY4" fmla="*/ 3008754 h 3621843"/>
              <a:gd name="connsiteX5" fmla="*/ 3505872 w 4052888"/>
              <a:gd name="connsiteY5" fmla="*/ 3621843 h 3621843"/>
              <a:gd name="connsiteX6" fmla="*/ 601765 w 4052888"/>
              <a:gd name="connsiteY6" fmla="*/ 3610519 h 3621843"/>
              <a:gd name="connsiteX7" fmla="*/ 0 w 4052888"/>
              <a:gd name="connsiteY7" fmla="*/ 3008754 h 3621843"/>
              <a:gd name="connsiteX8" fmla="*/ 0 w 4052888"/>
              <a:gd name="connsiteY8" fmla="*/ 601765 h 362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2888" h="3621843">
                <a:moveTo>
                  <a:pt x="0" y="601765"/>
                </a:moveTo>
                <a:cubicBezTo>
                  <a:pt x="0" y="269419"/>
                  <a:pt x="269419" y="0"/>
                  <a:pt x="601765" y="0"/>
                </a:cubicBezTo>
                <a:lnTo>
                  <a:pt x="3451123" y="0"/>
                </a:lnTo>
                <a:cubicBezTo>
                  <a:pt x="3783469" y="0"/>
                  <a:pt x="4052888" y="269419"/>
                  <a:pt x="4052888" y="601765"/>
                </a:cubicBezTo>
                <a:lnTo>
                  <a:pt x="4052888" y="3008754"/>
                </a:lnTo>
                <a:cubicBezTo>
                  <a:pt x="4052888" y="3341100"/>
                  <a:pt x="3838218" y="3621843"/>
                  <a:pt x="3505872" y="3621843"/>
                </a:cubicBezTo>
                <a:lnTo>
                  <a:pt x="601765" y="3610519"/>
                </a:lnTo>
                <a:cubicBezTo>
                  <a:pt x="269419" y="3610519"/>
                  <a:pt x="0" y="3341100"/>
                  <a:pt x="0" y="3008754"/>
                </a:cubicBezTo>
                <a:lnTo>
                  <a:pt x="0" y="601765"/>
                </a:lnTo>
                <a:close/>
              </a:path>
            </a:pathLst>
          </a:custGeom>
          <a:effectLst>
            <a:outerShdw dist="50800" dir="5400000" algn="ctr" rotWithShape="0">
              <a:srgbClr val="000000"/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DB62C19-5827-8BB3-429F-39982A811312}"/>
              </a:ext>
            </a:extLst>
          </p:cNvPr>
          <p:cNvSpPr/>
          <p:nvPr/>
        </p:nvSpPr>
        <p:spPr>
          <a:xfrm>
            <a:off x="4515173" y="2691539"/>
            <a:ext cx="3895241" cy="37557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6BB533-9FAF-3910-7592-85E7140EA235}"/>
              </a:ext>
            </a:extLst>
          </p:cNvPr>
          <p:cNvSpPr txBox="1"/>
          <p:nvPr/>
        </p:nvSpPr>
        <p:spPr>
          <a:xfrm>
            <a:off x="4559252" y="2872424"/>
            <a:ext cx="6207918" cy="3399769"/>
          </a:xfrm>
          <a:custGeom>
            <a:avLst/>
            <a:gdLst>
              <a:gd name="connsiteX0" fmla="*/ 0 w 6207918"/>
              <a:gd name="connsiteY0" fmla="*/ 0 h 3416320"/>
              <a:gd name="connsiteX1" fmla="*/ 6207918 w 6207918"/>
              <a:gd name="connsiteY1" fmla="*/ 0 h 3416320"/>
              <a:gd name="connsiteX2" fmla="*/ 6207918 w 6207918"/>
              <a:gd name="connsiteY2" fmla="*/ 3416320 h 3416320"/>
              <a:gd name="connsiteX3" fmla="*/ 0 w 6207918"/>
              <a:gd name="connsiteY3" fmla="*/ 3416320 h 3416320"/>
              <a:gd name="connsiteX4" fmla="*/ 0 w 6207918"/>
              <a:gd name="connsiteY4" fmla="*/ 0 h 3416320"/>
              <a:gd name="connsiteX0" fmla="*/ 0 w 6207918"/>
              <a:gd name="connsiteY0" fmla="*/ 0 h 3416320"/>
              <a:gd name="connsiteX1" fmla="*/ 6207918 w 6207918"/>
              <a:gd name="connsiteY1" fmla="*/ 0 h 3416320"/>
              <a:gd name="connsiteX2" fmla="*/ 6133442 w 6207918"/>
              <a:gd name="connsiteY2" fmla="*/ 3358394 h 3416320"/>
              <a:gd name="connsiteX3" fmla="*/ 0 w 6207918"/>
              <a:gd name="connsiteY3" fmla="*/ 3416320 h 3416320"/>
              <a:gd name="connsiteX4" fmla="*/ 0 w 6207918"/>
              <a:gd name="connsiteY4" fmla="*/ 0 h 3416320"/>
              <a:gd name="connsiteX0" fmla="*/ 0 w 6207918"/>
              <a:gd name="connsiteY0" fmla="*/ 0 h 3399769"/>
              <a:gd name="connsiteX1" fmla="*/ 6207918 w 6207918"/>
              <a:gd name="connsiteY1" fmla="*/ 0 h 3399769"/>
              <a:gd name="connsiteX2" fmla="*/ 6133442 w 6207918"/>
              <a:gd name="connsiteY2" fmla="*/ 3358394 h 3399769"/>
              <a:gd name="connsiteX3" fmla="*/ 8275 w 6207918"/>
              <a:gd name="connsiteY3" fmla="*/ 3399769 h 3399769"/>
              <a:gd name="connsiteX4" fmla="*/ 0 w 6207918"/>
              <a:gd name="connsiteY4" fmla="*/ 0 h 339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918" h="3399769">
                <a:moveTo>
                  <a:pt x="0" y="0"/>
                </a:moveTo>
                <a:lnTo>
                  <a:pt x="6207918" y="0"/>
                </a:lnTo>
                <a:lnTo>
                  <a:pt x="6133442" y="3358394"/>
                </a:lnTo>
                <a:lnTo>
                  <a:pt x="8275" y="3399769"/>
                </a:lnTo>
                <a:cubicBezTo>
                  <a:pt x="5517" y="2266513"/>
                  <a:pt x="2758" y="1133256"/>
                  <a:pt x="0" y="0"/>
                </a:cubicBez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indent="266700"/>
            <a:r>
              <a:rPr lang="uk-UA" b="1" dirty="0" err="1"/>
              <a:t>Будалак</a:t>
            </a:r>
            <a:r>
              <a:rPr lang="uk-UA" b="1" dirty="0"/>
              <a:t> Ростислав Олегович</a:t>
            </a:r>
            <a:r>
              <a:rPr lang="uk-UA" sz="1800" dirty="0">
                <a:solidFill>
                  <a:schemeClr val="tx1"/>
                </a:solidFill>
              </a:rPr>
              <a:t>,</a:t>
            </a:r>
          </a:p>
          <a:p>
            <a:pPr indent="266700"/>
            <a:r>
              <a:rPr lang="uk-UA" sz="1800" dirty="0">
                <a:solidFill>
                  <a:schemeClr val="tx1"/>
                </a:solidFill>
              </a:rPr>
              <a:t>учень 9-А класу</a:t>
            </a:r>
          </a:p>
          <a:p>
            <a:pPr indent="266700"/>
            <a:r>
              <a:rPr lang="uk-UA" dirty="0"/>
              <a:t>к</a:t>
            </a:r>
            <a:r>
              <a:rPr lang="uk-UA" sz="1800" dirty="0">
                <a:solidFill>
                  <a:schemeClr val="tx1"/>
                </a:solidFill>
              </a:rPr>
              <a:t>омунального закладу </a:t>
            </a:r>
          </a:p>
          <a:p>
            <a:pPr indent="266700"/>
            <a:r>
              <a:rPr lang="uk-UA" dirty="0"/>
              <a:t>«</a:t>
            </a:r>
            <a:r>
              <a:rPr lang="uk-UA" sz="1800" dirty="0">
                <a:solidFill>
                  <a:schemeClr val="tx1"/>
                </a:solidFill>
              </a:rPr>
              <a:t>Харківський ліцей № 143 </a:t>
            </a:r>
          </a:p>
          <a:p>
            <a:pPr indent="266700"/>
            <a:r>
              <a:rPr lang="uk-UA" sz="1800" dirty="0">
                <a:solidFill>
                  <a:schemeClr val="tx1"/>
                </a:solidFill>
              </a:rPr>
              <a:t>Харківської міської ради»</a:t>
            </a:r>
          </a:p>
          <a:p>
            <a:pPr indent="266700"/>
            <a:r>
              <a:rPr lang="uk-UA" sz="1800" dirty="0">
                <a:solidFill>
                  <a:schemeClr val="tx1"/>
                </a:solidFill>
              </a:rPr>
              <a:t> </a:t>
            </a:r>
          </a:p>
          <a:p>
            <a:pPr indent="266700"/>
            <a:r>
              <a:rPr lang="uk-UA" sz="1800" dirty="0">
                <a:solidFill>
                  <a:schemeClr val="tx1"/>
                </a:solidFill>
              </a:rPr>
              <a:t>Науковий керівник:</a:t>
            </a:r>
          </a:p>
          <a:p>
            <a:pPr indent="266700"/>
            <a:r>
              <a:rPr lang="uk-UA" b="1" dirty="0" err="1"/>
              <a:t>Божко</a:t>
            </a:r>
            <a:r>
              <a:rPr lang="uk-UA" b="1" dirty="0"/>
              <a:t> Ганна Василівна</a:t>
            </a:r>
            <a:r>
              <a:rPr lang="uk-UA" sz="1800" dirty="0">
                <a:solidFill>
                  <a:schemeClr val="tx1"/>
                </a:solidFill>
              </a:rPr>
              <a:t>,</a:t>
            </a:r>
          </a:p>
          <a:p>
            <a:pPr indent="266700"/>
            <a:r>
              <a:rPr lang="uk-UA" sz="1800" dirty="0">
                <a:solidFill>
                  <a:schemeClr val="tx1"/>
                </a:solidFill>
              </a:rPr>
              <a:t>учитель історії</a:t>
            </a:r>
          </a:p>
          <a:p>
            <a:pPr indent="266700"/>
            <a:r>
              <a:rPr lang="uk-UA" dirty="0"/>
              <a:t>к</a:t>
            </a:r>
            <a:r>
              <a:rPr lang="uk-UA" sz="1800" dirty="0">
                <a:solidFill>
                  <a:schemeClr val="tx1"/>
                </a:solidFill>
              </a:rPr>
              <a:t>омунального закладу </a:t>
            </a:r>
          </a:p>
          <a:p>
            <a:pPr indent="266700"/>
            <a:r>
              <a:rPr lang="uk-UA" dirty="0"/>
              <a:t>«</a:t>
            </a:r>
            <a:r>
              <a:rPr lang="uk-UA" sz="1800" dirty="0">
                <a:solidFill>
                  <a:schemeClr val="tx1"/>
                </a:solidFill>
              </a:rPr>
              <a:t>Харківський ліцей № 143 </a:t>
            </a:r>
          </a:p>
          <a:p>
            <a:pPr indent="266700"/>
            <a:r>
              <a:rPr lang="uk-UA" sz="1800" dirty="0">
                <a:solidFill>
                  <a:schemeClr val="tx1"/>
                </a:solidFill>
              </a:rPr>
              <a:t>Харківської міської ради»</a:t>
            </a:r>
          </a:p>
        </p:txBody>
      </p:sp>
      <p:pic>
        <p:nvPicPr>
          <p:cNvPr id="1028" name="Picture 4" descr="Харківський іподром в Харків">
            <a:extLst>
              <a:ext uri="{FF2B5EF4-FFF2-40B4-BE49-F238E27FC236}">
                <a16:creationId xmlns:a16="http://schemas.microsoft.com/office/drawing/2014/main" id="{6466FA8F-D7ED-791E-DC85-A33310AD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927" y="1936591"/>
            <a:ext cx="2138444" cy="2017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удинок з химерами, Харків — фото, опис, адреса">
            <a:extLst>
              <a:ext uri="{FF2B5EF4-FFF2-40B4-BE49-F238E27FC236}">
                <a16:creationId xmlns:a16="http://schemas.microsoft.com/office/drawing/2014/main" id="{0D03B22E-C2B3-B5C3-885E-EFDCB6A8F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00" y="3276733"/>
            <a:ext cx="2138445" cy="2017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Харківська державна академія дизайну і мистецтва  ">
            <a:extLst>
              <a:ext uri="{FF2B5EF4-FFF2-40B4-BE49-F238E27FC236}">
                <a16:creationId xmlns:a16="http://schemas.microsoft.com/office/drawing/2014/main" id="{FB44EE0C-ED65-F8D3-B3B1-6B210023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927" y="4572308"/>
            <a:ext cx="2138445" cy="2017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2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ACFFF-9BDE-990B-2BF1-64123838E985}"/>
              </a:ext>
            </a:extLst>
          </p:cNvPr>
          <p:cNvSpPr txBox="1"/>
          <p:nvPr/>
        </p:nvSpPr>
        <p:spPr>
          <a:xfrm>
            <a:off x="2271032" y="66908"/>
            <a:ext cx="7649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solidFill>
                  <a:schemeClr val="bg1"/>
                </a:solidFill>
              </a:rPr>
              <a:t>Харківська державна академія дизайну і мистецтв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DE7734F0-0482-3811-DF1C-E2C2243AD222}"/>
              </a:ext>
            </a:extLst>
          </p:cNvPr>
          <p:cNvSpPr/>
          <p:nvPr/>
        </p:nvSpPr>
        <p:spPr>
          <a:xfrm>
            <a:off x="182170" y="1436610"/>
            <a:ext cx="8356712" cy="1477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 1768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при </a:t>
            </a:r>
            <a:r>
              <a:rPr lang="ru-RU" dirty="0" err="1">
                <a:solidFill>
                  <a:schemeClr val="bg1"/>
                </a:solidFill>
              </a:rPr>
              <a:t>Харківському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колегіумі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відкриті</a:t>
            </a:r>
            <a:r>
              <a:rPr lang="ru-RU" dirty="0">
                <a:solidFill>
                  <a:schemeClr val="bg1"/>
                </a:solidFill>
              </a:rPr>
              <a:t> так </a:t>
            </a:r>
            <a:r>
              <a:rPr lang="ru-RU" dirty="0" err="1">
                <a:solidFill>
                  <a:schemeClr val="bg1"/>
                </a:solidFill>
              </a:rPr>
              <a:t>звані</a:t>
            </a:r>
            <a:r>
              <a:rPr lang="ru-RU" dirty="0">
                <a:solidFill>
                  <a:schemeClr val="bg1"/>
                </a:solidFill>
              </a:rPr>
              <a:t> "</a:t>
            </a:r>
            <a:r>
              <a:rPr lang="ru-RU" dirty="0" err="1">
                <a:solidFill>
                  <a:schemeClr val="bg1"/>
                </a:solidFill>
              </a:rPr>
              <a:t>прибавочні</a:t>
            </a:r>
            <a:r>
              <a:rPr lang="ru-RU" dirty="0">
                <a:solidFill>
                  <a:schemeClr val="bg1"/>
                </a:solidFill>
              </a:rPr>
              <a:t>" </a:t>
            </a:r>
            <a:r>
              <a:rPr lang="ru-RU" dirty="0" err="1">
                <a:solidFill>
                  <a:schemeClr val="bg1"/>
                </a:solidFill>
              </a:rPr>
              <a:t>класи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серед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яких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 err="1">
                <a:solidFill>
                  <a:schemeClr val="bg1"/>
                </a:solidFill>
              </a:rPr>
              <a:t>клас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малювання</a:t>
            </a:r>
            <a:r>
              <a:rPr lang="ru-RU" dirty="0">
                <a:solidFill>
                  <a:schemeClr val="bg1"/>
                </a:solidFill>
              </a:rPr>
              <a:t>. По </a:t>
            </a:r>
            <a:r>
              <a:rPr lang="ru-RU" dirty="0" err="1">
                <a:solidFill>
                  <a:schemeClr val="bg1"/>
                </a:solidFill>
              </a:rPr>
              <a:t>суті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клас</a:t>
            </a:r>
            <a:r>
              <a:rPr lang="ru-RU" dirty="0">
                <a:solidFill>
                  <a:schemeClr val="bg1"/>
                </a:solidFill>
              </a:rPr>
              <a:t> при </a:t>
            </a:r>
            <a:r>
              <a:rPr lang="ru-RU" dirty="0" err="1">
                <a:solidFill>
                  <a:schemeClr val="bg1"/>
                </a:solidFill>
              </a:rPr>
              <a:t>колегіумі</a:t>
            </a:r>
            <a:r>
              <a:rPr lang="ru-RU" dirty="0">
                <a:solidFill>
                  <a:schemeClr val="bg1"/>
                </a:solidFill>
              </a:rPr>
              <a:t> став </a:t>
            </a:r>
            <a:r>
              <a:rPr lang="ru-RU" dirty="0" err="1">
                <a:solidFill>
                  <a:schemeClr val="bg1"/>
                </a:solidFill>
              </a:rPr>
              <a:t>першою</a:t>
            </a:r>
            <a:r>
              <a:rPr lang="ru-RU" dirty="0">
                <a:solidFill>
                  <a:schemeClr val="bg1"/>
                </a:solidFill>
              </a:rPr>
              <a:t> державною </a:t>
            </a:r>
            <a:r>
              <a:rPr lang="ru-RU" dirty="0" err="1">
                <a:solidFill>
                  <a:schemeClr val="bg1"/>
                </a:solidFill>
              </a:rPr>
              <a:t>художньою</a:t>
            </a:r>
            <a:r>
              <a:rPr lang="ru-RU" dirty="0">
                <a:solidFill>
                  <a:schemeClr val="bg1"/>
                </a:solidFill>
              </a:rPr>
              <a:t> школою в </a:t>
            </a:r>
            <a:r>
              <a:rPr lang="ru-RU" dirty="0" err="1">
                <a:solidFill>
                  <a:schemeClr val="bg1"/>
                </a:solidFill>
              </a:rPr>
              <a:t>провінції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 почала </a:t>
            </a:r>
            <a:r>
              <a:rPr lang="ru-RU" dirty="0" err="1">
                <a:solidFill>
                  <a:schemeClr val="bg1"/>
                </a:solidFill>
              </a:rPr>
              <a:t>працювати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усього</a:t>
            </a:r>
            <a:r>
              <a:rPr lang="ru-RU" dirty="0">
                <a:solidFill>
                  <a:schemeClr val="bg1"/>
                </a:solidFill>
              </a:rPr>
              <a:t> через 11 </a:t>
            </a:r>
            <a:r>
              <a:rPr lang="ru-RU" dirty="0" err="1">
                <a:solidFill>
                  <a:schemeClr val="bg1"/>
                </a:solidFill>
              </a:rPr>
              <a:t>років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відкриття</a:t>
            </a:r>
            <a:r>
              <a:rPr lang="ru-RU" dirty="0">
                <a:solidFill>
                  <a:schemeClr val="bg1"/>
                </a:solidFill>
              </a:rPr>
              <a:t> Санкт-</a:t>
            </a:r>
            <a:r>
              <a:rPr lang="ru-RU" dirty="0" err="1">
                <a:solidFill>
                  <a:schemeClr val="bg1"/>
                </a:solidFill>
              </a:rPr>
              <a:t>Петербурзької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академії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мистецтв</a:t>
            </a:r>
            <a:r>
              <a:rPr lang="ru-RU" dirty="0">
                <a:solidFill>
                  <a:schemeClr val="bg1"/>
                </a:solidFill>
              </a:rPr>
              <a:t>. Яка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єдиним</a:t>
            </a:r>
            <a:r>
              <a:rPr lang="ru-RU" dirty="0">
                <a:solidFill>
                  <a:schemeClr val="bg1"/>
                </a:solidFill>
              </a:rPr>
              <a:t>  </a:t>
            </a:r>
            <a:r>
              <a:rPr lang="ru-RU" dirty="0" err="1">
                <a:solidFill>
                  <a:schemeClr val="bg1"/>
                </a:solidFill>
              </a:rPr>
              <a:t>художнім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навчальним</a:t>
            </a:r>
            <a:r>
              <a:rPr lang="ru-RU" dirty="0">
                <a:solidFill>
                  <a:schemeClr val="bg1"/>
                </a:solidFill>
              </a:rPr>
              <a:t> закладом в </a:t>
            </a:r>
            <a:r>
              <a:rPr lang="ru-RU" dirty="0" err="1">
                <a:solidFill>
                  <a:schemeClr val="bg1"/>
                </a:solidFill>
              </a:rPr>
              <a:t>Російській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імперії</a:t>
            </a:r>
            <a:r>
              <a:rPr lang="ru-RU" dirty="0">
                <a:solidFill>
                  <a:schemeClr val="bg1"/>
                </a:solidFill>
              </a:rPr>
              <a:t> на той час.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2444E28-5125-61E9-903C-A5D3D3C5D5E7}"/>
              </a:ext>
            </a:extLst>
          </p:cNvPr>
          <p:cNvSpPr/>
          <p:nvPr/>
        </p:nvSpPr>
        <p:spPr>
          <a:xfrm>
            <a:off x="182170" y="3032763"/>
            <a:ext cx="8356712" cy="1200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 1869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в </a:t>
            </a:r>
            <a:r>
              <a:rPr lang="ru-RU" dirty="0" err="1">
                <a:solidFill>
                  <a:schemeClr val="bg1"/>
                </a:solidFill>
              </a:rPr>
              <a:t>Харкові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відкрилася</a:t>
            </a:r>
            <a:r>
              <a:rPr lang="ru-RU" dirty="0">
                <a:solidFill>
                  <a:schemeClr val="bg1"/>
                </a:solidFill>
              </a:rPr>
              <a:t> приватна </a:t>
            </a:r>
            <a:r>
              <a:rPr lang="ru-RU" dirty="0" err="1">
                <a:solidFill>
                  <a:schemeClr val="bg1"/>
                </a:solidFill>
              </a:rPr>
              <a:t>мистецька</a:t>
            </a:r>
            <a:r>
              <a:rPr lang="ru-RU" dirty="0">
                <a:solidFill>
                  <a:schemeClr val="bg1"/>
                </a:solidFill>
              </a:rPr>
              <a:t> школа М. </a:t>
            </a:r>
            <a:r>
              <a:rPr lang="ru-RU" dirty="0" err="1">
                <a:solidFill>
                  <a:schemeClr val="bg1"/>
                </a:solidFill>
              </a:rPr>
              <a:t>Раєвської-Іванової</a:t>
            </a:r>
            <a:r>
              <a:rPr lang="ru-RU" dirty="0">
                <a:solidFill>
                  <a:schemeClr val="bg1"/>
                </a:solidFill>
              </a:rPr>
              <a:t>, як  </a:t>
            </a:r>
            <a:r>
              <a:rPr lang="ru-RU" dirty="0" err="1">
                <a:solidFill>
                  <a:schemeClr val="bg1"/>
                </a:solidFill>
              </a:rPr>
              <a:t>окремий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навчальний</a:t>
            </a:r>
            <a:r>
              <a:rPr lang="ru-RU" dirty="0">
                <a:solidFill>
                  <a:schemeClr val="bg1"/>
                </a:solidFill>
              </a:rPr>
              <a:t> заклад. З </a:t>
            </a:r>
            <a:r>
              <a:rPr lang="ru-RU" dirty="0" err="1">
                <a:solidFill>
                  <a:schemeClr val="bg1"/>
                </a:solidFill>
              </a:rPr>
              <a:t>огляду</a:t>
            </a:r>
            <a:r>
              <a:rPr lang="ru-RU" dirty="0">
                <a:solidFill>
                  <a:schemeClr val="bg1"/>
                </a:solidFill>
              </a:rPr>
              <a:t> на </a:t>
            </a:r>
            <a:r>
              <a:rPr lang="ru-RU" dirty="0" err="1">
                <a:solidFill>
                  <a:schemeClr val="bg1"/>
                </a:solidFill>
              </a:rPr>
              <a:t>перетворення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Харкова</a:t>
            </a:r>
            <a:r>
              <a:rPr lang="ru-RU" dirty="0">
                <a:solidFill>
                  <a:schemeClr val="bg1"/>
                </a:solidFill>
              </a:rPr>
              <a:t> у великий </a:t>
            </a:r>
            <a:r>
              <a:rPr lang="ru-RU" dirty="0" err="1">
                <a:solidFill>
                  <a:schemeClr val="bg1"/>
                </a:solidFill>
              </a:rPr>
              <a:t>промисловий</a:t>
            </a:r>
            <a:r>
              <a:rPr lang="ru-RU" dirty="0">
                <a:solidFill>
                  <a:schemeClr val="bg1"/>
                </a:solidFill>
              </a:rPr>
              <a:t> центр, школою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обраний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художньо-промисловий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напрям</a:t>
            </a:r>
            <a:r>
              <a:rPr lang="ru-RU" dirty="0">
                <a:solidFill>
                  <a:schemeClr val="bg1"/>
                </a:solidFill>
              </a:rPr>
              <a:t>. Початок </a:t>
            </a:r>
            <a:r>
              <a:rPr lang="ru-RU" dirty="0" err="1">
                <a:solidFill>
                  <a:schemeClr val="bg1"/>
                </a:solidFill>
              </a:rPr>
              <a:t>вищої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художньої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освіти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Харкові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покладений</a:t>
            </a:r>
            <a:r>
              <a:rPr lang="ru-RU" dirty="0">
                <a:solidFill>
                  <a:schemeClr val="bg1"/>
                </a:solidFill>
              </a:rPr>
              <a:t> у 1921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00B3104-4AAB-7EAA-8F45-AF62D98C6910}"/>
              </a:ext>
            </a:extLst>
          </p:cNvPr>
          <p:cNvSpPr/>
          <p:nvPr/>
        </p:nvSpPr>
        <p:spPr>
          <a:xfrm>
            <a:off x="182170" y="4350547"/>
            <a:ext cx="8356712" cy="1013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 1963 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Харківський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державний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художній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інститут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реорганізований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Харківський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художньо</a:t>
            </a:r>
            <a:r>
              <a:rPr lang="ru-RU" dirty="0">
                <a:solidFill>
                  <a:schemeClr val="bg1"/>
                </a:solidFill>
              </a:rPr>
              <a:t> - </a:t>
            </a:r>
            <a:r>
              <a:rPr lang="ru-RU" dirty="0" err="1">
                <a:solidFill>
                  <a:schemeClr val="bg1"/>
                </a:solidFill>
              </a:rPr>
              <a:t>промисловий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інститут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перепрофільований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підготовку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художників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промислового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профілю</a:t>
            </a:r>
            <a:r>
              <a:rPr lang="ru-RU" dirty="0">
                <a:solidFill>
                  <a:schemeClr val="bg1"/>
                </a:solidFill>
              </a:rPr>
              <a:t> по </a:t>
            </a:r>
            <a:r>
              <a:rPr lang="ru-RU" dirty="0" err="1">
                <a:solidFill>
                  <a:schemeClr val="bg1"/>
                </a:solidFill>
              </a:rPr>
              <a:t>двох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спеціальностях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5283765C-77AD-41D7-8901-D2579D02264E}"/>
              </a:ext>
            </a:extLst>
          </p:cNvPr>
          <p:cNvSpPr/>
          <p:nvPr/>
        </p:nvSpPr>
        <p:spPr>
          <a:xfrm>
            <a:off x="182170" y="5481553"/>
            <a:ext cx="8356712" cy="1013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 </a:t>
            </a:r>
            <a:r>
              <a:rPr lang="ru-RU" dirty="0" err="1">
                <a:solidFill>
                  <a:schemeClr val="bg1"/>
                </a:solidFill>
              </a:rPr>
              <a:t>серпні</a:t>
            </a:r>
            <a:r>
              <a:rPr lang="ru-RU" dirty="0">
                <a:solidFill>
                  <a:schemeClr val="bg1"/>
                </a:solidFill>
              </a:rPr>
              <a:t> 2001 року </a:t>
            </a:r>
            <a:r>
              <a:rPr lang="ru-RU" dirty="0" err="1">
                <a:solidFill>
                  <a:schemeClr val="bg1"/>
                </a:solidFill>
              </a:rPr>
              <a:t>розпорядженням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Кабінету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Міністрів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України</a:t>
            </a:r>
            <a:r>
              <a:rPr lang="ru-RU" dirty="0">
                <a:solidFill>
                  <a:schemeClr val="bg1"/>
                </a:solidFill>
              </a:rPr>
              <a:t> № 364р на </a:t>
            </a:r>
            <a:r>
              <a:rPr lang="ru-RU" dirty="0" err="1">
                <a:solidFill>
                  <a:schemeClr val="bg1"/>
                </a:solidFill>
              </a:rPr>
              <a:t>базі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Харківського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художньо</a:t>
            </a:r>
            <a:r>
              <a:rPr lang="ru-RU" dirty="0">
                <a:solidFill>
                  <a:schemeClr val="bg1"/>
                </a:solidFill>
              </a:rPr>
              <a:t> - </a:t>
            </a:r>
            <a:r>
              <a:rPr lang="ru-RU" dirty="0" err="1">
                <a:solidFill>
                  <a:schemeClr val="bg1"/>
                </a:solidFill>
              </a:rPr>
              <a:t>промислового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інституту</a:t>
            </a:r>
            <a:r>
              <a:rPr lang="ru-RU" dirty="0">
                <a:solidFill>
                  <a:schemeClr val="bg1"/>
                </a:solidFill>
              </a:rPr>
              <a:t> (ХУДПРОМ)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створена </a:t>
            </a:r>
            <a:r>
              <a:rPr lang="ru-RU" dirty="0" err="1">
                <a:solidFill>
                  <a:schemeClr val="bg1"/>
                </a:solidFill>
              </a:rPr>
              <a:t>Харківська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державна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академія</a:t>
            </a:r>
            <a:r>
              <a:rPr lang="ru-RU" dirty="0">
                <a:solidFill>
                  <a:schemeClr val="bg1"/>
                </a:solidFill>
              </a:rPr>
              <a:t> дизайну і </a:t>
            </a:r>
            <a:r>
              <a:rPr lang="ru-RU" dirty="0" err="1">
                <a:solidFill>
                  <a:schemeClr val="bg1"/>
                </a:solidFill>
              </a:rPr>
              <a:t>мистецтв</a:t>
            </a:r>
            <a:r>
              <a:rPr lang="ru-RU" dirty="0">
                <a:solidFill>
                  <a:schemeClr val="bg1"/>
                </a:solidFill>
              </a:rPr>
              <a:t> (ХДАДМ) І</a:t>
            </a:r>
            <a:r>
              <a:rPr lang="de-DE" dirty="0">
                <a:solidFill>
                  <a:schemeClr val="bg1"/>
                </a:solidFill>
              </a:rPr>
              <a:t>V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акредитації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3074" name="Picture 2" descr="Kharkiv State Academy of Design and Fine Arts">
            <a:extLst>
              <a:ext uri="{FF2B5EF4-FFF2-40B4-BE49-F238E27FC236}">
                <a16:creationId xmlns:a16="http://schemas.microsoft.com/office/drawing/2014/main" id="{5C96B31B-3971-B8B5-DE86-B0C2BA7F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472" y="1780402"/>
            <a:ext cx="3459938" cy="2321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Харківська державна академія дизайну і мистецтва - Скарбничка">
            <a:extLst>
              <a:ext uri="{FF2B5EF4-FFF2-40B4-BE49-F238E27FC236}">
                <a16:creationId xmlns:a16="http://schemas.microsoft.com/office/drawing/2014/main" id="{AA10561F-1266-2A8E-8CE0-A52CCB62C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472" y="4102028"/>
            <a:ext cx="3459938" cy="2064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A98D1-A02C-8441-474F-2ADBD836A8CE}"/>
              </a:ext>
            </a:extLst>
          </p:cNvPr>
          <p:cNvSpPr txBox="1"/>
          <p:nvPr/>
        </p:nvSpPr>
        <p:spPr>
          <a:xfrm>
            <a:off x="11798944" y="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5569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44BE9-EB5B-6BBE-BDF7-95F408900873}"/>
              </a:ext>
            </a:extLst>
          </p:cNvPr>
          <p:cNvSpPr txBox="1"/>
          <p:nvPr/>
        </p:nvSpPr>
        <p:spPr>
          <a:xfrm>
            <a:off x="2271032" y="-18046"/>
            <a:ext cx="7649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solidFill>
                  <a:schemeClr val="bg1"/>
                </a:solidFill>
              </a:rPr>
              <a:t>Театр </a:t>
            </a:r>
            <a:r>
              <a:rPr lang="uk-UA" sz="3600" b="1" dirty="0" err="1">
                <a:solidFill>
                  <a:schemeClr val="bg1"/>
                </a:solidFill>
              </a:rPr>
              <a:t>Муссурі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1D2939B-33C9-B5CD-C3A2-D990EA715EAB}"/>
              </a:ext>
            </a:extLst>
          </p:cNvPr>
          <p:cNvSpPr/>
          <p:nvPr/>
        </p:nvSpPr>
        <p:spPr>
          <a:xfrm>
            <a:off x="91644" y="628285"/>
            <a:ext cx="8698230" cy="20229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 "</a:t>
            </a:r>
            <a:r>
              <a:rPr lang="ru-RU" dirty="0" err="1"/>
              <a:t>Руському</a:t>
            </a:r>
            <a:r>
              <a:rPr lang="ru-RU" dirty="0"/>
              <a:t> цирку </a:t>
            </a:r>
            <a:r>
              <a:rPr lang="ru-RU" dirty="0" err="1"/>
              <a:t>братів</a:t>
            </a:r>
            <a:r>
              <a:rPr lang="ru-RU" dirty="0"/>
              <a:t> </a:t>
            </a:r>
            <a:r>
              <a:rPr lang="ru-RU" dirty="0" err="1"/>
              <a:t>Нікітіних</a:t>
            </a:r>
            <a:r>
              <a:rPr lang="ru-RU" dirty="0"/>
              <a:t>" у </a:t>
            </a:r>
            <a:r>
              <a:rPr lang="ru-RU" dirty="0" err="1"/>
              <a:t>Харкові</a:t>
            </a:r>
            <a:r>
              <a:rPr lang="ru-RU" dirty="0"/>
              <a:t> </a:t>
            </a:r>
            <a:r>
              <a:rPr lang="ru-RU" dirty="0" err="1"/>
              <a:t>керуючим</a:t>
            </a:r>
            <a:r>
              <a:rPr lang="ru-RU" dirty="0"/>
              <a:t> директором </a:t>
            </a:r>
            <a:r>
              <a:rPr lang="ru-RU" dirty="0" err="1"/>
              <a:t>працював</a:t>
            </a:r>
            <a:r>
              <a:rPr lang="ru-RU" dirty="0"/>
              <a:t> грек Герасим </a:t>
            </a:r>
            <a:r>
              <a:rPr lang="ru-RU" dirty="0" err="1"/>
              <a:t>Муссурі</a:t>
            </a:r>
            <a:r>
              <a:rPr lang="ru-RU" dirty="0"/>
              <a:t>. Набравшись </a:t>
            </a:r>
            <a:r>
              <a:rPr lang="ru-RU" dirty="0" err="1"/>
              <a:t>досвіду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багаторічних</a:t>
            </a:r>
            <a:r>
              <a:rPr lang="ru-RU" dirty="0"/>
              <a:t> гастролей </a:t>
            </a:r>
            <a:r>
              <a:rPr lang="ru-RU" dirty="0" err="1"/>
              <a:t>імперією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очолити</a:t>
            </a:r>
            <a:r>
              <a:rPr lang="ru-RU" dirty="0"/>
              <a:t> </a:t>
            </a:r>
            <a:r>
              <a:rPr lang="ru-RU" dirty="0" err="1"/>
              <a:t>власний</a:t>
            </a:r>
            <a:r>
              <a:rPr lang="ru-RU" dirty="0"/>
              <a:t> цирк. Справа в </a:t>
            </a:r>
            <a:r>
              <a:rPr lang="ru-RU" dirty="0" err="1"/>
              <a:t>тім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1910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спливав</a:t>
            </a:r>
            <a:r>
              <a:rPr lang="ru-RU" dirty="0"/>
              <a:t> строк контракту </a:t>
            </a:r>
            <a:r>
              <a:rPr lang="ru-RU" dirty="0" err="1"/>
              <a:t>Нікітіних</a:t>
            </a:r>
            <a:r>
              <a:rPr lang="ru-RU" dirty="0"/>
              <a:t> з </a:t>
            </a:r>
            <a:r>
              <a:rPr lang="ru-RU" dirty="0" err="1"/>
              <a:t>міською</a:t>
            </a:r>
            <a:r>
              <a:rPr lang="ru-RU" dirty="0"/>
              <a:t> думою </a:t>
            </a:r>
            <a:r>
              <a:rPr lang="ru-RU" dirty="0" err="1"/>
              <a:t>Харкова</a:t>
            </a:r>
            <a:r>
              <a:rPr lang="ru-RU" dirty="0"/>
              <a:t>, за </a:t>
            </a:r>
            <a:r>
              <a:rPr lang="ru-RU" dirty="0" err="1"/>
              <a:t>умовами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брати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звільнити</a:t>
            </a:r>
            <a:r>
              <a:rPr lang="ru-RU" dirty="0"/>
              <a:t> </a:t>
            </a:r>
            <a:r>
              <a:rPr lang="ru-RU" dirty="0" err="1"/>
              <a:t>Жандармську</a:t>
            </a:r>
            <a:r>
              <a:rPr lang="ru-RU" dirty="0"/>
              <a:t> </a:t>
            </a:r>
            <a:r>
              <a:rPr lang="ru-RU" dirty="0" err="1"/>
              <a:t>площу</a:t>
            </a:r>
            <a:r>
              <a:rPr lang="ru-RU" dirty="0"/>
              <a:t>. Тому вони почали </a:t>
            </a:r>
            <a:r>
              <a:rPr lang="ru-RU" dirty="0" err="1"/>
              <a:t>підшукувати</a:t>
            </a:r>
            <a:r>
              <a:rPr lang="ru-RU" dirty="0"/>
              <a:t> </a:t>
            </a:r>
            <a:r>
              <a:rPr lang="ru-RU" dirty="0" err="1"/>
              <a:t>неподалік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для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 цирку.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знайшов</a:t>
            </a:r>
            <a:r>
              <a:rPr lang="ru-RU" dirty="0"/>
              <a:t> </a:t>
            </a:r>
            <a:r>
              <a:rPr lang="ru-RU" dirty="0" err="1"/>
              <a:t>Муссурі</a:t>
            </a:r>
            <a:r>
              <a:rPr lang="ru-RU" dirty="0"/>
              <a:t> на </a:t>
            </a:r>
            <a:r>
              <a:rPr lang="ru-RU" dirty="0" err="1"/>
              <a:t>розі</a:t>
            </a:r>
            <a:r>
              <a:rPr lang="ru-RU" dirty="0"/>
              <a:t> </a:t>
            </a:r>
            <a:r>
              <a:rPr lang="ru-RU" dirty="0" err="1"/>
              <a:t>вулиць</a:t>
            </a:r>
            <a:r>
              <a:rPr lang="ru-RU" dirty="0"/>
              <a:t> </a:t>
            </a:r>
            <a:r>
              <a:rPr lang="ru-RU" dirty="0" err="1"/>
              <a:t>Благовіщенської</a:t>
            </a:r>
            <a:r>
              <a:rPr lang="ru-RU" dirty="0"/>
              <a:t> і </a:t>
            </a:r>
            <a:r>
              <a:rPr lang="ru-RU" dirty="0" err="1"/>
              <a:t>Дмитрівської</a:t>
            </a:r>
            <a:r>
              <a:rPr lang="ru-RU" dirty="0"/>
              <a:t>, але купив </a:t>
            </a:r>
            <a:r>
              <a:rPr lang="ru-RU" dirty="0" err="1"/>
              <a:t>його</a:t>
            </a:r>
            <a:r>
              <a:rPr lang="ru-RU" dirty="0"/>
              <a:t> не для </a:t>
            </a:r>
            <a:r>
              <a:rPr lang="ru-RU" dirty="0" err="1"/>
              <a:t>Нікітіних</a:t>
            </a:r>
            <a:r>
              <a:rPr lang="ru-RU" dirty="0"/>
              <a:t>, а на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ім’я</a:t>
            </a:r>
            <a:r>
              <a:rPr lang="ru-RU" dirty="0"/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A8F1323-0707-495D-E892-E6551C5EB31B}"/>
              </a:ext>
            </a:extLst>
          </p:cNvPr>
          <p:cNvSpPr/>
          <p:nvPr/>
        </p:nvSpPr>
        <p:spPr>
          <a:xfrm>
            <a:off x="91644" y="2765321"/>
            <a:ext cx="8698230" cy="3010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І от коли </a:t>
            </a:r>
            <a:r>
              <a:rPr lang="ru-RU" dirty="0" err="1"/>
              <a:t>Нікітіни</a:t>
            </a:r>
            <a:r>
              <a:rPr lang="ru-RU" dirty="0"/>
              <a:t>, </a:t>
            </a:r>
            <a:r>
              <a:rPr lang="ru-RU" dirty="0" err="1"/>
              <a:t>розібравши</a:t>
            </a:r>
            <a:r>
              <a:rPr lang="ru-RU" dirty="0"/>
              <a:t> </a:t>
            </a:r>
            <a:r>
              <a:rPr lang="ru-RU" dirty="0" err="1"/>
              <a:t>стару</a:t>
            </a:r>
            <a:r>
              <a:rPr lang="ru-RU" dirty="0"/>
              <a:t> </a:t>
            </a:r>
            <a:r>
              <a:rPr lang="ru-RU" dirty="0" err="1"/>
              <a:t>будівлю</a:t>
            </a:r>
            <a:r>
              <a:rPr lang="ru-RU" dirty="0"/>
              <a:t> до </a:t>
            </a:r>
            <a:r>
              <a:rPr lang="ru-RU" dirty="0" err="1"/>
              <a:t>останньої</a:t>
            </a:r>
            <a:r>
              <a:rPr lang="ru-RU" dirty="0"/>
              <a:t> </a:t>
            </a:r>
            <a:r>
              <a:rPr lang="ru-RU" dirty="0" err="1"/>
              <a:t>цеглинки</a:t>
            </a:r>
            <a:r>
              <a:rPr lang="ru-RU" dirty="0"/>
              <a:t>, </a:t>
            </a:r>
            <a:r>
              <a:rPr lang="ru-RU" dirty="0" err="1"/>
              <a:t>прийшли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ворота нового цирку, </a:t>
            </a:r>
            <a:r>
              <a:rPr lang="ru-RU" dirty="0" err="1"/>
              <a:t>назустріч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вийшов</a:t>
            </a:r>
            <a:r>
              <a:rPr lang="ru-RU" dirty="0"/>
              <a:t> Герасим </a:t>
            </a:r>
            <a:r>
              <a:rPr lang="ru-RU" dirty="0" err="1"/>
              <a:t>Муссурі</a:t>
            </a:r>
            <a:r>
              <a:rPr lang="ru-RU" dirty="0"/>
              <a:t> і пояснив, </a:t>
            </a:r>
            <a:r>
              <a:rPr lang="ru-RU" dirty="0" err="1"/>
              <a:t>що</a:t>
            </a:r>
            <a:r>
              <a:rPr lang="ru-RU" dirty="0"/>
              <a:t> цирк за документами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, а </a:t>
            </a:r>
            <a:r>
              <a:rPr lang="ru-RU" dirty="0" err="1"/>
              <a:t>брати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вільними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 Герасим </a:t>
            </a:r>
            <a:r>
              <a:rPr lang="ru-RU" dirty="0" err="1"/>
              <a:t>Муссурі</a:t>
            </a:r>
            <a:r>
              <a:rPr lang="ru-RU" dirty="0"/>
              <a:t> з помпою </a:t>
            </a:r>
            <a:r>
              <a:rPr lang="ru-RU" dirty="0" err="1"/>
              <a:t>відкрив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цирк 29 </a:t>
            </a:r>
            <a:r>
              <a:rPr lang="ru-RU" dirty="0" err="1"/>
              <a:t>серпня</a:t>
            </a:r>
            <a:r>
              <a:rPr lang="ru-RU" dirty="0"/>
              <a:t> 1909 року. </a:t>
            </a:r>
            <a:r>
              <a:rPr lang="ru-RU" dirty="0" err="1">
                <a:solidFill>
                  <a:schemeClr val="bg1"/>
                </a:solidFill>
              </a:rPr>
              <a:t>Будівлю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стилі</a:t>
            </a:r>
            <a:r>
              <a:rPr lang="ru-RU" dirty="0">
                <a:solidFill>
                  <a:schemeClr val="bg1"/>
                </a:solidFill>
              </a:rPr>
              <a:t> "модерн"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споруджено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червоної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цегли</a:t>
            </a:r>
            <a:r>
              <a:rPr lang="ru-RU" dirty="0">
                <a:solidFill>
                  <a:schemeClr val="bg1"/>
                </a:solidFill>
              </a:rPr>
              <a:t>. При </a:t>
            </a:r>
            <a:r>
              <a:rPr lang="ru-RU" dirty="0" err="1">
                <a:solidFill>
                  <a:schemeClr val="bg1"/>
                </a:solidFill>
              </a:rPr>
              <a:t>цьому</a:t>
            </a:r>
            <a:r>
              <a:rPr lang="ru-RU" dirty="0">
                <a:solidFill>
                  <a:schemeClr val="bg1"/>
                </a:solidFill>
              </a:rPr>
              <a:t> зал для </a:t>
            </a:r>
            <a:r>
              <a:rPr lang="ru-RU" dirty="0" err="1">
                <a:solidFill>
                  <a:schemeClr val="bg1"/>
                </a:solidFill>
              </a:rPr>
              <a:t>глядачів</a:t>
            </a:r>
            <a:r>
              <a:rPr lang="ru-RU" dirty="0">
                <a:solidFill>
                  <a:schemeClr val="bg1"/>
                </a:solidFill>
              </a:rPr>
              <a:t> не мав </a:t>
            </a:r>
            <a:r>
              <a:rPr lang="ru-RU" dirty="0" err="1">
                <a:solidFill>
                  <a:schemeClr val="bg1"/>
                </a:solidFill>
              </a:rPr>
              <a:t>жодної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підпори</a:t>
            </a:r>
            <a:r>
              <a:rPr lang="ru-RU" dirty="0">
                <a:solidFill>
                  <a:schemeClr val="bg1"/>
                </a:solidFill>
              </a:rPr>
              <a:t>, а купол </a:t>
            </a:r>
            <a:r>
              <a:rPr lang="ru-RU" dirty="0" err="1">
                <a:solidFill>
                  <a:schemeClr val="bg1"/>
                </a:solidFill>
              </a:rPr>
              <a:t>височів</a:t>
            </a:r>
            <a:r>
              <a:rPr lang="ru-RU" dirty="0">
                <a:solidFill>
                  <a:schemeClr val="bg1"/>
                </a:solidFill>
              </a:rPr>
              <a:t> на 70 </a:t>
            </a:r>
            <a:r>
              <a:rPr lang="ru-RU" dirty="0" err="1">
                <a:solidFill>
                  <a:schemeClr val="bg1"/>
                </a:solidFill>
              </a:rPr>
              <a:t>метрів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Місця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глядачів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розташовувалися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амфітеатром</a:t>
            </a:r>
            <a:r>
              <a:rPr lang="ru-RU" dirty="0">
                <a:solidFill>
                  <a:schemeClr val="bg1"/>
                </a:solidFill>
              </a:rPr>
              <a:t>, а </a:t>
            </a:r>
            <a:r>
              <a:rPr lang="ru-RU" dirty="0" err="1">
                <a:solidFill>
                  <a:schemeClr val="bg1"/>
                </a:solidFill>
              </a:rPr>
              <a:t>підлога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арени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нижчою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ru-RU" dirty="0" err="1">
                <a:solidFill>
                  <a:schemeClr val="bg1"/>
                </a:solidFill>
              </a:rPr>
              <a:t>рівень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землі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dirty="0"/>
              <a:t>Але </a:t>
            </a:r>
            <a:r>
              <a:rPr lang="ru-RU" dirty="0" err="1"/>
              <a:t>харківці</a:t>
            </a:r>
            <a:r>
              <a:rPr lang="ru-RU" dirty="0"/>
              <a:t>, </a:t>
            </a:r>
            <a:r>
              <a:rPr lang="ru-RU" dirty="0" err="1"/>
              <a:t>вражені</a:t>
            </a:r>
            <a:r>
              <a:rPr lang="ru-RU" dirty="0"/>
              <a:t> </a:t>
            </a:r>
            <a:r>
              <a:rPr lang="ru-RU" dirty="0" err="1"/>
              <a:t>вчинком</a:t>
            </a:r>
            <a:r>
              <a:rPr lang="ru-RU" dirty="0"/>
              <a:t> </a:t>
            </a:r>
            <a:r>
              <a:rPr lang="ru-RU" dirty="0" err="1"/>
              <a:t>підступного</a:t>
            </a:r>
            <a:r>
              <a:rPr lang="ru-RU" dirty="0"/>
              <a:t> грека,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бойкотувати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цирк. До того ж, в </a:t>
            </a:r>
            <a:r>
              <a:rPr lang="ru-RU" dirty="0" err="1"/>
              <a:t>місті</a:t>
            </a:r>
            <a:r>
              <a:rPr lang="ru-RU" dirty="0"/>
              <a:t> казали, </a:t>
            </a:r>
            <a:r>
              <a:rPr lang="ru-RU" dirty="0" err="1"/>
              <a:t>що</a:t>
            </a:r>
            <a:r>
              <a:rPr lang="ru-RU" dirty="0"/>
              <a:t> з перших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почали </a:t>
            </a:r>
            <a:r>
              <a:rPr lang="ru-RU" dirty="0" err="1"/>
              <a:t>переслідувати</a:t>
            </a:r>
            <a:r>
              <a:rPr lang="ru-RU" dirty="0"/>
              <a:t> </a:t>
            </a:r>
            <a:r>
              <a:rPr lang="ru-RU" dirty="0" err="1"/>
              <a:t>нещастя</a:t>
            </a:r>
            <a:r>
              <a:rPr lang="ru-RU" dirty="0"/>
              <a:t>. </a:t>
            </a:r>
            <a:r>
              <a:rPr lang="ru-RU" dirty="0" err="1"/>
              <a:t>Незабаром</a:t>
            </a:r>
            <a:r>
              <a:rPr lang="ru-RU" dirty="0"/>
              <a:t> там же </a:t>
            </a:r>
            <a:r>
              <a:rPr lang="ru-RU" dirty="0" err="1"/>
              <a:t>спалахнула</a:t>
            </a:r>
            <a:r>
              <a:rPr lang="ru-RU" dirty="0"/>
              <a:t> </a:t>
            </a:r>
            <a:r>
              <a:rPr lang="ru-RU" dirty="0" err="1"/>
              <a:t>пожежа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загинули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члени </a:t>
            </a:r>
            <a:r>
              <a:rPr lang="ru-RU" dirty="0" err="1"/>
              <a:t>трупи</a:t>
            </a:r>
            <a:r>
              <a:rPr lang="ru-RU" dirty="0"/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Театр Муссурі в Харкові. Таємнича історія будівлі цирку Муссурі. ФОТО –  новини Харкова">
            <a:extLst>
              <a:ext uri="{FF2B5EF4-FFF2-40B4-BE49-F238E27FC236}">
                <a16:creationId xmlns:a16="http://schemas.microsoft.com/office/drawing/2014/main" id="{585348FA-4278-752E-FD17-67961076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626" y="605809"/>
            <a:ext cx="3048000" cy="2022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Театр &quot;Муссурі&quot; у Харкові: тут голосували за створення СРСР (фото) -  news.tochka.net">
            <a:extLst>
              <a:ext uri="{FF2B5EF4-FFF2-40B4-BE49-F238E27FC236}">
                <a16:creationId xmlns:a16="http://schemas.microsoft.com/office/drawing/2014/main" id="{A09E346B-7FAE-77B9-0281-CBEADE54C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626" y="2651252"/>
            <a:ext cx="3048000" cy="2266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96FD99E-7FD9-13DE-BCDE-8159B55B463C}"/>
              </a:ext>
            </a:extLst>
          </p:cNvPr>
          <p:cNvSpPr/>
          <p:nvPr/>
        </p:nvSpPr>
        <p:spPr>
          <a:xfrm>
            <a:off x="91644" y="5890379"/>
            <a:ext cx="8698230" cy="842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Новим</a:t>
            </a:r>
            <a:r>
              <a:rPr lang="ru-RU" dirty="0"/>
              <a:t> </a:t>
            </a:r>
            <a:r>
              <a:rPr lang="ru-RU" dirty="0" err="1"/>
              <a:t>власником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 1929 року став перший в </a:t>
            </a:r>
            <a:r>
              <a:rPr lang="ru-RU" dirty="0" err="1"/>
              <a:t>Україні</a:t>
            </a:r>
            <a:r>
              <a:rPr lang="ru-RU" dirty="0"/>
              <a:t> Театр </a:t>
            </a:r>
            <a:r>
              <a:rPr lang="ru-RU" dirty="0" err="1"/>
              <a:t>оперети</a:t>
            </a:r>
            <a:r>
              <a:rPr lang="ru-RU" dirty="0"/>
              <a:t>. Але все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одразу</a:t>
            </a:r>
            <a:r>
              <a:rPr lang="ru-RU" dirty="0"/>
              <a:t> </a:t>
            </a:r>
            <a:r>
              <a:rPr lang="ru-RU" dirty="0" err="1"/>
              <a:t>обірвалося</a:t>
            </a:r>
            <a:r>
              <a:rPr lang="ru-RU" dirty="0"/>
              <a:t> в 1987 </a:t>
            </a:r>
            <a:r>
              <a:rPr lang="ru-RU" dirty="0" err="1"/>
              <a:t>році</a:t>
            </a:r>
            <a:r>
              <a:rPr lang="ru-RU" dirty="0"/>
              <a:t>, коли </a:t>
            </a:r>
            <a:r>
              <a:rPr lang="ru-RU" dirty="0" err="1"/>
              <a:t>будівлю</a:t>
            </a:r>
            <a:r>
              <a:rPr lang="ru-RU" dirty="0"/>
              <a:t> театру </a:t>
            </a:r>
            <a:r>
              <a:rPr lang="ru-RU" dirty="0" err="1"/>
              <a:t>визнали</a:t>
            </a:r>
            <a:r>
              <a:rPr lang="ru-RU" dirty="0"/>
              <a:t> </a:t>
            </a:r>
            <a:r>
              <a:rPr lang="ru-RU" dirty="0" err="1"/>
              <a:t>аварійно-небезпечною</a:t>
            </a:r>
            <a:r>
              <a:rPr lang="ru-RU" dirty="0"/>
              <a:t>. У </a:t>
            </a:r>
            <a:r>
              <a:rPr lang="ru-RU" dirty="0" err="1"/>
              <a:t>Театрі</a:t>
            </a:r>
            <a:r>
              <a:rPr lang="ru-RU" dirty="0"/>
              <a:t> </a:t>
            </a:r>
            <a:r>
              <a:rPr lang="ru-RU" dirty="0" err="1"/>
              <a:t>музкомедії</a:t>
            </a:r>
            <a:r>
              <a:rPr lang="ru-RU" dirty="0"/>
              <a:t> </a:t>
            </a:r>
            <a:r>
              <a:rPr lang="ru-RU" dirty="0" err="1"/>
              <a:t>підтвердили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 в 2005 </a:t>
            </a:r>
            <a:r>
              <a:rPr lang="ru-RU" dirty="0" err="1"/>
              <a:t>році</a:t>
            </a:r>
            <a:r>
              <a:rPr lang="ru-RU" dirty="0"/>
              <a:t> театр "</a:t>
            </a:r>
            <a:r>
              <a:rPr lang="ru-RU" dirty="0" err="1"/>
              <a:t>Муссурі</a:t>
            </a:r>
            <a:r>
              <a:rPr lang="ru-RU" dirty="0"/>
              <a:t>" </a:t>
            </a:r>
            <a:r>
              <a:rPr lang="ru-RU" dirty="0" err="1"/>
              <a:t>було</a:t>
            </a:r>
            <a:r>
              <a:rPr lang="ru-RU" dirty="0"/>
              <a:t> продано.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102" name="Picture 6" descr="театр муссурі в харкові">
            <a:extLst>
              <a:ext uri="{FF2B5EF4-FFF2-40B4-BE49-F238E27FC236}">
                <a16:creationId xmlns:a16="http://schemas.microsoft.com/office/drawing/2014/main" id="{93D1F699-FAEF-2B2F-04FC-A6960DB2B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06" y="4894627"/>
            <a:ext cx="3022420" cy="1844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AA38E4-75C9-4995-AC2C-D38668D01060}"/>
              </a:ext>
            </a:extLst>
          </p:cNvPr>
          <p:cNvSpPr txBox="1"/>
          <p:nvPr/>
        </p:nvSpPr>
        <p:spPr>
          <a:xfrm>
            <a:off x="11798944" y="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32422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5BD7B-EDB2-2F74-B466-7A82EF39BB21}"/>
              </a:ext>
            </a:extLst>
          </p:cNvPr>
          <p:cNvSpPr txBox="1"/>
          <p:nvPr/>
        </p:nvSpPr>
        <p:spPr>
          <a:xfrm>
            <a:off x="2271032" y="24937"/>
            <a:ext cx="7649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solidFill>
                  <a:schemeClr val="bg1"/>
                </a:solidFill>
              </a:rPr>
              <a:t>Будинок </a:t>
            </a:r>
            <a:r>
              <a:rPr lang="uk-UA" sz="3600" b="1" dirty="0" err="1">
                <a:solidFill>
                  <a:schemeClr val="bg1"/>
                </a:solidFill>
              </a:rPr>
              <a:t>Шапара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75ABD613-2A02-5631-EB60-C0CA115E6355}"/>
              </a:ext>
            </a:extLst>
          </p:cNvPr>
          <p:cNvSpPr/>
          <p:nvPr/>
        </p:nvSpPr>
        <p:spPr>
          <a:xfrm>
            <a:off x="99195" y="691124"/>
            <a:ext cx="8896620" cy="1207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 1798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величезній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земельній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ділянці</a:t>
            </a:r>
            <a:r>
              <a:rPr lang="ru-RU" dirty="0">
                <a:solidFill>
                  <a:schemeClr val="bg1"/>
                </a:solidFill>
              </a:rPr>
              <a:t> з садом і левадою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побудовані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дерев'яний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будинок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стилі</a:t>
            </a:r>
            <a:r>
              <a:rPr lang="ru-RU" dirty="0">
                <a:solidFill>
                  <a:schemeClr val="bg1"/>
                </a:solidFill>
              </a:rPr>
              <a:t> модерн і </a:t>
            </a:r>
            <a:r>
              <a:rPr lang="ru-RU" dirty="0" err="1">
                <a:solidFill>
                  <a:schemeClr val="bg1"/>
                </a:solidFill>
              </a:rPr>
              <a:t>кілька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флігелів</a:t>
            </a:r>
            <a:r>
              <a:rPr lang="ru-RU" dirty="0">
                <a:solidFill>
                  <a:schemeClr val="bg1"/>
                </a:solidFill>
              </a:rPr>
              <a:t>, а </a:t>
            </a:r>
            <a:r>
              <a:rPr lang="ru-RU" dirty="0" err="1">
                <a:solidFill>
                  <a:schemeClr val="bg1"/>
                </a:solidFill>
              </a:rPr>
              <a:t>також</a:t>
            </a:r>
            <a:r>
              <a:rPr lang="ru-RU" dirty="0">
                <a:solidFill>
                  <a:schemeClr val="bg1"/>
                </a:solidFill>
              </a:rPr>
              <a:t> кухню. Через 25 </a:t>
            </a:r>
            <a:r>
              <a:rPr lang="ru-RU" dirty="0" err="1">
                <a:solidFill>
                  <a:schemeClr val="bg1"/>
                </a:solidFill>
              </a:rPr>
              <a:t>років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спадкоємці</a:t>
            </a:r>
            <a:r>
              <a:rPr lang="ru-RU" dirty="0">
                <a:solidFill>
                  <a:schemeClr val="bg1"/>
                </a:solidFill>
              </a:rPr>
              <a:t> прапорщика </a:t>
            </a:r>
            <a:r>
              <a:rPr lang="ru-RU" dirty="0" err="1">
                <a:solidFill>
                  <a:schemeClr val="bg1"/>
                </a:solidFill>
              </a:rPr>
              <a:t>Топчіїва</a:t>
            </a:r>
            <a:r>
              <a:rPr lang="ru-RU" dirty="0">
                <a:solidFill>
                  <a:schemeClr val="bg1"/>
                </a:solidFill>
              </a:rPr>
              <a:t> продали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дворове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харківському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обивателю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Дмитру</a:t>
            </a:r>
            <a:r>
              <a:rPr lang="ru-RU" dirty="0">
                <a:solidFill>
                  <a:schemeClr val="bg1"/>
                </a:solidFill>
              </a:rPr>
              <a:t> Степановичу Шатунову. 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56B97B3-F5EC-81DA-66FD-C5B5D9B71970}"/>
              </a:ext>
            </a:extLst>
          </p:cNvPr>
          <p:cNvSpPr/>
          <p:nvPr/>
        </p:nvSpPr>
        <p:spPr>
          <a:xfrm>
            <a:off x="99195" y="1988866"/>
            <a:ext cx="8896621" cy="190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Шатунов мав вельми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безглуздий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характер і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вічно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скаржився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міську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думу і губернатору,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торговельні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інтереси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порушують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інші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купці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міщани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Кілька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судів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мабуть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серйозно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підірвали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здоров'я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троє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синів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були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готові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настільки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важко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відстоювати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нажите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батьком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справу.</a:t>
            </a:r>
            <a:b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Домоволодіння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потихеньку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занепадало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після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смерті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Миколи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Дмитровича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в 1879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році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садиба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всі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будівлі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перейшли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вдови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Ганні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Дмитрівні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Спадкоємці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купця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Шатунова продали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ділянку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в 1902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році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. </a:t>
            </a:r>
            <a:endParaRPr lang="ru-UA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014FCB8-E645-BA26-5B61-860FB189D4D3}"/>
              </a:ext>
            </a:extLst>
          </p:cNvPr>
          <p:cNvSpPr/>
          <p:nvPr/>
        </p:nvSpPr>
        <p:spPr>
          <a:xfrm>
            <a:off x="99195" y="3984170"/>
            <a:ext cx="8896621" cy="2783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Новим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домовласником</a:t>
            </a:r>
            <a:r>
              <a:rPr lang="ru-RU" dirty="0">
                <a:solidFill>
                  <a:schemeClr val="bg1"/>
                </a:solidFill>
              </a:rPr>
              <a:t> став </a:t>
            </a:r>
            <a:r>
              <a:rPr lang="ru-RU" dirty="0" err="1">
                <a:solidFill>
                  <a:schemeClr val="bg1"/>
                </a:solidFill>
              </a:rPr>
              <a:t>Іван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Федосійович</a:t>
            </a:r>
            <a:r>
              <a:rPr lang="ru-RU" dirty="0">
                <a:solidFill>
                  <a:schemeClr val="bg1"/>
                </a:solidFill>
              </a:rPr>
              <a:t> Романенко – </a:t>
            </a:r>
            <a:r>
              <a:rPr lang="ru-RU" dirty="0" err="1">
                <a:solidFill>
                  <a:schemeClr val="bg1"/>
                </a:solidFill>
              </a:rPr>
              <a:t>власник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кондитерської</a:t>
            </a:r>
            <a:r>
              <a:rPr lang="ru-RU" dirty="0">
                <a:solidFill>
                  <a:schemeClr val="bg1"/>
                </a:solidFill>
              </a:rPr>
              <a:t> фабрики, ряду </a:t>
            </a:r>
            <a:r>
              <a:rPr lang="ru-RU" dirty="0" err="1">
                <a:solidFill>
                  <a:schemeClr val="bg1"/>
                </a:solidFill>
              </a:rPr>
              <a:t>крамниць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магазинів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одним з тих, </a:t>
            </a:r>
            <a:r>
              <a:rPr lang="ru-RU" dirty="0" err="1">
                <a:solidFill>
                  <a:schemeClr val="bg1"/>
                </a:solidFill>
              </a:rPr>
              <a:t>хто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безпосередньо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вирішив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конкурувати</a:t>
            </a:r>
            <a:r>
              <a:rPr lang="ru-RU" dirty="0">
                <a:solidFill>
                  <a:schemeClr val="bg1"/>
                </a:solidFill>
              </a:rPr>
              <a:t> з фабрикою Жоржа Бормана,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звичайно</a:t>
            </a:r>
            <a:r>
              <a:rPr lang="ru-RU" dirty="0">
                <a:solidFill>
                  <a:schemeClr val="bg1"/>
                </a:solidFill>
              </a:rPr>
              <a:t> ж, не принесло </a:t>
            </a:r>
            <a:r>
              <a:rPr lang="ru-RU" dirty="0" err="1">
                <a:solidFill>
                  <a:schemeClr val="bg1"/>
                </a:solidFill>
              </a:rPr>
              <a:t>йому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слави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багатства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Обставини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змусили</a:t>
            </a:r>
            <a:r>
              <a:rPr lang="ru-RU" dirty="0">
                <a:solidFill>
                  <a:schemeClr val="bg1"/>
                </a:solidFill>
              </a:rPr>
              <a:t> Романенка </a:t>
            </a:r>
            <a:r>
              <a:rPr lang="ru-RU" dirty="0" err="1">
                <a:solidFill>
                  <a:schemeClr val="bg1"/>
                </a:solidFill>
              </a:rPr>
              <a:t>продати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будинок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Конторській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Новим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власником</a:t>
            </a:r>
            <a:r>
              <a:rPr lang="ru-RU" dirty="0">
                <a:solidFill>
                  <a:schemeClr val="bg1"/>
                </a:solidFill>
              </a:rPr>
              <a:t> став </a:t>
            </a:r>
            <a:r>
              <a:rPr lang="ru-RU" dirty="0" err="1">
                <a:solidFill>
                  <a:schemeClr val="bg1"/>
                </a:solidFill>
              </a:rPr>
              <a:t>інший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промисловець</a:t>
            </a:r>
            <a:r>
              <a:rPr lang="ru-RU" dirty="0">
                <a:solidFill>
                  <a:schemeClr val="bg1"/>
                </a:solidFill>
              </a:rPr>
              <a:t> – Борис </a:t>
            </a:r>
            <a:r>
              <a:rPr lang="ru-RU" dirty="0" err="1">
                <a:solidFill>
                  <a:schemeClr val="bg1"/>
                </a:solidFill>
              </a:rPr>
              <a:t>Володимирович</a:t>
            </a:r>
            <a:r>
              <a:rPr lang="ru-RU" dirty="0">
                <a:solidFill>
                  <a:schemeClr val="bg1"/>
                </a:solidFill>
              </a:rPr>
              <a:t> Шапара. </a:t>
            </a:r>
            <a:r>
              <a:rPr lang="ru-RU" dirty="0" err="1">
                <a:solidFill>
                  <a:schemeClr val="bg1"/>
                </a:solidFill>
              </a:rPr>
              <a:t>Багато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авторів</a:t>
            </a:r>
            <a:r>
              <a:rPr lang="ru-RU" dirty="0">
                <a:solidFill>
                  <a:schemeClr val="bg1"/>
                </a:solidFill>
              </a:rPr>
              <a:t> статей писали,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побудував</a:t>
            </a:r>
            <a:r>
              <a:rPr lang="ru-RU" dirty="0">
                <a:solidFill>
                  <a:schemeClr val="bg1"/>
                </a:solidFill>
              </a:rPr>
              <a:t> для себе і жив тут з </a:t>
            </a:r>
            <a:r>
              <a:rPr lang="ru-RU" dirty="0" err="1">
                <a:solidFill>
                  <a:schemeClr val="bg1"/>
                </a:solidFill>
              </a:rPr>
              <a:t>сім’єю</a:t>
            </a:r>
            <a:r>
              <a:rPr lang="ru-RU" dirty="0">
                <a:solidFill>
                  <a:schemeClr val="bg1"/>
                </a:solidFill>
              </a:rPr>
              <a:t> і прислугою. На жаль, </a:t>
            </a:r>
            <a:r>
              <a:rPr lang="ru-RU" dirty="0" err="1">
                <a:solidFill>
                  <a:schemeClr val="bg1"/>
                </a:solidFill>
              </a:rPr>
              <a:t>бельгійський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підданий</a:t>
            </a:r>
            <a:r>
              <a:rPr lang="ru-RU" dirty="0">
                <a:solidFill>
                  <a:schemeClr val="bg1"/>
                </a:solidFill>
              </a:rPr>
              <a:t> Шапара в </a:t>
            </a:r>
            <a:r>
              <a:rPr lang="ru-RU" dirty="0" err="1">
                <a:solidFill>
                  <a:schemeClr val="bg1"/>
                </a:solidFill>
              </a:rPr>
              <a:t>цій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будівлі</a:t>
            </a:r>
            <a:r>
              <a:rPr lang="ru-RU" dirty="0">
                <a:solidFill>
                  <a:schemeClr val="bg1"/>
                </a:solidFill>
              </a:rPr>
              <a:t> не жив </a:t>
            </a:r>
            <a:r>
              <a:rPr lang="ru-RU" dirty="0" err="1">
                <a:solidFill>
                  <a:schemeClr val="bg1"/>
                </a:solidFill>
              </a:rPr>
              <a:t>ні</a:t>
            </a:r>
            <a:r>
              <a:rPr lang="ru-RU" dirty="0">
                <a:solidFill>
                  <a:schemeClr val="bg1"/>
                </a:solidFill>
              </a:rPr>
              <a:t> дня, та й </a:t>
            </a:r>
            <a:r>
              <a:rPr lang="ru-RU" dirty="0" err="1">
                <a:solidFill>
                  <a:schemeClr val="bg1"/>
                </a:solidFill>
              </a:rPr>
              <a:t>сім'ї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нього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. Жив </a:t>
            </a:r>
            <a:r>
              <a:rPr lang="ru-RU" dirty="0" err="1">
                <a:solidFill>
                  <a:schemeClr val="bg1"/>
                </a:solidFill>
              </a:rPr>
              <a:t>промисловець</a:t>
            </a:r>
            <a:r>
              <a:rPr lang="ru-RU" dirty="0">
                <a:solidFill>
                  <a:schemeClr val="bg1"/>
                </a:solidFill>
              </a:rPr>
              <a:t> то в </a:t>
            </a:r>
            <a:r>
              <a:rPr lang="ru-RU" dirty="0" err="1">
                <a:solidFill>
                  <a:schemeClr val="bg1"/>
                </a:solidFill>
              </a:rPr>
              <a:t>готелі</a:t>
            </a:r>
            <a:r>
              <a:rPr lang="ru-RU" dirty="0">
                <a:solidFill>
                  <a:schemeClr val="bg1"/>
                </a:solidFill>
              </a:rPr>
              <a:t> «Марсель», то в </a:t>
            </a:r>
            <a:r>
              <a:rPr lang="ru-RU" dirty="0" err="1">
                <a:solidFill>
                  <a:schemeClr val="bg1"/>
                </a:solidFill>
              </a:rPr>
              <a:t>квартирі</a:t>
            </a:r>
            <a:r>
              <a:rPr lang="ru-RU" dirty="0">
                <a:solidFill>
                  <a:schemeClr val="bg1"/>
                </a:solidFill>
              </a:rPr>
              <a:t>, де </a:t>
            </a:r>
            <a:r>
              <a:rPr lang="ru-RU" dirty="0" err="1">
                <a:solidFill>
                  <a:schemeClr val="bg1"/>
                </a:solidFill>
              </a:rPr>
              <a:t>розташовувалася</a:t>
            </a:r>
            <a:r>
              <a:rPr lang="ru-RU" dirty="0">
                <a:solidFill>
                  <a:schemeClr val="bg1"/>
                </a:solidFill>
              </a:rPr>
              <a:t> контора і магазин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фабрики.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дійсно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побудував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кілька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будівель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місті</a:t>
            </a:r>
            <a:r>
              <a:rPr lang="ru-RU" dirty="0">
                <a:solidFill>
                  <a:schemeClr val="bg1"/>
                </a:solidFill>
              </a:rPr>
              <a:t>, але </a:t>
            </a:r>
            <a:r>
              <a:rPr lang="ru-RU" dirty="0" err="1">
                <a:solidFill>
                  <a:schemeClr val="bg1"/>
                </a:solidFill>
              </a:rPr>
              <a:t>жодне</a:t>
            </a:r>
            <a:r>
              <a:rPr lang="ru-RU" dirty="0">
                <a:solidFill>
                  <a:schemeClr val="bg1"/>
                </a:solidFill>
              </a:rPr>
              <a:t> з них не </a:t>
            </a:r>
            <a:r>
              <a:rPr lang="ru-RU" dirty="0" err="1">
                <a:solidFill>
                  <a:schemeClr val="bg1"/>
                </a:solidFill>
              </a:rPr>
              <a:t>називається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іменем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17" name="Рисунок 16" descr="Изображение выглядит как на открытом воздухе, небо, строительств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06D9683-6835-B97C-36B3-1D9C527DE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514" y="801719"/>
            <a:ext cx="3005291" cy="219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Дом купца Ивана Романенко. Фото: В. Горбоносов, 2016 год">
            <a:extLst>
              <a:ext uri="{FF2B5EF4-FFF2-40B4-BE49-F238E27FC236}">
                <a16:creationId xmlns:a16="http://schemas.microsoft.com/office/drawing/2014/main" id="{0390F24D-CA4E-9498-DC92-70EEDAE5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14" y="3021703"/>
            <a:ext cx="3001544" cy="1905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дома Романенко, 1906 год. Фонды Государственной научной архитектурно-строительной библиотеки имени В. И. Заболотного">
            <a:extLst>
              <a:ext uri="{FF2B5EF4-FFF2-40B4-BE49-F238E27FC236}">
                <a16:creationId xmlns:a16="http://schemas.microsoft.com/office/drawing/2014/main" id="{24A3B428-83F8-8E64-2AF8-0D8485B1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61" y="4952849"/>
            <a:ext cx="3001544" cy="1676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453B8-AF85-5CC0-66BC-1BE2338F6245}"/>
              </a:ext>
            </a:extLst>
          </p:cNvPr>
          <p:cNvSpPr txBox="1"/>
          <p:nvPr/>
        </p:nvSpPr>
        <p:spPr>
          <a:xfrm>
            <a:off x="11798944" y="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57151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632B1-E99C-3824-4CCC-5B4A30C17BFF}"/>
              </a:ext>
            </a:extLst>
          </p:cNvPr>
          <p:cNvSpPr txBox="1"/>
          <p:nvPr/>
        </p:nvSpPr>
        <p:spPr>
          <a:xfrm>
            <a:off x="2366058" y="107851"/>
            <a:ext cx="7459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 fontAlgn="base"/>
            <a:r>
              <a:rPr lang="ru-RU" sz="2800" b="1" dirty="0" err="1">
                <a:solidFill>
                  <a:schemeClr val="bg1"/>
                </a:solidFill>
                <a:ea typeface="Calibri" panose="020F0502020204030204" pitchFamily="34" charset="0"/>
              </a:rPr>
              <a:t>Висновки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a typeface="Calibri" panose="020F0502020204030204" pitchFamily="34" charset="0"/>
              </a:rPr>
              <a:t>дослідження</a:t>
            </a:r>
            <a:endParaRPr lang="aa-ET" sz="24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10DC6B53-BA78-E193-07B7-AA7E878A6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2644"/>
              </p:ext>
            </p:extLst>
          </p:nvPr>
        </p:nvGraphicFramePr>
        <p:xfrm>
          <a:off x="225286" y="859971"/>
          <a:ext cx="11748999" cy="592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3FC87A9-2B83-775C-21D8-85589E35FE26}"/>
              </a:ext>
            </a:extLst>
          </p:cNvPr>
          <p:cNvSpPr txBox="1"/>
          <p:nvPr/>
        </p:nvSpPr>
        <p:spPr>
          <a:xfrm>
            <a:off x="11798944" y="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29504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898F0C-0B19-FC7B-753A-EB48D7A026D2}"/>
              </a:ext>
            </a:extLst>
          </p:cNvPr>
          <p:cNvSpPr txBox="1"/>
          <p:nvPr/>
        </p:nvSpPr>
        <p:spPr>
          <a:xfrm>
            <a:off x="2271032" y="73342"/>
            <a:ext cx="7649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solidFill>
                  <a:schemeClr val="bg1"/>
                </a:solidFill>
              </a:rPr>
              <a:t>Список використаних джерел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EBC74-5CB2-641A-9814-4BD05E15BF5B}"/>
              </a:ext>
            </a:extLst>
          </p:cNvPr>
          <p:cNvSpPr txBox="1"/>
          <p:nvPr/>
        </p:nvSpPr>
        <p:spPr>
          <a:xfrm>
            <a:off x="141513" y="853385"/>
            <a:ext cx="11908971" cy="5870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Історичний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нарис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Від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козачого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поселення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- до великого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промислового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культурного і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наукового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центру. 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600" u="sng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https://www.city.kharkiv.ua/uk/o-xarkove/istoriya/istoricheskij-ocherk.html</a:t>
            </a:r>
            <a:endParaRPr lang="ru-UA" sz="1600" kern="1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Український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модерн.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Студентська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бібліотека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https://studies.in.ua/shpora-culture/581-54-ukrayinskiy-modern.html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Харків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Історія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заснування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та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важливість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https://sho.org.ua/harkiv-istoriya-zasnuvannya-ta-vazhlyvist-mista-v-ukrayini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Історія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Харків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Україна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https://moyaosvita.com.ua/geografija/istoriya-mista-xarkiv-ukraїna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Мистецтво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Слобожанщина.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Архітектура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Харкова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https://www.ukrainer.net/arkhitektura-kharkova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онструктивізм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Харків. Архітектурні стилі.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https://constructivism-kharkiv.com/arkhitekturni-styli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Таємниці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українських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кам’яниць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будинки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зі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звірами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https://ua.igotoworld.com/ua/article/717_doma-so-zveryami.htm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Людмила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Соколюк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Архітектурний декор доби модерну в Харкові. С.149-158.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1"/>
              </a:rPr>
              <a:t>https://um.etnolog.org.ua/zmist/2014/149.pdf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Історія Харківського іподрому / І. В. Ткачова, В. В.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Кунець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І. І.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Глушак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// Науковий вісник Національного університету біоресурсів і природокористування України. Серія : Технологія виробництва і переробки продукції тваринництва. - 2015. -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Вип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207. - С. 38-47.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Харківський будинок з химерами: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Горлум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на фасаді та сигарета в руці зодчого.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2"/>
              </a:rPr>
              <a:t>https://mykharkov.info/news/harkivskij-budinok-z-himerami-gorlum-na-fasadi-ta-sigareta-v-rutsi-zodchogo-61967.html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 центрі Харкова руйнується унікальний будинок у стилі модерн.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3"/>
              </a:rPr>
              <a:t>https://lyuk.media/city/kharkiv-art-nouveau/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Харківська державна академія дизайну і мистецтв. Історія академії.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4"/>
              </a:rPr>
              <a:t>https://ksada.org/1history.html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Театр "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Муссурі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 у Харкові. Цирк-театр "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Муссурі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 у Харкові – будівля з непростою долею.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5"/>
              </a:rPr>
              <a:t>https://news.tochka.net/ua/80635-teatr-mussuri-v-kharkove-zdes-golosovali-za-sozdanie-sssr-foto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Будинок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Шапара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(Харків).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6"/>
              </a:rPr>
              <a:t>http://wikimapia.org/18193780/uk/Будинок-Шапара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Прогулянки по Харкову з Андрієм Парамоновим. Будинок купця Івана Романенка на Конторській вулиці.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uk-UA" sz="1600" u="sng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17"/>
              </a:rPr>
              <a:t>https://2day.kh.ua/ua/kharkow/progulyanki-po-kharkovu-z-andriem-paramonovim-budinok-kupcya-ivana-romanenka-na-kontorskiy</a:t>
            </a:r>
            <a:endParaRPr lang="ru-UA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43ED8-9B24-67DD-1476-2305BAEF8310}"/>
              </a:ext>
            </a:extLst>
          </p:cNvPr>
          <p:cNvSpPr txBox="1"/>
          <p:nvPr/>
        </p:nvSpPr>
        <p:spPr>
          <a:xfrm>
            <a:off x="11798944" y="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9473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6EF20-6ED9-BF88-9045-C315B60E1B21}"/>
              </a:ext>
            </a:extLst>
          </p:cNvPr>
          <p:cNvSpPr txBox="1"/>
          <p:nvPr/>
        </p:nvSpPr>
        <p:spPr>
          <a:xfrm>
            <a:off x="1654325" y="75206"/>
            <a:ext cx="8683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3600" b="1" dirty="0">
                <a:solidFill>
                  <a:schemeClr val="bg1"/>
                </a:solidFill>
              </a:rPr>
              <a:t>Перелік посилань на використані світлини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DD910A6-7A3B-AD7B-16A6-BA7DE3BD38D6}"/>
              </a:ext>
            </a:extLst>
          </p:cNvPr>
          <p:cNvGrpSpPr/>
          <p:nvPr/>
        </p:nvGrpSpPr>
        <p:grpSpPr>
          <a:xfrm>
            <a:off x="407214" y="733049"/>
            <a:ext cx="12934915" cy="5102049"/>
            <a:chOff x="450757" y="908025"/>
            <a:chExt cx="12934915" cy="51020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D24C9D-D13A-4EE2-7A12-1F76DD2B95DA}"/>
                </a:ext>
              </a:extLst>
            </p:cNvPr>
            <p:cNvSpPr txBox="1"/>
            <p:nvPr/>
          </p:nvSpPr>
          <p:spPr>
            <a:xfrm>
              <a:off x="454689" y="908025"/>
              <a:ext cx="91548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 Як з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явився Харків: </a:t>
              </a:r>
              <a:r>
                <a:rPr lang="uk-UA" sz="1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ять версій походження міста: </a:t>
              </a:r>
              <a:r>
                <a:rPr lang="uk-UA" sz="1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іл</a:t>
              </a: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URL</a:t>
              </a:r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https://tourcenter.kh.ua/uk/node/1199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9DF32C-C782-A8C2-464C-21D5C3F78316}"/>
                </a:ext>
              </a:extLst>
            </p:cNvPr>
            <p:cNvSpPr txBox="1"/>
            <p:nvPr/>
          </p:nvSpPr>
          <p:spPr>
            <a:xfrm>
              <a:off x="450757" y="1181075"/>
              <a:ext cx="11022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 Харківський будинок з химерами: іл.</a:t>
              </a: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URL</a:t>
              </a:r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/>
                </a:rPr>
                <a:t>https://stezhkamu.com/places/356_kharkivskyy_budynok_z_khymeramy_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7D6F87-6B4C-D7C9-A778-5262D8D0FD78}"/>
                </a:ext>
              </a:extLst>
            </p:cNvPr>
            <p:cNvSpPr txBox="1"/>
            <p:nvPr/>
          </p:nvSpPr>
          <p:spPr>
            <a:xfrm>
              <a:off x="457955" y="1449441"/>
              <a:ext cx="61068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 Держпром: іл. 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URL</a:t>
              </a: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https://uk.wikipedia.org/wiki/Держпром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CBF52-217E-58E2-7C0B-0CAC4AB1E24E}"/>
                </a:ext>
              </a:extLst>
            </p:cNvPr>
            <p:cNvSpPr txBox="1"/>
            <p:nvPr/>
          </p:nvSpPr>
          <p:spPr>
            <a:xfrm>
              <a:off x="473494" y="1718986"/>
              <a:ext cx="82667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Харківський іподром: іл. 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URL</a:t>
              </a: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https://uk.advisor.travel/poi/Harkivskiy-ipodrom-24876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A89853-90E0-EA0A-EF46-FA9BB1F2E828}"/>
                </a:ext>
              </a:extLst>
            </p:cNvPr>
            <p:cNvSpPr txBox="1"/>
            <p:nvPr/>
          </p:nvSpPr>
          <p:spPr>
            <a:xfrm>
              <a:off x="473494" y="1995605"/>
              <a:ext cx="129121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de-DE" sz="16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Media in </a:t>
              </a:r>
              <a:r>
                <a:rPr lang="de-DE" sz="1600" b="0" i="0" u="none" strike="noStrike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category</a:t>
              </a:r>
              <a:r>
                <a:rPr lang="de-DE" sz="16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6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de-DE" sz="1600" b="0" i="0" u="none" strike="noStrike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Kharkiv</a:t>
              </a:r>
              <a:r>
                <a:rPr lang="de-DE" sz="16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Hippodrome»</a:t>
              </a:r>
              <a:r>
                <a:rPr lang="uk-UA" sz="16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uk-UA" sz="1600" b="0" i="0" u="none" strike="noStrike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іл</a:t>
              </a:r>
              <a:r>
                <a:rPr lang="uk-UA" sz="16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URL</a:t>
              </a: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/>
                </a:rPr>
                <a:t>https://commons.wikimedia.org/wiki/Category:Kharkiv_Hippodrome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189CCB-5698-594E-5D8F-D4CDF60E82E5}"/>
                </a:ext>
              </a:extLst>
            </p:cNvPr>
            <p:cNvSpPr txBox="1"/>
            <p:nvPr/>
          </p:nvSpPr>
          <p:spPr>
            <a:xfrm>
              <a:off x="473494" y="2269796"/>
              <a:ext cx="1180455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</a:t>
              </a:r>
              <a:r>
                <a:rPr lang="ru-RU" sz="1600" dirty="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Харківський</a:t>
              </a:r>
              <a:r>
                <a:rPr lang="ru-RU" sz="16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іподром</a:t>
              </a:r>
              <a:r>
                <a:rPr lang="ru-RU" sz="16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sz="1600" dirty="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іл</a:t>
              </a:r>
              <a:r>
                <a:rPr lang="ru-RU" sz="16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6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URL</a:t>
              </a:r>
              <a:r>
                <a:rPr lang="uk-UA" sz="16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ru-RU" sz="16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9"/>
                </a:rPr>
                <a:t>https://uk.wikipedia.org/wiki/Харківський_іподром#/media/Файл:Харківський_іподром_іподром_кінних_перегонів_(рос._-_скачки)_фото_кін_ХІХ-поч_ХХ_століття.jpg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1C6345-0231-868B-9667-CFD3443FC811}"/>
                </a:ext>
              </a:extLst>
            </p:cNvPr>
            <p:cNvSpPr txBox="1"/>
            <p:nvPr/>
          </p:nvSpPr>
          <p:spPr>
            <a:xfrm>
              <a:off x="473494" y="3065175"/>
              <a:ext cx="11982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7. Харків. Будинок з химерами: іл. 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URL</a:t>
              </a: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de-DE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0"/>
                </a:rPr>
                <a:t>https://</a:t>
              </a:r>
              <a:r>
                <a:rPr lang="de-DE" sz="1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0"/>
                </a:rPr>
                <a:t>vikna.if.ua</a:t>
              </a:r>
              <a:r>
                <a:rPr lang="de-DE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0"/>
                </a:rPr>
                <a:t>/</a:t>
              </a:r>
              <a:r>
                <a:rPr lang="de-DE" sz="1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0"/>
                </a:rPr>
                <a:t>cikavo</a:t>
              </a:r>
              <a:r>
                <a:rPr lang="de-DE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0"/>
                </a:rPr>
                <a:t>/58428/</a:t>
              </a:r>
              <a:r>
                <a:rPr lang="de-DE" sz="1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0"/>
                </a:rPr>
                <a:t>view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F021A7-92F7-B558-3E48-DA76577CF4F6}"/>
                </a:ext>
              </a:extLst>
            </p:cNvPr>
            <p:cNvSpPr txBox="1"/>
            <p:nvPr/>
          </p:nvSpPr>
          <p:spPr>
            <a:xfrm>
              <a:off x="457955" y="3355833"/>
              <a:ext cx="1116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8. 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У центрі Харкова руйнується унікальний будинок у стилі модерн: 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іл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.  </a:t>
              </a:r>
              <a:r>
                <a:rPr lang="en-US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URL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1"/>
                </a:rPr>
                <a:t>https://lyuk.media/city/kharkiv-art-nouveau/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1ADD26-42DE-5B97-35FB-2D3E50C86031}"/>
                </a:ext>
              </a:extLst>
            </p:cNvPr>
            <p:cNvSpPr txBox="1"/>
            <p:nvPr/>
          </p:nvSpPr>
          <p:spPr>
            <a:xfrm>
              <a:off x="473494" y="3688291"/>
              <a:ext cx="97178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9. 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Харківська державна академія дизайну і мистецтв. Історія академії: 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іл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URL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/>
                </a:rPr>
                <a:t>https://ksada.org/1history.html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15939D-3F58-9F00-13F9-3F2AEBEEAB7B}"/>
                </a:ext>
              </a:extLst>
            </p:cNvPr>
            <p:cNvSpPr txBox="1"/>
            <p:nvPr/>
          </p:nvSpPr>
          <p:spPr>
            <a:xfrm>
              <a:off x="450757" y="4027643"/>
              <a:ext cx="116323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10. 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Харківська державна академія дизайну і мистецтв: 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іл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URL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3"/>
                </a:rPr>
                <a:t>https://student.kh.ua/ait-item/harkivska-derzhavna-akademiya-dizajnu-i-mistetstva/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A0D54B-863C-153D-75E8-9B4EA9B2AB36}"/>
                </a:ext>
              </a:extLst>
            </p:cNvPr>
            <p:cNvSpPr txBox="1"/>
            <p:nvPr/>
          </p:nvSpPr>
          <p:spPr>
            <a:xfrm>
              <a:off x="450757" y="4560749"/>
              <a:ext cx="11797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11. 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Театр "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Муссурі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" у Харкові. Цирк-театр "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Муссурі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" у Харкові – будівля з непростою долею: 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іл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URL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4"/>
                </a:rPr>
                <a:t>https://news.tochka.net/ua/80635-teatr-mussuri-v-kharkove-zdes-golosovali-za-sozdanie-sssr-foto/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C8EF4C-6C69-4B69-E860-032FE22E6DDC}"/>
                </a:ext>
              </a:extLst>
            </p:cNvPr>
            <p:cNvSpPr txBox="1"/>
            <p:nvPr/>
          </p:nvSpPr>
          <p:spPr>
            <a:xfrm>
              <a:off x="450757" y="5138219"/>
              <a:ext cx="84972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12. 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Будинок 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Шапара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(Харків): 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іл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URL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5"/>
                </a:rPr>
                <a:t>http://wikimapia.org/18193780/uk/Будинок-Шапара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67B770-2D62-D4DD-9B40-787C21ABB4C4}"/>
                </a:ext>
              </a:extLst>
            </p:cNvPr>
            <p:cNvSpPr txBox="1"/>
            <p:nvPr/>
          </p:nvSpPr>
          <p:spPr>
            <a:xfrm>
              <a:off x="450757" y="5425299"/>
              <a:ext cx="1150544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13. 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Прогулянки по Харкову з Андрієм Парамоновим. Будинок купця Івана Романенка на Конторській вулиці: </a:t>
              </a:r>
              <a:r>
                <a:rPr lang="uk-UA" sz="1600" kern="1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іл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URL</a:t>
              </a:r>
              <a:r>
                <a:rPr lang="uk-UA" sz="16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ru-UA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5"/>
                </a:rPr>
                <a:t>https://2day.kh.ua/ua/kharkow/progulyanki-po-kharkovu-z-andriem-paramonovim-budinok-kupcya-ivana-romanenka-na-kontorskiy</a:t>
              </a:r>
              <a:endPara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8A0C33-6D10-DB6E-F872-CFEB50404112}"/>
              </a:ext>
            </a:extLst>
          </p:cNvPr>
          <p:cNvSpPr txBox="1"/>
          <p:nvPr/>
        </p:nvSpPr>
        <p:spPr>
          <a:xfrm>
            <a:off x="11798944" y="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7C566E-D088-5A38-BF8C-114273DFDFDA}"/>
              </a:ext>
            </a:extLst>
          </p:cNvPr>
          <p:cNvSpPr txBox="1"/>
          <p:nvPr/>
        </p:nvSpPr>
        <p:spPr>
          <a:xfrm>
            <a:off x="429951" y="5786397"/>
            <a:ext cx="95386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Палац праці: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іл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https://uk.wikipedia.org/wiki/Палац_праці</a:t>
            </a:r>
            <a:endParaRPr lang="ru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AAEA84-ECC3-30AA-2342-5322FB38106F}"/>
              </a:ext>
            </a:extLst>
          </p:cNvPr>
          <p:cNvSpPr txBox="1"/>
          <p:nvPr/>
        </p:nvSpPr>
        <p:spPr>
          <a:xfrm>
            <a:off x="429951" y="6027425"/>
            <a:ext cx="8363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Національний юридичний університет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ім.Ярослава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Мудрого: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іл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https://nlu.edu</a:t>
            </a:r>
            <a:r>
              <a:rPr lang="ru-UA" dirty="0">
                <a:hlinkClick r:id="rId17"/>
              </a:rPr>
              <a:t>.ua</a:t>
            </a:r>
            <a:endParaRPr lang="ru-U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876E59-7F98-5B90-5B70-17C2FCBCF932}"/>
              </a:ext>
            </a:extLst>
          </p:cNvPr>
          <p:cNvSpPr txBox="1"/>
          <p:nvPr/>
        </p:nvSpPr>
        <p:spPr>
          <a:xfrm>
            <a:off x="429951" y="6325682"/>
            <a:ext cx="83638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Будинок зі шпилем: </a:t>
            </a:r>
            <a:r>
              <a:rPr lang="uk-UA" sz="1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іл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uk-UA" sz="1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</a:t>
            </a:r>
            <a:r>
              <a:rPr lang="de-DE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moniacs.kh.ua</a:t>
            </a:r>
            <a:r>
              <a:rPr lang="de-D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/</a:t>
            </a:r>
            <a:r>
              <a:rPr lang="de-DE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uk</a:t>
            </a:r>
            <a:r>
              <a:rPr lang="de-D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/</a:t>
            </a:r>
            <a:r>
              <a:rPr lang="de-DE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budinok-zi-shpilem</a:t>
            </a:r>
            <a:r>
              <a:rPr lang="de-D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/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35244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44BE9-EB5B-6BBE-BDF7-95F408900873}"/>
              </a:ext>
            </a:extLst>
          </p:cNvPr>
          <p:cNvSpPr txBox="1"/>
          <p:nvPr/>
        </p:nvSpPr>
        <p:spPr>
          <a:xfrm>
            <a:off x="2412546" y="2180868"/>
            <a:ext cx="76499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6600" b="1" dirty="0">
                <a:solidFill>
                  <a:schemeClr val="bg1"/>
                </a:solidFill>
              </a:rPr>
              <a:t>Дякую за увагу!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DA42C-6768-9A85-EEB7-B2D8E4B8C479}"/>
              </a:ext>
            </a:extLst>
          </p:cNvPr>
          <p:cNvSpPr txBox="1"/>
          <p:nvPr/>
        </p:nvSpPr>
        <p:spPr>
          <a:xfrm>
            <a:off x="11798944" y="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101550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E089769-E1F1-2833-CD43-3592BD311F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1780894"/>
              </p:ext>
            </p:extLst>
          </p:nvPr>
        </p:nvGraphicFramePr>
        <p:xfrm>
          <a:off x="325821" y="220717"/>
          <a:ext cx="11571889" cy="640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D6F48D-240C-748C-5A21-84475606B3C5}"/>
              </a:ext>
            </a:extLst>
          </p:cNvPr>
          <p:cNvSpPr txBox="1"/>
          <p:nvPr/>
        </p:nvSpPr>
        <p:spPr>
          <a:xfrm>
            <a:off x="11934669" y="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4337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F729139-D4AA-D292-2F2E-C4C1EA584A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222348"/>
              </p:ext>
            </p:extLst>
          </p:nvPr>
        </p:nvGraphicFramePr>
        <p:xfrm>
          <a:off x="236482" y="157655"/>
          <a:ext cx="11719035" cy="6403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5E1887-1C21-10BE-1ECE-6A4227F285B5}"/>
              </a:ext>
            </a:extLst>
          </p:cNvPr>
          <p:cNvSpPr txBox="1"/>
          <p:nvPr/>
        </p:nvSpPr>
        <p:spPr>
          <a:xfrm>
            <a:off x="11934669" y="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48209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08FF9-26A1-6F3A-BE05-2BEC2164ED0B}"/>
              </a:ext>
            </a:extLst>
          </p:cNvPr>
          <p:cNvSpPr txBox="1"/>
          <p:nvPr/>
        </p:nvSpPr>
        <p:spPr>
          <a:xfrm>
            <a:off x="3041574" y="150116"/>
            <a:ext cx="6108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Модерн як </a:t>
            </a:r>
            <a:r>
              <a:rPr lang="ru-RU" sz="3600" b="1" dirty="0" err="1">
                <a:solidFill>
                  <a:schemeClr val="bg1"/>
                </a:solidFill>
              </a:rPr>
              <a:t>архітектурний</a:t>
            </a:r>
            <a:r>
              <a:rPr lang="ru-RU" sz="3600" b="1" dirty="0">
                <a:solidFill>
                  <a:schemeClr val="bg1"/>
                </a:solidFill>
              </a:rPr>
              <a:t> стиль в </a:t>
            </a:r>
            <a:r>
              <a:rPr lang="ru-RU" sz="3600" b="1" dirty="0" err="1">
                <a:solidFill>
                  <a:schemeClr val="bg1"/>
                </a:solidFill>
              </a:rPr>
              <a:t>Україні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F86D133-F2C8-2A6E-2C8E-0103CB47B5DB}"/>
              </a:ext>
            </a:extLst>
          </p:cNvPr>
          <p:cNvSpPr/>
          <p:nvPr/>
        </p:nvSpPr>
        <p:spPr>
          <a:xfrm>
            <a:off x="326954" y="1677224"/>
            <a:ext cx="7881255" cy="4533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Модерн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стильовий</a:t>
            </a:r>
            <a:r>
              <a:rPr lang="ru-RU" dirty="0"/>
              <a:t> </a:t>
            </a:r>
            <a:r>
              <a:rPr lang="ru-RU" dirty="0" err="1"/>
              <a:t>напрям</a:t>
            </a:r>
            <a:r>
              <a:rPr lang="ru-RU" dirty="0"/>
              <a:t> у </a:t>
            </a:r>
            <a:r>
              <a:rPr lang="ru-RU" dirty="0" err="1"/>
              <a:t>мистецтві</a:t>
            </a:r>
            <a:r>
              <a:rPr lang="ru-RU" dirty="0"/>
              <a:t> </a:t>
            </a:r>
            <a:r>
              <a:rPr lang="ru-RU" dirty="0" err="1"/>
              <a:t>кінця</a:t>
            </a:r>
            <a:r>
              <a:rPr lang="ru-RU" dirty="0"/>
              <a:t> 19 — початку 20 ст.,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синусоїдальні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, </a:t>
            </a:r>
            <a:r>
              <a:rPr lang="ru-RU" dirty="0" err="1"/>
              <a:t>стилізовані</a:t>
            </a:r>
            <a:r>
              <a:rPr lang="ru-RU" dirty="0"/>
              <a:t> </a:t>
            </a:r>
            <a:r>
              <a:rPr lang="ru-RU" dirty="0" err="1"/>
              <a:t>квіти</a:t>
            </a:r>
            <a:r>
              <a:rPr lang="ru-RU" dirty="0"/>
              <a:t> та </a:t>
            </a:r>
            <a:r>
              <a:rPr lang="ru-RU" dirty="0" err="1"/>
              <a:t>хвилясті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. У </a:t>
            </a:r>
            <a:r>
              <a:rPr lang="ru-RU" dirty="0" err="1"/>
              <a:t>Харкові</a:t>
            </a:r>
            <a:r>
              <a:rPr lang="ru-RU" dirty="0"/>
              <a:t> </a:t>
            </a:r>
            <a:r>
              <a:rPr lang="ru-RU" dirty="0" err="1"/>
              <a:t>виник</a:t>
            </a:r>
            <a:r>
              <a:rPr lang="ru-RU" dirty="0"/>
              <a:t> 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художньо-архітектурний</a:t>
            </a:r>
            <a:r>
              <a:rPr lang="ru-RU" dirty="0"/>
              <a:t> </a:t>
            </a:r>
            <a:r>
              <a:rPr lang="ru-RU" dirty="0" err="1"/>
              <a:t>відділ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мав на </a:t>
            </a:r>
            <a:r>
              <a:rPr lang="ru-RU" dirty="0" err="1"/>
              <a:t>меті</a:t>
            </a:r>
            <a:r>
              <a:rPr lang="ru-RU" dirty="0"/>
              <a:t> </a:t>
            </a:r>
            <a:r>
              <a:rPr lang="ru-RU" dirty="0" err="1"/>
              <a:t>розповсюдження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стилю. </a:t>
            </a:r>
            <a:r>
              <a:rPr lang="ru-RU" dirty="0" err="1"/>
              <a:t>Харків</a:t>
            </a:r>
            <a:r>
              <a:rPr lang="ru-RU" dirty="0"/>
              <a:t> став </a:t>
            </a:r>
            <a:r>
              <a:rPr lang="ru-RU" dirty="0" err="1"/>
              <a:t>лідером</a:t>
            </a:r>
            <a:r>
              <a:rPr lang="ru-RU" dirty="0"/>
              <a:t> у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стилю </a:t>
            </a:r>
            <a:r>
              <a:rPr lang="ru-RU" dirty="0" err="1"/>
              <a:t>архітектури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,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вплив</a:t>
            </a:r>
            <a:r>
              <a:rPr lang="ru-RU" dirty="0"/>
              <a:t> модерну, </a:t>
            </a:r>
            <a:r>
              <a:rPr lang="ru-RU" dirty="0" err="1"/>
              <a:t>російська</a:t>
            </a:r>
            <a:r>
              <a:rPr lang="ru-RU" dirty="0"/>
              <a:t> </a:t>
            </a:r>
            <a:r>
              <a:rPr lang="ru-RU" dirty="0" err="1"/>
              <a:t>імперія</a:t>
            </a:r>
            <a:r>
              <a:rPr lang="ru-RU" dirty="0"/>
              <a:t> </a:t>
            </a:r>
            <a:r>
              <a:rPr lang="ru-RU" dirty="0" err="1"/>
              <a:t>протистояла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ускладнило</a:t>
            </a:r>
            <a:r>
              <a:rPr lang="ru-RU" dirty="0"/>
              <a:t> </a:t>
            </a:r>
            <a:r>
              <a:rPr lang="ru-RU" dirty="0" err="1"/>
              <a:t>розповсюдження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модерна.</a:t>
            </a:r>
          </a:p>
          <a:p>
            <a:pPr algn="ctr"/>
            <a:r>
              <a:rPr lang="ru-RU" dirty="0"/>
              <a:t>Модерн </a:t>
            </a:r>
            <a:r>
              <a:rPr lang="ru-RU" dirty="0" err="1"/>
              <a:t>сприяв</a:t>
            </a:r>
            <a:r>
              <a:rPr lang="ru-RU" dirty="0"/>
              <a:t> </a:t>
            </a:r>
            <a:r>
              <a:rPr lang="ru-RU" dirty="0" err="1"/>
              <a:t>індивідуалізаціі</a:t>
            </a:r>
            <a:r>
              <a:rPr lang="ru-RU" dirty="0"/>
              <a:t>̈ </a:t>
            </a:r>
            <a:r>
              <a:rPr lang="ru-RU" dirty="0" err="1"/>
              <a:t>творчості</a:t>
            </a:r>
            <a:r>
              <a:rPr lang="ru-RU" dirty="0"/>
              <a:t>, </a:t>
            </a:r>
            <a:r>
              <a:rPr lang="ru-RU" dirty="0" err="1"/>
              <a:t>примушував</a:t>
            </a:r>
            <a:r>
              <a:rPr lang="ru-RU" dirty="0"/>
              <a:t> </a:t>
            </a:r>
            <a:r>
              <a:rPr lang="ru-RU" dirty="0" err="1"/>
              <a:t>архітекторів</a:t>
            </a:r>
            <a:r>
              <a:rPr lang="ru-RU" dirty="0"/>
              <a:t> </a:t>
            </a:r>
            <a:r>
              <a:rPr lang="ru-RU" dirty="0" err="1"/>
              <a:t>шукати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та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невідомі</a:t>
            </a:r>
            <a:r>
              <a:rPr lang="ru-RU" dirty="0"/>
              <a:t> </a:t>
            </a:r>
            <a:r>
              <a:rPr lang="ru-RU" dirty="0" err="1"/>
              <a:t>конструкціі</a:t>
            </a:r>
            <a:r>
              <a:rPr lang="ru-RU" dirty="0"/>
              <a:t>̈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декоративні</a:t>
            </a:r>
            <a:r>
              <a:rPr lang="ru-RU" dirty="0"/>
              <a:t> </a:t>
            </a:r>
            <a:r>
              <a:rPr lang="ru-RU" dirty="0" err="1"/>
              <a:t>прийоми</a:t>
            </a:r>
            <a:r>
              <a:rPr lang="ru-RU" dirty="0"/>
              <a:t>, </a:t>
            </a:r>
            <a:r>
              <a:rPr lang="ru-RU" dirty="0" err="1"/>
              <a:t>хоча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не </a:t>
            </a:r>
            <a:r>
              <a:rPr lang="ru-RU" dirty="0" err="1"/>
              <a:t>зважити</a:t>
            </a:r>
            <a:r>
              <a:rPr lang="ru-RU" dirty="0"/>
              <a:t> на </a:t>
            </a:r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його</a:t>
            </a:r>
            <a:r>
              <a:rPr lang="ru-RU" dirty="0"/>
              <a:t> </a:t>
            </a:r>
            <a:r>
              <a:rPr lang="ru-RU" dirty="0" err="1"/>
              <a:t>протиріччя</a:t>
            </a:r>
            <a:r>
              <a:rPr lang="ru-RU" dirty="0"/>
              <a:t>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раціональноі</a:t>
            </a:r>
            <a:r>
              <a:rPr lang="ru-RU" dirty="0"/>
              <a:t>̈ </a:t>
            </a:r>
            <a:r>
              <a:rPr lang="ru-RU" dirty="0" err="1"/>
              <a:t>теоретичноі</a:t>
            </a:r>
            <a:r>
              <a:rPr lang="ru-RU" dirty="0"/>
              <a:t>̈ </a:t>
            </a:r>
            <a:r>
              <a:rPr lang="ru-RU" dirty="0" err="1"/>
              <a:t>концепціі</a:t>
            </a:r>
            <a:r>
              <a:rPr lang="ru-RU" dirty="0"/>
              <a:t>̈ </a:t>
            </a:r>
            <a:r>
              <a:rPr lang="ru-RU" dirty="0" err="1"/>
              <a:t>архітектори</a:t>
            </a:r>
            <a:r>
              <a:rPr lang="ru-RU" dirty="0"/>
              <a:t> </a:t>
            </a:r>
            <a:r>
              <a:rPr lang="ru-RU" dirty="0" err="1"/>
              <a:t>відходили</a:t>
            </a:r>
            <a:r>
              <a:rPr lang="ru-RU" dirty="0"/>
              <a:t> на </a:t>
            </a:r>
            <a:r>
              <a:rPr lang="ru-RU" dirty="0" err="1"/>
              <a:t>практиці</a:t>
            </a:r>
            <a:r>
              <a:rPr lang="ru-RU" dirty="0"/>
              <a:t>, </a:t>
            </a:r>
            <a:r>
              <a:rPr lang="ru-RU" dirty="0" err="1"/>
              <a:t>звертаючись</a:t>
            </a:r>
            <a:r>
              <a:rPr lang="ru-RU" dirty="0"/>
              <a:t> до </a:t>
            </a:r>
            <a:r>
              <a:rPr lang="ru-RU" dirty="0" err="1"/>
              <a:t>декоративності</a:t>
            </a:r>
            <a:r>
              <a:rPr lang="ru-RU" dirty="0"/>
              <a:t>: форма </a:t>
            </a:r>
            <a:r>
              <a:rPr lang="ru-RU" dirty="0" err="1"/>
              <a:t>параболи</a:t>
            </a:r>
            <a:r>
              <a:rPr lang="ru-RU" dirty="0"/>
              <a:t> у фронтонах, </a:t>
            </a:r>
            <a:r>
              <a:rPr lang="ru-RU" dirty="0" err="1"/>
              <a:t>криволінійні</a:t>
            </a:r>
            <a:r>
              <a:rPr lang="ru-RU" dirty="0"/>
              <a:t> </a:t>
            </a:r>
            <a:r>
              <a:rPr lang="ru-RU" dirty="0" err="1"/>
              <a:t>вирішення</a:t>
            </a:r>
            <a:r>
              <a:rPr lang="ru-RU" dirty="0"/>
              <a:t> у </a:t>
            </a:r>
            <a:r>
              <a:rPr lang="ru-RU" dirty="0" err="1"/>
              <a:t>приміщеннях</a:t>
            </a:r>
            <a:r>
              <a:rPr lang="ru-RU" dirty="0"/>
              <a:t>, </a:t>
            </a:r>
            <a:r>
              <a:rPr lang="ru-RU" dirty="0" err="1"/>
              <a:t>стилізація</a:t>
            </a:r>
            <a:r>
              <a:rPr lang="ru-RU" dirty="0"/>
              <a:t> </a:t>
            </a:r>
            <a:r>
              <a:rPr lang="ru-RU" dirty="0" err="1"/>
              <a:t>рослинного</a:t>
            </a:r>
            <a:r>
              <a:rPr lang="ru-RU" dirty="0"/>
              <a:t> та </a:t>
            </a:r>
            <a:r>
              <a:rPr lang="ru-RU" dirty="0" err="1"/>
              <a:t>тваринного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та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винаходів</a:t>
            </a:r>
            <a:r>
              <a:rPr lang="ru-RU" dirty="0"/>
              <a:t> надавали </a:t>
            </a:r>
            <a:r>
              <a:rPr lang="ru-RU" dirty="0" err="1"/>
              <a:t>цьому</a:t>
            </a:r>
            <a:r>
              <a:rPr lang="ru-RU" dirty="0"/>
              <a:t> стилю </a:t>
            </a:r>
            <a:r>
              <a:rPr lang="ru-RU" dirty="0" err="1"/>
              <a:t>вигадливості</a:t>
            </a:r>
            <a:r>
              <a:rPr lang="ru-RU" dirty="0"/>
              <a:t> й </a:t>
            </a:r>
            <a:r>
              <a:rPr lang="ru-RU" dirty="0" err="1"/>
              <a:t>витонченості</a:t>
            </a:r>
            <a:r>
              <a:rPr lang="ru-RU" dirty="0"/>
              <a:t>, </a:t>
            </a:r>
            <a:r>
              <a:rPr lang="ru-RU" dirty="0" err="1"/>
              <a:t>водночас</a:t>
            </a:r>
            <a:r>
              <a:rPr lang="ru-RU" dirty="0"/>
              <a:t> </a:t>
            </a:r>
            <a:r>
              <a:rPr lang="ru-RU" dirty="0" err="1"/>
              <a:t>позбавляючи</a:t>
            </a:r>
            <a:r>
              <a:rPr lang="ru-RU" dirty="0"/>
              <a:t> </a:t>
            </a:r>
            <a:r>
              <a:rPr lang="ru-RU" dirty="0" err="1"/>
              <a:t>його</a:t>
            </a:r>
            <a:r>
              <a:rPr lang="ru-RU" dirty="0"/>
              <a:t> </a:t>
            </a:r>
            <a:r>
              <a:rPr lang="ru-RU" dirty="0" err="1"/>
              <a:t>чистоти</a:t>
            </a:r>
            <a:r>
              <a:rPr lang="ru-RU" dirty="0"/>
              <a:t>.</a:t>
            </a:r>
          </a:p>
        </p:txBody>
      </p:sp>
      <p:pic>
        <p:nvPicPr>
          <p:cNvPr id="1026" name="Picture 2" descr="1__2">
            <a:extLst>
              <a:ext uri="{FF2B5EF4-FFF2-40B4-BE49-F238E27FC236}">
                <a16:creationId xmlns:a16="http://schemas.microsoft.com/office/drawing/2014/main" id="{6644DC90-1E9C-91C7-A766-BF58C11C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5163" y="820994"/>
            <a:ext cx="3476007" cy="3058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 институт - Інститут рослинництва ім. В. Я. Юр'єва НААН">
            <a:extLst>
              <a:ext uri="{FF2B5EF4-FFF2-40B4-BE49-F238E27FC236}">
                <a16:creationId xmlns:a16="http://schemas.microsoft.com/office/drawing/2014/main" id="{EFBC231A-7AC8-0BE4-2D9D-783234DD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164" y="3879880"/>
            <a:ext cx="3499744" cy="1853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3C97C9-DCC8-5709-24E2-4C3DC0527982}"/>
              </a:ext>
            </a:extLst>
          </p:cNvPr>
          <p:cNvSpPr txBox="1"/>
          <p:nvPr/>
        </p:nvSpPr>
        <p:spPr>
          <a:xfrm>
            <a:off x="8557536" y="5733670"/>
            <a:ext cx="3634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  <a:effectLst/>
              </a:rPr>
              <a:t>Один з перших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будинків</a:t>
            </a:r>
            <a:r>
              <a:rPr lang="ru-RU" sz="1400" dirty="0">
                <a:solidFill>
                  <a:srgbClr val="FFFFFF"/>
                </a:solidFill>
                <a:effectLst/>
              </a:rPr>
              <a:t> у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стилі</a:t>
            </a:r>
            <a:r>
              <a:rPr lang="ru-RU" sz="1400" dirty="0">
                <a:solidFill>
                  <a:srgbClr val="FFFFFF"/>
                </a:solidFill>
                <a:effectLst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українського</a:t>
            </a:r>
            <a:r>
              <a:rPr lang="ru-RU" sz="1400" dirty="0">
                <a:solidFill>
                  <a:srgbClr val="FFFFFF"/>
                </a:solidFill>
                <a:effectLst/>
              </a:rPr>
              <a:t> модерну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звели</a:t>
            </a:r>
            <a:r>
              <a:rPr lang="ru-RU" sz="1400" dirty="0">
                <a:solidFill>
                  <a:srgbClr val="FFFFFF"/>
                </a:solidFill>
                <a:effectLst/>
              </a:rPr>
              <a:t> 1913-го для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сільськогосподарської</a:t>
            </a:r>
            <a:r>
              <a:rPr lang="ru-RU" sz="1400" dirty="0">
                <a:solidFill>
                  <a:srgbClr val="FFFFFF"/>
                </a:solidFill>
                <a:effectLst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селекційної</a:t>
            </a:r>
            <a:r>
              <a:rPr lang="ru-RU" sz="1400" dirty="0">
                <a:solidFill>
                  <a:srgbClr val="FFFFFF"/>
                </a:solidFill>
                <a:effectLst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станції</a:t>
            </a:r>
            <a:r>
              <a:rPr lang="ru-RU" sz="1400" dirty="0">
                <a:solidFill>
                  <a:srgbClr val="FFFFFF"/>
                </a:solidFill>
                <a:effectLst/>
              </a:rPr>
              <a:t> (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нині</a:t>
            </a:r>
            <a:r>
              <a:rPr lang="ru-RU" sz="1400" dirty="0">
                <a:solidFill>
                  <a:srgbClr val="FFFFFF"/>
                </a:solidFill>
                <a:effectLst/>
              </a:rPr>
              <a:t> –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Інститут</a:t>
            </a:r>
            <a:r>
              <a:rPr lang="ru-RU" sz="1400" dirty="0">
                <a:solidFill>
                  <a:srgbClr val="FFFFFF"/>
                </a:solidFill>
                <a:effectLst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рослинництва</a:t>
            </a:r>
            <a:r>
              <a:rPr lang="ru-RU" sz="1400" dirty="0">
                <a:solidFill>
                  <a:srgbClr val="FFFFFF"/>
                </a:solidFill>
                <a:effectLst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ім</a:t>
            </a:r>
            <a:r>
              <a:rPr lang="ru-RU" sz="1400" dirty="0">
                <a:solidFill>
                  <a:srgbClr val="FFFFFF"/>
                </a:solidFill>
                <a:effectLst/>
              </a:rPr>
              <a:t>. </a:t>
            </a:r>
            <a:r>
              <a:rPr lang="ru-RU" sz="1400" dirty="0" err="1">
                <a:solidFill>
                  <a:srgbClr val="FFFFFF"/>
                </a:solidFill>
                <a:effectLst/>
              </a:rPr>
              <a:t>Юр'єва</a:t>
            </a:r>
            <a:r>
              <a:rPr lang="ru-RU" sz="1400" dirty="0">
                <a:solidFill>
                  <a:srgbClr val="FFFFFF"/>
                </a:solidFill>
                <a:effectLst/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88A3A-EA07-66EC-3B94-18B7C7D57497}"/>
              </a:ext>
            </a:extLst>
          </p:cNvPr>
          <p:cNvSpPr txBox="1"/>
          <p:nvPr/>
        </p:nvSpPr>
        <p:spPr>
          <a:xfrm>
            <a:off x="11934669" y="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1203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72D3C-FB05-4E36-1E7B-44CA69908D44}"/>
              </a:ext>
            </a:extLst>
          </p:cNvPr>
          <p:cNvSpPr txBox="1"/>
          <p:nvPr/>
        </p:nvSpPr>
        <p:spPr>
          <a:xfrm>
            <a:off x="3041574" y="73916"/>
            <a:ext cx="6108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Загальна</a:t>
            </a:r>
            <a:r>
              <a:rPr lang="ru-RU" sz="3600" b="1" dirty="0">
                <a:solidFill>
                  <a:schemeClr val="bg1"/>
                </a:solidFill>
              </a:rPr>
              <a:t> характеристика </a:t>
            </a:r>
            <a:r>
              <a:rPr lang="ru-RU" sz="3600" b="1" dirty="0" err="1">
                <a:solidFill>
                  <a:schemeClr val="bg1"/>
                </a:solidFill>
              </a:rPr>
              <a:t>архітектури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міста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Харкова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6CA5FF-1018-A2F6-16FE-B76D9344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4" y="1306772"/>
            <a:ext cx="2454703" cy="237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D11D1D-83A8-0CA9-6A98-9F1EA33BBA31}"/>
              </a:ext>
            </a:extLst>
          </p:cNvPr>
          <p:cNvSpPr txBox="1"/>
          <p:nvPr/>
        </p:nvSpPr>
        <p:spPr>
          <a:xfrm>
            <a:off x="631513" y="3699170"/>
            <a:ext cx="6106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FFFFFF"/>
                </a:solidFill>
                <a:effectLst/>
              </a:rPr>
              <a:t>Будинок</a:t>
            </a:r>
            <a:r>
              <a:rPr lang="ru-RU" sz="1400" dirty="0">
                <a:solidFill>
                  <a:srgbClr val="FFFFFF"/>
                </a:solidFill>
                <a:effectLst/>
              </a:rPr>
              <a:t> з химерами - модерн</a:t>
            </a:r>
          </a:p>
        </p:txBody>
      </p:sp>
      <p:pic>
        <p:nvPicPr>
          <p:cNvPr id="15" name="Рисунок 14" descr="Изображение выглядит как на открытом воздухе, дерево, Аэрофотосъемк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56153A93-4C28-134D-79E5-B39A07FEC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951" y="1451401"/>
            <a:ext cx="2902407" cy="2171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C38C7-9C97-F957-9961-7F7F430EE1D4}"/>
              </a:ext>
            </a:extLst>
          </p:cNvPr>
          <p:cNvSpPr txBox="1"/>
          <p:nvPr/>
        </p:nvSpPr>
        <p:spPr>
          <a:xfrm>
            <a:off x="4622210" y="3670816"/>
            <a:ext cx="231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400" dirty="0">
                <a:solidFill>
                  <a:schemeClr val="bg1"/>
                </a:solidFill>
              </a:rPr>
              <a:t>Держпром - конструктивізм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546BBC-2877-CE29-B62B-5F5C07D0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98" y="1340984"/>
            <a:ext cx="3206898" cy="2274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2115F-DB96-12DF-6401-938491199980}"/>
              </a:ext>
            </a:extLst>
          </p:cNvPr>
          <p:cNvSpPr txBox="1"/>
          <p:nvPr/>
        </p:nvSpPr>
        <p:spPr>
          <a:xfrm>
            <a:off x="8178407" y="3677283"/>
            <a:ext cx="3382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400" dirty="0">
                <a:solidFill>
                  <a:schemeClr val="bg1"/>
                </a:solidFill>
              </a:rPr>
              <a:t>НЮУ ім. Ярослава Мудрого - неоренесанс</a:t>
            </a:r>
          </a:p>
        </p:txBody>
      </p:sp>
      <p:pic>
        <p:nvPicPr>
          <p:cNvPr id="6" name="Picture 2" descr="Будинок зі шпилем – Харків, що манить">
            <a:extLst>
              <a:ext uri="{FF2B5EF4-FFF2-40B4-BE49-F238E27FC236}">
                <a16:creationId xmlns:a16="http://schemas.microsoft.com/office/drawing/2014/main" id="{B505A683-19EC-7430-19C6-2EDE22D3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15" y="4106622"/>
            <a:ext cx="3250974" cy="2166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CA7E6F-F571-D68E-E2CA-D4727F878B08}"/>
              </a:ext>
            </a:extLst>
          </p:cNvPr>
          <p:cNvSpPr txBox="1"/>
          <p:nvPr/>
        </p:nvSpPr>
        <p:spPr>
          <a:xfrm>
            <a:off x="1754471" y="6320899"/>
            <a:ext cx="3195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400" dirty="0">
                <a:solidFill>
                  <a:schemeClr val="bg1"/>
                </a:solidFill>
              </a:rPr>
              <a:t>Будинок зі шпилем – сталінський ампір</a:t>
            </a:r>
          </a:p>
        </p:txBody>
      </p:sp>
      <p:pic>
        <p:nvPicPr>
          <p:cNvPr id="1034" name="Picture 10" descr="ᗚ Знищена краса. Палац праці у Харкові | Хронограф - Слобідський край">
            <a:extLst>
              <a:ext uri="{FF2B5EF4-FFF2-40B4-BE49-F238E27FC236}">
                <a16:creationId xmlns:a16="http://schemas.microsoft.com/office/drawing/2014/main" id="{F0F8778C-E214-BACC-F96A-2570ED437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"/>
          <a:stretch/>
        </p:blipFill>
        <p:spPr bwMode="auto">
          <a:xfrm>
            <a:off x="5545992" y="4108194"/>
            <a:ext cx="4239643" cy="215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2ACEFD-2C8D-F6CA-B431-2363EEA399D7}"/>
              </a:ext>
            </a:extLst>
          </p:cNvPr>
          <p:cNvSpPr txBox="1"/>
          <p:nvPr/>
        </p:nvSpPr>
        <p:spPr>
          <a:xfrm>
            <a:off x="6682789" y="6322702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400" dirty="0">
                <a:solidFill>
                  <a:schemeClr val="bg1"/>
                </a:solidFill>
              </a:rPr>
              <a:t>Палац праці - неокласицизм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53998-29C5-A6FB-1C50-734625FC3870}"/>
              </a:ext>
            </a:extLst>
          </p:cNvPr>
          <p:cNvSpPr txBox="1"/>
          <p:nvPr/>
        </p:nvSpPr>
        <p:spPr>
          <a:xfrm>
            <a:off x="11934669" y="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841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1"/>
      <p:bldP spid="4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pic>
        <p:nvPicPr>
          <p:cNvPr id="5" name="Рисунок 4" descr="Изображение выглядит как карта, текст, атлас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8B3F32D8-69EC-4856-9ADB-10314B89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1537265"/>
            <a:ext cx="7620000" cy="485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1B589-3678-B997-2BCB-AFF752E42250}"/>
              </a:ext>
            </a:extLst>
          </p:cNvPr>
          <p:cNvSpPr txBox="1"/>
          <p:nvPr/>
        </p:nvSpPr>
        <p:spPr>
          <a:xfrm>
            <a:off x="1673679" y="217584"/>
            <a:ext cx="8844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err="1">
                <a:solidFill>
                  <a:schemeClr val="bg1"/>
                </a:solidFill>
              </a:rPr>
              <a:t>Екскурсійний</a:t>
            </a:r>
            <a:r>
              <a:rPr lang="ru-RU" sz="3600" b="1" dirty="0">
                <a:solidFill>
                  <a:schemeClr val="bg1"/>
                </a:solidFill>
              </a:rPr>
              <a:t> маршрут </a:t>
            </a:r>
            <a:r>
              <a:rPr lang="ru-RU" sz="3600" b="1" dirty="0" err="1">
                <a:solidFill>
                  <a:schemeClr val="bg1"/>
                </a:solidFill>
              </a:rPr>
              <a:t>архітектурними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пам'ятками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міста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Харкова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B337FE6-F353-17C0-CF3C-A727316FAEF4}"/>
              </a:ext>
            </a:extLst>
          </p:cNvPr>
          <p:cNvGrpSpPr/>
          <p:nvPr/>
        </p:nvGrpSpPr>
        <p:grpSpPr>
          <a:xfrm>
            <a:off x="3428363" y="2615317"/>
            <a:ext cx="1743282" cy="246221"/>
            <a:chOff x="3117701" y="-784190"/>
            <a:chExt cx="1743282" cy="246221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AE90FC77-F80F-13CB-6FD2-FABEE7982BEA}"/>
                </a:ext>
              </a:extLst>
            </p:cNvPr>
            <p:cNvSpPr/>
            <p:nvPr/>
          </p:nvSpPr>
          <p:spPr>
            <a:xfrm>
              <a:off x="3117701" y="-769491"/>
              <a:ext cx="1050306" cy="21844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BA5A0A-8046-239D-5C28-6E04D7B167D4}"/>
                </a:ext>
              </a:extLst>
            </p:cNvPr>
            <p:cNvSpPr txBox="1"/>
            <p:nvPr/>
          </p:nvSpPr>
          <p:spPr>
            <a:xfrm>
              <a:off x="3117701" y="-784190"/>
              <a:ext cx="174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UA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Садиба Мюнха</a:t>
              </a:r>
            </a:p>
          </p:txBody>
        </p:sp>
      </p:grpSp>
      <p:pic>
        <p:nvPicPr>
          <p:cNvPr id="9" name="Рисунок 8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A86E4D1-72BE-EE62-9DF4-5B7E0163AD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303"/>
          <a:stretch/>
        </p:blipFill>
        <p:spPr>
          <a:xfrm>
            <a:off x="8196115" y="2484479"/>
            <a:ext cx="3729662" cy="249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906DE26-FD35-7C1E-7DFD-22FD8C4E1C0A}"/>
              </a:ext>
            </a:extLst>
          </p:cNvPr>
          <p:cNvGrpSpPr/>
          <p:nvPr/>
        </p:nvGrpSpPr>
        <p:grpSpPr>
          <a:xfrm>
            <a:off x="5027148" y="2708957"/>
            <a:ext cx="1743282" cy="246221"/>
            <a:chOff x="5075693" y="-53987"/>
            <a:chExt cx="1743282" cy="246221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F9EA0B7D-E1EA-3942-767F-8C90A3670F56}"/>
                </a:ext>
              </a:extLst>
            </p:cNvPr>
            <p:cNvSpPr/>
            <p:nvPr/>
          </p:nvSpPr>
          <p:spPr>
            <a:xfrm>
              <a:off x="5075693" y="-36358"/>
              <a:ext cx="1270000" cy="21844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E54AE0-CF86-6E4C-A53B-50F7A7C13C5C}"/>
                </a:ext>
              </a:extLst>
            </p:cNvPr>
            <p:cNvSpPr txBox="1"/>
            <p:nvPr/>
          </p:nvSpPr>
          <p:spPr>
            <a:xfrm>
              <a:off x="5075693" y="-53987"/>
              <a:ext cx="174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UA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Будинок з химерами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7473BB1-32B0-1804-B138-E2DF87402766}"/>
              </a:ext>
            </a:extLst>
          </p:cNvPr>
          <p:cNvGrpSpPr/>
          <p:nvPr/>
        </p:nvGrpSpPr>
        <p:grpSpPr>
          <a:xfrm>
            <a:off x="5626096" y="1846660"/>
            <a:ext cx="1649187" cy="246221"/>
            <a:chOff x="5626096" y="1846660"/>
            <a:chExt cx="1649187" cy="246221"/>
          </a:xfrm>
        </p:grpSpPr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D817EB52-515B-BF90-B170-76CE49AFF0F6}"/>
                </a:ext>
              </a:extLst>
            </p:cNvPr>
            <p:cNvSpPr/>
            <p:nvPr/>
          </p:nvSpPr>
          <p:spPr>
            <a:xfrm>
              <a:off x="5661025" y="1860550"/>
              <a:ext cx="1270000" cy="21844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30A282-03E1-1699-EAA4-200CDAC094F7}"/>
                </a:ext>
              </a:extLst>
            </p:cNvPr>
            <p:cNvSpPr txBox="1"/>
            <p:nvPr/>
          </p:nvSpPr>
          <p:spPr>
            <a:xfrm>
              <a:off x="5626096" y="1846660"/>
              <a:ext cx="16491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UA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Харківський іподром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5AB5A13-CEDB-5AB4-EC9F-F8FDD7EA2766}"/>
              </a:ext>
            </a:extLst>
          </p:cNvPr>
          <p:cNvGrpSpPr/>
          <p:nvPr/>
        </p:nvGrpSpPr>
        <p:grpSpPr>
          <a:xfrm>
            <a:off x="5167317" y="3796771"/>
            <a:ext cx="2066365" cy="400110"/>
            <a:chOff x="5150700" y="-91263"/>
            <a:chExt cx="2066365" cy="400110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F2631819-E227-0B82-3A97-38DD3016EAB7}"/>
                </a:ext>
              </a:extLst>
            </p:cNvPr>
            <p:cNvSpPr/>
            <p:nvPr/>
          </p:nvSpPr>
          <p:spPr>
            <a:xfrm>
              <a:off x="5171645" y="-65913"/>
              <a:ext cx="1794240" cy="349410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1DC02F-A9BC-6789-995B-A0B1FB29637A}"/>
                </a:ext>
              </a:extLst>
            </p:cNvPr>
            <p:cNvSpPr txBox="1"/>
            <p:nvPr/>
          </p:nvSpPr>
          <p:spPr>
            <a:xfrm>
              <a:off x="5150700" y="-91263"/>
              <a:ext cx="20663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Харківська</a:t>
              </a:r>
              <a:r>
                <a:rPr lang="ru-RU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державна</a:t>
              </a:r>
              <a:r>
                <a:rPr lang="ru-RU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академія</a:t>
              </a:r>
              <a:r>
                <a:rPr lang="ru-RU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дизайну і </a:t>
              </a:r>
              <a:r>
                <a:rPr lang="ru-RU" sz="1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мистецтв</a:t>
              </a:r>
              <a:endParaRPr lang="ru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8DEC8C2-A0FF-0619-E2A2-CE5CBB277BC6}"/>
              </a:ext>
            </a:extLst>
          </p:cNvPr>
          <p:cNvGrpSpPr/>
          <p:nvPr/>
        </p:nvGrpSpPr>
        <p:grpSpPr>
          <a:xfrm>
            <a:off x="1416050" y="4984134"/>
            <a:ext cx="1746858" cy="246221"/>
            <a:chOff x="1416050" y="4984134"/>
            <a:chExt cx="1746858" cy="246221"/>
          </a:xfrm>
        </p:grpSpPr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70DB9F07-2212-620F-2068-D70F856B5307}"/>
                </a:ext>
              </a:extLst>
            </p:cNvPr>
            <p:cNvSpPr/>
            <p:nvPr/>
          </p:nvSpPr>
          <p:spPr>
            <a:xfrm>
              <a:off x="1416050" y="4998024"/>
              <a:ext cx="1062947" cy="21844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223795-753E-D42D-2FDE-C16C14196671}"/>
                </a:ext>
              </a:extLst>
            </p:cNvPr>
            <p:cNvSpPr txBox="1"/>
            <p:nvPr/>
          </p:nvSpPr>
          <p:spPr>
            <a:xfrm>
              <a:off x="1419626" y="4984134"/>
              <a:ext cx="174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UA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Театр Муссурі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0ACF1A8-DE09-D382-7CBB-BD629BA84787}"/>
              </a:ext>
            </a:extLst>
          </p:cNvPr>
          <p:cNvGrpSpPr/>
          <p:nvPr/>
        </p:nvGrpSpPr>
        <p:grpSpPr>
          <a:xfrm>
            <a:off x="1416050" y="5673407"/>
            <a:ext cx="1815015" cy="246221"/>
            <a:chOff x="1416050" y="5673407"/>
            <a:chExt cx="1815015" cy="246221"/>
          </a:xfrm>
        </p:grpSpPr>
        <p:sp>
          <p:nvSpPr>
            <p:cNvPr id="27" name="Скругленный прямоугольник 26">
              <a:extLst>
                <a:ext uri="{FF2B5EF4-FFF2-40B4-BE49-F238E27FC236}">
                  <a16:creationId xmlns:a16="http://schemas.microsoft.com/office/drawing/2014/main" id="{25C8078C-B0C6-452F-7257-69BFDB63E63A}"/>
                </a:ext>
              </a:extLst>
            </p:cNvPr>
            <p:cNvSpPr/>
            <p:nvPr/>
          </p:nvSpPr>
          <p:spPr>
            <a:xfrm>
              <a:off x="1416051" y="5687448"/>
              <a:ext cx="1106366" cy="21844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1102A8-0320-2E76-30ED-743F3C75EB1B}"/>
                </a:ext>
              </a:extLst>
            </p:cNvPr>
            <p:cNvSpPr txBox="1"/>
            <p:nvPr/>
          </p:nvSpPr>
          <p:spPr>
            <a:xfrm>
              <a:off x="1416050" y="5673407"/>
              <a:ext cx="1815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UA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Будинок Шапара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AE481C8-C69B-FB30-C46A-5637002A07AC}"/>
              </a:ext>
            </a:extLst>
          </p:cNvPr>
          <p:cNvSpPr txBox="1"/>
          <p:nvPr/>
        </p:nvSpPr>
        <p:spPr>
          <a:xfrm>
            <a:off x="8403772" y="1944075"/>
            <a:ext cx="225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2400" b="1" i="1" dirty="0">
                <a:solidFill>
                  <a:schemeClr val="bg1"/>
                </a:solidFill>
              </a:rPr>
              <a:t>Легенда карти</a:t>
            </a:r>
          </a:p>
        </p:txBody>
      </p:sp>
      <p:sp>
        <p:nvSpPr>
          <p:cNvPr id="18" name="TextBox 17">
            <a:hlinkClick r:id="rId6"/>
            <a:extLst>
              <a:ext uri="{FF2B5EF4-FFF2-40B4-BE49-F238E27FC236}">
                <a16:creationId xmlns:a16="http://schemas.microsoft.com/office/drawing/2014/main" id="{D655389A-4D1A-BA69-4FE0-A7C7E4DB9059}"/>
              </a:ext>
            </a:extLst>
          </p:cNvPr>
          <p:cNvSpPr txBox="1"/>
          <p:nvPr/>
        </p:nvSpPr>
        <p:spPr>
          <a:xfrm>
            <a:off x="360136" y="6377816"/>
            <a:ext cx="9576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https://www.google.com/maps/d/edit?mid=1X7J3RNytrMzXbOwiqIxazsXG6pQvf5U&amp;usp=sharing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1881D-D081-9632-FB19-CCE183674146}"/>
              </a:ext>
            </a:extLst>
          </p:cNvPr>
          <p:cNvSpPr txBox="1"/>
          <p:nvPr/>
        </p:nvSpPr>
        <p:spPr>
          <a:xfrm>
            <a:off x="11934669" y="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1407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6ED65-D56E-FC06-B798-5C009E75C7BB}"/>
              </a:ext>
            </a:extLst>
          </p:cNvPr>
          <p:cNvSpPr txBox="1"/>
          <p:nvPr/>
        </p:nvSpPr>
        <p:spPr>
          <a:xfrm>
            <a:off x="2271032" y="88051"/>
            <a:ext cx="7649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err="1">
                <a:solidFill>
                  <a:schemeClr val="bg1"/>
                </a:solidFill>
              </a:rPr>
              <a:t>Харківський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іподром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1058774-324B-0169-A8EE-8729F1C55CD9}"/>
              </a:ext>
            </a:extLst>
          </p:cNvPr>
          <p:cNvSpPr/>
          <p:nvPr/>
        </p:nvSpPr>
        <p:spPr>
          <a:xfrm>
            <a:off x="126875" y="818915"/>
            <a:ext cx="7999761" cy="1687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Про те, </a:t>
            </a:r>
            <a:r>
              <a:rPr lang="ru-RU" dirty="0" err="1">
                <a:solidFill>
                  <a:srgbClr val="FFFFFF"/>
                </a:solidFill>
              </a:rPr>
              <a:t>що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Харківський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є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найстарішим</a:t>
            </a:r>
            <a:r>
              <a:rPr lang="ru-RU" dirty="0">
                <a:solidFill>
                  <a:srgbClr val="FFFFFF"/>
                </a:solidFill>
              </a:rPr>
              <a:t> в </a:t>
            </a:r>
            <a:r>
              <a:rPr lang="ru-RU" dirty="0" err="1">
                <a:solidFill>
                  <a:srgbClr val="FFFFFF"/>
                </a:solidFill>
              </a:rPr>
              <a:t>Україні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ru-RU" dirty="0" err="1">
                <a:solidFill>
                  <a:srgbClr val="FFFFFF"/>
                </a:solidFill>
              </a:rPr>
              <a:t>свідчать</a:t>
            </a:r>
            <a:r>
              <a:rPr lang="ru-RU" dirty="0">
                <a:solidFill>
                  <a:srgbClr val="FFFFFF"/>
                </a:solidFill>
              </a:rPr>
              <a:t> записи </a:t>
            </a:r>
            <a:r>
              <a:rPr lang="ru-RU" dirty="0" err="1">
                <a:solidFill>
                  <a:srgbClr val="FFFFFF"/>
                </a:solidFill>
              </a:rPr>
              <a:t>Хронології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Харківської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губернії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ru-RU" dirty="0" err="1">
                <a:solidFill>
                  <a:srgbClr val="FFFFFF"/>
                </a:solidFill>
              </a:rPr>
              <a:t>виданої</a:t>
            </a:r>
            <a:r>
              <a:rPr lang="ru-RU" dirty="0">
                <a:solidFill>
                  <a:srgbClr val="FFFFFF"/>
                </a:solidFill>
              </a:rPr>
              <a:t> у 1882 </a:t>
            </a:r>
            <a:r>
              <a:rPr lang="ru-RU" dirty="0" err="1">
                <a:solidFill>
                  <a:srgbClr val="FFFFFF"/>
                </a:solidFill>
              </a:rPr>
              <a:t>році</a:t>
            </a:r>
            <a:r>
              <a:rPr lang="ru-RU" dirty="0">
                <a:solidFill>
                  <a:srgbClr val="FFFFFF"/>
                </a:solidFill>
              </a:rPr>
              <a:t>, на яку </a:t>
            </a:r>
            <a:r>
              <a:rPr lang="ru-RU" dirty="0" err="1">
                <a:solidFill>
                  <a:srgbClr val="FFFFFF"/>
                </a:solidFill>
              </a:rPr>
              <a:t>посилається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відомий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історіограф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Харківського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іподрому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М.М.Пономаренко</a:t>
            </a:r>
            <a:r>
              <a:rPr lang="ru-RU" dirty="0">
                <a:solidFill>
                  <a:srgbClr val="FFFFFF"/>
                </a:solidFill>
              </a:rPr>
              <a:t> у </a:t>
            </a:r>
            <a:r>
              <a:rPr lang="ru-RU" dirty="0" err="1">
                <a:solidFill>
                  <a:srgbClr val="FFFFFF"/>
                </a:solidFill>
              </a:rPr>
              <a:t>брошурі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«К 150-летию Харьковского ипподрома»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Датою </a:t>
            </a:r>
            <a:r>
              <a:rPr lang="ru-RU" dirty="0" err="1">
                <a:solidFill>
                  <a:srgbClr val="FFFFFF"/>
                </a:solidFill>
              </a:rPr>
              <a:t>заснування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Харківського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іподрому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вважається</a:t>
            </a:r>
            <a:r>
              <a:rPr lang="ru-RU" dirty="0">
                <a:solidFill>
                  <a:srgbClr val="FFFFFF"/>
                </a:solidFill>
              </a:rPr>
              <a:t> 4 лютого 1848 року, коли </a:t>
            </a:r>
            <a:r>
              <a:rPr lang="ru-RU" dirty="0" err="1">
                <a:solidFill>
                  <a:srgbClr val="FFFFFF"/>
                </a:solidFill>
              </a:rPr>
              <a:t>відбулися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перші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офіційні</a:t>
            </a:r>
            <a:r>
              <a:rPr lang="ru-RU" dirty="0">
                <a:solidFill>
                  <a:srgbClr val="FFFFFF"/>
                </a:solidFill>
              </a:rPr>
              <a:t> скачки на </a:t>
            </a:r>
            <a:r>
              <a:rPr lang="ru-RU" dirty="0" err="1">
                <a:solidFill>
                  <a:srgbClr val="FFFFFF"/>
                </a:solidFill>
              </a:rPr>
              <a:t>Хрещенський</a:t>
            </a:r>
            <a:r>
              <a:rPr lang="ru-RU" dirty="0">
                <a:solidFill>
                  <a:srgbClr val="FFFFFF"/>
                </a:solidFill>
              </a:rPr>
              <a:t> ярмарок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07BA65CF-1C3B-F845-D7C3-E025853A7588}"/>
              </a:ext>
            </a:extLst>
          </p:cNvPr>
          <p:cNvSpPr/>
          <p:nvPr/>
        </p:nvSpPr>
        <p:spPr>
          <a:xfrm>
            <a:off x="126874" y="2666131"/>
            <a:ext cx="7999761" cy="1235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FFFFFF"/>
                </a:solidFill>
              </a:rPr>
              <a:t>Біговий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</a:t>
            </a:r>
            <a:r>
              <a:rPr lang="ru-RU" dirty="0">
                <a:solidFill>
                  <a:srgbClr val="FFFFFF"/>
                </a:solidFill>
              </a:rPr>
              <a:t> носив характер </a:t>
            </a:r>
            <a:r>
              <a:rPr lang="ru-RU" dirty="0" err="1">
                <a:solidFill>
                  <a:srgbClr val="FFFFFF"/>
                </a:solidFill>
              </a:rPr>
              <a:t>аматорського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ru-RU" dirty="0" err="1">
                <a:solidFill>
                  <a:srgbClr val="FFFFFF"/>
                </a:solidFill>
              </a:rPr>
              <a:t>місцевого</a:t>
            </a:r>
            <a:endParaRPr lang="ru-RU" dirty="0">
              <a:solidFill>
                <a:srgbClr val="FFFFFF"/>
              </a:solidFill>
            </a:endParaRPr>
          </a:p>
          <a:p>
            <a:pPr algn="ctr"/>
            <a:r>
              <a:rPr lang="ru-RU" dirty="0" err="1">
                <a:solidFill>
                  <a:srgbClr val="FFFFFF"/>
                </a:solidFill>
              </a:rPr>
              <a:t>значення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ru-RU" dirty="0" err="1">
                <a:solidFill>
                  <a:srgbClr val="FFFFFF"/>
                </a:solidFill>
              </a:rPr>
              <a:t>проте</a:t>
            </a:r>
            <a:r>
              <a:rPr lang="ru-RU" dirty="0">
                <a:solidFill>
                  <a:srgbClr val="FFFFFF"/>
                </a:solidFill>
              </a:rPr>
              <a:t> з 1907 року у перегонах почали </a:t>
            </a:r>
            <a:r>
              <a:rPr lang="ru-RU" dirty="0" err="1">
                <a:solidFill>
                  <a:srgbClr val="FFFFFF"/>
                </a:solidFill>
              </a:rPr>
              <a:t>приймати</a:t>
            </a:r>
            <a:r>
              <a:rPr lang="ru-RU" dirty="0">
                <a:solidFill>
                  <a:srgbClr val="FFFFFF"/>
                </a:solidFill>
              </a:rPr>
              <a:t> участь </a:t>
            </a:r>
            <a:r>
              <a:rPr lang="ru-RU" dirty="0" err="1">
                <a:solidFill>
                  <a:srgbClr val="FFFFFF"/>
                </a:solidFill>
              </a:rPr>
              <a:t>відомі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московські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наїзники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ru-RU" dirty="0" err="1">
                <a:solidFill>
                  <a:srgbClr val="FFFFFF"/>
                </a:solidFill>
              </a:rPr>
              <a:t>приваблені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високими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призовими</a:t>
            </a:r>
            <a:r>
              <a:rPr lang="ru-RU" dirty="0">
                <a:solidFill>
                  <a:srgbClr val="FFFFFF"/>
                </a:solidFill>
              </a:rPr>
              <a:t> сумами, </a:t>
            </a:r>
            <a:r>
              <a:rPr lang="ru-RU" dirty="0" err="1">
                <a:solidFill>
                  <a:srgbClr val="FFFFFF"/>
                </a:solidFill>
              </a:rPr>
              <a:t>програма</a:t>
            </a:r>
            <a:r>
              <a:rPr lang="ru-RU" dirty="0">
                <a:solidFill>
                  <a:srgbClr val="FFFFFF"/>
                </a:solidFill>
              </a:rPr>
              <a:t> ставала все </a:t>
            </a:r>
            <a:r>
              <a:rPr lang="ru-RU" dirty="0" err="1">
                <a:solidFill>
                  <a:srgbClr val="FFFFFF"/>
                </a:solidFill>
              </a:rPr>
              <a:t>більш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цікавою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ru-RU" dirty="0" err="1">
                <a:solidFill>
                  <a:srgbClr val="FFFFFF"/>
                </a:solidFill>
              </a:rPr>
              <a:t>територію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іподрому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поліпшували</a:t>
            </a:r>
            <a:r>
              <a:rPr lang="ru-RU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6248304-1E08-CCBA-6C77-51C9B35488DC}"/>
              </a:ext>
            </a:extLst>
          </p:cNvPr>
          <p:cNvSpPr/>
          <p:nvPr/>
        </p:nvSpPr>
        <p:spPr>
          <a:xfrm>
            <a:off x="126874" y="4061589"/>
            <a:ext cx="7999762" cy="950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У 1930 </a:t>
            </a:r>
            <a:r>
              <a:rPr lang="ru-RU" dirty="0" err="1">
                <a:solidFill>
                  <a:srgbClr val="FFFFFF"/>
                </a:solidFill>
              </a:rPr>
              <a:t>році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Харківський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</a:t>
            </a:r>
            <a:r>
              <a:rPr lang="ru-RU" dirty="0">
                <a:solidFill>
                  <a:srgbClr val="FFFFFF"/>
                </a:solidFill>
              </a:rPr>
              <a:t> одержав статус Всесоюзного, </a:t>
            </a:r>
            <a:r>
              <a:rPr lang="ru-RU" dirty="0" err="1">
                <a:solidFill>
                  <a:srgbClr val="FFFFFF"/>
                </a:solidFill>
              </a:rPr>
              <a:t>увійшовши</a:t>
            </a:r>
            <a:r>
              <a:rPr lang="ru-RU" dirty="0">
                <a:solidFill>
                  <a:srgbClr val="FFFFFF"/>
                </a:solidFill>
              </a:rPr>
              <a:t> у </a:t>
            </a:r>
            <a:r>
              <a:rPr lang="ru-RU" dirty="0" err="1">
                <a:solidFill>
                  <a:srgbClr val="FFFFFF"/>
                </a:solidFill>
              </a:rPr>
              <a:t>четвірку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кращих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іподромів</a:t>
            </a:r>
            <a:r>
              <a:rPr lang="ru-RU" dirty="0">
                <a:solidFill>
                  <a:srgbClr val="FFFFFF"/>
                </a:solidFill>
              </a:rPr>
              <a:t> СРСР </a:t>
            </a:r>
            <a:r>
              <a:rPr lang="ru-RU" dirty="0" err="1">
                <a:solidFill>
                  <a:srgbClr val="FFFFFF"/>
                </a:solidFill>
              </a:rPr>
              <a:t>поряд</a:t>
            </a:r>
            <a:r>
              <a:rPr lang="ru-RU" dirty="0">
                <a:solidFill>
                  <a:srgbClr val="FFFFFF"/>
                </a:solidFill>
              </a:rPr>
              <a:t> з </a:t>
            </a:r>
            <a:r>
              <a:rPr lang="ru-RU" dirty="0" err="1">
                <a:solidFill>
                  <a:srgbClr val="FFFFFF"/>
                </a:solidFill>
              </a:rPr>
              <a:t>Московським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ru-RU" dirty="0" err="1">
                <a:solidFill>
                  <a:srgbClr val="FFFFFF"/>
                </a:solidFill>
              </a:rPr>
              <a:t>Ленінградським</a:t>
            </a:r>
            <a:r>
              <a:rPr lang="ru-RU" dirty="0">
                <a:solidFill>
                  <a:srgbClr val="FFFFFF"/>
                </a:solidFill>
              </a:rPr>
              <a:t> і </a:t>
            </a:r>
            <a:r>
              <a:rPr lang="ru-RU" dirty="0" err="1">
                <a:solidFill>
                  <a:srgbClr val="FFFFFF"/>
                </a:solidFill>
              </a:rPr>
              <a:t>Пʼятигорським</a:t>
            </a:r>
            <a:r>
              <a:rPr lang="ru-RU" dirty="0">
                <a:solidFill>
                  <a:srgbClr val="FFFFFF"/>
                </a:solidFill>
              </a:rPr>
              <a:t>. </a:t>
            </a:r>
            <a:r>
              <a:rPr lang="ru-RU" dirty="0" err="1">
                <a:solidFill>
                  <a:srgbClr val="FFFFFF"/>
                </a:solidFill>
              </a:rPr>
              <a:t>Випробування</a:t>
            </a:r>
            <a:r>
              <a:rPr lang="ru-RU" dirty="0">
                <a:solidFill>
                  <a:srgbClr val="FFFFFF"/>
                </a:solidFill>
              </a:rPr>
              <a:t> коней на </a:t>
            </a:r>
            <a:r>
              <a:rPr lang="ru-RU" dirty="0" err="1">
                <a:solidFill>
                  <a:srgbClr val="FFFFFF"/>
                </a:solidFill>
              </a:rPr>
              <a:t>іподромі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відбувалися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цілорічно</a:t>
            </a:r>
            <a:r>
              <a:rPr lang="ru-RU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FE0F896-D043-DD05-1AC5-9C15EA7F1298}"/>
              </a:ext>
            </a:extLst>
          </p:cNvPr>
          <p:cNvSpPr/>
          <p:nvPr/>
        </p:nvSpPr>
        <p:spPr>
          <a:xfrm>
            <a:off x="91295" y="5139866"/>
            <a:ext cx="7999763" cy="1446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У 2005 </a:t>
            </a:r>
            <a:r>
              <a:rPr lang="ru-RU" dirty="0" err="1">
                <a:solidFill>
                  <a:srgbClr val="FFFFFF"/>
                </a:solidFill>
              </a:rPr>
              <a:t>році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територія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іподрому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була</a:t>
            </a:r>
            <a:r>
              <a:rPr lang="ru-RU" dirty="0">
                <a:solidFill>
                  <a:srgbClr val="FFFFFF"/>
                </a:solidFill>
              </a:rPr>
              <a:t> передана в </a:t>
            </a:r>
            <a:r>
              <a:rPr lang="ru-RU" dirty="0" err="1">
                <a:solidFill>
                  <a:srgbClr val="FFFFFF"/>
                </a:solidFill>
              </a:rPr>
              <a:t>оренду</a:t>
            </a:r>
            <a:r>
              <a:rPr lang="ru-RU" dirty="0">
                <a:solidFill>
                  <a:srgbClr val="FFFFFF"/>
                </a:solidFill>
              </a:rPr>
              <a:t> ТОВ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«</a:t>
            </a:r>
            <a:r>
              <a:rPr lang="ru-RU" dirty="0" err="1">
                <a:solidFill>
                  <a:srgbClr val="FFFFFF"/>
                </a:solidFill>
              </a:rPr>
              <a:t>Харківський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кінний</a:t>
            </a:r>
            <a:r>
              <a:rPr lang="ru-RU" dirty="0">
                <a:solidFill>
                  <a:srgbClr val="FFFFFF"/>
                </a:solidFill>
              </a:rPr>
              <a:t> завод», </a:t>
            </a:r>
            <a:r>
              <a:rPr lang="ru-RU" dirty="0" err="1">
                <a:solidFill>
                  <a:srgbClr val="FFFFFF"/>
                </a:solidFill>
              </a:rPr>
              <a:t>який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здійснив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масштабну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реконструкцію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споруд</a:t>
            </a:r>
            <a:r>
              <a:rPr lang="ru-RU" dirty="0">
                <a:solidFill>
                  <a:srgbClr val="FFFFFF"/>
                </a:solidFill>
              </a:rPr>
              <a:t>. </a:t>
            </a:r>
          </a:p>
          <a:p>
            <a:pPr algn="ctr"/>
            <a:r>
              <a:rPr lang="ru-RU" dirty="0" err="1">
                <a:solidFill>
                  <a:srgbClr val="FFFFFF"/>
                </a:solidFill>
              </a:rPr>
              <a:t>Сьогодні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територія</a:t>
            </a:r>
            <a:r>
              <a:rPr lang="ru-RU" dirty="0">
                <a:solidFill>
                  <a:srgbClr val="FFFFFF"/>
                </a:solidFill>
              </a:rPr>
              <a:t> і </a:t>
            </a:r>
            <a:r>
              <a:rPr lang="ru-RU" dirty="0" err="1">
                <a:solidFill>
                  <a:srgbClr val="FFFFFF"/>
                </a:solidFill>
              </a:rPr>
              <a:t>споруди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Харківського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іподрому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використовується</a:t>
            </a:r>
            <a:r>
              <a:rPr lang="ru-RU" dirty="0">
                <a:solidFill>
                  <a:srgbClr val="FFFFFF"/>
                </a:solidFill>
              </a:rPr>
              <a:t> як база для </a:t>
            </a:r>
            <a:r>
              <a:rPr lang="ru-RU" dirty="0" err="1">
                <a:solidFill>
                  <a:srgbClr val="FFFFFF"/>
                </a:solidFill>
              </a:rPr>
              <a:t>утримання</a:t>
            </a:r>
            <a:r>
              <a:rPr lang="ru-RU" dirty="0">
                <a:solidFill>
                  <a:srgbClr val="FFFFFF"/>
                </a:solidFill>
              </a:rPr>
              <a:t> та </a:t>
            </a:r>
            <a:r>
              <a:rPr lang="ru-RU" dirty="0" err="1">
                <a:solidFill>
                  <a:srgbClr val="FFFFFF"/>
                </a:solidFill>
              </a:rPr>
              <a:t>тренування</a:t>
            </a:r>
            <a:r>
              <a:rPr lang="ru-RU" dirty="0">
                <a:solidFill>
                  <a:srgbClr val="FFFFFF"/>
                </a:solidFill>
              </a:rPr>
              <a:t> коней </a:t>
            </a:r>
            <a:r>
              <a:rPr lang="ru-RU" dirty="0" err="1">
                <a:solidFill>
                  <a:srgbClr val="FFFFFF"/>
                </a:solidFill>
              </a:rPr>
              <a:t>української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верхової</a:t>
            </a:r>
            <a:r>
              <a:rPr lang="ru-RU" dirty="0">
                <a:solidFill>
                  <a:srgbClr val="FFFFFF"/>
                </a:solidFill>
              </a:rPr>
              <a:t> породи ТОВ «</a:t>
            </a:r>
            <a:r>
              <a:rPr lang="ru-RU" dirty="0" err="1">
                <a:solidFill>
                  <a:srgbClr val="FFFFFF"/>
                </a:solidFill>
              </a:rPr>
              <a:t>Харківський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кінний</a:t>
            </a:r>
            <a:r>
              <a:rPr lang="ru-RU" dirty="0">
                <a:solidFill>
                  <a:srgbClr val="FFFFFF"/>
                </a:solidFill>
              </a:rPr>
              <a:t> завод».</a:t>
            </a:r>
          </a:p>
        </p:txBody>
      </p:sp>
      <p:pic>
        <p:nvPicPr>
          <p:cNvPr id="2050" name="Picture 2" descr="Category:Kharkiv Hippodrome - Wikimedia Commons">
            <a:extLst>
              <a:ext uri="{FF2B5EF4-FFF2-40B4-BE49-F238E27FC236}">
                <a16:creationId xmlns:a16="http://schemas.microsoft.com/office/drawing/2014/main" id="{95FAE135-31B3-153A-E0B9-302EC344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353" y="3529532"/>
            <a:ext cx="3953931" cy="2965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Изображение выглядит как небо, на открытом воздухе, строительство, дом&#10;&#10;Автоматически созданное описание">
            <a:extLst>
              <a:ext uri="{FF2B5EF4-FFF2-40B4-BE49-F238E27FC236}">
                <a16:creationId xmlns:a16="http://schemas.microsoft.com/office/drawing/2014/main" id="{80DAD5EB-4D69-0415-56D0-8EAFC7AC7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353" y="1008793"/>
            <a:ext cx="3953931" cy="263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9841A4-3058-7864-D446-337C84149B48}"/>
              </a:ext>
            </a:extLst>
          </p:cNvPr>
          <p:cNvSpPr txBox="1"/>
          <p:nvPr/>
        </p:nvSpPr>
        <p:spPr>
          <a:xfrm>
            <a:off x="11934669" y="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10828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D84B1-EB4F-5DA7-86C9-3FDB04661C50}"/>
              </a:ext>
            </a:extLst>
          </p:cNvPr>
          <p:cNvSpPr txBox="1"/>
          <p:nvPr/>
        </p:nvSpPr>
        <p:spPr>
          <a:xfrm>
            <a:off x="2271032" y="90152"/>
            <a:ext cx="7649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solidFill>
                  <a:schemeClr val="bg1"/>
                </a:solidFill>
              </a:rPr>
              <a:t>Будинок з химерами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B527395-2B04-280B-B0E5-4B34A347DCEE}"/>
              </a:ext>
            </a:extLst>
          </p:cNvPr>
          <p:cNvSpPr/>
          <p:nvPr/>
        </p:nvSpPr>
        <p:spPr>
          <a:xfrm>
            <a:off x="168725" y="791510"/>
            <a:ext cx="7649937" cy="1720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 1900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головний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архітектор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Харківської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єпархії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п'ятдесятирічний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Володимир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Покровський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починає</a:t>
            </a:r>
            <a:r>
              <a:rPr lang="ru-RU" dirty="0">
                <a:solidFill>
                  <a:schemeClr val="bg1"/>
                </a:solidFill>
              </a:rPr>
              <a:t> проект </a:t>
            </a:r>
            <a:r>
              <a:rPr lang="ru-RU" dirty="0" err="1">
                <a:solidFill>
                  <a:schemeClr val="bg1"/>
                </a:solidFill>
              </a:rPr>
              <a:t>будівлі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чергової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жіночої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гімназії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Зокрема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заради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молодших</a:t>
            </a:r>
            <a:r>
              <a:rPr lang="ru-RU" dirty="0">
                <a:solidFill>
                  <a:schemeClr val="bg1"/>
                </a:solidFill>
              </a:rPr>
              <a:t> сестер,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навчалися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</a:rPr>
              <a:t>Спільно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учнем</a:t>
            </a:r>
            <a:r>
              <a:rPr lang="ru-RU" dirty="0">
                <a:solidFill>
                  <a:schemeClr val="bg1"/>
                </a:solidFill>
              </a:rPr>
              <a:t> Петром </a:t>
            </a:r>
            <a:r>
              <a:rPr lang="ru-RU" dirty="0" err="1">
                <a:solidFill>
                  <a:schemeClr val="bg1"/>
                </a:solidFill>
              </a:rPr>
              <a:t>Величком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архітектори</a:t>
            </a:r>
            <a:r>
              <a:rPr lang="ru-RU" dirty="0">
                <a:solidFill>
                  <a:schemeClr val="bg1"/>
                </a:solidFill>
              </a:rPr>
              <a:t> в 1914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представили </a:t>
            </a:r>
            <a:r>
              <a:rPr lang="ru-RU" dirty="0" err="1">
                <a:solidFill>
                  <a:schemeClr val="bg1"/>
                </a:solidFill>
              </a:rPr>
              <a:t>увазі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харків'ян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шестиповерхову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будівлю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червоної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цегли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стилі</a:t>
            </a:r>
            <a:r>
              <a:rPr lang="ru-RU" dirty="0">
                <a:solidFill>
                  <a:schemeClr val="bg1"/>
                </a:solidFill>
              </a:rPr>
              <a:t> модерн з </a:t>
            </a:r>
            <a:r>
              <a:rPr lang="ru-RU" dirty="0" err="1">
                <a:solidFill>
                  <a:schemeClr val="bg1"/>
                </a:solidFill>
              </a:rPr>
              <a:t>елементами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англійської</a:t>
            </a:r>
            <a:r>
              <a:rPr lang="ru-RU" dirty="0">
                <a:solidFill>
                  <a:schemeClr val="bg1"/>
                </a:solidFill>
              </a:rPr>
              <a:t> готики.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948C2232-B162-2388-B1FE-338D3805CC02}"/>
              </a:ext>
            </a:extLst>
          </p:cNvPr>
          <p:cNvSpPr/>
          <p:nvPr/>
        </p:nvSpPr>
        <p:spPr>
          <a:xfrm>
            <a:off x="126545" y="2615377"/>
            <a:ext cx="7649937" cy="202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Жовтневого перевороту </a:t>
            </a:r>
            <a:r>
              <a:rPr lang="ru-RU" dirty="0" err="1">
                <a:solidFill>
                  <a:schemeClr val="bg1"/>
                </a:solidFill>
              </a:rPr>
              <a:t>харківський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будинок</a:t>
            </a:r>
            <a:r>
              <a:rPr lang="ru-RU" dirty="0">
                <a:solidFill>
                  <a:schemeClr val="bg1"/>
                </a:solidFill>
              </a:rPr>
              <a:t> з химерами у 1920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переходить у статус </a:t>
            </a:r>
            <a:r>
              <a:rPr lang="ru-RU" dirty="0" err="1">
                <a:solidFill>
                  <a:schemeClr val="bg1"/>
                </a:solidFill>
              </a:rPr>
              <a:t>звичайної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восьмирічної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школи</a:t>
            </a:r>
            <a:r>
              <a:rPr lang="ru-RU" dirty="0">
                <a:solidFill>
                  <a:schemeClr val="bg1"/>
                </a:solidFill>
              </a:rPr>
              <a:t>, разом </a:t>
            </a:r>
            <a:r>
              <a:rPr lang="ru-RU" dirty="0" err="1">
                <a:solidFill>
                  <a:schemeClr val="bg1"/>
                </a:solidFill>
              </a:rPr>
              <a:t>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футбольним</a:t>
            </a:r>
            <a:r>
              <a:rPr lang="ru-RU" dirty="0">
                <a:solidFill>
                  <a:schemeClr val="bg1"/>
                </a:solidFill>
              </a:rPr>
              <a:t> полем. </a:t>
            </a:r>
            <a:r>
              <a:rPr lang="ru-RU" dirty="0" err="1">
                <a:solidFill>
                  <a:schemeClr val="bg1"/>
                </a:solidFill>
              </a:rPr>
              <a:t>Більше</a:t>
            </a:r>
            <a:r>
              <a:rPr lang="ru-RU" dirty="0">
                <a:solidFill>
                  <a:schemeClr val="bg1"/>
                </a:solidFill>
              </a:rPr>
              <a:t> 40 </a:t>
            </a:r>
            <a:r>
              <a:rPr lang="ru-RU" dirty="0" err="1">
                <a:solidFill>
                  <a:schemeClr val="bg1"/>
                </a:solidFill>
              </a:rPr>
              <a:t>років</a:t>
            </a:r>
            <a:r>
              <a:rPr lang="ru-RU" dirty="0">
                <a:solidFill>
                  <a:schemeClr val="bg1"/>
                </a:solidFill>
              </a:rPr>
              <a:t> там </a:t>
            </a:r>
            <a:r>
              <a:rPr lang="ru-RU" dirty="0" err="1">
                <a:solidFill>
                  <a:schemeClr val="bg1"/>
                </a:solidFill>
              </a:rPr>
              <a:t>навчалися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школярі</a:t>
            </a:r>
            <a:r>
              <a:rPr lang="ru-RU" dirty="0">
                <a:solidFill>
                  <a:schemeClr val="bg1"/>
                </a:solidFill>
              </a:rPr>
              <a:t>, аж </a:t>
            </a:r>
            <a:r>
              <a:rPr lang="ru-RU" dirty="0" err="1">
                <a:solidFill>
                  <a:schemeClr val="bg1"/>
                </a:solidFill>
              </a:rPr>
              <a:t>поки</a:t>
            </a:r>
            <a:r>
              <a:rPr lang="ru-RU" dirty="0">
                <a:solidFill>
                  <a:schemeClr val="bg1"/>
                </a:solidFill>
              </a:rPr>
              <a:t> 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60-х роках </a:t>
            </a:r>
            <a:r>
              <a:rPr lang="ru-RU" dirty="0" err="1">
                <a:solidFill>
                  <a:schemeClr val="bg1"/>
                </a:solidFill>
              </a:rPr>
              <a:t>минулого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століття</a:t>
            </a:r>
            <a:r>
              <a:rPr lang="ru-RU" dirty="0">
                <a:solidFill>
                  <a:schemeClr val="bg1"/>
                </a:solidFill>
              </a:rPr>
              <a:t> через </a:t>
            </a:r>
            <a:r>
              <a:rPr lang="ru-RU" dirty="0" err="1">
                <a:solidFill>
                  <a:schemeClr val="bg1"/>
                </a:solidFill>
              </a:rPr>
              <a:t>близкість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туберкульозного</a:t>
            </a:r>
            <a:r>
              <a:rPr lang="ru-RU" dirty="0">
                <a:solidFill>
                  <a:schemeClr val="bg1"/>
                </a:solidFill>
              </a:rPr>
              <a:t> диспансеру, школу не </a:t>
            </a:r>
            <a:r>
              <a:rPr lang="ru-RU" dirty="0" err="1">
                <a:solidFill>
                  <a:schemeClr val="bg1"/>
                </a:solidFill>
              </a:rPr>
              <a:t>вирішили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закрити</a:t>
            </a:r>
            <a:r>
              <a:rPr lang="ru-RU" dirty="0">
                <a:solidFill>
                  <a:schemeClr val="bg1"/>
                </a:solidFill>
              </a:rPr>
              <a:t>. Але не </a:t>
            </a:r>
            <a:r>
              <a:rPr lang="ru-RU" dirty="0" err="1">
                <a:solidFill>
                  <a:schemeClr val="bg1"/>
                </a:solidFill>
              </a:rPr>
              <a:t>назовсім</a:t>
            </a:r>
            <a:r>
              <a:rPr lang="ru-RU" dirty="0">
                <a:solidFill>
                  <a:schemeClr val="bg1"/>
                </a:solidFill>
              </a:rPr>
              <a:t>. До 1973 року, </a:t>
            </a:r>
            <a:r>
              <a:rPr lang="ru-RU" dirty="0" err="1">
                <a:solidFill>
                  <a:schemeClr val="bg1"/>
                </a:solidFill>
              </a:rPr>
              <a:t>тобто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іще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десятиліття</a:t>
            </a:r>
            <a:r>
              <a:rPr lang="ru-RU" dirty="0">
                <a:solidFill>
                  <a:schemeClr val="bg1"/>
                </a:solidFill>
              </a:rPr>
              <a:t>, тут </a:t>
            </a:r>
            <a:r>
              <a:rPr lang="ru-RU" dirty="0" err="1">
                <a:solidFill>
                  <a:schemeClr val="bg1"/>
                </a:solidFill>
              </a:rPr>
              <a:t>працювала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вечірня</a:t>
            </a:r>
            <a:r>
              <a:rPr lang="ru-RU" dirty="0">
                <a:solidFill>
                  <a:schemeClr val="bg1"/>
                </a:solidFill>
              </a:rPr>
              <a:t> школа для </a:t>
            </a:r>
            <a:r>
              <a:rPr lang="ru-RU" dirty="0" err="1">
                <a:solidFill>
                  <a:schemeClr val="bg1"/>
                </a:solidFill>
              </a:rPr>
              <a:t>робочої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молоді</a:t>
            </a:r>
            <a:r>
              <a:rPr lang="ru-RU" dirty="0">
                <a:solidFill>
                  <a:schemeClr val="bg1"/>
                </a:solidFill>
              </a:rPr>
              <a:t>. 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A599342A-191E-3604-952B-D621F145FE24}"/>
              </a:ext>
            </a:extLst>
          </p:cNvPr>
          <p:cNvSpPr/>
          <p:nvPr/>
        </p:nvSpPr>
        <p:spPr>
          <a:xfrm>
            <a:off x="168726" y="4743105"/>
            <a:ext cx="7649937" cy="202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Майже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15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років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будинок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створений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архітектором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Покровським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, стояв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забитим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можна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лише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здогадуватися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, яке диво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врятувало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зносу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. А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вже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наприкінці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80-х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років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передали у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власність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інституту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мистецтв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Протягом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кількох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років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студенти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викладачі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активно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реставрували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споруду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намагаючись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якнайточніше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відновити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первозданний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вигляд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будинку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з химерами. </a:t>
            </a:r>
            <a:r>
              <a:rPr lang="ru-RU" dirty="0"/>
              <a:t>Зараз там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театральний</a:t>
            </a:r>
            <a:r>
              <a:rPr lang="ru-RU" dirty="0"/>
              <a:t> факультет </a:t>
            </a:r>
            <a:r>
              <a:rPr lang="ru-RU" dirty="0" err="1"/>
              <a:t>університету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І. </a:t>
            </a:r>
            <a:r>
              <a:rPr lang="ru-RU" dirty="0" err="1"/>
              <a:t>Котляревського</a:t>
            </a:r>
            <a:r>
              <a:rPr lang="ru-RU" dirty="0"/>
              <a:t>.</a:t>
            </a:r>
            <a:endParaRPr lang="ru-UA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3076530-BBDA-3AF7-1AF2-33837CA1C4A8}"/>
              </a:ext>
            </a:extLst>
          </p:cNvPr>
          <p:cNvGrpSpPr/>
          <p:nvPr/>
        </p:nvGrpSpPr>
        <p:grpSpPr>
          <a:xfrm>
            <a:off x="7903027" y="4629122"/>
            <a:ext cx="4204609" cy="1734121"/>
            <a:chOff x="7159169" y="4878576"/>
            <a:chExt cx="4961847" cy="1637335"/>
          </a:xfrm>
        </p:grpSpPr>
        <p:pic>
          <p:nvPicPr>
            <p:cNvPr id="13" name="Рисунок 12" descr="Изображение выглядит как строительство, резьба, на открытом воздухе, Резьба по камню&#10;&#10;Автоматически созданное описание">
              <a:extLst>
                <a:ext uri="{FF2B5EF4-FFF2-40B4-BE49-F238E27FC236}">
                  <a16:creationId xmlns:a16="http://schemas.microsoft.com/office/drawing/2014/main" id="{7D7622E8-DF40-F181-8F3A-03D2D5C9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0535" y="4878576"/>
              <a:ext cx="2580481" cy="16373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Рисунок 14" descr="Изображение выглядит как статуя, на открытом воздухе, скульптура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E0C8F8A-41D0-4608-A5D8-4D735933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9169" y="4878576"/>
              <a:ext cx="2343641" cy="16373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7" name="Рисунок 16" descr="Изображение выглядит как статуя, Человеческое лицо, строитель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41B10C-2FED-5194-4504-CE3C888CA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02" y="2776218"/>
            <a:ext cx="2218634" cy="167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выглядит как резьба, строительство, Резьба по камню, статуя&#10;&#10;Автоматически созданное описание">
            <a:extLst>
              <a:ext uri="{FF2B5EF4-FFF2-40B4-BE49-F238E27FC236}">
                <a16:creationId xmlns:a16="http://schemas.microsoft.com/office/drawing/2014/main" id="{2281D858-B074-384B-E4BB-6CC2AE484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3027" y="2776221"/>
            <a:ext cx="1985975" cy="167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3990DA-A042-B98F-B572-3DCCA8FF7768}"/>
              </a:ext>
            </a:extLst>
          </p:cNvPr>
          <p:cNvSpPr txBox="1"/>
          <p:nvPr/>
        </p:nvSpPr>
        <p:spPr>
          <a:xfrm>
            <a:off x="7883759" y="6277436"/>
            <a:ext cx="4246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Будинок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прикрашають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кілька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чудових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химер: птахи, </a:t>
            </a:r>
            <a:r>
              <a:rPr lang="ru-RU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вовки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мавпи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людським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тілом</a:t>
            </a:r>
            <a:endParaRPr lang="ru-UA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65E6B5-4946-F8D0-3611-034C7DFBD5AE}"/>
              </a:ext>
            </a:extLst>
          </p:cNvPr>
          <p:cNvSpPr txBox="1"/>
          <p:nvPr/>
        </p:nvSpPr>
        <p:spPr>
          <a:xfrm>
            <a:off x="7883759" y="4337833"/>
            <a:ext cx="42467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400" dirty="0">
                <a:solidFill>
                  <a:schemeClr val="bg1"/>
                </a:solidFill>
                <a:cs typeface="Times New Roman" panose="02020603050405020304" pitchFamily="18" charset="0"/>
              </a:rPr>
              <a:t>Скульптура П. Величка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873D1C-829B-1C6B-BE0E-E7CB6F726120}"/>
              </a:ext>
            </a:extLst>
          </p:cNvPr>
          <p:cNvSpPr txBox="1"/>
          <p:nvPr/>
        </p:nvSpPr>
        <p:spPr>
          <a:xfrm>
            <a:off x="9889001" y="4325830"/>
            <a:ext cx="42467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400" dirty="0">
                <a:solidFill>
                  <a:schemeClr val="bg1"/>
                </a:solidFill>
                <a:cs typeface="Times New Roman" panose="02020603050405020304" pitchFamily="18" charset="0"/>
              </a:rPr>
              <a:t>Скульптура В. Покровського</a:t>
            </a:r>
          </a:p>
        </p:txBody>
      </p:sp>
      <p:pic>
        <p:nvPicPr>
          <p:cNvPr id="11" name="Рисунок 10" descr="Изображение выглядит как строительство, окно, на открытом воздухе, фасад&#10;&#10;Автоматически созданное описание">
            <a:extLst>
              <a:ext uri="{FF2B5EF4-FFF2-40B4-BE49-F238E27FC236}">
                <a16:creationId xmlns:a16="http://schemas.microsoft.com/office/drawing/2014/main" id="{8275D00A-0819-0C5C-8F4C-1D994C5F8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6358" y="694889"/>
            <a:ext cx="3169219" cy="207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7D77F0-605D-2B9F-ED32-BD272B34467C}"/>
              </a:ext>
            </a:extLst>
          </p:cNvPr>
          <p:cNvSpPr txBox="1"/>
          <p:nvPr/>
        </p:nvSpPr>
        <p:spPr>
          <a:xfrm>
            <a:off x="11934669" y="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0603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A2C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856BC-00D5-45A4-C76B-2760C5C66500}"/>
              </a:ext>
            </a:extLst>
          </p:cNvPr>
          <p:cNvSpPr txBox="1"/>
          <p:nvPr/>
        </p:nvSpPr>
        <p:spPr>
          <a:xfrm>
            <a:off x="2271032" y="90152"/>
            <a:ext cx="7649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solidFill>
                  <a:schemeClr val="bg1"/>
                </a:solidFill>
              </a:rPr>
              <a:t>Садиба </a:t>
            </a:r>
            <a:r>
              <a:rPr lang="uk-UA" sz="3600" b="1" dirty="0" err="1">
                <a:solidFill>
                  <a:schemeClr val="bg1"/>
                </a:solidFill>
              </a:rPr>
              <a:t>Мюнха</a:t>
            </a:r>
            <a:r>
              <a:rPr lang="uk-UA" sz="3600" b="1" dirty="0">
                <a:solidFill>
                  <a:schemeClr val="bg1"/>
                </a:solidFill>
              </a:rPr>
              <a:t> (Чайний будиночок)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C7AD730-C9EA-974E-D510-7B89905F9E78}"/>
              </a:ext>
            </a:extLst>
          </p:cNvPr>
          <p:cNvSpPr/>
          <p:nvPr/>
        </p:nvSpPr>
        <p:spPr>
          <a:xfrm>
            <a:off x="249406" y="868229"/>
            <a:ext cx="8356712" cy="9248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err="1">
                <a:solidFill>
                  <a:schemeClr val="bg1"/>
                </a:solidFill>
              </a:rPr>
              <a:t>вулиці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Мироносицькій</a:t>
            </a:r>
            <a:r>
              <a:rPr lang="ru-RU" dirty="0">
                <a:solidFill>
                  <a:schemeClr val="bg1"/>
                </a:solidFill>
              </a:rPr>
              <a:t>, у </a:t>
            </a:r>
            <a:r>
              <a:rPr lang="ru-RU" dirty="0" err="1">
                <a:solidFill>
                  <a:schemeClr val="bg1"/>
                </a:solidFill>
              </a:rPr>
              <a:t>місті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Харкові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стоїть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старовинний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будинок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стилі</a:t>
            </a:r>
            <a:r>
              <a:rPr lang="ru-RU" dirty="0">
                <a:solidFill>
                  <a:schemeClr val="bg1"/>
                </a:solidFill>
              </a:rPr>
              <a:t> модерн. </a:t>
            </a:r>
            <a:r>
              <a:rPr lang="ru-RU" dirty="0" err="1">
                <a:solidFill>
                  <a:schemeClr val="bg1"/>
                </a:solidFill>
              </a:rPr>
              <a:t>Багатьом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харків’янам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відомий</a:t>
            </a:r>
            <a:r>
              <a:rPr lang="ru-RU" dirty="0">
                <a:solidFill>
                  <a:schemeClr val="bg1"/>
                </a:solidFill>
              </a:rPr>
              <a:t>, як «</a:t>
            </a:r>
            <a:r>
              <a:rPr lang="ru-RU" dirty="0" err="1">
                <a:solidFill>
                  <a:schemeClr val="bg1"/>
                </a:solidFill>
              </a:rPr>
              <a:t>чайний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будиночок</a:t>
            </a:r>
            <a:r>
              <a:rPr lang="ru-RU" dirty="0">
                <a:solidFill>
                  <a:schemeClr val="bg1"/>
                </a:solidFill>
              </a:rPr>
              <a:t>», </a:t>
            </a:r>
            <a:r>
              <a:rPr lang="ru-RU" dirty="0" err="1">
                <a:solidFill>
                  <a:schemeClr val="bg1"/>
                </a:solidFill>
              </a:rPr>
              <a:t>оскільки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у 1990-х тут </a:t>
            </a:r>
            <a:r>
              <a:rPr lang="ru-RU" dirty="0" err="1">
                <a:solidFill>
                  <a:schemeClr val="bg1"/>
                </a:solidFill>
              </a:rPr>
              <a:t>дійсно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знаходився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будинок</a:t>
            </a:r>
            <a:r>
              <a:rPr lang="ru-RU" dirty="0">
                <a:solidFill>
                  <a:schemeClr val="bg1"/>
                </a:solidFill>
              </a:rPr>
              <a:t> чаю «</a:t>
            </a:r>
            <a:r>
              <a:rPr lang="ru-RU" dirty="0" err="1">
                <a:solidFill>
                  <a:schemeClr val="bg1"/>
                </a:solidFill>
              </a:rPr>
              <a:t>Камелія</a:t>
            </a:r>
            <a:r>
              <a:rPr lang="ru-RU" dirty="0">
                <a:solidFill>
                  <a:schemeClr val="bg1"/>
                </a:solidFill>
              </a:rPr>
              <a:t>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EACD313-0D3D-1F2C-6684-226BF4DDF13F}"/>
              </a:ext>
            </a:extLst>
          </p:cNvPr>
          <p:cNvSpPr/>
          <p:nvPr/>
        </p:nvSpPr>
        <p:spPr>
          <a:xfrm>
            <a:off x="249406" y="1942862"/>
            <a:ext cx="8356712" cy="1846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 1905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будинок</a:t>
            </a:r>
            <a:r>
              <a:rPr lang="ru-RU" dirty="0">
                <a:solidFill>
                  <a:schemeClr val="bg1"/>
                </a:solidFill>
              </a:rPr>
              <a:t> почав </a:t>
            </a:r>
            <a:r>
              <a:rPr lang="ru-RU" dirty="0" err="1">
                <a:solidFill>
                  <a:schemeClr val="bg1"/>
                </a:solidFill>
              </a:rPr>
              <a:t>зводити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своєї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доньки</a:t>
            </a:r>
            <a:r>
              <a:rPr lang="ru-RU" dirty="0">
                <a:solidFill>
                  <a:schemeClr val="bg1"/>
                </a:solidFill>
              </a:rPr>
              <a:t> кандидат </a:t>
            </a:r>
            <a:r>
              <a:rPr lang="ru-RU" dirty="0" err="1">
                <a:solidFill>
                  <a:schemeClr val="bg1"/>
                </a:solidFill>
              </a:rPr>
              <a:t>богослов’я</a:t>
            </a:r>
            <a:r>
              <a:rPr lang="ru-RU" dirty="0">
                <a:solidFill>
                  <a:schemeClr val="bg1"/>
                </a:solidFill>
              </a:rPr>
              <a:t> Василь </a:t>
            </a:r>
            <a:r>
              <a:rPr lang="ru-RU" dirty="0" err="1">
                <a:solidFill>
                  <a:schemeClr val="bg1"/>
                </a:solidFill>
              </a:rPr>
              <a:t>Іванов</a:t>
            </a:r>
            <a:r>
              <a:rPr lang="ru-RU" dirty="0">
                <a:solidFill>
                  <a:schemeClr val="bg1"/>
                </a:solidFill>
              </a:rPr>
              <a:t>. За два роки </a:t>
            </a:r>
            <a:r>
              <a:rPr lang="ru-RU" dirty="0" err="1">
                <a:solidFill>
                  <a:schemeClr val="bg1"/>
                </a:solidFill>
              </a:rPr>
              <a:t>ділянку</a:t>
            </a:r>
            <a:r>
              <a:rPr lang="ru-RU" dirty="0">
                <a:solidFill>
                  <a:schemeClr val="bg1"/>
                </a:solidFill>
              </a:rPr>
              <a:t> разом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недобудованим</a:t>
            </a:r>
            <a:r>
              <a:rPr lang="ru-RU" dirty="0">
                <a:solidFill>
                  <a:schemeClr val="bg1"/>
                </a:solidFill>
              </a:rPr>
              <a:t> особняком продали </a:t>
            </a:r>
            <a:r>
              <a:rPr lang="ru-RU" dirty="0" err="1">
                <a:solidFill>
                  <a:schemeClr val="bg1"/>
                </a:solidFill>
              </a:rPr>
              <a:t>професору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університетської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кафедри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гінекології</a:t>
            </a:r>
            <a:r>
              <a:rPr lang="ru-RU" dirty="0">
                <a:solidFill>
                  <a:schemeClr val="bg1"/>
                </a:solidFill>
              </a:rPr>
              <a:t> та акушерства Павлу </a:t>
            </a:r>
            <a:r>
              <a:rPr lang="ru-RU" dirty="0" err="1">
                <a:solidFill>
                  <a:schemeClr val="bg1"/>
                </a:solidFill>
              </a:rPr>
              <a:t>Міхіну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який</a:t>
            </a:r>
            <a:r>
              <a:rPr lang="ru-RU" dirty="0">
                <a:solidFill>
                  <a:schemeClr val="bg1"/>
                </a:solidFill>
              </a:rPr>
              <a:t> завершив </a:t>
            </a:r>
            <a:r>
              <a:rPr lang="ru-RU" dirty="0" err="1">
                <a:solidFill>
                  <a:schemeClr val="bg1"/>
                </a:solidFill>
              </a:rPr>
              <a:t>будівництво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Хоча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ім’я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архітектора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достеменно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невідоме</a:t>
            </a:r>
            <a:r>
              <a:rPr lang="ru-RU" dirty="0">
                <a:solidFill>
                  <a:schemeClr val="bg1"/>
                </a:solidFill>
              </a:rPr>
              <a:t>, ряд </a:t>
            </a:r>
            <a:r>
              <a:rPr lang="ru-RU" dirty="0" err="1">
                <a:solidFill>
                  <a:schemeClr val="bg1"/>
                </a:solidFill>
              </a:rPr>
              <a:t>фахівців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вважає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ним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 Олександр </a:t>
            </a:r>
            <a:r>
              <a:rPr lang="ru-RU" dirty="0" err="1">
                <a:solidFill>
                  <a:schemeClr val="bg1"/>
                </a:solidFill>
              </a:rPr>
              <a:t>Гінзбург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спроєктував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Харкові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багато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будинків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стилі</a:t>
            </a:r>
            <a:r>
              <a:rPr lang="ru-RU" dirty="0">
                <a:solidFill>
                  <a:schemeClr val="bg1"/>
                </a:solidFill>
              </a:rPr>
              <a:t> модерн.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12ADAC3-E08F-713C-2110-5701A58452B5}"/>
              </a:ext>
            </a:extLst>
          </p:cNvPr>
          <p:cNvSpPr/>
          <p:nvPr/>
        </p:nvSpPr>
        <p:spPr>
          <a:xfrm>
            <a:off x="249406" y="3944549"/>
            <a:ext cx="8356712" cy="1219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Приблизно</a:t>
            </a:r>
            <a:r>
              <a:rPr lang="ru-RU" dirty="0">
                <a:solidFill>
                  <a:schemeClr val="bg1"/>
                </a:solidFill>
              </a:rPr>
              <a:t> у той же час у </a:t>
            </a:r>
            <a:r>
              <a:rPr lang="ru-RU" dirty="0" err="1">
                <a:solidFill>
                  <a:schemeClr val="bg1"/>
                </a:solidFill>
              </a:rPr>
              <a:t>місті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відкрилося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шведське</a:t>
            </a:r>
            <a:r>
              <a:rPr lang="ru-RU" dirty="0">
                <a:solidFill>
                  <a:schemeClr val="bg1"/>
                </a:solidFill>
              </a:rPr>
              <a:t> консульство, яке </a:t>
            </a:r>
            <a:r>
              <a:rPr lang="ru-RU" dirty="0" err="1">
                <a:solidFill>
                  <a:schemeClr val="bg1"/>
                </a:solidFill>
              </a:rPr>
              <a:t>очолював</a:t>
            </a:r>
            <a:r>
              <a:rPr lang="ru-RU" dirty="0">
                <a:solidFill>
                  <a:schemeClr val="bg1"/>
                </a:solidFill>
              </a:rPr>
              <a:t> Адольф-Густав </a:t>
            </a:r>
            <a:r>
              <a:rPr lang="ru-RU" dirty="0" err="1">
                <a:solidFill>
                  <a:schemeClr val="bg1"/>
                </a:solidFill>
              </a:rPr>
              <a:t>Мюнх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Краєзнавець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Андрій</a:t>
            </a:r>
            <a:r>
              <a:rPr lang="ru-RU" dirty="0">
                <a:solidFill>
                  <a:schemeClr val="bg1"/>
                </a:solidFill>
              </a:rPr>
              <a:t> Парамонов </a:t>
            </a:r>
            <a:r>
              <a:rPr lang="ru-RU" dirty="0" err="1">
                <a:solidFill>
                  <a:schemeClr val="bg1"/>
                </a:solidFill>
              </a:rPr>
              <a:t>вважає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схожість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прізвища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Міхіна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Мюнха</a:t>
            </a:r>
            <a:r>
              <a:rPr lang="ru-RU" dirty="0">
                <a:solidFill>
                  <a:schemeClr val="bg1"/>
                </a:solidFill>
              </a:rPr>
              <a:t> могла ввести в </a:t>
            </a:r>
            <a:r>
              <a:rPr lang="ru-RU" dirty="0" err="1">
                <a:solidFill>
                  <a:schemeClr val="bg1"/>
                </a:solidFill>
              </a:rPr>
              <a:t>оману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більш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пізніх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дослідників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історії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Харкова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яких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народилася</a:t>
            </a:r>
            <a:r>
              <a:rPr lang="ru-RU" dirty="0">
                <a:solidFill>
                  <a:schemeClr val="bg1"/>
                </a:solidFill>
              </a:rPr>
              <a:t> легенда про </a:t>
            </a:r>
            <a:r>
              <a:rPr lang="ru-RU" dirty="0" err="1">
                <a:solidFill>
                  <a:schemeClr val="bg1"/>
                </a:solidFill>
              </a:rPr>
              <a:t>приналежність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будинку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CE8301F-D35E-E913-3884-7FD4E34CAA42}"/>
              </a:ext>
            </a:extLst>
          </p:cNvPr>
          <p:cNvSpPr/>
          <p:nvPr/>
        </p:nvSpPr>
        <p:spPr>
          <a:xfrm>
            <a:off x="249406" y="5307826"/>
            <a:ext cx="8356712" cy="14355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закриття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Камелії</a:t>
            </a:r>
            <a:r>
              <a:rPr lang="ru-RU" dirty="0">
                <a:solidFill>
                  <a:schemeClr val="bg1"/>
                </a:solidFill>
              </a:rPr>
              <a:t>» на початку 2000-х </a:t>
            </a:r>
            <a:r>
              <a:rPr lang="ru-RU" dirty="0" err="1">
                <a:solidFill>
                  <a:schemeClr val="bg1"/>
                </a:solidFill>
              </a:rPr>
              <a:t>будинок</a:t>
            </a:r>
            <a:r>
              <a:rPr lang="ru-RU" dirty="0">
                <a:solidFill>
                  <a:schemeClr val="bg1"/>
                </a:solidFill>
              </a:rPr>
              <a:t> стояв </a:t>
            </a:r>
            <a:r>
              <a:rPr lang="ru-RU" dirty="0" err="1">
                <a:solidFill>
                  <a:schemeClr val="bg1"/>
                </a:solidFill>
              </a:rPr>
              <a:t>порожнім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поступово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руйнуючись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пожеж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безхатьків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Дворові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прибудови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разом з особняком </a:t>
            </a:r>
            <a:r>
              <a:rPr lang="ru-RU" dirty="0" err="1">
                <a:solidFill>
                  <a:schemeClr val="bg1"/>
                </a:solidFill>
              </a:rPr>
              <a:t>формували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цілісний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садибний</a:t>
            </a:r>
            <a:r>
              <a:rPr lang="ru-RU" dirty="0">
                <a:solidFill>
                  <a:schemeClr val="bg1"/>
                </a:solidFill>
              </a:rPr>
              <a:t> комплекс, практично </a:t>
            </a:r>
            <a:r>
              <a:rPr lang="ru-RU" dirty="0" err="1">
                <a:solidFill>
                  <a:schemeClr val="bg1"/>
                </a:solidFill>
              </a:rPr>
              <a:t>повністю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втрачені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Постраждалий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вогню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частково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обвалився</a:t>
            </a:r>
            <a:r>
              <a:rPr lang="ru-RU" dirty="0">
                <a:solidFill>
                  <a:schemeClr val="bg1"/>
                </a:solidFill>
              </a:rPr>
              <a:t>, з фасаду </a:t>
            </a:r>
            <a:r>
              <a:rPr lang="ru-RU" dirty="0" err="1">
                <a:solidFill>
                  <a:schemeClr val="bg1"/>
                </a:solidFill>
              </a:rPr>
              <a:t>осипається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цінна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історична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ліпнина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Изображение выглядит как на открытом воздухе, Наземный транспорт, строительство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DAF6AF45-5F7D-5D22-DB21-ABB5C62F2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788" y="1055968"/>
            <a:ext cx="3266542" cy="1743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 выглядит как на открытом воздухе, небо, строитель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C9C1135-6D9E-6323-8EDE-301C42C3C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376" y="2870863"/>
            <a:ext cx="3266542" cy="143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выглядит как на открытом воздухе, строительство, небо, окно&#10;&#10;Автоматически созданное описание">
            <a:extLst>
              <a:ext uri="{FF2B5EF4-FFF2-40B4-BE49-F238E27FC236}">
                <a16:creationId xmlns:a16="http://schemas.microsoft.com/office/drawing/2014/main" id="{5DF5FF2F-C1C7-8EB8-B6A0-E8479F19B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007" y="4378168"/>
            <a:ext cx="3176806" cy="190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D3EBB-6B59-57DC-1AC7-54DEBF64037F}"/>
              </a:ext>
            </a:extLst>
          </p:cNvPr>
          <p:cNvSpPr txBox="1"/>
          <p:nvPr/>
        </p:nvSpPr>
        <p:spPr>
          <a:xfrm>
            <a:off x="11934669" y="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6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37245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2843</Words>
  <Application>Microsoft Macintosh PowerPoint</Application>
  <PresentationFormat>Широкоэкранный</PresentationFormat>
  <Paragraphs>162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Rostislav Budalak</dc:creator>
  <cp:lastModifiedBy>Rostislav Budalak</cp:lastModifiedBy>
  <cp:revision>27</cp:revision>
  <dcterms:created xsi:type="dcterms:W3CDTF">2023-12-27T15:17:55Z</dcterms:created>
  <dcterms:modified xsi:type="dcterms:W3CDTF">2024-04-08T17:38:02Z</dcterms:modified>
</cp:coreProperties>
</file>