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72" r:id="rId4"/>
    <p:sldId id="259" r:id="rId5"/>
    <p:sldId id="260" r:id="rId6"/>
    <p:sldId id="261" r:id="rId7"/>
    <p:sldId id="262" r:id="rId8"/>
    <p:sldId id="264" r:id="rId9"/>
    <p:sldId id="263" r:id="rId10"/>
    <p:sldId id="265" r:id="rId11"/>
    <p:sldId id="266" r:id="rId12"/>
    <p:sldId id="267" r:id="rId13"/>
    <p:sldId id="268" r:id="rId14"/>
    <p:sldId id="270" r:id="rId15"/>
    <p:sldId id="269" r:id="rId16"/>
    <p:sldId id="271" r:id="rId17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5950B-4697-42B6-95CD-67781C8F524B}" type="datetimeFigureOut">
              <a:rPr lang="uk-UA" smtClean="0"/>
              <a:t>10.04.2024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2B4BE-C9AE-4206-8A8A-8C66C0DDFD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995215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5950B-4697-42B6-95CD-67781C8F524B}" type="datetimeFigureOut">
              <a:rPr lang="uk-UA" smtClean="0"/>
              <a:t>10.04.2024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2B4BE-C9AE-4206-8A8A-8C66C0DDFD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04554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5950B-4697-42B6-95CD-67781C8F524B}" type="datetimeFigureOut">
              <a:rPr lang="uk-UA" smtClean="0"/>
              <a:t>10.04.2024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2B4BE-C9AE-4206-8A8A-8C66C0DDFD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44495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’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5950B-4697-42B6-95CD-67781C8F524B}" type="datetimeFigureOut">
              <a:rPr lang="uk-UA" smtClean="0"/>
              <a:t>10.04.2024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2B4BE-C9AE-4206-8A8A-8C66C0DDFD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6825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5950B-4697-42B6-95CD-67781C8F524B}" type="datetimeFigureOut">
              <a:rPr lang="uk-UA" smtClean="0"/>
              <a:t>10.04.2024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2B4BE-C9AE-4206-8A8A-8C66C0DDFD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89632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5950B-4697-42B6-95CD-67781C8F524B}" type="datetimeFigureOut">
              <a:rPr lang="uk-UA" smtClean="0"/>
              <a:t>10.04.2024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2B4BE-C9AE-4206-8A8A-8C66C0DDFD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18809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5950B-4697-42B6-95CD-67781C8F524B}" type="datetimeFigureOut">
              <a:rPr lang="uk-UA" smtClean="0"/>
              <a:t>10.04.2024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2B4BE-C9AE-4206-8A8A-8C66C0DDFD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25120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5950B-4697-42B6-95CD-67781C8F524B}" type="datetimeFigureOut">
              <a:rPr lang="uk-UA" smtClean="0"/>
              <a:t>10.04.2024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2B4BE-C9AE-4206-8A8A-8C66C0DDFD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11695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5950B-4697-42B6-95CD-67781C8F524B}" type="datetimeFigureOut">
              <a:rPr lang="uk-UA" smtClean="0"/>
              <a:t>10.04.2024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2B4BE-C9AE-4206-8A8A-8C66C0DDFD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30488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5950B-4697-42B6-95CD-67781C8F524B}" type="datetimeFigureOut">
              <a:rPr lang="uk-UA" smtClean="0"/>
              <a:t>10.04.2024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2B4BE-C9AE-4206-8A8A-8C66C0DDFD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52176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5950B-4697-42B6-95CD-67781C8F524B}" type="datetimeFigureOut">
              <a:rPr lang="uk-UA" smtClean="0"/>
              <a:t>10.04.2024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2B4BE-C9AE-4206-8A8A-8C66C0DDFD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45478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0000"/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5358"/>
                    </a14:imgEffect>
                    <a14:imgEffect>
                      <a14:saturation sat="59000"/>
                    </a14:imgEffect>
                  </a14:imgLayer>
                </a14:imgProps>
              </a:ext>
            </a:extLst>
          </a:blip>
          <a:srcRect/>
          <a:stretch>
            <a:fillRect l="-2000" t="-23000" r="-8000"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55950B-4697-42B6-95CD-67781C8F524B}" type="datetimeFigureOut">
              <a:rPr lang="uk-UA" smtClean="0"/>
              <a:t>10.04.2024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A2B4BE-C9AE-4206-8A8A-8C66C0DDFD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83198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://oldconf.neasmo.org.ua/node/2341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61802" y="1857036"/>
            <a:ext cx="7184572" cy="2440644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uk-UA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«Біоіндикативні можливості бджоли медоносної»</a:t>
            </a:r>
            <a:br>
              <a:rPr lang="uk-UA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5460273" y="3762104"/>
            <a:ext cx="6605451" cy="2461530"/>
          </a:xfrm>
        </p:spPr>
        <p:txBody>
          <a:bodyPr>
            <a:normAutofit fontScale="85000" lnSpcReduction="20000"/>
          </a:bodyPr>
          <a:lstStyle/>
          <a:p>
            <a:pPr algn="l">
              <a:spcBef>
                <a:spcPts val="0"/>
              </a:spcBef>
            </a:pPr>
            <a:r>
              <a:rPr lang="uk-UA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Проєкт виконала:</a:t>
            </a:r>
          </a:p>
          <a:p>
            <a:pPr algn="l">
              <a:spcBef>
                <a:spcPts val="0"/>
              </a:spcBef>
            </a:pPr>
            <a:r>
              <a:rPr lang="uk-UA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Бруяка Анастасія Сергіївна</a:t>
            </a:r>
            <a:r>
              <a:rPr lang="uk-UA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учениця 8 класу закладу загальної середньої освіти «Корецький ліцей» Корецької міської ради </a:t>
            </a:r>
          </a:p>
          <a:p>
            <a:pPr algn="l">
              <a:spcBef>
                <a:spcPts val="0"/>
              </a:spcBef>
            </a:pPr>
            <a:endParaRPr lang="uk-UA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r>
              <a:rPr lang="uk-UA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Керівник проєкту:  </a:t>
            </a:r>
          </a:p>
          <a:p>
            <a:pPr algn="l">
              <a:spcBef>
                <a:spcPts val="0"/>
              </a:spcBef>
            </a:pPr>
            <a:r>
              <a:rPr lang="uk-UA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Сагадін Оксана Миколаївна</a:t>
            </a:r>
            <a:r>
              <a:rPr lang="uk-UA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вчитель біології закладу загальної середньої освіти «Корецький ліцей» Корецької міської ради </a:t>
            </a:r>
          </a:p>
          <a:p>
            <a:pPr algn="l">
              <a:spcBef>
                <a:spcPts val="0"/>
              </a:spcBef>
            </a:pPr>
            <a:endParaRPr lang="uk-UA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r>
              <a:rPr lang="uk-UA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Корець-2024</a:t>
            </a:r>
          </a:p>
          <a:p>
            <a:pPr algn="l">
              <a:spcBef>
                <a:spcPts val="0"/>
              </a:spcBef>
            </a:pPr>
            <a:endParaRPr lang="uk-UA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016" y="917941"/>
            <a:ext cx="2572681" cy="45736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082063" y="179277"/>
            <a:ext cx="66247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Всеукраїнський інтерактивний конкурс 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«МАН-Юніор Дослідник» Номінація </a:t>
            </a:r>
            <a:r>
              <a:rPr lang="uk-UA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uk-UA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Еколог</a:t>
            </a:r>
            <a:r>
              <a:rPr lang="uk-UA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«Рівненська Мала академія наук учнівської молоді» Рівненської обласної ради 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341" y="5542346"/>
            <a:ext cx="2331795" cy="985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6132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 4</a:t>
            </a:r>
            <a:b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Визначення домішок крейди. 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981" y="2401456"/>
            <a:ext cx="2553789" cy="3749039"/>
          </a:xfrm>
          <a:prstGeom prst="rect">
            <a:avLst/>
          </a:prstGeom>
        </p:spPr>
      </p:pic>
      <p:sp>
        <p:nvSpPr>
          <p:cNvPr id="8" name="Прямокутник 7"/>
          <p:cNvSpPr/>
          <p:nvPr/>
        </p:nvSpPr>
        <p:spPr>
          <a:xfrm>
            <a:off x="513807" y="2725160"/>
            <a:ext cx="357486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До водного розчину меду </a:t>
            </a:r>
            <a:r>
              <a:rPr lang="uk-UA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додавали </a:t>
            </a: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кілька крапель оцтової </a:t>
            </a:r>
            <a:r>
              <a:rPr lang="uk-UA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кислоти або </a:t>
            </a: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оцту. За наявності крейди мед піниться (виділяється СО</a:t>
            </a:r>
            <a:r>
              <a:rPr lang="uk-UA" sz="2400" baseline="-25000" dirty="0">
                <a:latin typeface="Times New Roman" panose="02020603050405020304" pitchFamily="18" charset="0"/>
                <a:ea typeface="Calibri" panose="020F0502020204030204" pitchFamily="34" charset="0"/>
              </a:rPr>
              <a:t>2.</a:t>
            </a: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uk-UA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11045" y="2424679"/>
            <a:ext cx="2442755" cy="3725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8588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 дослідів занесено до таблиці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Місце для вмісту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14725079"/>
              </p:ext>
            </p:extLst>
          </p:nvPr>
        </p:nvGraphicFramePr>
        <p:xfrm>
          <a:off x="2373745" y="1921034"/>
          <a:ext cx="6849947" cy="38404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25439">
                  <a:extLst>
                    <a:ext uri="{9D8B030D-6E8A-4147-A177-3AD203B41FA5}">
                      <a16:colId xmlns:a16="http://schemas.microsoft.com/office/drawing/2014/main" val="280692738"/>
                    </a:ext>
                  </a:extLst>
                </a:gridCol>
                <a:gridCol w="1161244">
                  <a:extLst>
                    <a:ext uri="{9D8B030D-6E8A-4147-A177-3AD203B41FA5}">
                      <a16:colId xmlns:a16="http://schemas.microsoft.com/office/drawing/2014/main" val="2901578148"/>
                    </a:ext>
                  </a:extLst>
                </a:gridCol>
                <a:gridCol w="1161244">
                  <a:extLst>
                    <a:ext uri="{9D8B030D-6E8A-4147-A177-3AD203B41FA5}">
                      <a16:colId xmlns:a16="http://schemas.microsoft.com/office/drawing/2014/main" val="2237205391"/>
                    </a:ext>
                  </a:extLst>
                </a:gridCol>
                <a:gridCol w="1301010">
                  <a:extLst>
                    <a:ext uri="{9D8B030D-6E8A-4147-A177-3AD203B41FA5}">
                      <a16:colId xmlns:a16="http://schemas.microsoft.com/office/drawing/2014/main" val="1703159659"/>
                    </a:ext>
                  </a:extLst>
                </a:gridCol>
                <a:gridCol w="1301010">
                  <a:extLst>
                    <a:ext uri="{9D8B030D-6E8A-4147-A177-3AD203B41FA5}">
                      <a16:colId xmlns:a16="http://schemas.microsoft.com/office/drawing/2014/main" val="4070218953"/>
                    </a:ext>
                  </a:extLst>
                </a:gridCol>
              </a:tblGrid>
              <a:tr h="152400">
                <a:tc row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spc="10">
                          <a:effectLst/>
                        </a:rPr>
                        <a:t>Показники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4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spc="10">
                          <a:effectLst/>
                        </a:rPr>
                        <a:t>                Проби меду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2599656"/>
                  </a:ext>
                </a:extLst>
              </a:tr>
              <a:tr h="152400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spc="10">
                          <a:effectLst/>
                        </a:rPr>
                        <a:t>№1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spc="10">
                          <a:effectLst/>
                        </a:rPr>
                        <a:t>№2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spc="10">
                          <a:effectLst/>
                        </a:rPr>
                        <a:t>№3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spc="10">
                          <a:effectLst/>
                        </a:rPr>
                        <a:t>№4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091976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spc="10">
                          <a:effectLst/>
                        </a:rPr>
                        <a:t>Колір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spc="10">
                          <a:effectLst/>
                        </a:rPr>
                        <a:t>світло-жовтий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spc="10">
                          <a:effectLst/>
                        </a:rPr>
                        <a:t>жовтий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spc="10" dirty="0">
                          <a:effectLst/>
                        </a:rPr>
                        <a:t>світло-коричневий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spc="10">
                          <a:effectLst/>
                        </a:rPr>
                        <a:t>бурштиновий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240689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spc="10">
                          <a:effectLst/>
                        </a:rPr>
                        <a:t>Механічні домішки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spc="10">
                          <a:effectLst/>
                        </a:rPr>
                        <a:t>відсутні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spc="10">
                          <a:effectLst/>
                        </a:rPr>
                        <a:t>відсутні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spc="10">
                          <a:effectLst/>
                        </a:rPr>
                        <a:t>відсутні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spc="10">
                          <a:effectLst/>
                        </a:rPr>
                        <a:t>відсутні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061036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spc="10">
                          <a:effectLst/>
                        </a:rPr>
                        <a:t>Домішки крохмалю і борошна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spc="10">
                          <a:effectLst/>
                        </a:rPr>
                        <a:t>відсутні,</a:t>
                      </a:r>
                      <a:endParaRPr lang="uk-UA" sz="110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spc="10">
                          <a:effectLst/>
                        </a:rPr>
                        <a:t>розчин коричневий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spc="10">
                          <a:effectLst/>
                        </a:rPr>
                        <a:t>відсутні</a:t>
                      </a:r>
                      <a:endParaRPr lang="uk-UA" sz="1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spc="10">
                          <a:effectLst/>
                        </a:rPr>
                        <a:t>розчин коричневий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spc="10">
                          <a:effectLst/>
                        </a:rPr>
                        <a:t>відсутні</a:t>
                      </a:r>
                      <a:endParaRPr lang="uk-UA" sz="1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spc="10">
                          <a:effectLst/>
                        </a:rPr>
                        <a:t>розчин коричневий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spc="10">
                          <a:effectLst/>
                        </a:rPr>
                        <a:t>відсутні</a:t>
                      </a:r>
                      <a:endParaRPr lang="uk-UA" sz="1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spc="10">
                          <a:effectLst/>
                        </a:rPr>
                        <a:t>розчин коричневий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578366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spc="10">
                          <a:effectLst/>
                        </a:rPr>
                        <a:t>Домішки крохмальної патоки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spc="10">
                          <a:effectLst/>
                        </a:rPr>
                        <a:t>відсутні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spc="10">
                          <a:effectLst/>
                        </a:rPr>
                        <a:t>відсутні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spc="10">
                          <a:effectLst/>
                        </a:rPr>
                        <a:t>відсутні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spc="10">
                          <a:effectLst/>
                        </a:rPr>
                        <a:t>відсутні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130053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spc="10">
                          <a:effectLst/>
                        </a:rPr>
                        <a:t>Домішки крейди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spc="10">
                          <a:effectLst/>
                        </a:rPr>
                        <a:t>відсутні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spc="10">
                          <a:effectLst/>
                        </a:rPr>
                        <a:t>відсутні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spc="10">
                          <a:effectLst/>
                        </a:rPr>
                        <a:t>відсутні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spc="10">
                          <a:effectLst/>
                        </a:rPr>
                        <a:t>відсутні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201641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spc="10">
                          <a:effectLst/>
                        </a:rPr>
                        <a:t>Зрілість 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spc="10">
                          <a:effectLst/>
                        </a:rPr>
                        <a:t>зрілий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spc="10">
                          <a:effectLst/>
                        </a:rPr>
                        <a:t>зрілий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spc="10">
                          <a:effectLst/>
                        </a:rPr>
                        <a:t>зрілий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spc="10" dirty="0">
                          <a:effectLst/>
                        </a:rPr>
                        <a:t>зрілий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517374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96178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Продуктивність бджіл за 2021-2023 роки</a:t>
            </a:r>
          </a:p>
        </p:txBody>
      </p:sp>
      <p:graphicFrame>
        <p:nvGraphicFramePr>
          <p:cNvPr id="4" name="Місце для вмісту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06036299"/>
              </p:ext>
            </p:extLst>
          </p:nvPr>
        </p:nvGraphicFramePr>
        <p:xfrm>
          <a:off x="1998617" y="2272938"/>
          <a:ext cx="7154591" cy="155188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88462">
                  <a:extLst>
                    <a:ext uri="{9D8B030D-6E8A-4147-A177-3AD203B41FA5}">
                      <a16:colId xmlns:a16="http://schemas.microsoft.com/office/drawing/2014/main" val="2834218898"/>
                    </a:ext>
                  </a:extLst>
                </a:gridCol>
                <a:gridCol w="1788462">
                  <a:extLst>
                    <a:ext uri="{9D8B030D-6E8A-4147-A177-3AD203B41FA5}">
                      <a16:colId xmlns:a16="http://schemas.microsoft.com/office/drawing/2014/main" val="975621718"/>
                    </a:ext>
                  </a:extLst>
                </a:gridCol>
                <a:gridCol w="1788462">
                  <a:extLst>
                    <a:ext uri="{9D8B030D-6E8A-4147-A177-3AD203B41FA5}">
                      <a16:colId xmlns:a16="http://schemas.microsoft.com/office/drawing/2014/main" val="4047537026"/>
                    </a:ext>
                  </a:extLst>
                </a:gridCol>
                <a:gridCol w="1789205">
                  <a:extLst>
                    <a:ext uri="{9D8B030D-6E8A-4147-A177-3AD203B41FA5}">
                      <a16:colId xmlns:a16="http://schemas.microsoft.com/office/drawing/2014/main" val="1283914945"/>
                    </a:ext>
                  </a:extLst>
                </a:gridCol>
              </a:tblGrid>
              <a:tr h="28345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spc="10">
                          <a:effectLst/>
                        </a:rPr>
                        <a:t>Рік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spc="10">
                          <a:effectLst/>
                        </a:rPr>
                        <a:t>2021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spc="10">
                          <a:effectLst/>
                        </a:rPr>
                        <a:t>2022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spc="10">
                          <a:effectLst/>
                        </a:rPr>
                        <a:t>2023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43365405"/>
                  </a:ext>
                </a:extLst>
              </a:tr>
              <a:tr h="123184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spc="10" dirty="0">
                          <a:effectLst/>
                        </a:rPr>
                        <a:t>Кількість зібраного  меду за сезон (у літрах)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spc="10">
                          <a:effectLst/>
                        </a:rPr>
                        <a:t>122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spc="10">
                          <a:effectLst/>
                        </a:rPr>
                        <a:t>118 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spc="10" dirty="0">
                          <a:effectLst/>
                        </a:rPr>
                        <a:t>120 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240213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955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висновки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uk-UA" spc="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pc="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 результатами дослідів всі зразки із 4 проб були без механічних домішок, </a:t>
            </a:r>
            <a:r>
              <a:rPr lang="uk-UA" spc="1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добавок </a:t>
            </a:r>
            <a:r>
              <a:rPr lang="uk-UA" spc="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крохмалю і борошна, крохмальної патоки та крейди.  Весь мед був зрілим. </a:t>
            </a:r>
          </a:p>
          <a:p>
            <a:pPr algn="just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Продуктивність бджіл  з наявних 4 вуликів у 2023 році була  майже така ж,  як і у 2022  і у 2021 роках.</a:t>
            </a:r>
          </a:p>
          <a:p>
            <a:pPr algn="just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основі цих даних можна зробити висновок, що  екологічна ситуація  на території, де бджоли збирали мед суттєво не змінилася.  </a:t>
            </a:r>
          </a:p>
          <a:p>
            <a:pPr algn="just"/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9259679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804421" y="1050306"/>
            <a:ext cx="8459651" cy="5458506"/>
          </a:xfrm>
        </p:spPr>
        <p:txBody>
          <a:bodyPr/>
          <a:lstStyle/>
          <a:p>
            <a:pPr marL="0" indent="457200" algn="just">
              <a:buNone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Властивості медоносної бджоли  і аналіз продуктів бджільництва дозволяють проводити довгостроковий моніторинг, визначення забруднень у певній місцевості. Різноманітні прості, недорогі процедури, які можна застосувати у вуликах медоносних бджіл, дозволяють отримувати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узагальнювальну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інформацію про якість екосистеми у різних масштабах та визначати потенціал системи медоносних бджіл в екологічній </a:t>
            </a:r>
            <a:r>
              <a:rPr lang="uk-U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біоіндикації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32550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використаних джерел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457200" indent="-457200" algn="just">
              <a:buFont typeface="+mj-lt"/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Баглей О.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Оцінка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екологічного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стану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допомогою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бджільництва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URL: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http://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oldconf.neasmo.org.ua/node/2341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Міхєєва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Бджоли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як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індикатори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чистоти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довкілля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URL: https://www.bsmu.edu.ua/blog/bdzholy-yak-indykatory-chystoty-dovkillya/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Лавренко С. 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Вісник Сумського національного аграрного університету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81Серія «Агрономія і біологія», випуск 1 (47),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Притула Н. </a:t>
            </a:r>
            <a:r>
              <a:rPr 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Біоіндикація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методичні рекомендації до лабораторних робіт для здобувачів ступеня вищої освіти бакалавра спеціальності «Екологія» освітньо-професійної програми «Екологія, охорона навколишнього середовища та збалансоване природокористування». Запоріжжя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ЗНУ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2019. 71 с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URL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https://moodle.znu.edu.ua/mod/resource/view.php?id=152428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Ященко С. Бджоли як індикатори </a:t>
            </a:r>
            <a:r>
              <a:rPr 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біорізноманісності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агроекосистем </a:t>
            </a:r>
            <a:r>
              <a:rPr lang="uk-UA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Білоцерківський </a:t>
            </a:r>
            <a:r>
              <a:rPr lang="uk-UA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національний аграрний університет </a:t>
            </a:r>
            <a:endParaRPr 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uk-UA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7231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Дякую за увагу!</a:t>
            </a:r>
          </a:p>
        </p:txBody>
      </p:sp>
    </p:spTree>
    <p:extLst>
      <p:ext uri="{BB962C8B-B14F-4D97-AF65-F5344CB8AC3E}">
        <p14:creationId xmlns:p14="http://schemas.microsoft.com/office/powerpoint/2010/main" val="25454214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864158" y="449448"/>
            <a:ext cx="6791011" cy="5576072"/>
          </a:xfrm>
        </p:spPr>
        <p:txBody>
          <a:bodyPr>
            <a:noAutofit/>
          </a:bodyPr>
          <a:lstStyle/>
          <a:p>
            <a:pPr marL="0" indent="45720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Мета дослідження</a:t>
            </a:r>
            <a:r>
              <a:rPr lang="uk-UA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аналіз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 узагальнення відомостей</a:t>
            </a:r>
            <a:b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 наукових, публіцистичних джерел і статистичних даних</a:t>
            </a:r>
            <a:b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щодо особливостей використання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комах, зокрема медоносної бджоли,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біоіндикації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різних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середовищ;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оцінити </a:t>
            </a: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екологічний стан території шляхом дослідження якості проб меду відібраних з </a:t>
            </a:r>
            <a:r>
              <a:rPr lang="uk-UA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пасіки, розміщеної у селі Старий Корець Рівненського району</a:t>
            </a:r>
            <a:r>
              <a:rPr lang="uk-UA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фізико-хімічними параметрами; оволодіти технікою визначення якості та біологічної активності меду.</a:t>
            </a:r>
          </a:p>
          <a:p>
            <a:pPr marL="0" indent="45720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Досягнення мети передбачало виконання </a:t>
            </a:r>
            <a:r>
              <a:rPr lang="uk-UA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таких завдань: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tabLst>
                <a:tab pos="631190" algn="l"/>
              </a:tabLst>
            </a:pP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проаналізувати літературні джерела щодо </a:t>
            </a:r>
            <a:r>
              <a:rPr lang="uk-UA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біоіндикативних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можливостей бджіл;</a:t>
            </a:r>
          </a:p>
          <a:p>
            <a:pPr lvl="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здійснити екологічний моніторинг території села Старий Корець </a:t>
            </a:r>
            <a:r>
              <a:rPr lang="uk-UA" sz="2000" spc="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основі продуктивності бджільництва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lvl="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tabLst>
                <a:tab pos="631190" algn="l"/>
              </a:tabLst>
            </a:pP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провести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дослідження на визначення якості та біологічної активності меду;</a:t>
            </a:r>
          </a:p>
          <a:p>
            <a:pPr lvl="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tabLst>
                <a:tab pos="631190" algn="l"/>
              </a:tabLst>
            </a:pP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узагальнити результати та зробити висновки щодо </a:t>
            </a: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екологічного стану </a:t>
            </a:r>
            <a:r>
              <a:rPr lang="uk-UA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даної території.</a:t>
            </a:r>
            <a:endParaRPr lang="uk-UA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457200" algn="just">
              <a:lnSpc>
                <a:spcPct val="100000"/>
              </a:lnSpc>
              <a:spcBef>
                <a:spcPts val="0"/>
              </a:spcBef>
            </a:pP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2509" y="593015"/>
            <a:ext cx="3824452" cy="50781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39876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7862" y="1122240"/>
            <a:ext cx="10515600" cy="4351338"/>
          </a:xfrm>
        </p:spPr>
        <p:txBody>
          <a:bodyPr>
            <a:normAutofit/>
          </a:bodyPr>
          <a:lstStyle/>
          <a:p>
            <a:pPr algn="just"/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Об’єктом дослідження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стала бджола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медоносна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 біоіндикатор </a:t>
            </a:r>
            <a:r>
              <a:rPr lang="ru-RU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екологічного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стану </a:t>
            </a:r>
            <a:r>
              <a:rPr lang="ru-RU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навколишнього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середовища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Предметом </a:t>
            </a:r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є проби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натурального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меду, </a:t>
            </a:r>
            <a:r>
              <a:rPr lang="uk-UA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відібрані за фізико-хімічними параметрами з пасіки, розміщеної у селі Старий Корець Рівненського району</a:t>
            </a:r>
            <a:endParaRPr lang="uk-UA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9670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838200" y="796834"/>
            <a:ext cx="6790509" cy="5380129"/>
          </a:xfrm>
        </p:spPr>
        <p:txBody>
          <a:bodyPr>
            <a:normAutofit fontScale="62500" lnSpcReduction="20000"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В умовах глобальних екологічних змін для моніторингу стану екосистем набуває популярності </a:t>
            </a:r>
            <a:r>
              <a:rPr lang="uk-UA" sz="3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біоіндикація</a:t>
            </a:r>
            <a:r>
              <a:rPr lang="uk-UA" sz="3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Особливо багатогранним є використання у якості </a:t>
            </a:r>
            <a:r>
              <a:rPr lang="uk-UA" sz="36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показників стану довкілля членистоногих. </a:t>
            </a:r>
            <a:r>
              <a:rPr lang="uk-UA" sz="36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«Одним </a:t>
            </a:r>
            <a:r>
              <a:rPr lang="uk-UA" sz="3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 найцінніших </a:t>
            </a:r>
            <a:r>
              <a:rPr lang="uk-UA" sz="3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біоіндикаторів</a:t>
            </a:r>
            <a:r>
              <a:rPr lang="uk-UA" sz="3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36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3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екосистем серед </a:t>
            </a:r>
            <a:r>
              <a:rPr lang="uk-UA" sz="36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комах є </a:t>
            </a:r>
            <a:r>
              <a:rPr lang="uk-UA" sz="3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медоносна </a:t>
            </a:r>
            <a:r>
              <a:rPr lang="uk-UA" sz="36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бджола </a:t>
            </a:r>
            <a:r>
              <a:rPr lang="uk-UA" sz="3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uk-UA" sz="3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Apis</a:t>
            </a:r>
            <a:r>
              <a:rPr lang="uk-UA" sz="3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3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mellifera</a:t>
            </a:r>
            <a:r>
              <a:rPr lang="uk-UA" sz="3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L.), широко розповсюджена в світі. Запилення бджолами ентомофільних культур в умовах України призводить до збільшення врожайності до </a:t>
            </a:r>
            <a:r>
              <a:rPr lang="uk-UA" sz="36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30 </a:t>
            </a:r>
            <a:r>
              <a:rPr lang="uk-UA" sz="36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%» [3]. </a:t>
            </a:r>
            <a:r>
              <a:rPr lang="uk-UA" sz="36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Медоносні </a:t>
            </a:r>
            <a:r>
              <a:rPr lang="uk-UA" sz="3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бджоли повністю відповідають критеріям </a:t>
            </a:r>
            <a:r>
              <a:rPr lang="uk-UA" sz="3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біоіндикаторів</a:t>
            </a:r>
            <a:r>
              <a:rPr lang="uk-UA" sz="3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 разом із продуктами своєї життєдіяльності є унікальними об’єктами досліджень, за допомогою яких можна отримати широкий комплекс екологічних характеристик стану </a:t>
            </a:r>
            <a:r>
              <a:rPr lang="uk-UA" sz="36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довкілля.</a:t>
            </a:r>
            <a:endParaRPr lang="uk-UA" sz="36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8866" y="1136726"/>
            <a:ext cx="4032118" cy="3036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597233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838200" y="365126"/>
            <a:ext cx="8176845" cy="4828197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 </a:t>
            </a: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1962 року 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 частіше для моніторингу забруднення навколишнього середовища використовується бджола, яка сигналізує високими показниками смертності про наявність токсичних молекул або через залишки у меді, пилку та личинках важких металів, фунгіцидів і гербіцидів, які нешкідливі для цього </a:t>
            </a: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виду» [3]. </a:t>
            </a:r>
            <a:r>
              <a:rPr lang="uk-UA" spc="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Ці комахи  роблять свій внесок у вивчення стану навколишнього середовища і для цього часто вчені аналізують їх найсмачніший продукт – мед.</a:t>
            </a:r>
            <a:endParaRPr lang="uk-UA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uk-UA" spc="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46458" t="1208" b="1"/>
          <a:stretch/>
        </p:blipFill>
        <p:spPr>
          <a:xfrm>
            <a:off x="9859108" y="4255478"/>
            <a:ext cx="1602635" cy="1663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9108" y="73669"/>
            <a:ext cx="1512276" cy="19648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t="13324" b="8954"/>
          <a:stretch/>
        </p:blipFill>
        <p:spPr>
          <a:xfrm>
            <a:off x="9859108" y="2163464"/>
            <a:ext cx="1530366" cy="18746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47720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26326" y="2050869"/>
            <a:ext cx="8019473" cy="1252574"/>
          </a:xfrm>
        </p:spPr>
        <p:txBody>
          <a:bodyPr>
            <a:normAutofit fontScale="90000"/>
          </a:bodyPr>
          <a:lstStyle/>
          <a:p>
            <a:pPr indent="449580">
              <a:lnSpc>
                <a:spcPct val="107000"/>
              </a:lnSpc>
              <a:spcAft>
                <a:spcPts val="0"/>
              </a:spcAft>
            </a:pPr>
            <a:r>
              <a:rPr lang="uk-UA" sz="27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Дослідження </a:t>
            </a:r>
            <a:r>
              <a:rPr lang="uk-UA" sz="27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проводилося у 2023 році в селі Старий Корець Рівненського району Рівненської області.  </a:t>
            </a:r>
            <a:r>
              <a:rPr lang="uk-UA" sz="2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uk-UA" sz="2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dirty="0">
                <a:solidFill>
                  <a:prstClr val="black"/>
                </a:solidFill>
              </a:rPr>
              <a:t/>
            </a:r>
            <a:br>
              <a:rPr lang="uk-UA" dirty="0">
                <a:solidFill>
                  <a:prstClr val="black"/>
                </a:solidFill>
              </a:rPr>
            </a:b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088543" y="2478065"/>
            <a:ext cx="6236855" cy="452481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Оскільки ми маємо власну  пасіку, цікавим було перевірити методами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біоіндикації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стан довкілля с. Старий Корець на основі продуктивності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бджільництва,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також оволодіти технікою визначення якості меду. Для цього влітку з різних відкачок у червні (проба № 1), липні (проба № 2), серпні (проба № 3) і вересні (проба № 4) було відібрано 4 зразки меду.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14" y="4069745"/>
            <a:ext cx="3286480" cy="246486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t="14363"/>
          <a:stretch/>
        </p:blipFill>
        <p:spPr>
          <a:xfrm>
            <a:off x="417596" y="259297"/>
            <a:ext cx="2280279" cy="3471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6148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612" y="1160533"/>
            <a:ext cx="9209187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 1</a:t>
            </a:r>
            <a:b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Визначення механічних домішок у меді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6520" y="3575538"/>
            <a:ext cx="2187286" cy="2916382"/>
          </a:xfrm>
        </p:spPr>
      </p:pic>
      <p:sp>
        <p:nvSpPr>
          <p:cNvPr id="3" name="Прямокутник 2"/>
          <p:cNvSpPr/>
          <p:nvPr/>
        </p:nvSpPr>
        <p:spPr>
          <a:xfrm>
            <a:off x="746325" y="2681341"/>
            <a:ext cx="79397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У пробірку наливали 2 мл меду, </a:t>
            </a:r>
            <a:r>
              <a:rPr lang="uk-UA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доливаючи </a:t>
            </a: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5 мл дистильованої води. Мед розчиняється, а домішки осідають на дно або спливають на поверхню.</a:t>
            </a:r>
            <a:endParaRPr lang="uk-UA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6520" y="365125"/>
            <a:ext cx="2187286" cy="2916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9511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273" y="365125"/>
            <a:ext cx="10522527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 2</a:t>
            </a:r>
            <a:b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Визначення домішок борошна або крохмалю. 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6506" y="2243344"/>
            <a:ext cx="2695021" cy="359336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306" y="2243344"/>
            <a:ext cx="2764913" cy="3686550"/>
          </a:xfrm>
          <a:prstGeom prst="rect">
            <a:avLst/>
          </a:prstGeom>
        </p:spPr>
      </p:pic>
      <p:sp>
        <p:nvSpPr>
          <p:cNvPr id="8" name="Прямокутник 7"/>
          <p:cNvSpPr/>
          <p:nvPr/>
        </p:nvSpPr>
        <p:spPr>
          <a:xfrm>
            <a:off x="989758" y="2665479"/>
            <a:ext cx="305235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У пробірку з 2 мл меду та 5 мл дистильованої води </a:t>
            </a:r>
            <a:r>
              <a:rPr lang="uk-UA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додавали </a:t>
            </a: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розчин йоду. За наявності борошна чи крохмалю розчин забарвлюється в синій колір.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29401086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 3 </a:t>
            </a:r>
            <a:b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Визначення домішок крохмальної патоки.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3902" y="2139972"/>
            <a:ext cx="2587712" cy="366508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76160" y="2139972"/>
            <a:ext cx="2730138" cy="3665083"/>
          </a:xfrm>
          <a:prstGeom prst="rect">
            <a:avLst/>
          </a:prstGeom>
        </p:spPr>
      </p:pic>
      <p:sp>
        <p:nvSpPr>
          <p:cNvPr id="10" name="Прямокутник 9"/>
          <p:cNvSpPr/>
          <p:nvPr/>
        </p:nvSpPr>
        <p:spPr>
          <a:xfrm>
            <a:off x="551542" y="2231730"/>
            <a:ext cx="359228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До водного розчину меду (1:2 чи 1:3) </a:t>
            </a:r>
            <a:r>
              <a:rPr lang="uk-UA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додавали </a:t>
            </a: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96% етанол. За наявності патоки розчин набуває молочно-білого кольору, а після відстоювання на дні залишається напіврідка маса декстрину. За відсутності патоки розчин стає прозорим, а на межі мед-спирт утворюється невелика каламуть, яка при збовтуванні зникає.</a:t>
            </a:r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322404937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357</TotalTime>
  <Words>820</Words>
  <Application>Microsoft Office PowerPoint</Application>
  <PresentationFormat>Широкий екран</PresentationFormat>
  <Paragraphs>96</Paragraphs>
  <Slides>16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Wingdings</vt:lpstr>
      <vt:lpstr>Тема Office</vt:lpstr>
      <vt:lpstr>«Біоіндикативні можливості бджоли медоносної» </vt:lpstr>
      <vt:lpstr>Презентація PowerPoint</vt:lpstr>
      <vt:lpstr>Презентація PowerPoint</vt:lpstr>
      <vt:lpstr>Презентація PowerPoint</vt:lpstr>
      <vt:lpstr>Презентація PowerPoint</vt:lpstr>
      <vt:lpstr>Дослідження проводилося у 2023 році в селі Старий Корець Рівненського району Рівненської області.    </vt:lpstr>
      <vt:lpstr>Дослід 1 Визначення механічних домішок у меді  </vt:lpstr>
      <vt:lpstr>Дослід 2 Визначення домішок борошна або крохмалю. </vt:lpstr>
      <vt:lpstr>Дослід 3  Визначення домішок крохмальної патоки. </vt:lpstr>
      <vt:lpstr>Дослід 4 Визначення домішок крейди.  </vt:lpstr>
      <vt:lpstr>Результати дослідів занесено до таблиці 1.</vt:lpstr>
      <vt:lpstr>Продуктивність бджіл за 2021-2023 роки</vt:lpstr>
      <vt:lpstr>висновки</vt:lpstr>
      <vt:lpstr>Презентація PowerPoint</vt:lpstr>
      <vt:lpstr>Список використаних джерел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lenovo</dc:creator>
  <cp:lastModifiedBy>lenovo</cp:lastModifiedBy>
  <cp:revision>39</cp:revision>
  <dcterms:created xsi:type="dcterms:W3CDTF">2024-04-04T18:59:30Z</dcterms:created>
  <dcterms:modified xsi:type="dcterms:W3CDTF">2024-04-10T19:14:17Z</dcterms:modified>
</cp:coreProperties>
</file>