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4" r:id="rId4"/>
    <p:sldId id="266" r:id="rId5"/>
    <p:sldId id="262" r:id="rId6"/>
    <p:sldId id="265" r:id="rId7"/>
    <p:sldId id="258" r:id="rId8"/>
    <p:sldId id="269" r:id="rId9"/>
    <p:sldId id="263" r:id="rId10"/>
    <p:sldId id="268" r:id="rId11"/>
    <p:sldId id="270" r:id="rId12"/>
    <p:sldId id="272" r:id="rId13"/>
    <p:sldId id="257"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38"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15.04.2024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freepngclipart.com/free-png/83290-vector-lines-material-fashion-dynamic-png-file-hd" TargetMode="External"/><Relationship Id="rId5" Type="http://schemas.openxmlformats.org/officeDocument/2006/relationships/hyperlink" Target="https://www.pinterest.com/pin/782219029008303741/" TargetMode="External"/><Relationship Id="rId4" Type="http://schemas.openxmlformats.org/officeDocument/2006/relationships/hyperlink" Target="https://www.exploratorium.edu/explore/percep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12630" y="21508"/>
            <a:ext cx="8058878" cy="6431828"/>
            <a:chOff x="4877081" y="1664327"/>
            <a:chExt cx="3151303" cy="3315080"/>
          </a:xfrm>
        </p:grpSpPr>
        <p:sp>
          <p:nvSpPr>
            <p:cNvPr id="3" name="Прямоугольник 2"/>
            <p:cNvSpPr/>
            <p:nvPr/>
          </p:nvSpPr>
          <p:spPr>
            <a:xfrm>
              <a:off x="5724128" y="2819167"/>
              <a:ext cx="2304256" cy="21602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 name="Группа 3"/>
            <p:cNvGrpSpPr/>
            <p:nvPr/>
          </p:nvGrpSpPr>
          <p:grpSpPr>
            <a:xfrm>
              <a:off x="4884551" y="1664327"/>
              <a:ext cx="1917853" cy="2053865"/>
              <a:chOff x="1029947" y="655055"/>
              <a:chExt cx="1917853" cy="2053865"/>
            </a:xfrm>
          </p:grpSpPr>
          <p:sp>
            <p:nvSpPr>
              <p:cNvPr id="7" name="Параллелограмм 6"/>
              <p:cNvSpPr/>
              <p:nvPr/>
            </p:nvSpPr>
            <p:spPr>
              <a:xfrm rot="16200000" flipH="1">
                <a:off x="795106" y="889901"/>
                <a:ext cx="2053860" cy="1584178"/>
              </a:xfrm>
              <a:prstGeom prst="parallelogram">
                <a:avLst>
                  <a:gd name="adj" fmla="val 196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араллелограмм 7"/>
              <p:cNvSpPr/>
              <p:nvPr/>
            </p:nvSpPr>
            <p:spPr>
              <a:xfrm rot="16200000">
                <a:off x="1826039" y="1443142"/>
                <a:ext cx="1909847" cy="333675"/>
              </a:xfrm>
              <a:prstGeom prst="parallelogram">
                <a:avLst>
                  <a:gd name="adj" fmla="val 50654"/>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араллелограмм 8"/>
              <p:cNvSpPr/>
              <p:nvPr/>
            </p:nvSpPr>
            <p:spPr>
              <a:xfrm rot="16200000" flipH="1">
                <a:off x="1534530" y="1528524"/>
                <a:ext cx="1144768" cy="1041741"/>
              </a:xfrm>
              <a:prstGeom prst="parallelogram">
                <a:avLst>
                  <a:gd name="adj" fmla="val 2663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авнобедренный треугольник 9"/>
              <p:cNvSpPr/>
              <p:nvPr/>
            </p:nvSpPr>
            <p:spPr>
              <a:xfrm rot="21445370">
                <a:off x="1183055" y="2325052"/>
                <a:ext cx="1758250" cy="295479"/>
              </a:xfrm>
              <a:prstGeom prst="triangle">
                <a:avLst>
                  <a:gd name="adj" fmla="val 839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flipV="1">
                <a:off x="1251999" y="2564904"/>
                <a:ext cx="1695801" cy="103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614125" y="2298958"/>
                <a:ext cx="333675" cy="265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1251999" y="2298960"/>
                <a:ext cx="1362125" cy="369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2614125" y="655055"/>
                <a:ext cx="0" cy="1643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Прямая соединительная линия 4"/>
            <p:cNvCxnSpPr/>
            <p:nvPr/>
          </p:nvCxnSpPr>
          <p:spPr>
            <a:xfrm flipV="1">
              <a:off x="4884551" y="3677594"/>
              <a:ext cx="222052" cy="40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Прямоугольный треугольник 5"/>
            <p:cNvSpPr/>
            <p:nvPr/>
          </p:nvSpPr>
          <p:spPr>
            <a:xfrm rot="10483254" flipH="1">
              <a:off x="4877081" y="1843734"/>
              <a:ext cx="1121741" cy="145881"/>
            </a:xfrm>
            <a:prstGeom prst="r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7" name="Прямоугольник 16"/>
          <p:cNvSpPr/>
          <p:nvPr/>
        </p:nvSpPr>
        <p:spPr>
          <a:xfrm>
            <a:off x="5246792" y="82881"/>
            <a:ext cx="3653616" cy="1938992"/>
          </a:xfrm>
          <a:prstGeom prst="rect">
            <a:avLst/>
          </a:prstGeom>
        </p:spPr>
        <p:txBody>
          <a:bodyPr wrap="square">
            <a:spAutoFit/>
          </a:bodyPr>
          <a:lstStyle/>
          <a:p>
            <a:pPr algn="ctr"/>
            <a:r>
              <a:rPr lang="uk-UA" sz="2400" b="1" dirty="0">
                <a:ln>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Всеукраїнський відкритий інтерактивний конкурс </a:t>
            </a:r>
          </a:p>
          <a:p>
            <a:pPr algn="ctr"/>
            <a:r>
              <a:rPr lang="uk-UA" sz="2400" b="1" dirty="0">
                <a:ln>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«МАН – </a:t>
            </a:r>
            <a:r>
              <a:rPr lang="uk-UA" sz="2400" b="1" dirty="0" smtClean="0">
                <a:ln>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Юніор </a:t>
            </a:r>
            <a:r>
              <a:rPr lang="uk-UA" sz="2400" b="1" dirty="0">
                <a:ln>
                  <a:solidFill>
                    <a:schemeClr val="tx2">
                      <a:lumMod val="50000"/>
                    </a:schemeClr>
                  </a:solidFill>
                </a:ln>
                <a:solidFill>
                  <a:schemeClr val="tx2">
                    <a:lumMod val="50000"/>
                  </a:schemeClr>
                </a:solidFill>
                <a:latin typeface="Times New Roman" panose="02020603050405020304" pitchFamily="18" charset="0"/>
                <a:cs typeface="Times New Roman" panose="02020603050405020304" pitchFamily="18" charset="0"/>
              </a:rPr>
              <a:t>Дослідник» </a:t>
            </a:r>
            <a:endParaRPr lang="ru-RU" sz="2400" b="1" dirty="0">
              <a:ln>
                <a:solidFill>
                  <a:schemeClr val="tx2">
                    <a:lumMod val="50000"/>
                  </a:schemeClr>
                </a:solidFill>
              </a:ln>
              <a:solidFill>
                <a:schemeClr val="tx2">
                  <a:lumMod val="50000"/>
                </a:schemeClr>
              </a:solidFill>
            </a:endParaRPr>
          </a:p>
        </p:txBody>
      </p:sp>
      <p:sp>
        <p:nvSpPr>
          <p:cNvPr id="18" name="Прямоугольник 17"/>
          <p:cNvSpPr/>
          <p:nvPr/>
        </p:nvSpPr>
        <p:spPr>
          <a:xfrm rot="20966034">
            <a:off x="527920" y="441854"/>
            <a:ext cx="3824765" cy="1569660"/>
          </a:xfrm>
          <a:prstGeom prst="rect">
            <a:avLst/>
          </a:prstGeom>
        </p:spPr>
        <p:txBody>
          <a:bodyPr wrap="none">
            <a:prstTxWarp prst="textInflat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ru-RU" sz="4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Оптичні</a:t>
            </a:r>
            <a:r>
              <a:rPr lang="ru-RU"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ru-RU"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Диво </a:t>
            </a:r>
            <a:r>
              <a:rPr lang="ru-RU"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ілюзії</a:t>
            </a:r>
            <a:r>
              <a:rPr lang="ru-RU"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p>
        </p:txBody>
      </p:sp>
      <p:sp>
        <p:nvSpPr>
          <p:cNvPr id="30" name="Прямоугольник 29"/>
          <p:cNvSpPr/>
          <p:nvPr/>
        </p:nvSpPr>
        <p:spPr>
          <a:xfrm>
            <a:off x="5011632" y="2084396"/>
            <a:ext cx="3372854" cy="1231106"/>
          </a:xfrm>
          <a:prstGeom prst="rect">
            <a:avLst/>
          </a:prstGeom>
        </p:spPr>
        <p:txBody>
          <a:bodyPr wrap="square">
            <a:spAutoFit/>
          </a:bodyPr>
          <a:lstStyle/>
          <a:p>
            <a:pPr algn="ctr"/>
            <a:r>
              <a:rPr lang="uk-UA" sz="2600" b="1" dirty="0" err="1">
                <a:latin typeface="Times New Roman" panose="02020603050405020304" pitchFamily="18" charset="0"/>
                <a:cs typeface="Times New Roman" panose="02020603050405020304" pitchFamily="18" charset="0"/>
              </a:rPr>
              <a:t>Боярищев</a:t>
            </a:r>
            <a:r>
              <a:rPr lang="uk-UA" sz="2600" b="1" dirty="0">
                <a:latin typeface="Times New Roman" panose="02020603050405020304" pitchFamily="18" charset="0"/>
                <a:cs typeface="Times New Roman" panose="02020603050405020304" pitchFamily="18" charset="0"/>
              </a:rPr>
              <a:t> </a:t>
            </a:r>
            <a:r>
              <a:rPr lang="uk-UA" sz="2600" b="1" dirty="0" smtClean="0">
                <a:latin typeface="Times New Roman" panose="02020603050405020304" pitchFamily="18" charset="0"/>
                <a:cs typeface="Times New Roman" panose="02020603050405020304" pitchFamily="18" charset="0"/>
              </a:rPr>
              <a:t>Павло</a:t>
            </a:r>
            <a:r>
              <a:rPr lang="uk-UA"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pPr algn="ctr"/>
            <a:r>
              <a:rPr lang="uk-UA" sz="2400" dirty="0">
                <a:latin typeface="Times New Roman" panose="02020603050405020304" pitchFamily="18" charset="0"/>
                <a:cs typeface="Times New Roman" panose="02020603050405020304" pitchFamily="18" charset="0"/>
              </a:rPr>
              <a:t>учень 8 класу </a:t>
            </a:r>
            <a:r>
              <a:rPr lang="uk-UA" sz="2400" dirty="0" err="1">
                <a:latin typeface="Times New Roman" panose="02020603050405020304" pitchFamily="18" charset="0"/>
                <a:cs typeface="Times New Roman" panose="02020603050405020304" pitchFamily="18" charset="0"/>
              </a:rPr>
              <a:t>Тур’є-Реметівського</a:t>
            </a:r>
            <a:r>
              <a:rPr lang="de-DE"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ЗЗСО</a:t>
            </a:r>
            <a:endParaRPr lang="ru-RU" sz="2400" dirty="0">
              <a:latin typeface="Times New Roman" panose="02020603050405020304" pitchFamily="18" charset="0"/>
              <a:cs typeface="Times New Roman" panose="02020603050405020304" pitchFamily="18" charset="0"/>
            </a:endParaRPr>
          </a:p>
        </p:txBody>
      </p:sp>
      <p:pic>
        <p:nvPicPr>
          <p:cNvPr id="19" name="Рисунок 18"/>
          <p:cNvPicPr>
            <a:picLocks noChangeAspect="1"/>
          </p:cNvPicPr>
          <p:nvPr/>
        </p:nvPicPr>
        <p:blipFill rotWithShape="1">
          <a:blip r:embed="rId2">
            <a:extLst>
              <a:ext uri="{28A0092B-C50C-407E-A947-70E740481C1C}">
                <a14:useLocalDpi xmlns:a14="http://schemas.microsoft.com/office/drawing/2010/main" val="0"/>
              </a:ext>
            </a:extLst>
          </a:blip>
          <a:srcRect t="36888" b="7120"/>
          <a:stretch/>
        </p:blipFill>
        <p:spPr>
          <a:xfrm flipH="1">
            <a:off x="0" y="4717564"/>
            <a:ext cx="8295076" cy="1465053"/>
          </a:xfrm>
          <a:prstGeom prst="rect">
            <a:avLst/>
          </a:prstGeom>
        </p:spPr>
      </p:pic>
      <p:grpSp>
        <p:nvGrpSpPr>
          <p:cNvPr id="20" name="Группа 19"/>
          <p:cNvGrpSpPr/>
          <p:nvPr/>
        </p:nvGrpSpPr>
        <p:grpSpPr>
          <a:xfrm>
            <a:off x="6012159" y="3645023"/>
            <a:ext cx="3930925" cy="3804525"/>
            <a:chOff x="4866784" y="3174729"/>
            <a:chExt cx="4572000" cy="4572000"/>
          </a:xfrm>
        </p:grpSpPr>
        <p:pic>
          <p:nvPicPr>
            <p:cNvPr id="21" name="Рисунок 2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486285">
              <a:off x="4866784" y="3174729"/>
              <a:ext cx="4572000" cy="4572000"/>
            </a:xfrm>
            <a:prstGeom prst="rect">
              <a:avLst/>
            </a:prstGeom>
          </p:spPr>
        </p:pic>
        <p:grpSp>
          <p:nvGrpSpPr>
            <p:cNvPr id="22" name="Группа 21"/>
            <p:cNvGrpSpPr/>
            <p:nvPr/>
          </p:nvGrpSpPr>
          <p:grpSpPr>
            <a:xfrm>
              <a:off x="6180677" y="4525009"/>
              <a:ext cx="1944216" cy="1809063"/>
              <a:chOff x="2447764" y="2924943"/>
              <a:chExt cx="2304256" cy="2304257"/>
            </a:xfrm>
          </p:grpSpPr>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17737">
                <a:off x="3274256" y="3751435"/>
                <a:ext cx="651272" cy="651272"/>
              </a:xfrm>
              <a:prstGeom prst="rect">
                <a:avLst/>
              </a:prstGeom>
            </p:spPr>
          </p:pic>
          <p:sp>
            <p:nvSpPr>
              <p:cNvPr id="27" name="Овал 26"/>
              <p:cNvSpPr/>
              <p:nvPr/>
            </p:nvSpPr>
            <p:spPr>
              <a:xfrm>
                <a:off x="3347864" y="2924944"/>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rot="4109348">
                <a:off x="3347864"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rot="18955211">
                <a:off x="3347863"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Овал 22"/>
            <p:cNvSpPr/>
            <p:nvPr/>
          </p:nvSpPr>
          <p:spPr>
            <a:xfrm>
              <a:off x="6547469" y="5014744"/>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7790775" y="5213577"/>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6933240" y="5972209"/>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1" name="Группа 30"/>
          <p:cNvGrpSpPr/>
          <p:nvPr/>
        </p:nvGrpSpPr>
        <p:grpSpPr>
          <a:xfrm>
            <a:off x="1313501" y="1052377"/>
            <a:ext cx="3391771" cy="3384735"/>
            <a:chOff x="4866784" y="3256744"/>
            <a:chExt cx="4572000" cy="4572000"/>
          </a:xfrm>
        </p:grpSpPr>
        <p:pic>
          <p:nvPicPr>
            <p:cNvPr id="32" name="Рисунок 3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486285">
              <a:off x="4866784" y="3256744"/>
              <a:ext cx="4572000" cy="4572000"/>
            </a:xfrm>
            <a:prstGeom prst="rect">
              <a:avLst/>
            </a:prstGeom>
          </p:spPr>
        </p:pic>
        <p:grpSp>
          <p:nvGrpSpPr>
            <p:cNvPr id="33" name="Группа 32"/>
            <p:cNvGrpSpPr/>
            <p:nvPr/>
          </p:nvGrpSpPr>
          <p:grpSpPr>
            <a:xfrm>
              <a:off x="6180677" y="4525009"/>
              <a:ext cx="1944216" cy="1809063"/>
              <a:chOff x="2447764" y="2924943"/>
              <a:chExt cx="2304256" cy="2304257"/>
            </a:xfrm>
          </p:grpSpPr>
          <p:pic>
            <p:nvPicPr>
              <p:cNvPr id="37" name="Рисунок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17737">
                <a:off x="3274256" y="3751435"/>
                <a:ext cx="651272" cy="651272"/>
              </a:xfrm>
              <a:prstGeom prst="rect">
                <a:avLst/>
              </a:prstGeom>
            </p:spPr>
          </p:pic>
          <p:sp>
            <p:nvSpPr>
              <p:cNvPr id="38" name="Овал 37"/>
              <p:cNvSpPr/>
              <p:nvPr/>
            </p:nvSpPr>
            <p:spPr>
              <a:xfrm>
                <a:off x="3347864" y="2924944"/>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rot="4109348">
                <a:off x="3347864"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rot="18955211">
                <a:off x="3347863"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4" name="Овал 33"/>
            <p:cNvSpPr/>
            <p:nvPr/>
          </p:nvSpPr>
          <p:spPr>
            <a:xfrm>
              <a:off x="6547469" y="5014744"/>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7790775" y="5213577"/>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6933240" y="5972209"/>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TextBox 14"/>
          <p:cNvSpPr txBox="1"/>
          <p:nvPr/>
        </p:nvSpPr>
        <p:spPr>
          <a:xfrm>
            <a:off x="2563754" y="3829888"/>
            <a:ext cx="5845959" cy="1015663"/>
          </a:xfrm>
          <a:prstGeom prst="rect">
            <a:avLst/>
          </a:prstGeom>
          <a:noFill/>
        </p:spPr>
        <p:txBody>
          <a:bodyPr wrap="none" rtlCol="0">
            <a:spAutoFit/>
          </a:bodyPr>
          <a:lstStyle/>
          <a:p>
            <a:r>
              <a:rPr lang="uk-UA" sz="2000" b="1" dirty="0" smtClean="0">
                <a:latin typeface="Times New Roman" pitchFamily="18" charset="0"/>
                <a:cs typeface="Times New Roman" pitchFamily="18" charset="0"/>
              </a:rPr>
              <a:t>Наукові керівники: </a:t>
            </a:r>
            <a:r>
              <a:rPr lang="uk-UA" sz="2000" dirty="0" err="1" smtClean="0">
                <a:latin typeface="Times New Roman" pitchFamily="18" charset="0"/>
                <a:cs typeface="Times New Roman" pitchFamily="18" charset="0"/>
              </a:rPr>
              <a:t>Воронич</a:t>
            </a:r>
            <a:r>
              <a:rPr lang="uk-UA" sz="2000" dirty="0" smtClean="0">
                <a:latin typeface="Times New Roman" pitchFamily="18" charset="0"/>
                <a:cs typeface="Times New Roman" pitchFamily="18" charset="0"/>
              </a:rPr>
              <a:t> Л.М., вчитель фізики</a:t>
            </a:r>
          </a:p>
          <a:p>
            <a:r>
              <a:rPr lang="uk-UA" sz="2000" dirty="0" err="1" smtClean="0">
                <a:latin typeface="Times New Roman" pitchFamily="18" charset="0"/>
                <a:cs typeface="Times New Roman" pitchFamily="18" charset="0"/>
              </a:rPr>
              <a:t>Тур’є-Реметівського</a:t>
            </a:r>
            <a:r>
              <a:rPr lang="uk-UA" sz="2000" dirty="0" smtClean="0">
                <a:latin typeface="Times New Roman" pitchFamily="18" charset="0"/>
                <a:cs typeface="Times New Roman" pitchFamily="18" charset="0"/>
              </a:rPr>
              <a:t> ЗЗСО,  </a:t>
            </a:r>
            <a:r>
              <a:rPr lang="uk-UA" sz="2000" dirty="0" err="1" smtClean="0">
                <a:latin typeface="Times New Roman" pitchFamily="18" charset="0"/>
                <a:cs typeface="Times New Roman" pitchFamily="18" charset="0"/>
              </a:rPr>
              <a:t>Боярищева</a:t>
            </a:r>
            <a:r>
              <a:rPr lang="uk-UA" sz="2000" dirty="0" smtClean="0">
                <a:latin typeface="Times New Roman" pitchFamily="18" charset="0"/>
                <a:cs typeface="Times New Roman" pitchFamily="18" charset="0"/>
              </a:rPr>
              <a:t> Н.В., </a:t>
            </a:r>
          </a:p>
          <a:p>
            <a:r>
              <a:rPr lang="uk-UA" sz="2000" dirty="0" smtClean="0">
                <a:latin typeface="Times New Roman" pitchFamily="18" charset="0"/>
                <a:cs typeface="Times New Roman" pitchFamily="18" charset="0"/>
              </a:rPr>
              <a:t>вчитель </a:t>
            </a:r>
            <a:r>
              <a:rPr lang="uk-UA" sz="2000" dirty="0" err="1" smtClean="0">
                <a:latin typeface="Times New Roman" pitchFamily="18" charset="0"/>
                <a:cs typeface="Times New Roman" pitchFamily="18" charset="0"/>
              </a:rPr>
              <a:t>інфрматики</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Тур’є-Реметівського</a:t>
            </a:r>
            <a:r>
              <a:rPr lang="uk-UA" sz="2000" dirty="0" smtClean="0">
                <a:latin typeface="Times New Roman" pitchFamily="18" charset="0"/>
                <a:cs typeface="Times New Roman" pitchFamily="18" charset="0"/>
              </a:rPr>
              <a:t> ЗЗСО</a:t>
            </a:r>
            <a:endParaRPr lang="ru-RU" sz="2000" dirty="0">
              <a:latin typeface="Times New Roman" pitchFamily="18" charset="0"/>
              <a:cs typeface="Times New Roman" pitchFamily="18" charset="0"/>
            </a:endParaRPr>
          </a:p>
        </p:txBody>
      </p:sp>
      <p:cxnSp>
        <p:nvCxnSpPr>
          <p:cNvPr id="59" name="Прямая соединительная линия 58"/>
          <p:cNvCxnSpPr>
            <a:stCxn id="6" idx="2"/>
          </p:cNvCxnSpPr>
          <p:nvPr/>
        </p:nvCxnSpPr>
        <p:spPr>
          <a:xfrm>
            <a:off x="305693" y="502158"/>
            <a:ext cx="26039" cy="35042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961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214290"/>
            <a:ext cx="6643702" cy="2308324"/>
          </a:xfrm>
          <a:prstGeom prst="rect">
            <a:avLst/>
          </a:prstGeom>
        </p:spPr>
        <p:txBody>
          <a:bodyPr wrap="square">
            <a:spAutoFit/>
          </a:bodyPr>
          <a:lstStyle/>
          <a:p>
            <a:pPr algn="ctr"/>
            <a:r>
              <a:rPr lang="uk-UA" sz="2400" dirty="0" smtClean="0"/>
              <a:t>Оптична ілюзія "Пташка у клітці" пояснюється за допомогою фізичних законів. Ця ілюзія виникає через </a:t>
            </a:r>
            <a:r>
              <a:rPr lang="uk-UA" sz="2400" dirty="0" err="1" smtClean="0"/>
              <a:t>персистенцію</a:t>
            </a:r>
            <a:r>
              <a:rPr lang="uk-UA" sz="2400" dirty="0" smtClean="0"/>
              <a:t> зору і ефект стаціонарності об'єкта. </a:t>
            </a:r>
            <a:r>
              <a:rPr lang="uk-UA" sz="2400" dirty="0" err="1" smtClean="0"/>
              <a:t>Персистенція</a:t>
            </a:r>
            <a:r>
              <a:rPr lang="uk-UA" sz="2400" dirty="0" smtClean="0"/>
              <a:t> зору відповідає за тимчасове збереження відображення об'єкта на сітківці ока, а після  - цей об'єкт зник з поля зору. </a:t>
            </a:r>
            <a:endParaRPr lang="uk-UA" sz="2400" dirty="0"/>
          </a:p>
        </p:txBody>
      </p:sp>
      <p:sp>
        <p:nvSpPr>
          <p:cNvPr id="17" name="Прямоугольник 16"/>
          <p:cNvSpPr/>
          <p:nvPr/>
        </p:nvSpPr>
        <p:spPr>
          <a:xfrm>
            <a:off x="4971226" y="2500306"/>
            <a:ext cx="3786182" cy="4154984"/>
          </a:xfrm>
          <a:prstGeom prst="rect">
            <a:avLst/>
          </a:prstGeom>
        </p:spPr>
        <p:txBody>
          <a:bodyPr wrap="square">
            <a:spAutoFit/>
          </a:bodyPr>
          <a:lstStyle/>
          <a:p>
            <a:pPr algn="ctr"/>
            <a:r>
              <a:rPr lang="uk-UA" sz="2400" dirty="0" smtClean="0">
                <a:latin typeface="Times New Roman" panose="02020603050405020304" pitchFamily="18" charset="0"/>
                <a:cs typeface="Times New Roman" panose="02020603050405020304" pitchFamily="18" charset="0"/>
              </a:rPr>
              <a:t>Ефект стаціонарності об'єкта полягає в тому, що мозок вважає об'єкт за нерухомий, коли на нього не впливають зовнішні фактори. У цьому випадку, коли картинка обертається, мозок уявляє, що пташка знаходиться всередині клітки і рухається, а не просто обертається.</a:t>
            </a:r>
            <a:endParaRPr lang="uk-UA" sz="2400" dirty="0">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9503" y="214290"/>
            <a:ext cx="1802279" cy="4005064"/>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73" y="4054304"/>
            <a:ext cx="1983625" cy="2644834"/>
          </a:xfrm>
          <a:prstGeom prst="rect">
            <a:avLst/>
          </a:prstGeom>
          <a:ln>
            <a:noFill/>
          </a:ln>
          <a:effectLst>
            <a:softEdge rad="112500"/>
          </a:effectLst>
        </p:spPr>
      </p:pic>
      <p:pic>
        <p:nvPicPr>
          <p:cNvPr id="20" name="Picture 4" descr="Немає опису."/>
          <p:cNvPicPr>
            <a:picLocks noChangeAspect="1" noChangeArrowheads="1"/>
          </p:cNvPicPr>
          <p:nvPr/>
        </p:nvPicPr>
        <p:blipFill>
          <a:blip r:embed="rId4"/>
          <a:srcRect l="10417" t="4167" r="10416" b="22916"/>
          <a:stretch>
            <a:fillRect/>
          </a:stretch>
        </p:blipFill>
        <p:spPr bwMode="auto">
          <a:xfrm>
            <a:off x="2699792" y="2485772"/>
            <a:ext cx="2271434" cy="4184220"/>
          </a:xfrm>
          <a:prstGeom prst="rect">
            <a:avLst/>
          </a:prstGeom>
          <a:ln>
            <a:noFill/>
          </a:ln>
          <a:effectLst>
            <a:softEdge rad="112500"/>
          </a:effectLst>
        </p:spPr>
      </p:pic>
    </p:spTree>
    <p:extLst>
      <p:ext uri="{BB962C8B-B14F-4D97-AF65-F5344CB8AC3E}">
        <p14:creationId xmlns:p14="http://schemas.microsoft.com/office/powerpoint/2010/main" val="2861173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4070799" cy="2677656"/>
          </a:xfrm>
          <a:prstGeom prst="rect">
            <a:avLst/>
          </a:prstGeom>
        </p:spPr>
        <p:txBody>
          <a:bodyPr wrap="square">
            <a:spAutoFit/>
          </a:bodyPr>
          <a:lstStyle/>
          <a:p>
            <a:pPr algn="ctr"/>
            <a:r>
              <a:rPr lang="uk-UA" sz="2400" dirty="0" smtClean="0">
                <a:latin typeface="Times New Roman" panose="02020603050405020304" pitchFamily="18" charset="0"/>
                <a:cs typeface="Times New Roman" panose="02020603050405020304" pitchFamily="18" charset="0"/>
              </a:rPr>
              <a:t>Таким чином, коли картинка обертається з достатньою швидкістю, </a:t>
            </a:r>
            <a:r>
              <a:rPr lang="uk-UA" sz="2400" dirty="0" err="1" smtClean="0">
                <a:latin typeface="Times New Roman" panose="02020603050405020304" pitchFamily="18" charset="0"/>
                <a:cs typeface="Times New Roman" panose="02020603050405020304" pitchFamily="18" charset="0"/>
              </a:rPr>
              <a:t>персистенція</a:t>
            </a:r>
            <a:r>
              <a:rPr lang="uk-UA" sz="2400" dirty="0" smtClean="0">
                <a:latin typeface="Times New Roman" panose="02020603050405020304" pitchFamily="18" charset="0"/>
                <a:cs typeface="Times New Roman" panose="02020603050405020304" pitchFamily="18" charset="0"/>
              </a:rPr>
              <a:t> зору робить так, що ми сприймаємо обидва образи (пташку і клітку), як одне зображення.</a:t>
            </a:r>
            <a:endParaRPr lang="uk-UA"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15900" y="3013502"/>
            <a:ext cx="3906419" cy="1938992"/>
          </a:xfrm>
          <a:prstGeom prst="rect">
            <a:avLst/>
          </a:prstGeom>
        </p:spPr>
        <p:txBody>
          <a:bodyPr wrap="square">
            <a:spAutoFit/>
          </a:bodyPr>
          <a:lstStyle/>
          <a:p>
            <a:pPr algn="ctr"/>
            <a:r>
              <a:rPr lang="ru-RU" sz="2400" dirty="0" err="1" smtClean="0">
                <a:latin typeface="Times New Roman" panose="02020603050405020304" pitchFamily="18" charset="0"/>
                <a:cs typeface="Times New Roman" panose="02020603050405020304" pitchFamily="18" charset="0"/>
              </a:rPr>
              <a:t>Це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сучасний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підхід</a:t>
            </a:r>
            <a:r>
              <a:rPr lang="ru-RU" sz="2400" dirty="0" smtClean="0">
                <a:latin typeface="Times New Roman" panose="02020603050405020304" pitchFamily="18" charset="0"/>
                <a:cs typeface="Times New Roman" panose="02020603050405020304" pitchFamily="18" charset="0"/>
              </a:rPr>
              <a:t> де </a:t>
            </a:r>
            <a:r>
              <a:rPr lang="ru-RU" sz="2400" dirty="0" err="1" smtClean="0">
                <a:latin typeface="Times New Roman" panose="02020603050405020304" pitchFamily="18" charset="0"/>
                <a:cs typeface="Times New Roman" panose="02020603050405020304" pitchFamily="18" charset="0"/>
              </a:rPr>
              <a:t>поєднано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знання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інформатики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фізики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технології</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сучасних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технологій</a:t>
            </a:r>
            <a:r>
              <a:rPr lang="ru-RU"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pic>
        <p:nvPicPr>
          <p:cNvPr id="4" name="Picture 6" descr="Немає опису."/>
          <p:cNvPicPr>
            <a:picLocks noChangeAspect="1" noChangeArrowheads="1"/>
          </p:cNvPicPr>
          <p:nvPr/>
        </p:nvPicPr>
        <p:blipFill>
          <a:blip r:embed="rId2"/>
          <a:srcRect l="10949" t="31478" r="12408" b="19251"/>
          <a:stretch>
            <a:fillRect/>
          </a:stretch>
        </p:blipFill>
        <p:spPr bwMode="auto">
          <a:xfrm>
            <a:off x="4322319" y="284198"/>
            <a:ext cx="4803713" cy="6176204"/>
          </a:xfrm>
          <a:prstGeom prst="rect">
            <a:avLst/>
          </a:prstGeom>
          <a:ln>
            <a:noFill/>
          </a:ln>
          <a:effectLst>
            <a:softEdge rad="112500"/>
          </a:effectLst>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6929" r="19198"/>
          <a:stretch/>
        </p:blipFill>
        <p:spPr>
          <a:xfrm rot="16601157">
            <a:off x="1385000" y="3949082"/>
            <a:ext cx="1464530" cy="3624631"/>
          </a:xfrm>
          <a:prstGeom prst="rect">
            <a:avLst/>
          </a:prstGeom>
          <a:ln>
            <a:noFill/>
          </a:ln>
          <a:effectLst>
            <a:softEdge rad="112500"/>
          </a:effectLst>
        </p:spPr>
      </p:pic>
    </p:spTree>
    <p:extLst>
      <p:ext uri="{BB962C8B-B14F-4D97-AF65-F5344CB8AC3E}">
        <p14:creationId xmlns:p14="http://schemas.microsoft.com/office/powerpoint/2010/main" val="734169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5fe6c315c729b2f3875ec1b5ef61eb15-V.jpg"/>
          <p:cNvPicPr>
            <a:picLocks noChangeAspect="1"/>
          </p:cNvPicPr>
          <p:nvPr/>
        </p:nvPicPr>
        <p:blipFill>
          <a:blip r:embed="rId2"/>
          <a:srcRect t="22129" r="4687" b="9587"/>
          <a:stretch>
            <a:fillRect/>
          </a:stretch>
        </p:blipFill>
        <p:spPr>
          <a:xfrm>
            <a:off x="899592" y="4469056"/>
            <a:ext cx="5519575" cy="2216887"/>
          </a:xfrm>
          <a:prstGeom prst="rect">
            <a:avLst/>
          </a:prstGeom>
          <a:ln>
            <a:noFill/>
          </a:ln>
          <a:effectLst>
            <a:softEdge rad="112500"/>
          </a:effectLst>
        </p:spPr>
      </p:pic>
      <p:sp>
        <p:nvSpPr>
          <p:cNvPr id="3" name="Прямоугольник 2"/>
          <p:cNvSpPr/>
          <p:nvPr/>
        </p:nvSpPr>
        <p:spPr>
          <a:xfrm>
            <a:off x="552751" y="917431"/>
            <a:ext cx="8106124" cy="3416320"/>
          </a:xfrm>
          <a:prstGeom prst="rect">
            <a:avLst/>
          </a:prstGeom>
        </p:spPr>
        <p:txBody>
          <a:bodyPr wrap="square">
            <a:spAutoFit/>
          </a:bodyPr>
          <a:lstStyle/>
          <a:p>
            <a:r>
              <a:rPr lang="uk-UA" sz="2400" dirty="0" smtClean="0">
                <a:latin typeface="Times New Roman" pitchFamily="18" charset="0"/>
                <a:cs typeface="Times New Roman" pitchFamily="18" charset="0"/>
              </a:rPr>
              <a:t>	Демонстрація </a:t>
            </a:r>
            <a:r>
              <a:rPr lang="uk-UA" sz="2400" dirty="0">
                <a:latin typeface="Times New Roman" pitchFamily="18" charset="0"/>
                <a:cs typeface="Times New Roman" pitchFamily="18" charset="0"/>
              </a:rPr>
              <a:t>феномену створення оптичної ілюзії показує, як наш мозок обробляє візуальну інформацію і як він може бути “обманутий” простими візуальними трюками. Це відбувається через те, що наші очі сприймають зміни в положенні об'єктів та перекладають їх у відчуття руху, Це допомагає нам краще розуміти, як працює наше сприйняття, як це може мати застосування в різних областях, включаючи психологію, дизайн, рекламу та інше. Крім того, це простий і цікавий спосіб вивчення оптичних явищ.</a:t>
            </a:r>
            <a:endParaRPr lang="ru-RU" sz="2400" dirty="0">
              <a:latin typeface="Times New Roman" pitchFamily="18" charset="0"/>
              <a:cs typeface="Times New Roman" pitchFamily="18" charset="0"/>
            </a:endParaRPr>
          </a:p>
        </p:txBody>
      </p:sp>
      <p:sp>
        <p:nvSpPr>
          <p:cNvPr id="4" name="Прямоугольник 3"/>
          <p:cNvSpPr/>
          <p:nvPr/>
        </p:nvSpPr>
        <p:spPr>
          <a:xfrm>
            <a:off x="2123728" y="332656"/>
            <a:ext cx="4572000" cy="584775"/>
          </a:xfrm>
          <a:prstGeom prst="rect">
            <a:avLst/>
          </a:prstGeom>
        </p:spPr>
        <p:txBody>
          <a:bodyPr wrap="square">
            <a:spAutoFit/>
          </a:bodyPr>
          <a:lstStyle/>
          <a:p>
            <a:pPr algn="ctr"/>
            <a:r>
              <a:rPr lang="uk-UA" sz="3200" b="1" dirty="0">
                <a:solidFill>
                  <a:srgbClr val="002060"/>
                </a:solidFill>
              </a:rPr>
              <a:t>Висновки</a:t>
            </a:r>
            <a:endParaRPr lang="ru-RU" sz="3200" b="1" dirty="0">
              <a:solidFill>
                <a:srgbClr val="002060"/>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5174">
            <a:off x="7073955" y="4268390"/>
            <a:ext cx="1631598" cy="21754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228184" y="4329179"/>
            <a:ext cx="3391771" cy="3384735"/>
            <a:chOff x="4866784" y="3256744"/>
            <a:chExt cx="4572000" cy="4572000"/>
          </a:xfrm>
        </p:grpSpPr>
        <p:pic>
          <p:nvPicPr>
            <p:cNvPr id="8" name="Рисунок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486285">
              <a:off x="4866784" y="3256744"/>
              <a:ext cx="4572000" cy="4572000"/>
            </a:xfrm>
            <a:prstGeom prst="rect">
              <a:avLst/>
            </a:prstGeom>
          </p:spPr>
        </p:pic>
        <p:grpSp>
          <p:nvGrpSpPr>
            <p:cNvPr id="9" name="Группа 8"/>
            <p:cNvGrpSpPr/>
            <p:nvPr/>
          </p:nvGrpSpPr>
          <p:grpSpPr>
            <a:xfrm>
              <a:off x="6180677" y="4525009"/>
              <a:ext cx="1944216" cy="1809063"/>
              <a:chOff x="2447764" y="2924943"/>
              <a:chExt cx="2304256" cy="2304257"/>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17737">
                <a:off x="3274256" y="3751435"/>
                <a:ext cx="651272" cy="651272"/>
              </a:xfrm>
              <a:prstGeom prst="rect">
                <a:avLst/>
              </a:prstGeom>
            </p:spPr>
          </p:pic>
          <p:sp>
            <p:nvSpPr>
              <p:cNvPr id="14" name="Овал 13"/>
              <p:cNvSpPr/>
              <p:nvPr/>
            </p:nvSpPr>
            <p:spPr>
              <a:xfrm>
                <a:off x="3347864" y="2924944"/>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rot="4109348">
                <a:off x="3347864"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rot="18955211">
                <a:off x="3347863"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Овал 9"/>
            <p:cNvSpPr/>
            <p:nvPr/>
          </p:nvSpPr>
          <p:spPr>
            <a:xfrm>
              <a:off x="6547469" y="5014744"/>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7790775" y="5213577"/>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933240" y="5972209"/>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Прямоугольник 4"/>
          <p:cNvSpPr/>
          <p:nvPr/>
        </p:nvSpPr>
        <p:spPr>
          <a:xfrm>
            <a:off x="899592" y="332656"/>
            <a:ext cx="6912768" cy="584775"/>
          </a:xfrm>
          <a:prstGeom prst="rect">
            <a:avLst/>
          </a:prstGeom>
        </p:spPr>
        <p:txBody>
          <a:bodyPr wrap="square">
            <a:spAutoFit/>
          </a:bodyPr>
          <a:lstStyle/>
          <a:p>
            <a:pPr algn="ctr"/>
            <a:r>
              <a:rPr lang="uk-UA" sz="3200" b="1" dirty="0" smtClean="0">
                <a:solidFill>
                  <a:srgbClr val="002060"/>
                </a:solidFill>
              </a:rPr>
              <a:t>Список використаних джерел</a:t>
            </a:r>
            <a:endParaRPr lang="ru-RU" sz="3200" b="1" dirty="0">
              <a:solidFill>
                <a:srgbClr val="002060"/>
              </a:solidFill>
            </a:endParaRPr>
          </a:p>
        </p:txBody>
      </p:sp>
      <p:sp>
        <p:nvSpPr>
          <p:cNvPr id="6" name="Прямоугольник 5"/>
          <p:cNvSpPr/>
          <p:nvPr/>
        </p:nvSpPr>
        <p:spPr>
          <a:xfrm>
            <a:off x="668589" y="851176"/>
            <a:ext cx="7969862" cy="5120504"/>
          </a:xfrm>
          <a:prstGeom prst="rect">
            <a:avLst/>
          </a:prstGeom>
        </p:spPr>
        <p:txBody>
          <a:bodyPr wrap="square">
            <a:spAutoFit/>
          </a:bodyPr>
          <a:lstStyle/>
          <a:p>
            <a:pPr marL="457200" indent="-457200">
              <a:lnSpc>
                <a:spcPct val="114000"/>
              </a:lnSpc>
              <a:buFont typeface="+mj-lt"/>
              <a:buAutoNum type="arabicPeriod"/>
            </a:pPr>
            <a:r>
              <a:rPr lang="uk-UA" sz="2400" dirty="0" smtClean="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Фізика на кожен день" - А.Д. Гладун, видавництво "Освіта", 2020 рік.</a:t>
            </a:r>
            <a:endParaRPr lang="ru-RU" sz="2400" dirty="0">
              <a:latin typeface="Times New Roman" panose="02020603050405020304" pitchFamily="18" charset="0"/>
              <a:cs typeface="Times New Roman" panose="02020603050405020304" pitchFamily="18" charset="0"/>
            </a:endParaRPr>
          </a:p>
          <a:p>
            <a:pPr marL="457200" indent="-457200">
              <a:lnSpc>
                <a:spcPct val="114000"/>
              </a:lnSpc>
              <a:buFont typeface="+mj-lt"/>
              <a:buAutoNum type="arabicPeriod"/>
            </a:pPr>
            <a:r>
              <a:rPr lang="uk-UA" sz="2400" dirty="0" smtClean="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Фізика. Експерименти вдома та в школі" - І.В. </a:t>
            </a:r>
            <a:r>
              <a:rPr lang="uk-UA" sz="2400" dirty="0" err="1">
                <a:latin typeface="Times New Roman" panose="02020603050405020304" pitchFamily="18" charset="0"/>
                <a:cs typeface="Times New Roman" panose="02020603050405020304" pitchFamily="18" charset="0"/>
              </a:rPr>
              <a:t>Блинков</a:t>
            </a:r>
            <a:r>
              <a:rPr lang="uk-UA" sz="2400" dirty="0">
                <a:latin typeface="Times New Roman" panose="02020603050405020304" pitchFamily="18" charset="0"/>
                <a:cs typeface="Times New Roman" panose="02020603050405020304" pitchFamily="18" charset="0"/>
              </a:rPr>
              <a:t>, видавництво "</a:t>
            </a:r>
            <a:r>
              <a:rPr lang="uk-UA" sz="2400" dirty="0" err="1">
                <a:latin typeface="Times New Roman" panose="02020603050405020304" pitchFamily="18" charset="0"/>
                <a:cs typeface="Times New Roman" panose="02020603050405020304" pitchFamily="18" charset="0"/>
              </a:rPr>
              <a:t>Генеза</a:t>
            </a:r>
            <a:r>
              <a:rPr lang="uk-UA" sz="2400" dirty="0">
                <a:latin typeface="Times New Roman" panose="02020603050405020304" pitchFamily="18" charset="0"/>
                <a:cs typeface="Times New Roman" panose="02020603050405020304" pitchFamily="18" charset="0"/>
              </a:rPr>
              <a:t>", 2019 рік. </a:t>
            </a:r>
            <a:endParaRPr lang="ru-RU" sz="2400" dirty="0">
              <a:latin typeface="Times New Roman" panose="02020603050405020304" pitchFamily="18" charset="0"/>
              <a:cs typeface="Times New Roman" panose="02020603050405020304" pitchFamily="18" charset="0"/>
            </a:endParaRPr>
          </a:p>
          <a:p>
            <a:pPr marL="457200" indent="-457200">
              <a:lnSpc>
                <a:spcPct val="114000"/>
              </a:lnSpc>
              <a:buFont typeface="+mj-lt"/>
              <a:buAutoNum type="arabicPeriod"/>
            </a:pPr>
            <a:r>
              <a:rPr lang="uk-UA" sz="2400" dirty="0" smtClean="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Фізика у веселому експерименті" - О.М. </a:t>
            </a:r>
            <a:r>
              <a:rPr lang="uk-UA" sz="2400" dirty="0" err="1">
                <a:latin typeface="Times New Roman" panose="02020603050405020304" pitchFamily="18" charset="0"/>
                <a:cs typeface="Times New Roman" panose="02020603050405020304" pitchFamily="18" charset="0"/>
              </a:rPr>
              <a:t>Вавулін</a:t>
            </a:r>
            <a:r>
              <a:rPr lang="uk-UA" sz="2400" dirty="0">
                <a:latin typeface="Times New Roman" panose="02020603050405020304" pitchFamily="18" charset="0"/>
                <a:cs typeface="Times New Roman" panose="02020603050405020304" pitchFamily="18" charset="0"/>
              </a:rPr>
              <a:t>, видавництво "Перун", 2021 рік. </a:t>
            </a:r>
            <a:endParaRPr lang="ru-RU" sz="2400" dirty="0">
              <a:latin typeface="Times New Roman" panose="02020603050405020304" pitchFamily="18" charset="0"/>
              <a:cs typeface="Times New Roman" panose="02020603050405020304" pitchFamily="18" charset="0"/>
            </a:endParaRPr>
          </a:p>
          <a:p>
            <a:pPr marL="457200" indent="-457200">
              <a:lnSpc>
                <a:spcPct val="114000"/>
              </a:lnSpc>
              <a:buFont typeface="+mj-lt"/>
              <a:buAutoNum type="arabicPeriod"/>
            </a:pPr>
            <a:r>
              <a:rPr lang="uk-UA" sz="2400" dirty="0" smtClean="0">
                <a:latin typeface="Times New Roman" panose="02020603050405020304" pitchFamily="18" charset="0"/>
                <a:cs typeface="Times New Roman" panose="02020603050405020304" pitchFamily="18" charset="0"/>
              </a:rPr>
              <a:t>Книга </a:t>
            </a:r>
            <a:r>
              <a:rPr lang="uk-UA" sz="2400" dirty="0">
                <a:latin typeface="Times New Roman" panose="02020603050405020304" pitchFamily="18" charset="0"/>
                <a:cs typeface="Times New Roman" panose="02020603050405020304" pitchFamily="18" charset="0"/>
              </a:rPr>
              <a:t>"</a:t>
            </a:r>
            <a:r>
              <a:rPr lang="uk-UA" sz="2400" dirty="0" err="1">
                <a:latin typeface="Times New Roman" panose="02020603050405020304" pitchFamily="18" charset="0"/>
                <a:cs typeface="Times New Roman" panose="02020603050405020304" pitchFamily="18" charset="0"/>
              </a:rPr>
              <a:t>Physics</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of</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the</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Impossible</a:t>
            </a:r>
            <a:r>
              <a:rPr lang="uk-UA" sz="2400" dirty="0">
                <a:latin typeface="Times New Roman" panose="02020603050405020304" pitchFamily="18" charset="0"/>
                <a:cs typeface="Times New Roman" panose="02020603050405020304" pitchFamily="18" charset="0"/>
              </a:rPr>
              <a:t>" автора </a:t>
            </a:r>
            <a:r>
              <a:rPr lang="uk-UA" sz="2400" dirty="0" err="1">
                <a:latin typeface="Times New Roman" panose="02020603050405020304" pitchFamily="18" charset="0"/>
                <a:cs typeface="Times New Roman" panose="02020603050405020304" pitchFamily="18" charset="0"/>
              </a:rPr>
              <a:t>Міхіо</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Каку</a:t>
            </a:r>
            <a:r>
              <a:rPr lang="uk-UA" sz="2400" dirty="0">
                <a:latin typeface="Times New Roman" panose="02020603050405020304" pitchFamily="18" charset="0"/>
                <a:cs typeface="Times New Roman" panose="02020603050405020304" pitchFamily="18" charset="0"/>
              </a:rPr>
              <a:t>, 2008 рік видання, видавництво </a:t>
            </a:r>
            <a:r>
              <a:rPr lang="uk-UA" sz="2400" dirty="0" err="1">
                <a:latin typeface="Times New Roman" panose="02020603050405020304" pitchFamily="18" charset="0"/>
                <a:cs typeface="Times New Roman" panose="02020603050405020304" pitchFamily="18" charset="0"/>
              </a:rPr>
              <a:t>Doubleday</a:t>
            </a:r>
            <a:r>
              <a:rPr lang="uk-UA" sz="2400" dirty="0" smtClean="0">
                <a:latin typeface="Times New Roman" panose="02020603050405020304" pitchFamily="18" charset="0"/>
                <a:cs typeface="Times New Roman" panose="02020603050405020304" pitchFamily="18" charset="0"/>
              </a:rPr>
              <a:t>.</a:t>
            </a:r>
          </a:p>
          <a:p>
            <a:pPr marL="457200" indent="-457200">
              <a:lnSpc>
                <a:spcPct val="114000"/>
              </a:lnSpc>
              <a:buFont typeface="+mj-lt"/>
              <a:buAutoNum type="arabicPeriod"/>
            </a:pPr>
            <a:r>
              <a:rPr lang="en-US" sz="2400" dirty="0" smtClean="0">
                <a:latin typeface="Times New Roman" panose="02020603050405020304" pitchFamily="18" charset="0"/>
                <a:cs typeface="Times New Roman" panose="02020603050405020304" pitchFamily="18" charset="0"/>
                <a:hlinkClick r:id="rId4"/>
              </a:rPr>
              <a:t>https</a:t>
            </a:r>
            <a:r>
              <a:rPr lang="en-US" sz="2400" dirty="0">
                <a:latin typeface="Times New Roman" panose="02020603050405020304" pitchFamily="18" charset="0"/>
                <a:cs typeface="Times New Roman" panose="02020603050405020304" pitchFamily="18" charset="0"/>
                <a:hlinkClick r:id="rId4"/>
              </a:rPr>
              <a:t>://</a:t>
            </a:r>
            <a:r>
              <a:rPr lang="en-US" sz="2400" dirty="0" smtClean="0">
                <a:latin typeface="Times New Roman" panose="02020603050405020304" pitchFamily="18" charset="0"/>
                <a:cs typeface="Times New Roman" panose="02020603050405020304" pitchFamily="18" charset="0"/>
                <a:hlinkClick r:id="rId4"/>
              </a:rPr>
              <a:t>www.exploratorium.edu/explore/perception</a:t>
            </a:r>
            <a:endParaRPr lang="uk-UA" sz="2400" dirty="0" smtClean="0">
              <a:latin typeface="Times New Roman" panose="02020603050405020304" pitchFamily="18" charset="0"/>
              <a:cs typeface="Times New Roman" panose="02020603050405020304" pitchFamily="18" charset="0"/>
            </a:endParaRPr>
          </a:p>
          <a:p>
            <a:pPr marL="457200" indent="-457200">
              <a:lnSpc>
                <a:spcPct val="114000"/>
              </a:lnSpc>
              <a:buFont typeface="+mj-lt"/>
              <a:buAutoNum type="arabicPeriod"/>
            </a:pPr>
            <a:r>
              <a:rPr lang="en-US" sz="2400" dirty="0" smtClean="0">
                <a:hlinkClick r:id="rId5"/>
              </a:rPr>
              <a:t>https</a:t>
            </a:r>
            <a:r>
              <a:rPr lang="en-US" sz="2400" dirty="0">
                <a:hlinkClick r:id="rId5"/>
              </a:rPr>
              <a:t>://www.pinterest.com/pin/782219029008303741</a:t>
            </a:r>
            <a:r>
              <a:rPr lang="en-US" sz="2400" dirty="0" smtClean="0">
                <a:hlinkClick r:id="rId5"/>
              </a:rPr>
              <a:t>/</a:t>
            </a:r>
            <a:endParaRPr lang="uk-UA" sz="2400" dirty="0" smtClean="0"/>
          </a:p>
          <a:p>
            <a:pPr marL="457200" indent="-457200">
              <a:lnSpc>
                <a:spcPct val="114000"/>
              </a:lnSpc>
              <a:buFont typeface="+mj-lt"/>
              <a:buAutoNum type="arabicPeriod"/>
            </a:pPr>
            <a:r>
              <a:rPr lang="en-US" sz="2400" dirty="0">
                <a:hlinkClick r:id="rId6"/>
              </a:rPr>
              <a:t>https://</a:t>
            </a:r>
            <a:r>
              <a:rPr lang="en-US" sz="2400" dirty="0" smtClean="0">
                <a:hlinkClick r:id="rId6"/>
              </a:rPr>
              <a:t>freepngclipart.com/free-png/83290-vector-lines-material-fashion-dynamic-png-file-hd</a:t>
            </a:r>
            <a:endParaRPr lang="ru-RU" sz="2400" dirty="0"/>
          </a:p>
        </p:txBody>
      </p:sp>
    </p:spTree>
    <p:extLst>
      <p:ext uri="{BB962C8B-B14F-4D97-AF65-F5344CB8AC3E}">
        <p14:creationId xmlns:p14="http://schemas.microsoft.com/office/powerpoint/2010/main" val="428336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12630" y="21508"/>
            <a:ext cx="8058878" cy="6431828"/>
            <a:chOff x="4877081" y="1664327"/>
            <a:chExt cx="3151303" cy="3315080"/>
          </a:xfrm>
        </p:grpSpPr>
        <p:sp>
          <p:nvSpPr>
            <p:cNvPr id="3" name="Прямоугольник 2"/>
            <p:cNvSpPr/>
            <p:nvPr/>
          </p:nvSpPr>
          <p:spPr>
            <a:xfrm>
              <a:off x="5724128" y="2819167"/>
              <a:ext cx="2304256" cy="21602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4" name="Группа 3"/>
            <p:cNvGrpSpPr/>
            <p:nvPr/>
          </p:nvGrpSpPr>
          <p:grpSpPr>
            <a:xfrm>
              <a:off x="4884551" y="1664327"/>
              <a:ext cx="1917853" cy="2053865"/>
              <a:chOff x="1029947" y="655055"/>
              <a:chExt cx="1917853" cy="2053865"/>
            </a:xfrm>
          </p:grpSpPr>
          <p:sp>
            <p:nvSpPr>
              <p:cNvPr id="7" name="Параллелограмм 6"/>
              <p:cNvSpPr/>
              <p:nvPr/>
            </p:nvSpPr>
            <p:spPr>
              <a:xfrm rot="16200000" flipH="1">
                <a:off x="795106" y="889901"/>
                <a:ext cx="2053860" cy="1584178"/>
              </a:xfrm>
              <a:prstGeom prst="parallelogram">
                <a:avLst>
                  <a:gd name="adj" fmla="val 196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Параллелограмм 7"/>
              <p:cNvSpPr/>
              <p:nvPr/>
            </p:nvSpPr>
            <p:spPr>
              <a:xfrm rot="16200000">
                <a:off x="1826039" y="1443142"/>
                <a:ext cx="1909847" cy="333675"/>
              </a:xfrm>
              <a:prstGeom prst="parallelogram">
                <a:avLst>
                  <a:gd name="adj" fmla="val 50654"/>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Параллелограмм 8"/>
              <p:cNvSpPr/>
              <p:nvPr/>
            </p:nvSpPr>
            <p:spPr>
              <a:xfrm rot="16200000" flipH="1">
                <a:off x="1534530" y="1528524"/>
                <a:ext cx="1144768" cy="1041741"/>
              </a:xfrm>
              <a:prstGeom prst="parallelogram">
                <a:avLst>
                  <a:gd name="adj" fmla="val 2663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Равнобедренный треугольник 9"/>
              <p:cNvSpPr/>
              <p:nvPr/>
            </p:nvSpPr>
            <p:spPr>
              <a:xfrm rot="21445370">
                <a:off x="1183055" y="2325052"/>
                <a:ext cx="1758250" cy="295479"/>
              </a:xfrm>
              <a:prstGeom prst="triangle">
                <a:avLst>
                  <a:gd name="adj" fmla="val 839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11" name="Прямая соединительная линия 10"/>
              <p:cNvCxnSpPr/>
              <p:nvPr/>
            </p:nvCxnSpPr>
            <p:spPr>
              <a:xfrm flipV="1">
                <a:off x="1251999" y="2564904"/>
                <a:ext cx="1695801" cy="1034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614125" y="2298958"/>
                <a:ext cx="333675" cy="265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1251999" y="2298960"/>
                <a:ext cx="1362125" cy="369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2614125" y="655055"/>
                <a:ext cx="0" cy="1643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Прямая соединительная линия 4"/>
            <p:cNvCxnSpPr/>
            <p:nvPr/>
          </p:nvCxnSpPr>
          <p:spPr>
            <a:xfrm flipV="1">
              <a:off x="4884551" y="3677594"/>
              <a:ext cx="222052" cy="40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Прямоугольный треугольник 5"/>
            <p:cNvSpPr/>
            <p:nvPr/>
          </p:nvSpPr>
          <p:spPr>
            <a:xfrm rot="10483254" flipH="1">
              <a:off x="4877081" y="1843734"/>
              <a:ext cx="1121741" cy="145881"/>
            </a:xfrm>
            <a:prstGeom prst="r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pic>
        <p:nvPicPr>
          <p:cNvPr id="19" name="Рисунок 18"/>
          <p:cNvPicPr>
            <a:picLocks noChangeAspect="1"/>
          </p:cNvPicPr>
          <p:nvPr/>
        </p:nvPicPr>
        <p:blipFill rotWithShape="1">
          <a:blip r:embed="rId2">
            <a:extLst>
              <a:ext uri="{28A0092B-C50C-407E-A947-70E740481C1C}">
                <a14:useLocalDpi xmlns:a14="http://schemas.microsoft.com/office/drawing/2010/main" val="0"/>
              </a:ext>
            </a:extLst>
          </a:blip>
          <a:srcRect t="36888" b="7120"/>
          <a:stretch/>
        </p:blipFill>
        <p:spPr>
          <a:xfrm flipH="1">
            <a:off x="-16809" y="3881227"/>
            <a:ext cx="8295076" cy="1465053"/>
          </a:xfrm>
          <a:prstGeom prst="rect">
            <a:avLst/>
          </a:prstGeom>
        </p:spPr>
      </p:pic>
      <p:grpSp>
        <p:nvGrpSpPr>
          <p:cNvPr id="20" name="Группа 19"/>
          <p:cNvGrpSpPr/>
          <p:nvPr/>
        </p:nvGrpSpPr>
        <p:grpSpPr>
          <a:xfrm>
            <a:off x="6012159" y="2815301"/>
            <a:ext cx="3930925" cy="3804525"/>
            <a:chOff x="4866784" y="3174729"/>
            <a:chExt cx="4572000" cy="4572000"/>
          </a:xfrm>
        </p:grpSpPr>
        <p:pic>
          <p:nvPicPr>
            <p:cNvPr id="21" name="Рисунок 2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486285">
              <a:off x="4866784" y="3174729"/>
              <a:ext cx="4572000" cy="4572000"/>
            </a:xfrm>
            <a:prstGeom prst="rect">
              <a:avLst/>
            </a:prstGeom>
          </p:spPr>
        </p:pic>
        <p:grpSp>
          <p:nvGrpSpPr>
            <p:cNvPr id="22" name="Группа 21"/>
            <p:cNvGrpSpPr/>
            <p:nvPr/>
          </p:nvGrpSpPr>
          <p:grpSpPr>
            <a:xfrm>
              <a:off x="6180677" y="4525009"/>
              <a:ext cx="1944216" cy="1809063"/>
              <a:chOff x="2447764" y="2924943"/>
              <a:chExt cx="2304256" cy="2304257"/>
            </a:xfrm>
          </p:grpSpPr>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17737">
                <a:off x="3274256" y="3751435"/>
                <a:ext cx="651272" cy="651272"/>
              </a:xfrm>
              <a:prstGeom prst="rect">
                <a:avLst/>
              </a:prstGeom>
            </p:spPr>
          </p:pic>
          <p:sp>
            <p:nvSpPr>
              <p:cNvPr id="27" name="Овал 26"/>
              <p:cNvSpPr/>
              <p:nvPr/>
            </p:nvSpPr>
            <p:spPr>
              <a:xfrm>
                <a:off x="3347864" y="2924944"/>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rot="4109348">
                <a:off x="3347864"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rot="18955211">
                <a:off x="3347863"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Овал 22"/>
            <p:cNvSpPr/>
            <p:nvPr/>
          </p:nvSpPr>
          <p:spPr>
            <a:xfrm>
              <a:off x="6547469" y="5014744"/>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7790775" y="5213577"/>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6933240" y="5972209"/>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59" name="Прямая соединительная линия 58"/>
          <p:cNvCxnSpPr>
            <a:stCxn id="6" idx="2"/>
          </p:cNvCxnSpPr>
          <p:nvPr/>
        </p:nvCxnSpPr>
        <p:spPr>
          <a:xfrm>
            <a:off x="305693" y="502158"/>
            <a:ext cx="26039" cy="35042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1017812">
            <a:off x="899590" y="718605"/>
            <a:ext cx="3102131" cy="1092607"/>
          </a:xfrm>
          <a:prstGeom prst="rect">
            <a:avLst/>
          </a:prstGeom>
          <a:noFill/>
        </p:spPr>
        <p:txBody>
          <a:bodyPr wrap="none" rtlCol="0">
            <a:spAutoFit/>
            <a:scene3d>
              <a:camera prst="perspectiveHeroicExtremeLeftFacing"/>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65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Дякую </a:t>
            </a:r>
            <a:endParaRPr lang="ru-RU" sz="65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3" name="TextBox 42"/>
          <p:cNvSpPr txBox="1"/>
          <p:nvPr/>
        </p:nvSpPr>
        <p:spPr>
          <a:xfrm>
            <a:off x="5230295" y="804089"/>
            <a:ext cx="3781163" cy="1092607"/>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65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 увагу!</a:t>
            </a:r>
            <a:endParaRPr lang="ru-RU" sz="65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35512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Рисунок 34"/>
          <p:cNvPicPr>
            <a:picLocks noChangeAspect="1"/>
          </p:cNvPicPr>
          <p:nvPr/>
        </p:nvPicPr>
        <p:blipFill rotWithShape="1">
          <a:blip r:embed="rId2">
            <a:extLst>
              <a:ext uri="{28A0092B-C50C-407E-A947-70E740481C1C}">
                <a14:useLocalDpi xmlns:a14="http://schemas.microsoft.com/office/drawing/2010/main" val="0"/>
              </a:ext>
            </a:extLst>
          </a:blip>
          <a:srcRect t="36888" b="7120"/>
          <a:stretch/>
        </p:blipFill>
        <p:spPr>
          <a:xfrm flipH="1">
            <a:off x="0" y="4717564"/>
            <a:ext cx="8295076" cy="1465053"/>
          </a:xfrm>
          <a:prstGeom prst="rect">
            <a:avLst/>
          </a:prstGeom>
        </p:spPr>
      </p:pic>
      <p:grpSp>
        <p:nvGrpSpPr>
          <p:cNvPr id="24" name="Группа 23"/>
          <p:cNvGrpSpPr/>
          <p:nvPr/>
        </p:nvGrpSpPr>
        <p:grpSpPr>
          <a:xfrm>
            <a:off x="6500826" y="4357694"/>
            <a:ext cx="3216545" cy="3447335"/>
            <a:chOff x="4866784" y="3174729"/>
            <a:chExt cx="4572000" cy="4572000"/>
          </a:xfrm>
        </p:grpSpPr>
        <p:pic>
          <p:nvPicPr>
            <p:cNvPr id="23" name="Рисунок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486285">
              <a:off x="4866784" y="3174729"/>
              <a:ext cx="4572000" cy="4572000"/>
            </a:xfrm>
            <a:prstGeom prst="rect">
              <a:avLst/>
            </a:prstGeom>
          </p:spPr>
        </p:pic>
        <p:grpSp>
          <p:nvGrpSpPr>
            <p:cNvPr id="19" name="Группа 18"/>
            <p:cNvGrpSpPr/>
            <p:nvPr/>
          </p:nvGrpSpPr>
          <p:grpSpPr>
            <a:xfrm>
              <a:off x="6180677" y="4525009"/>
              <a:ext cx="1944216" cy="1809063"/>
              <a:chOff x="2447764" y="2924943"/>
              <a:chExt cx="2304256" cy="2304257"/>
            </a:xfrm>
          </p:grpSpPr>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17737">
                <a:off x="3274256" y="3751435"/>
                <a:ext cx="651272" cy="651272"/>
              </a:xfrm>
              <a:prstGeom prst="rect">
                <a:avLst/>
              </a:prstGeom>
            </p:spPr>
          </p:pic>
          <p:sp>
            <p:nvSpPr>
              <p:cNvPr id="16" name="Овал 15"/>
              <p:cNvSpPr/>
              <p:nvPr/>
            </p:nvSpPr>
            <p:spPr>
              <a:xfrm>
                <a:off x="3347864" y="2924944"/>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rot="4109348">
                <a:off x="3347864"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rot="18955211">
                <a:off x="3347863"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Овал 19"/>
            <p:cNvSpPr/>
            <p:nvPr/>
          </p:nvSpPr>
          <p:spPr>
            <a:xfrm>
              <a:off x="6547469" y="5014744"/>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7790775" y="5213577"/>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6933240" y="5972209"/>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5" name="Рисунок 14"/>
          <p:cNvPicPr>
            <a:picLocks noChangeAspect="1"/>
          </p:cNvPicPr>
          <p:nvPr/>
        </p:nvPicPr>
        <p:blipFill rotWithShape="1">
          <a:blip r:embed="rId2">
            <a:extLst>
              <a:ext uri="{28A0092B-C50C-407E-A947-70E740481C1C}">
                <a14:useLocalDpi xmlns:a14="http://schemas.microsoft.com/office/drawing/2010/main" val="0"/>
              </a:ext>
            </a:extLst>
          </a:blip>
          <a:srcRect t="36888" b="7120"/>
          <a:stretch/>
        </p:blipFill>
        <p:spPr>
          <a:xfrm>
            <a:off x="920394" y="0"/>
            <a:ext cx="8295076" cy="1465053"/>
          </a:xfrm>
          <a:prstGeom prst="rect">
            <a:avLst/>
          </a:prstGeom>
        </p:spPr>
      </p:pic>
      <p:grpSp>
        <p:nvGrpSpPr>
          <p:cNvPr id="25" name="Группа 24"/>
          <p:cNvGrpSpPr/>
          <p:nvPr/>
        </p:nvGrpSpPr>
        <p:grpSpPr>
          <a:xfrm flipH="1">
            <a:off x="-357222" y="-571528"/>
            <a:ext cx="2857520" cy="2828573"/>
            <a:chOff x="4866784" y="3174729"/>
            <a:chExt cx="4572000" cy="4572000"/>
          </a:xfrm>
        </p:grpSpPr>
        <p:pic>
          <p:nvPicPr>
            <p:cNvPr id="26" name="Рисунок 2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486285">
              <a:off x="4866784" y="3174729"/>
              <a:ext cx="4572000" cy="4572000"/>
            </a:xfrm>
            <a:prstGeom prst="rect">
              <a:avLst/>
            </a:prstGeom>
          </p:spPr>
        </p:pic>
        <p:grpSp>
          <p:nvGrpSpPr>
            <p:cNvPr id="27" name="Группа 26"/>
            <p:cNvGrpSpPr/>
            <p:nvPr/>
          </p:nvGrpSpPr>
          <p:grpSpPr>
            <a:xfrm>
              <a:off x="6180677" y="4525009"/>
              <a:ext cx="1944216" cy="1809063"/>
              <a:chOff x="2447764" y="2924943"/>
              <a:chExt cx="2304256" cy="2304257"/>
            </a:xfrm>
          </p:grpSpPr>
          <p:pic>
            <p:nvPicPr>
              <p:cNvPr id="31" name="Рисунок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17737">
                <a:off x="3274256" y="3751435"/>
                <a:ext cx="651272" cy="651272"/>
              </a:xfrm>
              <a:prstGeom prst="rect">
                <a:avLst/>
              </a:prstGeom>
            </p:spPr>
          </p:pic>
          <p:sp>
            <p:nvSpPr>
              <p:cNvPr id="32" name="Овал 31"/>
              <p:cNvSpPr/>
              <p:nvPr/>
            </p:nvSpPr>
            <p:spPr>
              <a:xfrm>
                <a:off x="3347864" y="2924944"/>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rot="4109348">
                <a:off x="3347864"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rot="18955211">
                <a:off x="3347863" y="2924943"/>
                <a:ext cx="504056" cy="2304256"/>
              </a:xfrm>
              <a:prstGeom prst="ellipse">
                <a:avLst/>
              </a:prstGeom>
              <a:noFill/>
              <a:ln w="57150">
                <a:solidFill>
                  <a:srgbClr val="0070C0"/>
                </a:solidFill>
              </a:ln>
              <a:effectLst>
                <a:glow rad="101600">
                  <a:schemeClr val="tx2">
                    <a:lumMod val="20000"/>
                    <a:lumOff val="80000"/>
                    <a:alpha val="60000"/>
                  </a:schemeClr>
                </a:glow>
                <a:innerShdw blurRad="63500" dist="50800" dir="16200000">
                  <a:prstClr val="black">
                    <a:alpha val="50000"/>
                  </a:prstClr>
                </a:inn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Овал 27"/>
            <p:cNvSpPr/>
            <p:nvPr/>
          </p:nvSpPr>
          <p:spPr>
            <a:xfrm>
              <a:off x="6547469" y="5014744"/>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7790775" y="5213577"/>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6933240" y="5972209"/>
              <a:ext cx="144016" cy="144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289" name="Rectangle 1"/>
          <p:cNvSpPr>
            <a:spLocks noChangeArrowheads="1"/>
          </p:cNvSpPr>
          <p:nvPr/>
        </p:nvSpPr>
        <p:spPr bwMode="auto">
          <a:xfrm flipH="1">
            <a:off x="3357554" y="1214422"/>
            <a:ext cx="54293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Мета проекту</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полягає в розгляді та практичному застосуванні принципів оптичних ілюзій в повсякденному житті, а також у вивченні їх впливу на сприйняття і поведінку людей.</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3357554" y="3214686"/>
            <a:ext cx="5786446"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Предмет дослідження</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оптичні ілюзії та їх використання для створення нових інтерактивних ефектів у візуальних матеріалах.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Об'єкт дослідження: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учасники дорожнього руху та глядачі, які сприймають оптичні ілюзії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через візуальні матеріали.</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 name="Рисунок 35" descr="IMG-466ab9063c2b5e6704d69f3f53f68d97-V.jpg"/>
          <p:cNvPicPr>
            <a:picLocks noChangeAspect="1"/>
          </p:cNvPicPr>
          <p:nvPr/>
        </p:nvPicPr>
        <p:blipFill>
          <a:blip r:embed="rId6"/>
          <a:srcRect l="19531" t="13768" r="50781" b="17948"/>
          <a:stretch>
            <a:fillRect/>
          </a:stretch>
        </p:blipFill>
        <p:spPr>
          <a:xfrm flipH="1">
            <a:off x="142844" y="1785926"/>
            <a:ext cx="3379455" cy="4357718"/>
          </a:xfrm>
          <a:prstGeom prst="rect">
            <a:avLst/>
          </a:prstGeom>
          <a:effectLst>
            <a:softEdge rad="317500"/>
          </a:effectLst>
        </p:spPr>
      </p:pic>
      <p:sp>
        <p:nvSpPr>
          <p:cNvPr id="37" name="Прямоугольник 36"/>
          <p:cNvSpPr/>
          <p:nvPr/>
        </p:nvSpPr>
        <p:spPr>
          <a:xfrm>
            <a:off x="1500166" y="357166"/>
            <a:ext cx="5857884" cy="584775"/>
          </a:xfrm>
          <a:prstGeom prst="rect">
            <a:avLst/>
          </a:prstGeom>
        </p:spPr>
        <p:txBody>
          <a:bodyPr wrap="square">
            <a:spAutoFit/>
          </a:bodyPr>
          <a:lstStyle/>
          <a:p>
            <a:pPr algn="ct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Оптичні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диво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ілюзії</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uk-UA" dirty="0"/>
          </a:p>
        </p:txBody>
      </p:sp>
    </p:spTree>
    <p:extLst>
      <p:ext uri="{BB962C8B-B14F-4D97-AF65-F5344CB8AC3E}">
        <p14:creationId xmlns:p14="http://schemas.microsoft.com/office/powerpoint/2010/main" val="11128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36096" y="285728"/>
            <a:ext cx="2460930" cy="369332"/>
          </a:xfrm>
          <a:prstGeom prst="rect">
            <a:avLst/>
          </a:prstGeom>
        </p:spPr>
        <p:txBody>
          <a:bodyPr wrap="none">
            <a:spAutoFit/>
          </a:bodyPr>
          <a:lstStyle/>
          <a:p>
            <a:pPr algn="ct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Оптичні</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диво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ілюзії</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uk-UA" dirty="0"/>
          </a:p>
        </p:txBody>
      </p:sp>
      <p:sp>
        <p:nvSpPr>
          <p:cNvPr id="4" name="Rectangle 1"/>
          <p:cNvSpPr>
            <a:spLocks noChangeArrowheads="1"/>
          </p:cNvSpPr>
          <p:nvPr/>
        </p:nvSpPr>
        <p:spPr bwMode="auto">
          <a:xfrm>
            <a:off x="251520" y="472779"/>
            <a:ext cx="621510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Завдання дослідження:</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Вивчити</a:t>
            </a:r>
            <a:r>
              <a:rPr kumimoji="0" lang="uk-UA"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види оптичних ілюзій та їх принципи дії.</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Створити та протестувати експериментальну модель 3D-переходу для навчання та захоплення наукою.</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 дослідження:</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Аналіз літератури та публікацій з описом застосування оптичних ілюзій.</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Експерименти з використанням 3D-переходів та спостереження за реакцією учасників дорожнього руху в реальних умовах.</a:t>
            </a:r>
          </a:p>
          <a:p>
            <a:pPr lvl="0" eaLnBrk="0" fontAlgn="base" hangingPunct="0">
              <a:spcBef>
                <a:spcPct val="0"/>
              </a:spcBef>
              <a:spcAft>
                <a:spcPct val="0"/>
              </a:spcAf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Використання програмного забезпечення для моделювання та генерації рисунків для створення експериментальних</a:t>
            </a:r>
            <a:r>
              <a:rPr kumimoji="0" lang="uk-UA"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моделей</a:t>
            </a:r>
            <a:r>
              <a:rPr kumimoji="0" lang="uk-UA" sz="2400" b="0" i="0" u="none" strike="noStrike" cap="none" normalizeH="0" baseline="0" dirty="0" smtClean="0">
                <a:ln>
                  <a:noFill/>
                </a:ln>
                <a:solidFill>
                  <a:schemeClr val="tx1"/>
                </a:solidFill>
                <a:effectLst/>
                <a:latin typeface="Times New Roman" pitchFamily="18" charset="0"/>
                <a:cs typeface="Times New Roman" pitchFamily="18" charset="0"/>
              </a:rPr>
              <a:t> ілюстрації оптичних ілюзій.</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26869"/>
          <a:stretch/>
        </p:blipFill>
        <p:spPr>
          <a:xfrm>
            <a:off x="6299076" y="1187584"/>
            <a:ext cx="2813317" cy="4572032"/>
          </a:xfrm>
          <a:prstGeom prst="rect">
            <a:avLst/>
          </a:prstGeom>
          <a:effectLst>
            <a:softEdge rad="317500"/>
          </a:effectLst>
        </p:spPr>
      </p:pic>
    </p:spTree>
    <p:extLst>
      <p:ext uri="{BB962C8B-B14F-4D97-AF65-F5344CB8AC3E}">
        <p14:creationId xmlns:p14="http://schemas.microsoft.com/office/powerpoint/2010/main" val="2344120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413340" y="4500507"/>
            <a:ext cx="1947048" cy="1671177"/>
            <a:chOff x="4874728" y="1664327"/>
            <a:chExt cx="3153656" cy="3315080"/>
          </a:xfrm>
        </p:grpSpPr>
        <p:sp>
          <p:nvSpPr>
            <p:cNvPr id="12" name="Прямоугольник 11"/>
            <p:cNvSpPr/>
            <p:nvPr/>
          </p:nvSpPr>
          <p:spPr>
            <a:xfrm>
              <a:off x="5724128" y="2819167"/>
              <a:ext cx="2304256" cy="21602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7"/>
            <p:cNvGrpSpPr/>
            <p:nvPr/>
          </p:nvGrpSpPr>
          <p:grpSpPr>
            <a:xfrm>
              <a:off x="4884551" y="1664327"/>
              <a:ext cx="1917853" cy="2053865"/>
              <a:chOff x="1029947" y="655055"/>
              <a:chExt cx="1917853" cy="2053865"/>
            </a:xfrm>
          </p:grpSpPr>
          <p:sp>
            <p:nvSpPr>
              <p:cNvPr id="16" name="Параллелограмм 15"/>
              <p:cNvSpPr/>
              <p:nvPr/>
            </p:nvSpPr>
            <p:spPr>
              <a:xfrm rot="16200000" flipH="1">
                <a:off x="795106" y="889901"/>
                <a:ext cx="2053860" cy="1584178"/>
              </a:xfrm>
              <a:prstGeom prst="parallelogram">
                <a:avLst>
                  <a:gd name="adj" fmla="val 196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араллелограмм 16"/>
              <p:cNvSpPr/>
              <p:nvPr/>
            </p:nvSpPr>
            <p:spPr>
              <a:xfrm rot="16200000">
                <a:off x="1826039" y="1443142"/>
                <a:ext cx="1909847" cy="333675"/>
              </a:xfrm>
              <a:prstGeom prst="parallelogram">
                <a:avLst>
                  <a:gd name="adj" fmla="val 50654"/>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араллелограмм 17"/>
              <p:cNvSpPr/>
              <p:nvPr/>
            </p:nvSpPr>
            <p:spPr>
              <a:xfrm rot="16200000" flipH="1">
                <a:off x="1534530" y="1528524"/>
                <a:ext cx="1144768" cy="1041741"/>
              </a:xfrm>
              <a:prstGeom prst="parallelogram">
                <a:avLst>
                  <a:gd name="adj" fmla="val 2663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Равнобедренный треугольник 18"/>
              <p:cNvSpPr/>
              <p:nvPr/>
            </p:nvSpPr>
            <p:spPr>
              <a:xfrm rot="21292774">
                <a:off x="1177396" y="2375666"/>
                <a:ext cx="1730424" cy="256546"/>
              </a:xfrm>
              <a:prstGeom prst="triangle">
                <a:avLst>
                  <a:gd name="adj" fmla="val 8525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a:stCxn id="19" idx="2"/>
              </p:cNvCxnSpPr>
              <p:nvPr/>
            </p:nvCxnSpPr>
            <p:spPr>
              <a:xfrm flipV="1">
                <a:off x="1192297" y="2564904"/>
                <a:ext cx="1755503"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614125" y="2298958"/>
                <a:ext cx="333675" cy="265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stCxn id="19" idx="2"/>
              </p:cNvCxnSpPr>
              <p:nvPr/>
            </p:nvCxnSpPr>
            <p:spPr>
              <a:xfrm flipV="1">
                <a:off x="1192297" y="2298958"/>
                <a:ext cx="1421828" cy="409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2614125" y="655055"/>
                <a:ext cx="0" cy="16439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Прямая соединительная линия 13"/>
            <p:cNvCxnSpPr>
              <a:endCxn id="19" idx="2"/>
            </p:cNvCxnSpPr>
            <p:nvPr/>
          </p:nvCxnSpPr>
          <p:spPr>
            <a:xfrm>
              <a:off x="4884551" y="3718192"/>
              <a:ext cx="1623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Прямоугольный треугольник 14"/>
            <p:cNvSpPr/>
            <p:nvPr/>
          </p:nvSpPr>
          <p:spPr>
            <a:xfrm rot="10483254" flipH="1">
              <a:off x="4874728" y="1814648"/>
              <a:ext cx="1131831" cy="161353"/>
            </a:xfrm>
            <a:prstGeom prst="r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2" name="Прямоугольник 1"/>
          <p:cNvSpPr/>
          <p:nvPr/>
        </p:nvSpPr>
        <p:spPr>
          <a:xfrm>
            <a:off x="454402" y="260648"/>
            <a:ext cx="8294062" cy="954107"/>
          </a:xfrm>
          <a:prstGeom prst="rect">
            <a:avLst/>
          </a:prstGeom>
        </p:spPr>
        <p:txBody>
          <a:bodyPr wrap="square">
            <a:spAutoFit/>
          </a:bodyPr>
          <a:lstStyle/>
          <a:p>
            <a:pPr algn="ctr"/>
            <a:r>
              <a:rPr lang="ru-RU" sz="2800" dirty="0">
                <a:solidFill>
                  <a:srgbClr val="002060"/>
                </a:solidFill>
              </a:rPr>
              <a:t>Дослід№</a:t>
            </a:r>
            <a:r>
              <a:rPr lang="ru-RU" sz="2800" dirty="0" smtClean="0">
                <a:solidFill>
                  <a:srgbClr val="002060"/>
                </a:solidFill>
              </a:rPr>
              <a:t>1. </a:t>
            </a:r>
            <a:r>
              <a:rPr lang="ru-RU" sz="2800" b="1" dirty="0" smtClean="0">
                <a:solidFill>
                  <a:srgbClr val="002060"/>
                </a:solidFill>
              </a:rPr>
              <a:t>"</a:t>
            </a:r>
            <a:r>
              <a:rPr lang="ru-RU" sz="2800" b="1" dirty="0" err="1" smtClean="0">
                <a:solidFill>
                  <a:srgbClr val="002060"/>
                </a:solidFill>
              </a:rPr>
              <a:t>Магія</a:t>
            </a:r>
            <a:r>
              <a:rPr lang="ru-RU" sz="2800" b="1" dirty="0" smtClean="0">
                <a:solidFill>
                  <a:srgbClr val="002060"/>
                </a:solidFill>
              </a:rPr>
              <a:t> </a:t>
            </a:r>
            <a:r>
              <a:rPr lang="ru-RU" sz="2800" b="1" dirty="0" err="1">
                <a:solidFill>
                  <a:srgbClr val="002060"/>
                </a:solidFill>
              </a:rPr>
              <a:t>безпеки</a:t>
            </a:r>
            <a:r>
              <a:rPr lang="ru-RU" sz="2800" b="1" dirty="0">
                <a:solidFill>
                  <a:srgbClr val="002060"/>
                </a:solidFill>
              </a:rPr>
              <a:t>: 3D переходи для </a:t>
            </a:r>
            <a:r>
              <a:rPr lang="ru-RU" sz="2800" b="1" dirty="0" err="1">
                <a:solidFill>
                  <a:srgbClr val="002060"/>
                </a:solidFill>
              </a:rPr>
              <a:t>навчання</a:t>
            </a:r>
            <a:r>
              <a:rPr lang="ru-RU" sz="2800" b="1" dirty="0">
                <a:solidFill>
                  <a:srgbClr val="002060"/>
                </a:solidFill>
              </a:rPr>
              <a:t> та </a:t>
            </a:r>
            <a:r>
              <a:rPr lang="ru-RU" sz="2800" b="1" dirty="0" err="1">
                <a:solidFill>
                  <a:srgbClr val="002060"/>
                </a:solidFill>
              </a:rPr>
              <a:t>захоплення</a:t>
            </a:r>
            <a:r>
              <a:rPr lang="ru-RU" sz="2800" b="1" dirty="0">
                <a:solidFill>
                  <a:srgbClr val="002060"/>
                </a:solidFill>
              </a:rPr>
              <a:t> наукою"</a:t>
            </a:r>
          </a:p>
        </p:txBody>
      </p:sp>
      <p:sp>
        <p:nvSpPr>
          <p:cNvPr id="24" name="Прямоугольник 23"/>
          <p:cNvSpPr/>
          <p:nvPr/>
        </p:nvSpPr>
        <p:spPr>
          <a:xfrm>
            <a:off x="243715" y="1214755"/>
            <a:ext cx="8715436" cy="3416320"/>
          </a:xfrm>
          <a:prstGeom prst="rect">
            <a:avLst/>
          </a:prstGeom>
        </p:spPr>
        <p:txBody>
          <a:bodyPr wrap="square">
            <a:spAutoFit/>
          </a:bodyPr>
          <a:lstStyle/>
          <a:p>
            <a:r>
              <a:rPr lang="uk-UA" sz="2400" b="1" dirty="0" smtClean="0">
                <a:latin typeface="Times New Roman" pitchFamily="18" charset="0"/>
                <a:cs typeface="Times New Roman" pitchFamily="18" charset="0"/>
              </a:rPr>
              <a:t>Актуальність </a:t>
            </a:r>
            <a:r>
              <a:rPr lang="uk-UA" sz="2400" b="1" dirty="0" err="1" smtClean="0">
                <a:latin typeface="Times New Roman" pitchFamily="18" charset="0"/>
                <a:cs typeface="Times New Roman" pitchFamily="18" charset="0"/>
              </a:rPr>
              <a:t>проєкту</a:t>
            </a:r>
            <a:r>
              <a:rPr lang="uk-UA" sz="2400" b="1" dirty="0" smtClean="0">
                <a:latin typeface="Times New Roman" pitchFamily="18" charset="0"/>
                <a:cs typeface="Times New Roman" pitchFamily="18" charset="0"/>
              </a:rPr>
              <a:t>.</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Проєкт</a:t>
            </a:r>
            <a:r>
              <a:rPr lang="uk-UA" sz="2400" dirty="0" smtClean="0">
                <a:latin typeface="Times New Roman" panose="02020603050405020304" pitchFamily="18" charset="0"/>
                <a:cs typeface="Times New Roman" panose="02020603050405020304" pitchFamily="18" charset="0"/>
              </a:rPr>
              <a:t> відповідає сучасним викликам та потребам. </a:t>
            </a:r>
            <a:r>
              <a:rPr lang="ru-RU" sz="2400" dirty="0" err="1" smtClean="0">
                <a:latin typeface="Times New Roman" panose="02020603050405020304" pitchFamily="18" charset="0"/>
                <a:cs typeface="Times New Roman" panose="02020603050405020304" pitchFamily="18" charset="0"/>
              </a:rPr>
              <a:t>Його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реалізація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може</a:t>
            </a:r>
            <a:r>
              <a:rPr lang="ru-RU" sz="2400" dirty="0" smtClean="0">
                <a:latin typeface="Times New Roman" panose="02020603050405020304" pitchFamily="18" charset="0"/>
                <a:cs typeface="Times New Roman" panose="02020603050405020304" pitchFamily="18" charset="0"/>
              </a:rPr>
              <a:t> бути </a:t>
            </a:r>
            <a:r>
              <a:rPr lang="ru-RU" sz="2400" dirty="0" err="1" smtClean="0">
                <a:latin typeface="Times New Roman" panose="02020603050405020304" pitchFamily="18" charset="0"/>
                <a:cs typeface="Times New Roman" panose="02020603050405020304" pitchFamily="18" charset="0"/>
              </a:rPr>
              <a:t>важливим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кроком</a:t>
            </a:r>
            <a:r>
              <a:rPr lang="ru-RU" sz="2400" dirty="0" smtClean="0">
                <a:latin typeface="Times New Roman" panose="02020603050405020304" pitchFamily="18" charset="0"/>
                <a:cs typeface="Times New Roman" panose="02020603050405020304" pitchFamily="18" charset="0"/>
              </a:rPr>
              <a:t> у </a:t>
            </a:r>
            <a:r>
              <a:rPr lang="ru-RU" sz="2400" dirty="0" err="1" smtClean="0">
                <a:latin typeface="Times New Roman" panose="02020603050405020304" pitchFamily="18" charset="0"/>
                <a:cs typeface="Times New Roman" panose="02020603050405020304" pitchFamily="18" charset="0"/>
              </a:rPr>
              <a:t>поліпшенні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безпеки</a:t>
            </a:r>
            <a:r>
              <a:rPr lang="ru-RU" sz="2400" dirty="0" smtClean="0">
                <a:latin typeface="Times New Roman" panose="02020603050405020304" pitchFamily="18" charset="0"/>
                <a:cs typeface="Times New Roman" panose="02020603050405020304" pitchFamily="18" charset="0"/>
              </a:rPr>
              <a:t> на дорогах, а </a:t>
            </a:r>
            <a:r>
              <a:rPr lang="ru-RU" sz="2400" dirty="0" err="1" smtClean="0">
                <a:latin typeface="Times New Roman" panose="02020603050405020304" pitchFamily="18" charset="0"/>
                <a:cs typeface="Times New Roman" panose="02020603050405020304" pitchFamily="18" charset="0"/>
              </a:rPr>
              <a:t>також</a:t>
            </a:r>
            <a:r>
              <a:rPr lang="ru-RU" sz="2400" dirty="0" smtClean="0">
                <a:latin typeface="Times New Roman" panose="02020603050405020304" pitchFamily="18" charset="0"/>
                <a:cs typeface="Times New Roman" panose="02020603050405020304" pitchFamily="18" charset="0"/>
              </a:rPr>
              <a:t> стати </a:t>
            </a:r>
            <a:r>
              <a:rPr lang="ru-RU" sz="2400" dirty="0" err="1" smtClean="0">
                <a:latin typeface="Times New Roman" panose="02020603050405020304" pitchFamily="18" charset="0"/>
                <a:cs typeface="Times New Roman" panose="02020603050405020304" pitchFamily="18" charset="0"/>
              </a:rPr>
              <a:t>ефективним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засобом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навчання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сприятиме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підвищенню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уваги</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дисципліни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серед</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учасників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дорожнього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руху</a:t>
            </a:r>
            <a:r>
              <a:rPr lang="ru-RU" sz="2400" dirty="0" smtClean="0">
                <a:latin typeface="Times New Roman" panose="02020603050405020304" pitchFamily="18" charset="0"/>
                <a:cs typeface="Times New Roman" panose="02020603050405020304" pitchFamily="18" charset="0"/>
              </a:rPr>
              <a:t>, в</a:t>
            </a:r>
            <a:r>
              <a:rPr lang="uk-UA" sz="2400" dirty="0" err="1" smtClean="0">
                <a:latin typeface="Times New Roman" panose="02020603050405020304" pitchFamily="18" charset="0"/>
                <a:cs typeface="Times New Roman" panose="02020603050405020304" pitchFamily="18" charset="0"/>
              </a:rPr>
              <a:t>икликати</a:t>
            </a:r>
            <a:r>
              <a:rPr lang="uk-UA" sz="2400" dirty="0" smtClean="0">
                <a:latin typeface="Times New Roman" panose="02020603050405020304" pitchFamily="18" charset="0"/>
                <a:cs typeface="Times New Roman" panose="02020603050405020304" pitchFamily="18" charset="0"/>
              </a:rPr>
              <a:t> інтерес до науки та технологій серед молоді, надихаючи їх розуміти і застосовувати наукові концепції у повсякденному житті.</a:t>
            </a:r>
          </a:p>
          <a:p>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endParaRPr lang="uk-UA" sz="2400" dirty="0">
              <a:latin typeface="Times New Roman" pitchFamily="18" charset="0"/>
              <a:cs typeface="Times New Roman" pitchFamily="18" charset="0"/>
            </a:endParaRPr>
          </a:p>
        </p:txBody>
      </p:sp>
      <p:pic>
        <p:nvPicPr>
          <p:cNvPr id="25" name="Рисунок 24" descr="IMG-1dfb6f3110bd536a1af7632080d76d48-V.jpg"/>
          <p:cNvPicPr>
            <a:picLocks noChangeAspect="1"/>
          </p:cNvPicPr>
          <p:nvPr/>
        </p:nvPicPr>
        <p:blipFill>
          <a:blip r:embed="rId2"/>
          <a:stretch>
            <a:fillRect/>
          </a:stretch>
        </p:blipFill>
        <p:spPr>
          <a:xfrm>
            <a:off x="3216149" y="3733373"/>
            <a:ext cx="5388300" cy="3020816"/>
          </a:xfrm>
          <a:prstGeom prst="rect">
            <a:avLst/>
          </a:prstGeom>
          <a:effectLst>
            <a:softEdge rad="317500"/>
          </a:effectLst>
        </p:spPr>
      </p:pic>
    </p:spTree>
    <p:extLst>
      <p:ext uri="{BB962C8B-B14F-4D97-AF65-F5344CB8AC3E}">
        <p14:creationId xmlns:p14="http://schemas.microsoft.com/office/powerpoint/2010/main" val="221652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1087" y="249541"/>
            <a:ext cx="4778393" cy="4302460"/>
          </a:xfrm>
          <a:prstGeom prst="rect">
            <a:avLst/>
          </a:prstGeom>
        </p:spPr>
        <p:txBody>
          <a:bodyPr wrap="square">
            <a:spAutoFit/>
          </a:bodyPr>
          <a:lstStyle/>
          <a:p>
            <a:pPr>
              <a:lnSpc>
                <a:spcPct val="114000"/>
              </a:lnSpc>
            </a:pP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Оптичну</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ілюзію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Пішохідний</a:t>
            </a:r>
            <a:r>
              <a:rPr lang="ru-RU" sz="2400" dirty="0">
                <a:latin typeface="Times New Roman" pitchFamily="18" charset="0"/>
                <a:cs typeface="Times New Roman" pitchFamily="18" charset="0"/>
              </a:rPr>
              <a:t> 3D-перехід» ми створили за </a:t>
            </a:r>
            <a:r>
              <a:rPr lang="ru-RU" sz="2400" dirty="0" err="1">
                <a:latin typeface="Times New Roman" pitchFamily="18" charset="0"/>
                <a:cs typeface="Times New Roman" pitchFamily="18" charset="0"/>
              </a:rPr>
              <a:t>допомогою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елементів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векторної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графіки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вбудованої</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редакторі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презентацій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Microsoft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PowerPoint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Зображення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згрупували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паралелограмів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прямокутників</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а </a:t>
            </a:r>
            <a:r>
              <a:rPr lang="ru-RU" sz="2400" dirty="0" err="1">
                <a:latin typeface="Times New Roman" pitchFamily="18" charset="0"/>
                <a:cs typeface="Times New Roman" pitchFamily="18" charset="0"/>
              </a:rPr>
              <a:t>також</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підібрали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відтінки</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реалізації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візуального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сприйняття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об’єму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зображення</a:t>
            </a:r>
            <a:r>
              <a:rPr lang="ru-RU" sz="2400" dirty="0">
                <a:latin typeface="Times New Roman" pitchFamily="18" charset="0"/>
                <a:cs typeface="Times New Roman" pitchFamily="18"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480" y="2348880"/>
            <a:ext cx="3672410" cy="205884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581128"/>
            <a:ext cx="2495714" cy="218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768" y="249541"/>
            <a:ext cx="3456384" cy="204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Відкрити світлину"/>
          <p:cNvPicPr>
            <a:picLocks noChangeAspect="1" noChangeArrowheads="1"/>
          </p:cNvPicPr>
          <p:nvPr/>
        </p:nvPicPr>
        <p:blipFill rotWithShape="1">
          <a:blip r:embed="rId5">
            <a:extLst>
              <a:ext uri="{28A0092B-C50C-407E-A947-70E740481C1C}">
                <a14:useLocalDpi xmlns:a14="http://schemas.microsoft.com/office/drawing/2010/main" val="0"/>
              </a:ext>
            </a:extLst>
          </a:blip>
          <a:srcRect l="6313" t="33174" r="13618" b="15077"/>
          <a:stretch/>
        </p:blipFill>
        <p:spPr bwMode="auto">
          <a:xfrm>
            <a:off x="971600" y="4803240"/>
            <a:ext cx="4396124" cy="1924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7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501122" cy="3046988"/>
          </a:xfrm>
          <a:prstGeom prst="rect">
            <a:avLst/>
          </a:prstGeom>
        </p:spPr>
        <p:txBody>
          <a:bodyPr wrap="square">
            <a:spAutoFit/>
          </a:bodyPr>
          <a:lstStyle/>
          <a:p>
            <a:r>
              <a:rPr lang="uk-UA" sz="2400" dirty="0" smtClean="0">
                <a:latin typeface="Times New Roman" panose="02020603050405020304" pitchFamily="18" charset="0"/>
                <a:cs typeface="Times New Roman" panose="02020603050405020304" pitchFamily="18" charset="0"/>
              </a:rPr>
              <a:t>	 Оптичні ілюзії виникають через специфіку сприйняття світла оком. Спеціально створені зображення та колірні комбінації на дорозі створюють враження тривимірності, хоча сама поверхня залишається плоскою. Це викликає цікаві ефекти сприйняття, які можуть бути використані для впливу на поведінку учасників дорожнього руху та як інструмент навчання школярів основам оптики, демонструючи, як світло взаємодіє з об’єктами та як наше око сприймає цю взаємодію.</a:t>
            </a:r>
            <a:endParaRPr lang="uk-UA" sz="2400" dirty="0">
              <a:latin typeface="Times New Roman" panose="02020603050405020304" pitchFamily="18" charset="0"/>
              <a:cs typeface="Times New Roman" panose="02020603050405020304" pitchFamily="18" charset="0"/>
            </a:endParaRPr>
          </a:p>
        </p:txBody>
      </p:sp>
      <p:pic>
        <p:nvPicPr>
          <p:cNvPr id="3" name="Рисунок 2" descr="IMG-5c730636aab50a363c6b232448004bc4-V.jpg"/>
          <p:cNvPicPr>
            <a:picLocks noChangeAspect="1"/>
          </p:cNvPicPr>
          <p:nvPr/>
        </p:nvPicPr>
        <p:blipFill>
          <a:blip r:embed="rId2"/>
          <a:srcRect b="38852"/>
          <a:stretch>
            <a:fillRect/>
          </a:stretch>
        </p:blipFill>
        <p:spPr>
          <a:xfrm>
            <a:off x="562954" y="3842448"/>
            <a:ext cx="8246219" cy="2826911"/>
          </a:xfrm>
          <a:prstGeom prst="rect">
            <a:avLst/>
          </a:prstGeom>
          <a:effectLst>
            <a:softEdge rad="317500"/>
          </a:effectLst>
        </p:spPr>
      </p:pic>
    </p:spTree>
    <p:extLst>
      <p:ext uri="{BB962C8B-B14F-4D97-AF65-F5344CB8AC3E}">
        <p14:creationId xmlns:p14="http://schemas.microsoft.com/office/powerpoint/2010/main" val="2924981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r="26969"/>
          <a:stretch/>
        </p:blipFill>
        <p:spPr>
          <a:xfrm>
            <a:off x="5062340" y="3357562"/>
            <a:ext cx="4081660" cy="3133289"/>
          </a:xfrm>
          <a:prstGeom prst="rect">
            <a:avLst/>
          </a:prstGeom>
          <a:ln>
            <a:noFill/>
          </a:ln>
          <a:effectLst>
            <a:softEdge rad="112500"/>
          </a:effectLst>
        </p:spPr>
      </p:pic>
      <p:pic>
        <p:nvPicPr>
          <p:cNvPr id="12" name="Рисунок 11"/>
          <p:cNvPicPr>
            <a:picLocks noChangeAspect="1"/>
          </p:cNvPicPr>
          <p:nvPr/>
        </p:nvPicPr>
        <p:blipFill rotWithShape="1">
          <a:blip r:embed="rId3" cstate="print">
            <a:extLst>
              <a:ext uri="{28A0092B-C50C-407E-A947-70E740481C1C}">
                <a14:useLocalDpi xmlns:a14="http://schemas.microsoft.com/office/drawing/2010/main" val="0"/>
              </a:ext>
            </a:extLst>
          </a:blip>
          <a:srcRect l="7476" r="18637"/>
          <a:stretch/>
        </p:blipFill>
        <p:spPr>
          <a:xfrm>
            <a:off x="5010270" y="142852"/>
            <a:ext cx="4133730" cy="3136465"/>
          </a:xfrm>
          <a:prstGeom prst="rect">
            <a:avLst/>
          </a:prstGeom>
          <a:ln>
            <a:noFill/>
          </a:ln>
          <a:effectLst>
            <a:softEdge rad="112500"/>
          </a:effectLst>
        </p:spPr>
      </p:pic>
      <p:sp>
        <p:nvSpPr>
          <p:cNvPr id="13" name="Прямоугольник 12"/>
          <p:cNvSpPr/>
          <p:nvPr/>
        </p:nvSpPr>
        <p:spPr>
          <a:xfrm>
            <a:off x="142844" y="785794"/>
            <a:ext cx="4824536" cy="1938992"/>
          </a:xfrm>
          <a:prstGeom prst="rect">
            <a:avLst/>
          </a:prstGeom>
        </p:spPr>
        <p:txBody>
          <a:bodyPr wrap="square">
            <a:spAutoFit/>
          </a:bodyPr>
          <a:lstStyle/>
          <a:p>
            <a:pPr algn="ctr"/>
            <a:r>
              <a:rPr lang="ru-RU" sz="2400" dirty="0" smtClean="0">
                <a:latin typeface="Times New Roman" pitchFamily="18" charset="0"/>
                <a:cs typeface="Times New Roman" pitchFamily="18" charset="0"/>
              </a:rPr>
              <a:t>Проект “ </a:t>
            </a:r>
            <a:r>
              <a:rPr lang="ru-RU" sz="2400" dirty="0" err="1" smtClean="0">
                <a:latin typeface="Times New Roman" pitchFamily="18" charset="0"/>
                <a:cs typeface="Times New Roman" pitchFamily="18" charset="0"/>
              </a:rPr>
              <a:t>Магія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безпеки</a:t>
            </a:r>
            <a:r>
              <a:rPr lang="ru-RU" sz="2400" dirty="0" smtClean="0">
                <a:latin typeface="Times New Roman" pitchFamily="18" charset="0"/>
                <a:cs typeface="Times New Roman" pitchFamily="18" charset="0"/>
              </a:rPr>
              <a:t>: 3D переходи ” </a:t>
            </a:r>
            <a:r>
              <a:rPr lang="ru-RU" sz="2400" dirty="0" err="1" smtClean="0">
                <a:latin typeface="Times New Roman" pitchFamily="18" charset="0"/>
                <a:cs typeface="Times New Roman" pitchFamily="18" charset="0"/>
              </a:rPr>
              <a:t>стимулює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інтерес</a:t>
            </a:r>
            <a:r>
              <a:rPr lang="ru-RU" sz="2400" dirty="0" smtClean="0">
                <a:latin typeface="Times New Roman" pitchFamily="18" charset="0"/>
                <a:cs typeface="Times New Roman" pitchFamily="18" charset="0"/>
              </a:rPr>
              <a:t> до науки </a:t>
            </a:r>
            <a:r>
              <a:rPr lang="ru-RU" sz="2400" dirty="0" err="1" smtClean="0">
                <a:latin typeface="Times New Roman" pitchFamily="18" charset="0"/>
                <a:cs typeface="Times New Roman" pitchFamily="18" charset="0"/>
              </a:rPr>
              <a:t>серед</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учнів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показуючи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їм</a:t>
            </a:r>
            <a:r>
              <a:rPr lang="ru-RU" sz="2400" dirty="0" smtClean="0">
                <a:latin typeface="Times New Roman" pitchFamily="18" charset="0"/>
                <a:cs typeface="Times New Roman" pitchFamily="18" charset="0"/>
              </a:rPr>
              <a:t>, як </a:t>
            </a:r>
            <a:r>
              <a:rPr lang="ru-RU" sz="2400" dirty="0" err="1" smtClean="0">
                <a:latin typeface="Times New Roman" pitchFamily="18" charset="0"/>
                <a:cs typeface="Times New Roman" pitchFamily="18" charset="0"/>
              </a:rPr>
              <a:t>теоретичні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концепції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мають</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практичне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застосування</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6146" name="Picture 2" descr="Немає опису."/>
          <p:cNvPicPr>
            <a:picLocks noChangeAspect="1" noChangeArrowheads="1"/>
          </p:cNvPicPr>
          <p:nvPr/>
        </p:nvPicPr>
        <p:blipFill>
          <a:blip r:embed="rId4"/>
          <a:srcRect l="6250" r="15624"/>
          <a:stretch>
            <a:fillRect/>
          </a:stretch>
        </p:blipFill>
        <p:spPr bwMode="auto">
          <a:xfrm flipH="1">
            <a:off x="0" y="3286124"/>
            <a:ext cx="5072066" cy="3246100"/>
          </a:xfrm>
          <a:prstGeom prst="rect">
            <a:avLst/>
          </a:prstGeom>
          <a:ln>
            <a:noFill/>
          </a:ln>
          <a:effectLst>
            <a:softEdge rad="112500"/>
          </a:effectLst>
        </p:spPr>
      </p:pic>
    </p:spTree>
    <p:extLst>
      <p:ext uri="{BB962C8B-B14F-4D97-AF65-F5344CB8AC3E}">
        <p14:creationId xmlns:p14="http://schemas.microsoft.com/office/powerpoint/2010/main" val="2298872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80920" cy="1077218"/>
          </a:xfrm>
          <a:prstGeom prst="rect">
            <a:avLst/>
          </a:prstGeom>
        </p:spPr>
        <p:txBody>
          <a:bodyPr wrap="square">
            <a:spAutoFit/>
          </a:bodyPr>
          <a:lstStyle/>
          <a:p>
            <a:pPr algn="ctr"/>
            <a:r>
              <a:rPr lang="ru-RU" sz="3200" dirty="0">
                <a:solidFill>
                  <a:srgbClr val="002060"/>
                </a:solidFill>
              </a:rPr>
              <a:t>Дослід№2 </a:t>
            </a:r>
            <a:r>
              <a:rPr lang="ru-RU" sz="3200" b="1" dirty="0">
                <a:solidFill>
                  <a:srgbClr val="002060"/>
                </a:solidFill>
              </a:rPr>
              <a:t>«</a:t>
            </a:r>
            <a:r>
              <a:rPr lang="ru-RU" sz="3200" b="1" dirty="0" err="1">
                <a:solidFill>
                  <a:srgbClr val="002060"/>
                </a:solidFill>
              </a:rPr>
              <a:t>Ілюзія</a:t>
            </a:r>
            <a:r>
              <a:rPr lang="ru-RU" sz="3200" b="1" dirty="0">
                <a:solidFill>
                  <a:srgbClr val="002060"/>
                </a:solidFill>
              </a:rPr>
              <a:t> </a:t>
            </a:r>
            <a:r>
              <a:rPr lang="ru-RU" sz="3200" b="1" dirty="0" err="1">
                <a:solidFill>
                  <a:srgbClr val="002060"/>
                </a:solidFill>
              </a:rPr>
              <a:t>руху</a:t>
            </a:r>
            <a:r>
              <a:rPr lang="ru-RU" sz="3200" b="1" dirty="0">
                <a:solidFill>
                  <a:srgbClr val="002060"/>
                </a:solidFill>
              </a:rPr>
              <a:t>: </a:t>
            </a:r>
            <a:r>
              <a:rPr lang="ru-RU" sz="3200" b="1" dirty="0" err="1">
                <a:solidFill>
                  <a:srgbClr val="002060"/>
                </a:solidFill>
              </a:rPr>
              <a:t>об'єктивна</a:t>
            </a:r>
            <a:r>
              <a:rPr lang="ru-RU" sz="3200" b="1" dirty="0">
                <a:solidFill>
                  <a:srgbClr val="002060"/>
                </a:solidFill>
              </a:rPr>
              <a:t> </a:t>
            </a:r>
            <a:r>
              <a:rPr lang="ru-RU" sz="3200" b="1" dirty="0" err="1">
                <a:solidFill>
                  <a:srgbClr val="002060"/>
                </a:solidFill>
              </a:rPr>
              <a:t>ірреальність</a:t>
            </a:r>
            <a:r>
              <a:rPr lang="ru-RU" sz="3200" b="1" dirty="0">
                <a:solidFill>
                  <a:srgbClr val="002060"/>
                </a:solidFill>
              </a:rPr>
              <a:t>»</a:t>
            </a:r>
          </a:p>
        </p:txBody>
      </p:sp>
      <p:sp>
        <p:nvSpPr>
          <p:cNvPr id="3" name="Прямоугольник 2"/>
          <p:cNvSpPr/>
          <p:nvPr/>
        </p:nvSpPr>
        <p:spPr>
          <a:xfrm>
            <a:off x="428596" y="4214818"/>
            <a:ext cx="8568952" cy="2092881"/>
          </a:xfrm>
          <a:prstGeom prst="rect">
            <a:avLst/>
          </a:prstGeom>
        </p:spPr>
        <p:txBody>
          <a:bodyPr wrap="square">
            <a:spAutoFit/>
          </a:bodyPr>
          <a:lstStyle/>
          <a:p>
            <a:r>
              <a:rPr lang="ru-RU" sz="2600" b="1" dirty="0" smtClean="0">
                <a:latin typeface="Times New Roman" panose="02020603050405020304" pitchFamily="18" charset="0"/>
                <a:cs typeface="Times New Roman" panose="02020603050405020304" pitchFamily="18" charset="0"/>
              </a:rPr>
              <a:t>	</a:t>
            </a:r>
            <a:r>
              <a:rPr lang="ru-RU" sz="2600" b="1" dirty="0" err="1" smtClean="0">
                <a:latin typeface="Times New Roman" panose="02020603050405020304" pitchFamily="18" charset="0"/>
                <a:cs typeface="Times New Roman" panose="02020603050405020304" pitchFamily="18" charset="0"/>
              </a:rPr>
              <a:t>Актуальність</a:t>
            </a:r>
            <a:r>
              <a:rPr lang="ru-RU" sz="2600" b="1" dirty="0" smtClean="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досліду</a:t>
            </a:r>
            <a:r>
              <a:rPr lang="ru-RU" sz="2600" b="1"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Цей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експеримент</a:t>
            </a:r>
            <a:r>
              <a:rPr lang="ru-RU" sz="2600" dirty="0">
                <a:latin typeface="Times New Roman" panose="02020603050405020304" pitchFamily="18" charset="0"/>
                <a:cs typeface="Times New Roman" panose="02020603050405020304" pitchFamily="18" charset="0"/>
              </a:rPr>
              <a:t> є </a:t>
            </a:r>
            <a:r>
              <a:rPr lang="ru-RU" sz="2600" dirty="0" err="1">
                <a:latin typeface="Times New Roman" panose="02020603050405020304" pitchFamily="18" charset="0"/>
                <a:cs typeface="Times New Roman" panose="02020603050405020304" pitchFamily="18" charset="0"/>
              </a:rPr>
              <a:t>важливим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оскільки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він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демонструє</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принципи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оптичних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ілюзій</a:t>
            </a:r>
            <a:r>
              <a:rPr lang="ru-RU" sz="2600" dirty="0">
                <a:latin typeface="Times New Roman" panose="02020603050405020304" pitchFamily="18" charset="0"/>
                <a:cs typeface="Times New Roman" panose="02020603050405020304" pitchFamily="18" charset="0"/>
              </a:rPr>
              <a:t> та </a:t>
            </a:r>
            <a:r>
              <a:rPr lang="ru-RU" sz="2600" dirty="0" err="1">
                <a:latin typeface="Times New Roman" panose="02020603050405020304" pitchFamily="18" charset="0"/>
                <a:cs typeface="Times New Roman" panose="02020603050405020304" pitchFamily="18" charset="0"/>
              </a:rPr>
              <a:t>персистенції</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зору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які</a:t>
            </a:r>
            <a:r>
              <a:rPr lang="ru-RU" sz="2600" dirty="0">
                <a:latin typeface="Times New Roman" panose="02020603050405020304" pitchFamily="18" charset="0"/>
                <a:cs typeface="Times New Roman" panose="02020603050405020304" pitchFamily="18" charset="0"/>
              </a:rPr>
              <a:t> є основою для </a:t>
            </a:r>
            <a:r>
              <a:rPr lang="ru-RU" sz="2600" dirty="0" err="1">
                <a:latin typeface="Times New Roman" panose="02020603050405020304" pitchFamily="18" charset="0"/>
                <a:cs typeface="Times New Roman" panose="02020603050405020304" pitchFamily="18" charset="0"/>
              </a:rPr>
              <a:t>розуміння</a:t>
            </a:r>
            <a:r>
              <a:rPr lang="ru-RU" sz="2600" dirty="0">
                <a:latin typeface="Times New Roman" panose="02020603050405020304" pitchFamily="18" charset="0"/>
                <a:cs typeface="Times New Roman" panose="02020603050405020304" pitchFamily="18" charset="0"/>
              </a:rPr>
              <a:t> таких </a:t>
            </a:r>
            <a:r>
              <a:rPr lang="ru-RU" sz="2600" dirty="0" err="1">
                <a:latin typeface="Times New Roman" panose="02020603050405020304" pitchFamily="18" charset="0"/>
                <a:cs typeface="Times New Roman" panose="02020603050405020304" pitchFamily="18" charset="0"/>
              </a:rPr>
              <a:t>сучасних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технологій</a:t>
            </a:r>
            <a:r>
              <a:rPr lang="ru-RU" sz="2600" dirty="0">
                <a:latin typeface="Times New Roman" panose="02020603050405020304" pitchFamily="18" charset="0"/>
                <a:cs typeface="Times New Roman" panose="02020603050405020304" pitchFamily="18" charset="0"/>
              </a:rPr>
              <a:t>, як </a:t>
            </a:r>
            <a:r>
              <a:rPr lang="ru-RU" sz="2600" dirty="0" err="1">
                <a:latin typeface="Times New Roman" panose="02020603050405020304" pitchFamily="18" charset="0"/>
                <a:cs typeface="Times New Roman" panose="02020603050405020304" pitchFamily="18" charset="0"/>
              </a:rPr>
              <a:t>кіно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телебачення</a:t>
            </a:r>
            <a:r>
              <a:rPr lang="ru-RU" sz="2600" dirty="0">
                <a:latin typeface="Times New Roman" panose="02020603050405020304" pitchFamily="18" charset="0"/>
                <a:cs typeface="Times New Roman" panose="02020603050405020304" pitchFamily="18" charset="0"/>
              </a:rPr>
              <a:t> та </a:t>
            </a:r>
            <a:r>
              <a:rPr lang="ru-RU" sz="2600" dirty="0" err="1">
                <a:latin typeface="Times New Roman" panose="02020603050405020304" pitchFamily="18" charset="0"/>
                <a:cs typeface="Times New Roman" panose="02020603050405020304" pitchFamily="18" charset="0"/>
              </a:rPr>
              <a:t>комп’ютерні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графіки</a:t>
            </a:r>
            <a:r>
              <a:rPr lang="ru-RU" sz="2600" dirty="0">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357158" y="1500174"/>
            <a:ext cx="8410726" cy="2492990"/>
          </a:xfrm>
          <a:prstGeom prst="rect">
            <a:avLst/>
          </a:prstGeom>
        </p:spPr>
        <p:txBody>
          <a:bodyPr wrap="square">
            <a:spAutoFit/>
          </a:bodyPr>
          <a:lstStyle/>
          <a:p>
            <a:pPr algn="just"/>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Оптична</a:t>
            </a:r>
            <a:r>
              <a:rPr lang="ru-RU" sz="2600" dirty="0" smtClean="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ілюзія</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це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сприйняття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об’єкта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або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зображення</a:t>
            </a:r>
            <a:r>
              <a:rPr lang="ru-RU" sz="2600" dirty="0">
                <a:latin typeface="Times New Roman" panose="02020603050405020304" pitchFamily="18" charset="0"/>
                <a:cs typeface="Times New Roman" panose="02020603050405020304" pitchFamily="18" charset="0"/>
              </a:rPr>
              <a:t>, яке </a:t>
            </a:r>
            <a:r>
              <a:rPr lang="ru-RU" sz="2600" dirty="0" err="1">
                <a:latin typeface="Times New Roman" panose="02020603050405020304" pitchFamily="18" charset="0"/>
                <a:cs typeface="Times New Roman" panose="02020603050405020304" pitchFamily="18" charset="0"/>
              </a:rPr>
              <a:t>відрізняється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від</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реальності</a:t>
            </a:r>
            <a:r>
              <a:rPr lang="ru-RU" sz="2600" dirty="0">
                <a:latin typeface="Times New Roman" panose="02020603050405020304" pitchFamily="18" charset="0"/>
                <a:cs typeface="Times New Roman" panose="02020603050405020304" pitchFamily="18" charset="0"/>
              </a:rPr>
              <a:t>. У </a:t>
            </a:r>
            <a:r>
              <a:rPr lang="ru-RU" sz="2600" dirty="0" err="1">
                <a:latin typeface="Times New Roman" panose="02020603050405020304" pitchFamily="18" charset="0"/>
                <a:cs typeface="Times New Roman" panose="02020603050405020304" pitchFamily="18" charset="0"/>
              </a:rPr>
              <a:t>цьому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випадку</a:t>
            </a:r>
            <a:r>
              <a:rPr lang="ru-RU" sz="2600" dirty="0">
                <a:latin typeface="Times New Roman" panose="02020603050405020304" pitchFamily="18" charset="0"/>
                <a:cs typeface="Times New Roman" panose="02020603050405020304" pitchFamily="18" charset="0"/>
              </a:rPr>
              <a:t>, коли </a:t>
            </a:r>
            <a:r>
              <a:rPr lang="ru-RU" sz="2600" dirty="0" err="1">
                <a:latin typeface="Times New Roman" panose="02020603050405020304" pitchFamily="18" charset="0"/>
                <a:cs typeface="Times New Roman" panose="02020603050405020304" pitchFamily="18" charset="0"/>
              </a:rPr>
              <a:t>об`єкт</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обертається</a:t>
            </a:r>
            <a:r>
              <a:rPr lang="ru-RU" sz="2600" dirty="0">
                <a:latin typeface="Times New Roman" panose="02020603050405020304" pitchFamily="18" charset="0"/>
                <a:cs typeface="Times New Roman" panose="02020603050405020304" pitchFamily="18" charset="0"/>
              </a:rPr>
              <a:t> з </a:t>
            </a:r>
            <a:r>
              <a:rPr lang="ru-RU" sz="2600" dirty="0" err="1">
                <a:latin typeface="Times New Roman" panose="02020603050405020304" pitchFamily="18" charset="0"/>
                <a:cs typeface="Times New Roman" panose="02020603050405020304" pitchFamily="18" charset="0"/>
              </a:rPr>
              <a:t>достатньою</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швидкістю</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мозок</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сприймає</a:t>
            </a:r>
            <a:r>
              <a:rPr lang="ru-RU" sz="2600" dirty="0">
                <a:latin typeface="Times New Roman" panose="02020603050405020304" pitchFamily="18" charset="0"/>
                <a:cs typeface="Times New Roman" panose="02020603050405020304" pitchFamily="18" charset="0"/>
              </a:rPr>
              <a:t> два </a:t>
            </a:r>
            <a:r>
              <a:rPr lang="ru-RU" sz="2600" dirty="0" err="1">
                <a:latin typeface="Times New Roman" panose="02020603050405020304" pitchFamily="18" charset="0"/>
                <a:cs typeface="Times New Roman" panose="02020603050405020304" pitchFamily="18" charset="0"/>
              </a:rPr>
              <a:t>окремі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зображення</a:t>
            </a:r>
            <a:r>
              <a:rPr lang="ru-RU" sz="2600" dirty="0">
                <a:latin typeface="Times New Roman" panose="02020603050405020304" pitchFamily="18" charset="0"/>
                <a:cs typeface="Times New Roman" panose="02020603050405020304" pitchFamily="18" charset="0"/>
              </a:rPr>
              <a:t> (пташка і </a:t>
            </a:r>
            <a:r>
              <a:rPr lang="ru-RU" sz="2600" dirty="0" err="1">
                <a:latin typeface="Times New Roman" panose="02020603050405020304" pitchFamily="18" charset="0"/>
                <a:cs typeface="Times New Roman" panose="02020603050405020304" pitchFamily="18" charset="0"/>
              </a:rPr>
              <a:t>клітка</a:t>
            </a:r>
            <a:r>
              <a:rPr lang="ru-RU" sz="2600" dirty="0">
                <a:latin typeface="Times New Roman" panose="02020603050405020304" pitchFamily="18" charset="0"/>
                <a:cs typeface="Times New Roman" panose="02020603050405020304" pitchFamily="18" charset="0"/>
              </a:rPr>
              <a:t>) як </a:t>
            </a:r>
            <a:r>
              <a:rPr lang="ru-RU" sz="2600" dirty="0" err="1">
                <a:latin typeface="Times New Roman" panose="02020603050405020304" pitchFamily="18" charset="0"/>
                <a:cs typeface="Times New Roman" panose="02020603050405020304" pitchFamily="18" charset="0"/>
              </a:rPr>
              <a:t>одне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створюючи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ілюзію</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що</a:t>
            </a:r>
            <a:r>
              <a:rPr lang="ru-RU" sz="2600" dirty="0">
                <a:latin typeface="Times New Roman" panose="02020603050405020304" pitchFamily="18" charset="0"/>
                <a:cs typeface="Times New Roman" panose="02020603050405020304" pitchFamily="18" charset="0"/>
              </a:rPr>
              <a:t> пташка </a:t>
            </a:r>
            <a:r>
              <a:rPr lang="ru-RU" sz="2600" dirty="0" err="1">
                <a:latin typeface="Times New Roman" panose="02020603050405020304" pitchFamily="18" charset="0"/>
                <a:cs typeface="Times New Roman" panose="02020603050405020304" pitchFamily="18" charset="0"/>
              </a:rPr>
              <a:t>знаходиться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всередині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клітки</a:t>
            </a:r>
            <a:r>
              <a:rPr lang="ru-RU"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9813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t="26869"/>
          <a:stretch/>
        </p:blipFill>
        <p:spPr>
          <a:xfrm>
            <a:off x="5148064" y="116632"/>
            <a:ext cx="1755501" cy="2852935"/>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285" y="130600"/>
            <a:ext cx="1876134" cy="3684393"/>
          </a:xfrm>
          <a:prstGeom prst="rect">
            <a:avLst/>
          </a:prstGeom>
        </p:spPr>
      </p:pic>
      <p:sp>
        <p:nvSpPr>
          <p:cNvPr id="6" name="Прямоугольник 5"/>
          <p:cNvSpPr/>
          <p:nvPr/>
        </p:nvSpPr>
        <p:spPr>
          <a:xfrm>
            <a:off x="0" y="571480"/>
            <a:ext cx="5040560" cy="5632311"/>
          </a:xfrm>
          <a:prstGeom prst="rect">
            <a:avLst/>
          </a:prstGeom>
        </p:spPr>
        <p:txBody>
          <a:bodyPr wrap="square">
            <a:spAutoFit/>
          </a:bodyPr>
          <a:lstStyle/>
          <a:p>
            <a:pPr algn="ctr"/>
            <a:r>
              <a:rPr lang="ru-RU" sz="2400" dirty="0" err="1" smtClean="0">
                <a:latin typeface="Times New Roman" panose="02020603050405020304" pitchFamily="18" charset="0"/>
                <a:cs typeface="Times New Roman" panose="02020603050405020304" pitchFamily="18" charset="0"/>
              </a:rPr>
              <a:t>Власний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творчий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задум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створення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моделі</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клітка-пташка</a:t>
            </a:r>
            <a:r>
              <a:rPr lang="ru-RU" sz="2400" dirty="0" smtClean="0">
                <a:latin typeface="Times New Roman" panose="02020603050405020304" pitchFamily="18" charset="0"/>
                <a:cs typeface="Times New Roman" panose="02020603050405020304" pitchFamily="18" charset="0"/>
              </a:rPr>
              <a:t>" ми </a:t>
            </a:r>
            <a:r>
              <a:rPr lang="ru-RU" sz="2400" dirty="0" err="1" smtClean="0">
                <a:latin typeface="Times New Roman" panose="02020603050405020304" pitchFamily="18" charset="0"/>
                <a:cs typeface="Times New Roman" panose="02020603050405020304" pitchFamily="18" charset="0"/>
              </a:rPr>
              <a:t>реалізували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поетапно</a:t>
            </a:r>
            <a:r>
              <a:rPr lang="ru-RU" sz="2400" dirty="0" smtClean="0">
                <a:latin typeface="Times New Roman" panose="02020603050405020304" pitchFamily="18" charset="0"/>
                <a:cs typeface="Times New Roman" panose="02020603050405020304" pitchFamily="18" charset="0"/>
              </a:rPr>
              <a:t>. За </a:t>
            </a:r>
            <a:r>
              <a:rPr lang="ru-RU" sz="2400" dirty="0" err="1" smtClean="0">
                <a:latin typeface="Times New Roman" panose="02020603050405020304" pitchFamily="18" charset="0"/>
                <a:cs typeface="Times New Roman" panose="02020603050405020304" pitchFamily="18" charset="0"/>
              </a:rPr>
              <a:t>допомогою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програмного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забезпечення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змоделювали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згенерували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розміри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потрібних</a:t>
            </a:r>
            <a:r>
              <a:rPr lang="ru-RU" sz="2400" dirty="0" smtClean="0">
                <a:latin typeface="Times New Roman" panose="02020603050405020304" pitchFamily="18" charset="0"/>
                <a:cs typeface="Times New Roman" panose="02020603050405020304" pitchFamily="18" charset="0"/>
              </a:rPr>
              <a:t> нам </a:t>
            </a:r>
            <a:r>
              <a:rPr lang="ru-RU" sz="2400" dirty="0" err="1" smtClean="0">
                <a:latin typeface="Times New Roman" panose="02020603050405020304" pitchFamily="18" charset="0"/>
                <a:cs typeface="Times New Roman" panose="02020603050405020304" pitchFamily="18" charset="0"/>
              </a:rPr>
              <a:t>рисунків</a:t>
            </a:r>
            <a:r>
              <a:rPr lang="ru-RU" sz="2400" dirty="0" smtClean="0">
                <a:latin typeface="Times New Roman" panose="02020603050405020304" pitchFamily="18" charset="0"/>
                <a:cs typeface="Times New Roman" panose="02020603050405020304" pitchFamily="18" charset="0"/>
              </a:rPr>
              <a:t>. За </a:t>
            </a:r>
            <a:r>
              <a:rPr lang="ru-RU" sz="2400" dirty="0" err="1" smtClean="0">
                <a:latin typeface="Times New Roman" panose="02020603050405020304" pitchFamily="18" charset="0"/>
                <a:cs typeface="Times New Roman" panose="02020603050405020304" pitchFamily="18" charset="0"/>
              </a:rPr>
              <a:t>допомогою</a:t>
            </a:r>
            <a:r>
              <a:rPr lang="ru-RU" sz="2400" dirty="0" smtClean="0">
                <a:latin typeface="Times New Roman" panose="02020603050405020304" pitchFamily="18" charset="0"/>
                <a:cs typeface="Times New Roman" panose="02020603050405020304" pitchFamily="18" charset="0"/>
              </a:rPr>
              <a:t> 3D принтера та установки </a:t>
            </a:r>
            <a:r>
              <a:rPr lang="ru-RU" sz="2400" dirty="0" err="1" smtClean="0">
                <a:latin typeface="Times New Roman" panose="02020603050405020304" pitchFamily="18" charset="0"/>
                <a:cs typeface="Times New Roman" panose="02020603050405020304" pitchFamily="18" charset="0"/>
              </a:rPr>
              <a:t>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функцією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випалювання</a:t>
            </a:r>
            <a:r>
              <a:rPr lang="ru-RU" sz="2400" dirty="0" smtClean="0">
                <a:latin typeface="Times New Roman" panose="02020603050405020304" pitchFamily="18" charset="0"/>
                <a:cs typeface="Times New Roman" panose="02020603050405020304" pitchFamily="18" charset="0"/>
              </a:rPr>
              <a:t>  лазером на дерев</a:t>
            </a:r>
            <a:r>
              <a:rPr lang="en-US"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яній</a:t>
            </a:r>
            <a:r>
              <a:rPr lang="uk-UA" sz="2400" dirty="0" smtClean="0">
                <a:latin typeface="Times New Roman" panose="02020603050405020304" pitchFamily="18" charset="0"/>
                <a:cs typeface="Times New Roman" panose="02020603050405020304" pitchFamily="18" charset="0"/>
              </a:rPr>
              <a:t> поверхні. З одного боку відтворили пташку, з іншого - клітку</a:t>
            </a:r>
            <a:r>
              <a:rPr lang="ru-RU" sz="2400" dirty="0" smtClean="0">
                <a:latin typeface="Times New Roman" panose="02020603050405020304" pitchFamily="18" charset="0"/>
                <a:cs typeface="Times New Roman" panose="02020603050405020304" pitchFamily="18" charset="0"/>
              </a:rPr>
              <a:t>.</a:t>
            </a:r>
          </a:p>
          <a:p>
            <a:pPr algn="ctr"/>
            <a:r>
              <a:rPr lang="ru-RU" sz="2400" dirty="0" smtClean="0">
                <a:latin typeface="Times New Roman" panose="02020603050405020304" pitchFamily="18" charset="0"/>
                <a:cs typeface="Times New Roman" panose="02020603050405020304" pitchFamily="18" charset="0"/>
              </a:rPr>
              <a:t>Для </a:t>
            </a:r>
            <a:r>
              <a:rPr lang="ru-RU" sz="2400" dirty="0" err="1" smtClean="0">
                <a:latin typeface="Times New Roman" panose="02020603050405020304" pitchFamily="18" charset="0"/>
                <a:cs typeface="Times New Roman" panose="02020603050405020304" pitchFamily="18" charset="0"/>
              </a:rPr>
              <a:t>обертання</a:t>
            </a:r>
            <a:r>
              <a:rPr lang="ru-RU" sz="2400" dirty="0" smtClean="0">
                <a:latin typeface="Times New Roman" panose="02020603050405020304" pitchFamily="18" charset="0"/>
                <a:cs typeface="Times New Roman" panose="02020603050405020304" pitchFamily="18" charset="0"/>
              </a:rPr>
              <a:t> об</a:t>
            </a:r>
            <a:r>
              <a:rPr lang="en-US"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єкту</a:t>
            </a:r>
            <a:r>
              <a:rPr lang="uk-UA" sz="2400" dirty="0" smtClean="0">
                <a:latin typeface="Times New Roman" panose="02020603050405020304" pitchFamily="18" charset="0"/>
                <a:cs typeface="Times New Roman" panose="02020603050405020304" pitchFamily="18" charset="0"/>
              </a:rPr>
              <a:t>, ми використали роторну кулькову </a:t>
            </a:r>
          </a:p>
          <a:p>
            <a:pPr algn="ctr"/>
            <a:r>
              <a:rPr lang="uk-UA" sz="2400" dirty="0" smtClean="0">
                <a:latin typeface="Times New Roman" panose="02020603050405020304" pitchFamily="18" charset="0"/>
                <a:cs typeface="Times New Roman" panose="02020603050405020304" pitchFamily="18" charset="0"/>
              </a:rPr>
              <a:t>ручку, яку придбали в магазині.</a:t>
            </a:r>
            <a:r>
              <a:rPr lang="ru-RU" sz="2400" dirty="0" smtClean="0">
                <a:latin typeface="Times New Roman" panose="02020603050405020304" pitchFamily="18" charset="0"/>
                <a:cs typeface="Times New Roman" panose="02020603050405020304" pitchFamily="18" charset="0"/>
              </a:rPr>
              <a:t> </a:t>
            </a:r>
          </a:p>
          <a:p>
            <a:pPr algn="ct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55581" t="13566" r="16847" b="50603"/>
          <a:stretch/>
        </p:blipFill>
        <p:spPr>
          <a:xfrm rot="20926364">
            <a:off x="5364966" y="3717032"/>
            <a:ext cx="1539477" cy="2667545"/>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63024" t="13861" r="4669" b="52558"/>
          <a:stretch/>
        </p:blipFill>
        <p:spPr>
          <a:xfrm>
            <a:off x="7338262" y="4192181"/>
            <a:ext cx="1661714" cy="2302977"/>
          </a:xfrm>
          <a:prstGeom prst="rect">
            <a:avLst/>
          </a:prstGeom>
        </p:spPr>
      </p:pic>
    </p:spTree>
    <p:extLst>
      <p:ext uri="{BB962C8B-B14F-4D97-AF65-F5344CB8AC3E}">
        <p14:creationId xmlns:p14="http://schemas.microsoft.com/office/powerpoint/2010/main" val="928524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590</Words>
  <Application>Microsoft Office PowerPoint</Application>
  <PresentationFormat>Экран (4:3)</PresentationFormat>
  <Paragraphs>51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45</cp:revision>
  <dcterms:created xsi:type="dcterms:W3CDTF">2024-04-13T03:32:36Z</dcterms:created>
  <dcterms:modified xsi:type="dcterms:W3CDTF">2024-04-15T17:08:25Z</dcterms:modified>
</cp:coreProperties>
</file>