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hanpolinka@gmail.com" TargetMode="Externa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.goo.gl/9A7B35oDUtx1xGoy9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uk.m.wikipedia.org/wiki/%D0%90%D1%80%D1%85%D0%B5%D0%BE%D0%BB%D0%BE%D0%B3" TargetMode="External" /><Relationship Id="rId4" Type="http://schemas.openxmlformats.org/officeDocument/2006/relationships/hyperlink" Target="https://uk.m.wikipedia.org/wiki/%D0%9B%D1%8E%D0%B1%D0%BE%D0%BD%D0%B5%D0%BD%D0%BA%D0%BE_%D0%AE%D1%80%D1%96%D0%B9_%D0%92%D1%96%D0%BA%D1%82%D0%BE%D1%80%D0%BE%D0%B2%D0%B8%D1%87" TargetMode="Externa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m.wikipedia.org/wiki/5_%D0%BB%D0%B8%D1%81%D1%82%D0%BE%D0%BF%D0%B0%D0%B4%D0%B0" TargetMode="External" /><Relationship Id="rId3" Type="http://schemas.openxmlformats.org/officeDocument/2006/relationships/image" Target="../media/image10.jpeg" /><Relationship Id="rId7" Type="http://schemas.openxmlformats.org/officeDocument/2006/relationships/hyperlink" Target="https://uk.m.wikipedia.org/wiki/%D0%A3%D0%BA%D1%80%D0%B0%D1%97%D0%BD%D1%81%D1%8C%D0%BA%D0%B0_%D0%BC%D0%BE%D0%B2%D0%B0" TargetMode="External" /><Relationship Id="rId12" Type="http://schemas.openxmlformats.org/officeDocument/2006/relationships/hyperlink" Target="https://uk.m.wikipedia.org/wiki/%D0%A2%D0%B0%D1%80%D0%B0%D1%81_%D0%93%D1%80%D0%B8%D0%B3%D0%BE%D1%80%D0%BE%D0%B2%D0%B8%D1%87_%D0%A8%D0%B5%D0%B2%D1%87%D0%B5%D0%BD%D0%BA%D0%BE" TargetMode="Externa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uk.m.wikipedia.org/wiki/%D0%9F%D1%80%D0%BE%D1%81%D0%BF%D0%B5%D0%BA%D1%82_%D0%9F%D0%BE%D1%88%D1%82%D0%BE%D0%B2%D0%B8%D0%B9" TargetMode="External" /><Relationship Id="rId11" Type="http://schemas.openxmlformats.org/officeDocument/2006/relationships/hyperlink" Target="https://uk.m.wikipedia.org/wiki/1949" TargetMode="External" /><Relationship Id="rId5" Type="http://schemas.openxmlformats.org/officeDocument/2006/relationships/hyperlink" Target="https://uk.m.wikipedia.org/wiki/%D0%9A%D1%80%D0%B8%D0%B2%D0%B8%D0%B9_%D0%A0%D1%96%D0%B3" TargetMode="External" /><Relationship Id="rId10" Type="http://schemas.openxmlformats.org/officeDocument/2006/relationships/hyperlink" Target="https://uk.m.wikipedia.org/wiki/%D0%9C%D0%B8%D0%BA%D0%B8%D1%82%D0%B5%D0%BD%D0%BA%D0%BE_%D0%86%D0%B2%D0%B0%D0%BD_%D0%9A%D1%96%D0%BD%D0%B4%D1%80%D0%B0%D1%82%D0%BE%D0%B2%D0%B8%D1%87" TargetMode="External" /><Relationship Id="rId4" Type="http://schemas.openxmlformats.org/officeDocument/2006/relationships/hyperlink" Target="https://uk.m.wikipedia.org/wiki/%D0%A2%D0%B5%D0%B0%D1%82%D1%80" TargetMode="External" /><Relationship Id="rId9" Type="http://schemas.openxmlformats.org/officeDocument/2006/relationships/hyperlink" Target="https://uk.m.wikipedia.org/wiki/1931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m.wikipedia.org/wiki/%D0%94%D1%80%D1%83%D0%B3%D0%B0_%D1%81%D0%B2%D1%96%D1%82%D0%BE%D0%B2%D0%B0_%D0%B2%D1%96%D0%B9%D0%BD%D0%B0" TargetMode="External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s://uk.m.wikipedia.org/wiki/%D0%9A%D1%80%D0%B8%D0%B2%D0%B8%D0%B9_%D0%A0%D1%96%D0%B3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4B841-A1C9-AA33-725F-B524C406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300" y="1614749"/>
            <a:ext cx="8361229" cy="2098226"/>
          </a:xfrm>
        </p:spPr>
        <p:txBody>
          <a:bodyPr/>
          <a:lstStyle/>
          <a:p>
            <a:r>
              <a:rPr lang="uk-UA" i="1" dirty="0"/>
              <a:t>«</a:t>
            </a:r>
            <a:r>
              <a:rPr lang="uk-UA" i="1" dirty="0" err="1"/>
              <a:t>ІСТОРИчними</a:t>
            </a:r>
            <a:r>
              <a:rPr lang="uk-UA" i="1" dirty="0"/>
              <a:t> стежками Криворіжжя»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96EACFA-E0BB-3C6E-97C3-DFAD29A57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968" y="4442758"/>
            <a:ext cx="6447867" cy="2168935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err="1"/>
              <a:t>Бохан</a:t>
            </a:r>
            <a:r>
              <a:rPr lang="uk-UA" b="1" dirty="0"/>
              <a:t> П.С.</a:t>
            </a:r>
          </a:p>
          <a:p>
            <a:r>
              <a:rPr lang="uk-UA" b="1" dirty="0"/>
              <a:t>097 486 8784, </a:t>
            </a:r>
            <a:r>
              <a:rPr lang="uk-UA" b="1" dirty="0">
                <a:hlinkClick r:id="rId2"/>
              </a:rPr>
              <a:t>bohanpolinka@gmail.com</a:t>
            </a:r>
            <a:r>
              <a:rPr lang="uk-UA" b="1" dirty="0"/>
              <a:t> </a:t>
            </a:r>
          </a:p>
          <a:p>
            <a:r>
              <a:rPr lang="uk-UA" b="1" dirty="0"/>
              <a:t>М. Кривий Ріг. Миколаївське шосе 13/75</a:t>
            </a:r>
          </a:p>
          <a:p>
            <a:r>
              <a:rPr lang="uk-UA" b="1" dirty="0"/>
              <a:t>КЛ №123 КМР, 7 клас</a:t>
            </a:r>
          </a:p>
          <a:p>
            <a:endParaRPr lang="uk-UA" b="1" dirty="0"/>
          </a:p>
          <a:p>
            <a:r>
              <a:rPr lang="uk-UA" b="1" dirty="0"/>
              <a:t>Вчитель Історії:</a:t>
            </a:r>
          </a:p>
          <a:p>
            <a:r>
              <a:rPr lang="uk-UA" b="1" dirty="0"/>
              <a:t>КЛ №123 КМР</a:t>
            </a:r>
          </a:p>
          <a:p>
            <a:r>
              <a:rPr lang="uk-UA" b="1" dirty="0"/>
              <a:t>Матвійчук Н.А.</a:t>
            </a:r>
          </a:p>
        </p:txBody>
      </p:sp>
    </p:spTree>
    <p:extLst>
      <p:ext uri="{BB962C8B-B14F-4D97-AF65-F5344CB8AC3E}">
        <p14:creationId xmlns:p14="http://schemas.microsoft.com/office/powerpoint/2010/main" val="40476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530DB-E201-8EB7-50FD-3B62FE39ED18}"/>
              </a:ext>
            </a:extLst>
          </p:cNvPr>
          <p:cNvSpPr txBox="1"/>
          <p:nvPr/>
        </p:nvSpPr>
        <p:spPr>
          <a:xfrm>
            <a:off x="4185686" y="323562"/>
            <a:ext cx="429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4000" b="1" i="1" dirty="0">
                <a:latin typeface="Algerian" panose="02000000000000000000" pitchFamily="2" charset="0"/>
                <a:ea typeface="Algerian" panose="02000000000000000000" pitchFamily="2" charset="0"/>
              </a:rPr>
              <a:t>Дякую за увагу!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AECE7F-EE40-9E89-93AF-0491F4C5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480" y="1465317"/>
            <a:ext cx="5314092" cy="53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39682-6AE2-9A3F-5626-7B65D2C8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8" y="87483"/>
            <a:ext cx="11497424" cy="2352343"/>
          </a:xfrm>
        </p:spPr>
        <p:txBody>
          <a:bodyPr>
            <a:noAutofit/>
          </a:bodyPr>
          <a:lstStyle/>
          <a:p>
            <a:r>
              <a:rPr lang="uk-UA" sz="3600" dirty="0"/>
              <a:t>Мета: формувати національну свідомість, любов до рідного краю, історії свого міста, шанобливого ставлення до культури.</a:t>
            </a:r>
            <a:br>
              <a:rPr lang="uk-UA" sz="3600" dirty="0"/>
            </a:br>
            <a:br>
              <a:rPr lang="uk-UA" sz="3600" dirty="0"/>
            </a:br>
            <a:r>
              <a:rPr lang="uk-UA" sz="3600" dirty="0"/>
              <a:t>Актуальність: обумовлена сучасними тенденціями розвитку екскурсійних маршрутів що сприяють впровадженню в життя прогресивних ідей та кращому ознайомленню з історичним минулим міста Кривий Ріг.</a:t>
            </a:r>
            <a:br>
              <a:rPr lang="uk-UA" sz="3600" dirty="0"/>
            </a:br>
            <a:br>
              <a:rPr lang="uk-UA" sz="3600" dirty="0"/>
            </a:br>
            <a:r>
              <a:rPr lang="uk-UA" sz="3600" dirty="0"/>
              <a:t>Завдання: поглибити знання про історію пам’ятників, архітектури та пам’ятних місць проспекту Поштового міста Кривого Рогу.</a:t>
            </a:r>
          </a:p>
        </p:txBody>
      </p:sp>
    </p:spTree>
    <p:extLst>
      <p:ext uri="{BB962C8B-B14F-4D97-AF65-F5344CB8AC3E}">
        <p14:creationId xmlns:p14="http://schemas.microsoft.com/office/powerpoint/2010/main" val="1315606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C845C-0116-2234-FD1B-7C13277F0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43" y="233422"/>
            <a:ext cx="2929002" cy="6406734"/>
          </a:xfrm>
          <a:prstGeom prst="rect">
            <a:avLst/>
          </a:prstGeom>
        </p:spPr>
      </p:pic>
      <p:sp>
        <p:nvSpPr>
          <p:cNvPr id="3" name="TextBox 2">
            <a:hlinkClick r:id="rId3" invalidUrl="https://maps.app.goo.gl/9A7B35oDUtx1xGoy9"/>
            <a:extLst>
              <a:ext uri="{FF2B5EF4-FFF2-40B4-BE49-F238E27FC236}">
                <a16:creationId xmlns:a16="http://schemas.microsoft.com/office/drawing/2014/main" id="{1EA22018-5C49-23B9-335C-0AE42BC2D806}"/>
              </a:ext>
            </a:extLst>
          </p:cNvPr>
          <p:cNvSpPr txBox="1"/>
          <p:nvPr/>
        </p:nvSpPr>
        <p:spPr>
          <a:xfrm>
            <a:off x="4277747" y="589536"/>
            <a:ext cx="7179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/>
              <a:t>https://maps.app.goo.gl/9A7B35oDUtx1xGoy9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EDA6C-26F1-BC91-72FB-01591672FD42}"/>
              </a:ext>
            </a:extLst>
          </p:cNvPr>
          <p:cNvSpPr txBox="1"/>
          <p:nvPr/>
        </p:nvSpPr>
        <p:spPr>
          <a:xfrm>
            <a:off x="4277747" y="0"/>
            <a:ext cx="36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dirty="0"/>
              <a:t>Посилання </a:t>
            </a:r>
          </a:p>
          <a:p>
            <a:pPr algn="l"/>
            <a:r>
              <a:rPr lang="uk-UA" dirty="0"/>
              <a:t>Проспект Поштовий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57556A-A70E-1230-A8C3-D7994E3E5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09" y="3754174"/>
            <a:ext cx="6341210" cy="25142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688A1F-23FE-41C3-BEEF-99F304F2F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59" y="1689461"/>
            <a:ext cx="6131087" cy="19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2BE182-C632-9B68-207D-557E07FF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54" y="137930"/>
            <a:ext cx="4323902" cy="3250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DD3EB-4F84-64C0-771B-A4A2EC8449CF}"/>
              </a:ext>
            </a:extLst>
          </p:cNvPr>
          <p:cNvSpPr txBox="1"/>
          <p:nvPr/>
        </p:nvSpPr>
        <p:spPr>
          <a:xfrm>
            <a:off x="5354034" y="137930"/>
            <a:ext cx="693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b="1" i="1" dirty="0"/>
              <a:t>Свято-Миколаївський храм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278B5-BBEF-B522-B648-D72FB6177296}"/>
              </a:ext>
            </a:extLst>
          </p:cNvPr>
          <p:cNvSpPr txBox="1"/>
          <p:nvPr/>
        </p:nvSpPr>
        <p:spPr>
          <a:xfrm>
            <a:off x="5354034" y="741283"/>
            <a:ext cx="4630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 Свято-Миколаївський храм був відкритий в 2003 році.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0D685-CD0D-0673-F271-042B2033B20D}"/>
              </a:ext>
            </a:extLst>
          </p:cNvPr>
          <p:cNvSpPr txBox="1"/>
          <p:nvPr/>
        </p:nvSpPr>
        <p:spPr>
          <a:xfrm>
            <a:off x="5354035" y="2126278"/>
            <a:ext cx="4138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Раніше це був кінотеатр де люди дивилися фільми.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76FFFB-1797-7DE1-98C3-92416E8D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273" y="3429000"/>
            <a:ext cx="5469444" cy="32910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BF216A-CDDE-7A54-2C91-F763ABA7027F}"/>
              </a:ext>
            </a:extLst>
          </p:cNvPr>
          <p:cNvSpPr txBox="1"/>
          <p:nvPr/>
        </p:nvSpPr>
        <p:spPr>
          <a:xfrm>
            <a:off x="950895" y="3982827"/>
            <a:ext cx="2164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Біля храму є ще братська могила. Рік  основи 1944.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C7B5D5-62A0-20AB-83AF-C6561863A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97" y="4010736"/>
            <a:ext cx="2033457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89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01D935-9B69-A87B-773A-CAC164BB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211" y="85979"/>
            <a:ext cx="4487731" cy="29109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206FFB-B7E9-5AE4-5FDB-5DDCC69E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6" y="3592262"/>
            <a:ext cx="6180895" cy="2964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2D7BBE-9814-7314-21AF-C0B72F694525}"/>
              </a:ext>
            </a:extLst>
          </p:cNvPr>
          <p:cNvSpPr txBox="1"/>
          <p:nvPr/>
        </p:nvSpPr>
        <p:spPr>
          <a:xfrm>
            <a:off x="919756" y="541894"/>
            <a:ext cx="57199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effectLst/>
                <a:latin typeface="-apple-system"/>
              </a:rPr>
              <a:t>19 грудня 1996 року відбулося урочисте відкриття пам'ятника. Церемонію відкриття очолював міський голова </a:t>
            </a:r>
            <a:r>
              <a:rPr lang="uk-UA" sz="2800" b="0" i="0" u="none" strike="noStrike" dirty="0">
                <a:effectLst/>
                <a:latin typeface="-apple-system"/>
                <a:hlinkClick r:id="rId4" tooltip="Любоненко Юрій Віктор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Юрій</a:t>
            </a:r>
            <a:r>
              <a:rPr lang="uk-UA" sz="2800" b="0" i="0" u="none" strike="noStrike" dirty="0">
                <a:solidFill>
                  <a:srgbClr val="77A2BB"/>
                </a:solidFill>
                <a:effectLst/>
                <a:latin typeface="-apple-system"/>
                <a:hlinkClick r:id="rId4" tooltip="Любоненко Юрій Віктор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2800" b="0" i="0" u="none" strike="noStrike" dirty="0" err="1">
                <a:effectLst/>
                <a:latin typeface="-apple-system"/>
                <a:hlinkClick r:id="rId4" tooltip="Любоненко Юрій Віктор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Любоненко</a:t>
            </a:r>
            <a:endParaRPr lang="uk-U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B894E-DDDC-6E96-D2F7-E094A842796C}"/>
              </a:ext>
            </a:extLst>
          </p:cNvPr>
          <p:cNvSpPr txBox="1"/>
          <p:nvPr/>
        </p:nvSpPr>
        <p:spPr>
          <a:xfrm>
            <a:off x="919756" y="2207267"/>
            <a:ext cx="51762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Щорічно 1 вересня, у день народження Поля, біля пам'ятника покладають квіти.</a:t>
            </a:r>
            <a:endParaRPr lang="uk-U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31D40-984C-33AD-30FC-1CE40EFA9C24}"/>
              </a:ext>
            </a:extLst>
          </p:cNvPr>
          <p:cNvSpPr txBox="1"/>
          <p:nvPr/>
        </p:nvSpPr>
        <p:spPr>
          <a:xfrm>
            <a:off x="7162569" y="3161375"/>
            <a:ext cx="4976736" cy="358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effectLst/>
                <a:latin typeface="-apple-system"/>
              </a:rPr>
              <a:t>Поль Олександр Миколайович-український дослідник-</a:t>
            </a:r>
            <a:r>
              <a:rPr lang="uk-UA" sz="2800" b="0" i="0" u="none" strike="noStrike" dirty="0">
                <a:effectLst/>
                <a:latin typeface="-apple-system"/>
                <a:hlinkClick r:id="rId5" tooltip="Археоло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археолог</a:t>
            </a:r>
            <a:r>
              <a:rPr lang="uk-UA" sz="2800" b="0" i="0" dirty="0">
                <a:effectLst/>
                <a:latin typeface="-apple-system"/>
              </a:rPr>
              <a:t> українсько-німецького походження, верхньодніпровський поміщик, шляхтич, краєзнавець і підприємець, меценат і громадський діяч.</a:t>
            </a:r>
            <a:endParaRPr lang="uk-UA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5CD6A-BB88-601D-6ECA-C7A7B37C2F17}"/>
              </a:ext>
            </a:extLst>
          </p:cNvPr>
          <p:cNvSpPr txBox="1"/>
          <p:nvPr/>
        </p:nvSpPr>
        <p:spPr>
          <a:xfrm>
            <a:off x="5247861" y="251358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C4818-7C03-9282-AC16-CF5389C3E654}"/>
              </a:ext>
            </a:extLst>
          </p:cNvPr>
          <p:cNvSpPr txBox="1"/>
          <p:nvPr/>
        </p:nvSpPr>
        <p:spPr>
          <a:xfrm>
            <a:off x="752939" y="-50036"/>
            <a:ext cx="694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b="1" dirty="0"/>
              <a:t>Пам’ятник Олександру Полю</a:t>
            </a:r>
          </a:p>
          <a:p>
            <a:pPr algn="l"/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8576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277E38-35CE-30B2-F781-F5AE42E5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68" y="180808"/>
            <a:ext cx="5287011" cy="24717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605AE-D916-9878-5E5E-898571A7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84" y="2771398"/>
            <a:ext cx="3676459" cy="2439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10FC1-D83D-812D-C0CD-FBA5BF9D20CF}"/>
              </a:ext>
            </a:extLst>
          </p:cNvPr>
          <p:cNvSpPr txBox="1"/>
          <p:nvPr/>
        </p:nvSpPr>
        <p:spPr>
          <a:xfrm>
            <a:off x="6433539" y="1000280"/>
            <a:ext cx="59396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0" dirty="0" err="1">
                <a:effectLst/>
                <a:latin typeface="-apple-system"/>
              </a:rPr>
              <a:t>Криворі́зький</a:t>
            </a:r>
            <a:r>
              <a:rPr lang="uk-UA" sz="2800" b="1" i="0" dirty="0">
                <a:effectLst/>
                <a:latin typeface="-apple-system"/>
              </a:rPr>
              <a:t> </a:t>
            </a:r>
            <a:r>
              <a:rPr lang="uk-UA" sz="2800" b="1" i="0" dirty="0" err="1">
                <a:effectLst/>
                <a:latin typeface="-apple-system"/>
              </a:rPr>
              <a:t>міськи́й</a:t>
            </a:r>
            <a:r>
              <a:rPr lang="uk-UA" sz="2800" b="1" i="0" dirty="0">
                <a:effectLst/>
                <a:latin typeface="-apple-system"/>
              </a:rPr>
              <a:t> </a:t>
            </a:r>
            <a:r>
              <a:rPr lang="uk-UA" sz="2800" b="1" i="0" dirty="0" err="1">
                <a:effectLst/>
                <a:latin typeface="-apple-system"/>
              </a:rPr>
              <a:t>теа́тр</a:t>
            </a:r>
            <a:r>
              <a:rPr lang="uk-UA" sz="2800" b="1" i="0" dirty="0">
                <a:effectLst/>
                <a:latin typeface="-apple-system"/>
              </a:rPr>
              <a:t> </a:t>
            </a:r>
            <a:r>
              <a:rPr lang="uk-UA" sz="2800" b="1" i="0" dirty="0" err="1">
                <a:effectLst/>
                <a:latin typeface="-apple-system"/>
              </a:rPr>
              <a:t>дра́ми</a:t>
            </a:r>
            <a:r>
              <a:rPr lang="uk-UA" sz="2800" b="1" i="0" dirty="0">
                <a:effectLst/>
                <a:latin typeface="-apple-system"/>
              </a:rPr>
              <a:t> та </a:t>
            </a:r>
            <a:r>
              <a:rPr lang="uk-UA" sz="2800" b="1" i="0" dirty="0" err="1">
                <a:effectLst/>
                <a:latin typeface="-apple-system"/>
              </a:rPr>
              <a:t>музи́чної</a:t>
            </a:r>
            <a:r>
              <a:rPr lang="uk-UA" sz="2800" b="1" i="0" dirty="0">
                <a:effectLst/>
                <a:latin typeface="-apple-system"/>
              </a:rPr>
              <a:t> </a:t>
            </a:r>
            <a:r>
              <a:rPr lang="uk-UA" sz="2800" b="1" i="0" dirty="0" err="1">
                <a:effectLst/>
                <a:latin typeface="-apple-system"/>
              </a:rPr>
              <a:t>коме́дії</a:t>
            </a:r>
            <a:r>
              <a:rPr lang="uk-UA" sz="2800" b="1" i="0" dirty="0">
                <a:effectLst/>
                <a:latin typeface="-apple-system"/>
              </a:rPr>
              <a:t> ім. Т. Г. </a:t>
            </a:r>
            <a:r>
              <a:rPr lang="uk-UA" sz="2800" b="1" i="0" dirty="0" err="1">
                <a:effectLst/>
                <a:latin typeface="-apple-system"/>
              </a:rPr>
              <a:t>Шевче́нка</a:t>
            </a:r>
            <a:r>
              <a:rPr lang="uk-UA" sz="2800" b="0" i="0" dirty="0">
                <a:effectLst/>
                <a:latin typeface="-apple-system"/>
              </a:rPr>
              <a:t> — </a:t>
            </a:r>
            <a:r>
              <a:rPr lang="uk-UA" sz="2800" b="0" i="0" strike="noStrike" dirty="0">
                <a:effectLst/>
                <a:latin typeface="-apple-system"/>
                <a:hlinkClick r:id="rId4" tooltip="Теат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театр</a:t>
            </a:r>
            <a:r>
              <a:rPr lang="uk-UA" sz="2800" b="0" i="0" dirty="0">
                <a:effectLst/>
                <a:latin typeface="-apple-system"/>
              </a:rPr>
              <a:t> у місті </a:t>
            </a:r>
            <a:r>
              <a:rPr lang="uk-UA" sz="2800" b="0" i="0" strike="noStrike" dirty="0">
                <a:effectLst/>
                <a:latin typeface="-apple-system"/>
                <a:hlinkClick r:id="rId5" tooltip="Кривий Рі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Кривий Ріг</a:t>
            </a:r>
            <a:r>
              <a:rPr lang="uk-UA" sz="2800" b="0" i="0" dirty="0">
                <a:effectLst/>
                <a:latin typeface="-apple-system"/>
              </a:rPr>
              <a:t>, на </a:t>
            </a:r>
            <a:r>
              <a:rPr lang="uk-UA" sz="2800" b="0" i="0" strike="noStrike" dirty="0">
                <a:effectLst/>
                <a:latin typeface="-apple-system"/>
                <a:hlinkClick r:id="rId6" tooltip="Проспект Поштов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Поштовому проспекті</a:t>
            </a:r>
            <a:r>
              <a:rPr lang="uk-UA" sz="2800" b="0" i="0" dirty="0">
                <a:effectLst/>
                <a:latin typeface="-apple-system"/>
              </a:rPr>
              <a:t>. Ставить вистави </a:t>
            </a:r>
            <a:r>
              <a:rPr lang="uk-UA" sz="2800" b="0" i="0" strike="noStrike" dirty="0">
                <a:effectLst/>
                <a:latin typeface="-apple-system"/>
                <a:hlinkClick r:id="rId7" tooltip="Українська м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українською</a:t>
            </a:r>
            <a:r>
              <a:rPr lang="uk-UA" sz="2800" b="0" i="0" dirty="0">
                <a:effectLst/>
                <a:latin typeface="-apple-system"/>
              </a:rPr>
              <a:t> мовою.</a:t>
            </a:r>
            <a:endParaRPr lang="uk-U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F1762-F3FE-F2C8-B148-59C8B20B6F8D}"/>
              </a:ext>
            </a:extLst>
          </p:cNvPr>
          <p:cNvSpPr txBox="1"/>
          <p:nvPr/>
        </p:nvSpPr>
        <p:spPr>
          <a:xfrm rot="10800000" flipV="1">
            <a:off x="4706687" y="3739560"/>
            <a:ext cx="7097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effectLst/>
                <a:latin typeface="-apple-system"/>
              </a:rPr>
              <a:t>Урочисте відкриття театру відбулося </a:t>
            </a:r>
            <a:r>
              <a:rPr lang="uk-UA" sz="2800" b="0" i="0" strike="noStrike" dirty="0">
                <a:effectLst/>
                <a:latin typeface="-apple-system"/>
                <a:hlinkClick r:id="rId8" tooltip="5 листопа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листопада</a:t>
            </a:r>
            <a:r>
              <a:rPr lang="uk-UA" sz="2800" b="0" i="0" dirty="0">
                <a:effectLst/>
                <a:latin typeface="-apple-system"/>
              </a:rPr>
              <a:t> </a:t>
            </a:r>
            <a:r>
              <a:rPr lang="uk-UA" sz="2800" b="0" i="0" strike="noStrike" dirty="0">
                <a:effectLst/>
                <a:latin typeface="-apple-system"/>
                <a:hlinkClick r:id="rId9" tooltip="19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1931</a:t>
            </a:r>
            <a:r>
              <a:rPr lang="uk-UA" sz="2800" b="0" i="0" dirty="0">
                <a:effectLst/>
                <a:latin typeface="-apple-system"/>
              </a:rPr>
              <a:t> року прем'єрою спектаклю «Справа честі» за п'єсою </a:t>
            </a:r>
            <a:r>
              <a:rPr lang="uk-UA" sz="2800" b="0" i="0" strike="noStrike" dirty="0">
                <a:effectLst/>
                <a:latin typeface="-apple-system"/>
                <a:hlinkClick r:id="rId10" tooltip="Микитенко Іван Кіндрат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І. Микитенка</a:t>
            </a:r>
            <a:r>
              <a:rPr lang="uk-UA" sz="2800" b="0" i="0" dirty="0">
                <a:effectLst/>
                <a:latin typeface="-apple-system"/>
              </a:rPr>
              <a:t>. У </a:t>
            </a:r>
            <a:r>
              <a:rPr lang="uk-UA" sz="2800" b="0" i="0" strike="noStrike" dirty="0">
                <a:effectLst/>
                <a:latin typeface="-apple-system"/>
                <a:hlinkClick r:id="rId11" tooltip="19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1949</a:t>
            </a:r>
            <a:r>
              <a:rPr lang="uk-UA" sz="2800" b="0" i="0" dirty="0">
                <a:effectLst/>
                <a:latin typeface="-apple-system"/>
              </a:rPr>
              <a:t> році Криворізький театр отримав ім'я </a:t>
            </a:r>
            <a:r>
              <a:rPr lang="uk-UA" sz="2800" b="0" i="0" strike="noStrike" dirty="0">
                <a:effectLst/>
                <a:latin typeface="-apple-system"/>
                <a:hlinkClick r:id="rId12" tooltip="Тарас Григорович Шевчен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Тараса Григоровича Шевченка</a:t>
            </a:r>
            <a:r>
              <a:rPr lang="uk-UA" sz="2800" b="0" i="0" dirty="0">
                <a:effectLst/>
                <a:latin typeface="-apple-system"/>
              </a:rPr>
              <a:t>.</a:t>
            </a:r>
            <a:endParaRPr lang="uk-U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BEADF-B647-3AE2-6281-2B44588B1D7B}"/>
              </a:ext>
            </a:extLst>
          </p:cNvPr>
          <p:cNvSpPr txBox="1"/>
          <p:nvPr/>
        </p:nvSpPr>
        <p:spPr>
          <a:xfrm>
            <a:off x="631418" y="5809383"/>
            <a:ext cx="107727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За 70 років творчої праці театр зіграв більш ніж 20 тис. спектаклів, на гастролях було дано більше 700 спектаклів, з них 150 для дітей.</a:t>
            </a:r>
            <a:endParaRPr lang="uk-UA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D2FB6-BA00-98B8-51F6-0CD1AF5D36D9}"/>
              </a:ext>
            </a:extLst>
          </p:cNvPr>
          <p:cNvSpPr txBox="1"/>
          <p:nvPr/>
        </p:nvSpPr>
        <p:spPr>
          <a:xfrm>
            <a:off x="6244979" y="-127508"/>
            <a:ext cx="578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b="1" dirty="0"/>
              <a:t>Театр імені Тараса Шевченка </a:t>
            </a:r>
          </a:p>
        </p:txBody>
      </p:sp>
    </p:spTree>
    <p:extLst>
      <p:ext uri="{BB962C8B-B14F-4D97-AF65-F5344CB8AC3E}">
        <p14:creationId xmlns:p14="http://schemas.microsoft.com/office/powerpoint/2010/main" val="32178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45D3C5-5BDC-61A4-8FB4-2ABA570F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75" y="3624576"/>
            <a:ext cx="4194782" cy="31460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7BA764-B029-7EFC-193B-090E0DF2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02" y="87337"/>
            <a:ext cx="3932038" cy="4768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F3315-6992-E3BF-1E21-638E26679B6C}"/>
              </a:ext>
            </a:extLst>
          </p:cNvPr>
          <p:cNvSpPr txBox="1"/>
          <p:nvPr/>
        </p:nvSpPr>
        <p:spPr>
          <a:xfrm>
            <a:off x="828098" y="1404651"/>
            <a:ext cx="37840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solidFill>
                  <a:srgbClr val="1F1F1F"/>
                </a:solidFill>
                <a:effectLst/>
                <a:latin typeface="Google Sans"/>
              </a:rPr>
              <a:t>Пам'ятник Тарасу Григоровичу Шевченко </a:t>
            </a:r>
            <a:r>
              <a:rPr lang="uk-UA" sz="2800" b="0" i="0" dirty="0">
                <a:solidFill>
                  <a:srgbClr val="040C28"/>
                </a:solidFill>
                <a:effectLst/>
                <a:latin typeface="Google Sans"/>
              </a:rPr>
              <a:t>встановлено 25 листопада 1954 року перед Криворізьким академічним міський театром драми та музичної комедії ім.</a:t>
            </a:r>
            <a:r>
              <a:rPr lang="uk-UA" sz="28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uk-UA" sz="2800" b="0" i="0" dirty="0">
                <a:solidFill>
                  <a:srgbClr val="040C28"/>
                </a:solidFill>
                <a:effectLst/>
                <a:latin typeface="Google Sans"/>
              </a:rPr>
              <a:t>Тараса Шевченка у Центрально-Міському районі</a:t>
            </a:r>
            <a:r>
              <a:rPr lang="uk-UA" sz="28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1E335-0079-C80C-17B1-99DF537F3D7D}"/>
              </a:ext>
            </a:extLst>
          </p:cNvPr>
          <p:cNvSpPr txBox="1"/>
          <p:nvPr/>
        </p:nvSpPr>
        <p:spPr>
          <a:xfrm>
            <a:off x="721706" y="298091"/>
            <a:ext cx="721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b="1" i="1" dirty="0"/>
              <a:t>Пам’ятник Тарасу Шевченку </a:t>
            </a:r>
          </a:p>
        </p:txBody>
      </p:sp>
    </p:spTree>
    <p:extLst>
      <p:ext uri="{BB962C8B-B14F-4D97-AF65-F5344CB8AC3E}">
        <p14:creationId xmlns:p14="http://schemas.microsoft.com/office/powerpoint/2010/main" val="93065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ADED60-9860-151E-A79E-48B505C60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88" y="2357800"/>
            <a:ext cx="5787953" cy="41297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B611D-617B-D848-4987-805461377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27" y="3359930"/>
            <a:ext cx="4931595" cy="3241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2000E-471E-82EC-07AD-418516CA842C}"/>
              </a:ext>
            </a:extLst>
          </p:cNvPr>
          <p:cNvSpPr txBox="1"/>
          <p:nvPr/>
        </p:nvSpPr>
        <p:spPr>
          <a:xfrm>
            <a:off x="5180764" y="251569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8811C-CB04-7AD9-6E06-EF258EBA3222}"/>
              </a:ext>
            </a:extLst>
          </p:cNvPr>
          <p:cNvSpPr txBox="1"/>
          <p:nvPr/>
        </p:nvSpPr>
        <p:spPr>
          <a:xfrm>
            <a:off x="753052" y="719598"/>
            <a:ext cx="10185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Пам’ятний знак заснований з 1775 року. В честь новому поштовому тракту, який дав початок розвитку поселення Кривий Ріг.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50E6F-BCA7-A581-E713-ACAA2F488448}"/>
              </a:ext>
            </a:extLst>
          </p:cNvPr>
          <p:cNvSpPr txBox="1"/>
          <p:nvPr/>
        </p:nvSpPr>
        <p:spPr>
          <a:xfrm>
            <a:off x="753052" y="115039"/>
            <a:ext cx="92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b="1" i="1" dirty="0"/>
              <a:t>Пам’ятник відкриттю поштового тракту</a:t>
            </a:r>
          </a:p>
        </p:txBody>
      </p:sp>
    </p:spTree>
    <p:extLst>
      <p:ext uri="{BB962C8B-B14F-4D97-AF65-F5344CB8AC3E}">
        <p14:creationId xmlns:p14="http://schemas.microsoft.com/office/powerpoint/2010/main" val="90868371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E5ADB-F621-6021-FE9B-1A24E9A1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1" y="150366"/>
            <a:ext cx="4099820" cy="3522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43EAB-5FDA-7EB7-457A-14822F2D745F}"/>
              </a:ext>
            </a:extLst>
          </p:cNvPr>
          <p:cNvSpPr txBox="1"/>
          <p:nvPr/>
        </p:nvSpPr>
        <p:spPr>
          <a:xfrm>
            <a:off x="5095326" y="1013768"/>
            <a:ext cx="725353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effectLst/>
                <a:latin typeface="-apple-system"/>
              </a:rPr>
              <a:t>Пам'ятка пов'язана з подіями </a:t>
            </a:r>
            <a:r>
              <a:rPr lang="uk-UA" sz="2800" b="0" i="0" u="none" strike="noStrike" dirty="0">
                <a:effectLst/>
                <a:latin typeface="-apple-system"/>
                <a:hlinkClick r:id="rId3" tooltip="Друга світова вій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Другої світової війни</a:t>
            </a:r>
            <a:r>
              <a:rPr lang="uk-UA" sz="2800" b="0" i="0" dirty="0">
                <a:effectLst/>
                <a:latin typeface="-apple-system"/>
              </a:rPr>
              <a:t>. В боях за м. </a:t>
            </a:r>
            <a:r>
              <a:rPr lang="uk-UA" sz="2800" b="0" i="0" u="none" strike="noStrike" dirty="0">
                <a:effectLst/>
                <a:latin typeface="-apple-system"/>
                <a:hlinkClick r:id="rId4" tooltip="Кривий Рі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Кривий Ріг</a:t>
            </a:r>
            <a:r>
              <a:rPr lang="uk-UA" sz="2800" b="0" i="0" dirty="0">
                <a:effectLst/>
                <a:latin typeface="-apple-system"/>
              </a:rPr>
              <a:t> брали участь наступні танкові частини та з'єднання: 5-а гвардійська танкова армія, 18-й та 29-й танкові </a:t>
            </a:r>
            <a:r>
              <a:rPr lang="uk-UA" sz="2800" b="0" i="0" dirty="0" err="1">
                <a:effectLst/>
                <a:latin typeface="-apple-system"/>
              </a:rPr>
              <a:t>корпуса</a:t>
            </a:r>
            <a:r>
              <a:rPr lang="uk-UA" sz="2800" b="0" i="0" dirty="0">
                <a:effectLst/>
                <a:latin typeface="-apple-system"/>
              </a:rPr>
              <a:t> 2-го Українського фронту, а також 23-й гвардійський корпус, 4-й гвардійський механізований корпус, 28-й окремий гвардійський танковий полк, 6-й окремий важкий танковий полк 3-го Українського фронту. Саме танкісти у жовтні 1943 року першими увірвались до Кривого Рогу й дійшли до історичного місця, де зараз стоїть пам'ятник танкістам-визволителям.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5220F-CED5-E4C5-864E-811190D26E41}"/>
              </a:ext>
            </a:extLst>
          </p:cNvPr>
          <p:cNvSpPr txBox="1"/>
          <p:nvPr/>
        </p:nvSpPr>
        <p:spPr>
          <a:xfrm>
            <a:off x="874914" y="3620670"/>
            <a:ext cx="38228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202122"/>
                </a:solidFill>
                <a:effectLst/>
                <a:latin typeface="-apple-system"/>
              </a:rPr>
              <a:t>Згідно з рішенням Криворізького міськвиконкому від 14.04.1972 р. на площі Миру (з 1975 р. площа Визволення) було встановлено пам'ятник на честь танкістів, які в період з 23 жовтня 1943 р. по 22 лютого 1944 р. вигнали нацистів із Кривого Рогу. Урочисте відкриття відбулося 8 травня 1972 р. Автор проекту — архітектор Борис Іванович </a:t>
            </a:r>
            <a:r>
              <a:rPr lang="uk-UA" b="0" i="0" dirty="0" err="1">
                <a:solidFill>
                  <a:srgbClr val="202122"/>
                </a:solidFill>
                <a:effectLst/>
                <a:latin typeface="-apple-system"/>
              </a:rPr>
              <a:t>Кохно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EBBC8-EAD9-753E-47A4-515E34E855E5}"/>
              </a:ext>
            </a:extLst>
          </p:cNvPr>
          <p:cNvSpPr txBox="1"/>
          <p:nvPr/>
        </p:nvSpPr>
        <p:spPr>
          <a:xfrm>
            <a:off x="5260031" y="251358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D5390-8314-7D07-9172-DF5694958E94}"/>
              </a:ext>
            </a:extLst>
          </p:cNvPr>
          <p:cNvSpPr txBox="1"/>
          <p:nvPr/>
        </p:nvSpPr>
        <p:spPr>
          <a:xfrm>
            <a:off x="5152120" y="289680"/>
            <a:ext cx="349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200" b="1" i="1" dirty="0"/>
              <a:t>Танк Т-34</a:t>
            </a:r>
          </a:p>
        </p:txBody>
      </p:sp>
    </p:spTree>
    <p:extLst>
      <p:ext uri="{BB962C8B-B14F-4D97-AF65-F5344CB8AC3E}">
        <p14:creationId xmlns:p14="http://schemas.microsoft.com/office/powerpoint/2010/main" val="355748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TF10001025</vt:lpstr>
      <vt:lpstr>«ІСТОРИчними стежками Криворіжжя»</vt:lpstr>
      <vt:lpstr>Мета: формувати національну свідомість, любов до рідного краю, історії свого міста, шанобливого ставлення до культури.  Актуальність: обумовлена сучасними тенденціями розвитку екскурсійних маршрутів що сприяють впровадженню в життя прогресивних ідей та кращому ознайомленню з історичним минулим міста Кривий Ріг.  Завдання: поглибити знання про історію пам’ятників, архітектури та пам’ятних місць проспекту Поштового міста Кривого Рогу.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«ІСТОРИчними стежками Криворіжжя»</dc:title>
  <dc:creator>comfyx2108@gmail.com</dc:creator>
  <cp:lastModifiedBy>comfyx2108@gmail.com</cp:lastModifiedBy>
  <cp:revision>6</cp:revision>
  <dcterms:created xsi:type="dcterms:W3CDTF">2024-04-11T11:16:56Z</dcterms:created>
  <dcterms:modified xsi:type="dcterms:W3CDTF">2024-04-11T18:04:14Z</dcterms:modified>
</cp:coreProperties>
</file>