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74" r:id="rId5"/>
    <p:sldId id="258" r:id="rId6"/>
    <p:sldId id="259" r:id="rId7"/>
    <p:sldId id="260" r:id="rId8"/>
    <p:sldId id="261" r:id="rId9"/>
    <p:sldId id="262" r:id="rId10"/>
    <p:sldId id="263" r:id="rId11"/>
    <p:sldId id="264" r:id="rId12"/>
    <p:sldId id="265" r:id="rId13"/>
    <p:sldId id="268" r:id="rId14"/>
    <p:sldId id="270" r:id="rId15"/>
    <p:sldId id="271" r:id="rId16"/>
    <p:sldId id="272"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1BF"/>
    <a:srgbClr val="F6BDA0"/>
    <a:srgbClr val="F9D5BD"/>
    <a:srgbClr val="FAD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Лист1!$B$1</c:f>
              <c:strCache>
                <c:ptCount val="1"/>
                <c:pt idx="0">
                  <c:v>Кількість пасік тис.од.</c:v>
                </c:pt>
              </c:strCache>
            </c:strRef>
          </c:tx>
          <c:spPr>
            <a:ln w="22225" cap="rnd">
              <a:solidFill>
                <a:schemeClr val="accent1"/>
              </a:solidFill>
            </a:ln>
            <a:effectLst>
              <a:glow rad="139700">
                <a:schemeClr val="accent1">
                  <a:satMod val="175000"/>
                  <a:alpha val="14000"/>
                </a:schemeClr>
              </a:glow>
            </a:effectLst>
          </c:spPr>
          <c:marker>
            <c:symbol val="circle"/>
            <c:size val="4"/>
            <c:spPr>
              <a:solidFill>
                <a:schemeClr val="accent1">
                  <a:lumMod val="60000"/>
                  <a:lumOff val="40000"/>
                </a:schemeClr>
              </a:solidFill>
              <a:ln>
                <a:noFill/>
              </a:ln>
              <a:effectLst>
                <a:glow rad="63500">
                  <a:schemeClr val="accent1">
                    <a:satMod val="175000"/>
                    <a:alpha val="25000"/>
                  </a:schemeClr>
                </a:glow>
              </a:effectLst>
            </c:spPr>
          </c:marker>
          <c:cat>
            <c:numRef>
              <c:f>Лист1!$A$2:$A$6</c:f>
              <c:numCache>
                <c:formatCode>General</c:formatCode>
                <c:ptCount val="5"/>
                <c:pt idx="0">
                  <c:v>2018</c:v>
                </c:pt>
                <c:pt idx="1">
                  <c:v>2019</c:v>
                </c:pt>
                <c:pt idx="2">
                  <c:v>2020</c:v>
                </c:pt>
                <c:pt idx="3">
                  <c:v>2021</c:v>
                </c:pt>
                <c:pt idx="4">
                  <c:v>2022</c:v>
                </c:pt>
              </c:numCache>
            </c:numRef>
          </c:cat>
          <c:val>
            <c:numRef>
              <c:f>Лист1!$B$2:$B$6</c:f>
              <c:numCache>
                <c:formatCode>General</c:formatCode>
                <c:ptCount val="5"/>
                <c:pt idx="0">
                  <c:v>32</c:v>
                </c:pt>
                <c:pt idx="1">
                  <c:v>40</c:v>
                </c:pt>
                <c:pt idx="2">
                  <c:v>42</c:v>
                </c:pt>
                <c:pt idx="3">
                  <c:v>45</c:v>
                </c:pt>
                <c:pt idx="4">
                  <c:v>49</c:v>
                </c:pt>
              </c:numCache>
            </c:numRef>
          </c:val>
          <c:smooth val="0"/>
          <c:extLst>
            <c:ext xmlns:c16="http://schemas.microsoft.com/office/drawing/2014/chart" uri="{C3380CC4-5D6E-409C-BE32-E72D297353CC}">
              <c16:uniqueId val="{00000000-E51E-4D43-AB57-695FDCD25494}"/>
            </c:ext>
          </c:extLst>
        </c:ser>
        <c:dLbls>
          <c:showLegendKey val="0"/>
          <c:showVal val="0"/>
          <c:showCatName val="0"/>
          <c:showSerName val="0"/>
          <c:showPercent val="0"/>
          <c:showBubbleSize val="0"/>
        </c:dLbls>
        <c:marker val="1"/>
        <c:smooth val="0"/>
        <c:axId val="257941072"/>
        <c:axId val="257941456"/>
      </c:lineChart>
      <c:catAx>
        <c:axId val="257941072"/>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257941456"/>
        <c:crosses val="autoZero"/>
        <c:auto val="1"/>
        <c:lblAlgn val="ctr"/>
        <c:lblOffset val="100"/>
        <c:noMultiLvlLbl val="0"/>
      </c:catAx>
      <c:valAx>
        <c:axId val="25794145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2579410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zero"/>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ru-RU"/>
          </a:p>
        </c:rich>
      </c:tx>
      <c:layout/>
      <c:overlay val="0"/>
      <c:spPr>
        <a:noFill/>
        <a:ln>
          <a:noFill/>
        </a:ln>
        <a:effectLst/>
      </c:spPr>
      <c:txPr>
        <a:bodyPr rot="0" spcFirstLastPara="1" vertOverflow="ellipsis" vert="horz" wrap="square" anchor="ctr" anchorCtr="1"/>
        <a:lstStyle/>
        <a:p>
          <a:pPr>
            <a:defRPr sz="1862" b="1" i="0" u="none" strike="noStrike" kern="1200" cap="none" baseline="0">
              <a:solidFill>
                <a:schemeClr val="lt1">
                  <a:lumMod val="85000"/>
                </a:schemeClr>
              </a:solidFill>
              <a:latin typeface="+mn-lt"/>
              <a:ea typeface="+mn-ea"/>
              <a:cs typeface="+mn-cs"/>
            </a:defRPr>
          </a:pPr>
          <a:endParaRPr lang="en-US"/>
        </a:p>
      </c:txPr>
    </c:title>
    <c:autoTitleDeleted val="0"/>
    <c:plotArea>
      <c:layout>
        <c:manualLayout>
          <c:layoutTarget val="inner"/>
          <c:xMode val="edge"/>
          <c:yMode val="edge"/>
          <c:x val="0.10573020411297353"/>
          <c:y val="0.29195077881210707"/>
          <c:w val="0.84837938183444217"/>
          <c:h val="0.60593743167937608"/>
        </c:manualLayout>
      </c:layout>
      <c:lineChart>
        <c:grouping val="stacked"/>
        <c:varyColors val="0"/>
        <c:ser>
          <c:idx val="0"/>
          <c:order val="0"/>
          <c:tx>
            <c:strRef>
              <c:f>Лист1!$B$1</c:f>
              <c:strCache>
                <c:ptCount val="1"/>
                <c:pt idx="0">
                  <c:v>Кількість бджолосімей, млн</c:v>
                </c:pt>
              </c:strCache>
            </c:strRef>
          </c:tx>
          <c:spPr>
            <a:ln w="34925" cap="rnd">
              <a:solidFill>
                <a:srgbClr val="FF0000"/>
              </a:solidFill>
            </a:ln>
            <a:effectLst>
              <a:glow rad="139700">
                <a:schemeClr val="accent1">
                  <a:satMod val="175000"/>
                  <a:alpha val="14000"/>
                </a:schemeClr>
              </a:glow>
            </a:effectLst>
          </c:spPr>
          <c:marker>
            <c:symbol val="none"/>
          </c:marker>
          <c:cat>
            <c:numRef>
              <c:f>Лист1!$A$2:$A$6</c:f>
              <c:numCache>
                <c:formatCode>General</c:formatCode>
                <c:ptCount val="5"/>
                <c:pt idx="0">
                  <c:v>2018</c:v>
                </c:pt>
                <c:pt idx="1">
                  <c:v>2019</c:v>
                </c:pt>
                <c:pt idx="2">
                  <c:v>2020</c:v>
                </c:pt>
                <c:pt idx="3">
                  <c:v>2021</c:v>
                </c:pt>
                <c:pt idx="4">
                  <c:v>2022</c:v>
                </c:pt>
              </c:numCache>
            </c:numRef>
          </c:cat>
          <c:val>
            <c:numRef>
              <c:f>Лист1!$B$2:$B$6</c:f>
              <c:numCache>
                <c:formatCode>General</c:formatCode>
                <c:ptCount val="5"/>
                <c:pt idx="0">
                  <c:v>2601</c:v>
                </c:pt>
                <c:pt idx="1">
                  <c:v>2633</c:v>
                </c:pt>
                <c:pt idx="2">
                  <c:v>2594</c:v>
                </c:pt>
                <c:pt idx="3">
                  <c:v>2686</c:v>
                </c:pt>
                <c:pt idx="4">
                  <c:v>2402</c:v>
                </c:pt>
              </c:numCache>
            </c:numRef>
          </c:val>
          <c:smooth val="0"/>
          <c:extLst>
            <c:ext xmlns:c16="http://schemas.microsoft.com/office/drawing/2014/chart" uri="{C3380CC4-5D6E-409C-BE32-E72D297353CC}">
              <c16:uniqueId val="{00000000-6C49-4557-8269-BDD6950530D3}"/>
            </c:ext>
          </c:extLst>
        </c:ser>
        <c:dLbls>
          <c:showLegendKey val="0"/>
          <c:showVal val="0"/>
          <c:showCatName val="0"/>
          <c:showSerName val="0"/>
          <c:showPercent val="0"/>
          <c:showBubbleSize val="0"/>
        </c:dLbls>
        <c:smooth val="0"/>
        <c:axId val="292811272"/>
        <c:axId val="292811656"/>
      </c:lineChart>
      <c:catAx>
        <c:axId val="292811272"/>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292811656"/>
        <c:crosses val="autoZero"/>
        <c:auto val="1"/>
        <c:lblAlgn val="ctr"/>
        <c:lblOffset val="100"/>
        <c:noMultiLvlLbl val="0"/>
      </c:catAx>
      <c:valAx>
        <c:axId val="29281165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2928112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zero"/>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8527508087690605E-2"/>
          <c:y val="9.0211439292144882E-2"/>
          <c:w val="0.86475010251365836"/>
          <c:h val="0.70021804753527228"/>
        </c:manualLayout>
      </c:layout>
      <c:bar3DChart>
        <c:barDir val="col"/>
        <c:grouping val="stacked"/>
        <c:varyColors val="0"/>
        <c:ser>
          <c:idx val="0"/>
          <c:order val="0"/>
          <c:tx>
            <c:strRef>
              <c:f>Лист1!$B$1</c:f>
              <c:strCache>
                <c:ptCount val="1"/>
                <c:pt idx="0">
                  <c:v>Виробництво меду, тис. т.</c:v>
                </c:pt>
              </c:strCache>
            </c:strRef>
          </c:tx>
          <c:spPr>
            <a:solidFill>
              <a:srgbClr val="FFFF00"/>
            </a:solidFill>
            <a:ln>
              <a:noFill/>
            </a:ln>
            <a:effectLst>
              <a:outerShdw blurRad="57150" dist="19050" dir="5400000" algn="ctr" rotWithShape="0">
                <a:srgbClr val="000000">
                  <a:alpha val="63000"/>
                </a:srgbClr>
              </a:outerShdw>
            </a:effectLst>
            <a:sp3d/>
          </c:spPr>
          <c:invertIfNegative val="0"/>
          <c:cat>
            <c:numRef>
              <c:f>Лист1!$A$2:$A$6</c:f>
              <c:numCache>
                <c:formatCode>General</c:formatCode>
                <c:ptCount val="5"/>
                <c:pt idx="0">
                  <c:v>2018</c:v>
                </c:pt>
                <c:pt idx="1">
                  <c:v>2019</c:v>
                </c:pt>
                <c:pt idx="2">
                  <c:v>2020</c:v>
                </c:pt>
                <c:pt idx="3">
                  <c:v>2021</c:v>
                </c:pt>
                <c:pt idx="4">
                  <c:v>2022</c:v>
                </c:pt>
              </c:numCache>
            </c:numRef>
          </c:cat>
          <c:val>
            <c:numRef>
              <c:f>Лист1!$B$2:$B$6</c:f>
              <c:numCache>
                <c:formatCode>General</c:formatCode>
                <c:ptCount val="5"/>
                <c:pt idx="0">
                  <c:v>71279</c:v>
                </c:pt>
                <c:pt idx="1">
                  <c:v>69937</c:v>
                </c:pt>
                <c:pt idx="2">
                  <c:v>68028</c:v>
                </c:pt>
                <c:pt idx="3">
                  <c:v>68558</c:v>
                </c:pt>
                <c:pt idx="4">
                  <c:v>63100</c:v>
                </c:pt>
              </c:numCache>
            </c:numRef>
          </c:val>
          <c:extLst>
            <c:ext xmlns:c16="http://schemas.microsoft.com/office/drawing/2014/chart" uri="{C3380CC4-5D6E-409C-BE32-E72D297353CC}">
              <c16:uniqueId val="{00000000-FFFF-4FDA-BF11-4CDAE2C3301B}"/>
            </c:ext>
          </c:extLst>
        </c:ser>
        <c:dLbls>
          <c:showLegendKey val="0"/>
          <c:showVal val="0"/>
          <c:showCatName val="0"/>
          <c:showSerName val="0"/>
          <c:showPercent val="0"/>
          <c:showBubbleSize val="0"/>
        </c:dLbls>
        <c:gapWidth val="150"/>
        <c:shape val="box"/>
        <c:axId val="293303432"/>
        <c:axId val="293303816"/>
        <c:axId val="0"/>
      </c:bar3DChart>
      <c:catAx>
        <c:axId val="2933034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93303816"/>
        <c:crosses val="autoZero"/>
        <c:auto val="1"/>
        <c:lblAlgn val="ctr"/>
        <c:lblOffset val="100"/>
        <c:noMultiLvlLbl val="0"/>
      </c:catAx>
      <c:valAx>
        <c:axId val="293303816"/>
        <c:scaling>
          <c:orientation val="minMax"/>
        </c:scaling>
        <c:delete val="0"/>
        <c:axPos val="l"/>
        <c:majorGridlines>
          <c:spPr>
            <a:ln w="9525" cap="flat" cmpd="sng" algn="ctr">
              <a:solidFill>
                <a:schemeClr val="dk1">
                  <a:lumMod val="50000"/>
                  <a:lumOff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93303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Аркуш1!$B$1</c:f>
              <c:strCache>
                <c:ptCount val="1"/>
                <c:pt idx="0">
                  <c:v>Використання пестицидів тис. т.</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Аркуш1!$A$2:$A$6</c:f>
              <c:numCache>
                <c:formatCode>General</c:formatCode>
                <c:ptCount val="5"/>
                <c:pt idx="0">
                  <c:v>2018</c:v>
                </c:pt>
                <c:pt idx="1">
                  <c:v>2019</c:v>
                </c:pt>
                <c:pt idx="2">
                  <c:v>2020</c:v>
                </c:pt>
                <c:pt idx="3">
                  <c:v>2021</c:v>
                </c:pt>
                <c:pt idx="4">
                  <c:v>2022</c:v>
                </c:pt>
              </c:numCache>
            </c:numRef>
          </c:cat>
          <c:val>
            <c:numRef>
              <c:f>Аркуш1!$B$2:$B$6</c:f>
              <c:numCache>
                <c:formatCode>General</c:formatCode>
                <c:ptCount val="5"/>
                <c:pt idx="0">
                  <c:v>25.3</c:v>
                </c:pt>
                <c:pt idx="1">
                  <c:v>24.3</c:v>
                </c:pt>
                <c:pt idx="2">
                  <c:v>24.6</c:v>
                </c:pt>
                <c:pt idx="3">
                  <c:v>38.6</c:v>
                </c:pt>
                <c:pt idx="4">
                  <c:v>34.9</c:v>
                </c:pt>
              </c:numCache>
            </c:numRef>
          </c:val>
          <c:extLst>
            <c:ext xmlns:c16="http://schemas.microsoft.com/office/drawing/2014/chart" uri="{C3380CC4-5D6E-409C-BE32-E72D297353CC}">
              <c16:uniqueId val="{00000000-180D-4F0F-8636-197BA79630B3}"/>
            </c:ext>
          </c:extLst>
        </c:ser>
        <c:dLbls>
          <c:dLblPos val="ctr"/>
          <c:showLegendKey val="0"/>
          <c:showVal val="1"/>
          <c:showCatName val="0"/>
          <c:showSerName val="0"/>
          <c:showPercent val="0"/>
          <c:showBubbleSize val="0"/>
        </c:dLbls>
        <c:gapWidth val="150"/>
        <c:axId val="293463088"/>
        <c:axId val="293463472"/>
      </c:barChart>
      <c:catAx>
        <c:axId val="29346308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93463472"/>
        <c:crosses val="autoZero"/>
        <c:auto val="1"/>
        <c:lblAlgn val="ctr"/>
        <c:lblOffset val="100"/>
        <c:noMultiLvlLbl val="0"/>
      </c:catAx>
      <c:valAx>
        <c:axId val="2934634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9346308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5489364659582937E-2"/>
          <c:y val="4.2973762119489688E-2"/>
          <c:w val="0.89163861923374588"/>
          <c:h val="0.76434993227000259"/>
        </c:manualLayout>
      </c:layout>
      <c:bar3DChart>
        <c:barDir val="col"/>
        <c:grouping val="clustered"/>
        <c:varyColors val="0"/>
        <c:ser>
          <c:idx val="0"/>
          <c:order val="0"/>
          <c:tx>
            <c:strRef>
              <c:f>Лист1!$B$1</c:f>
              <c:strCache>
                <c:ptCount val="1"/>
                <c:pt idx="0">
                  <c:v>постраждало пасік</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Лист1!$A$2:$A$6</c:f>
              <c:numCache>
                <c:formatCode>General</c:formatCode>
                <c:ptCount val="5"/>
                <c:pt idx="0">
                  <c:v>2018</c:v>
                </c:pt>
                <c:pt idx="1">
                  <c:v>2019</c:v>
                </c:pt>
                <c:pt idx="2">
                  <c:v>2020</c:v>
                </c:pt>
                <c:pt idx="3">
                  <c:v>2021</c:v>
                </c:pt>
                <c:pt idx="4">
                  <c:v>2022</c:v>
                </c:pt>
              </c:numCache>
            </c:numRef>
          </c:cat>
          <c:val>
            <c:numRef>
              <c:f>Лист1!$B$2:$B$6</c:f>
              <c:numCache>
                <c:formatCode>General</c:formatCode>
                <c:ptCount val="5"/>
                <c:pt idx="0">
                  <c:v>1408</c:v>
                </c:pt>
                <c:pt idx="1">
                  <c:v>1100</c:v>
                </c:pt>
                <c:pt idx="2">
                  <c:v>310</c:v>
                </c:pt>
                <c:pt idx="3">
                  <c:v>75</c:v>
                </c:pt>
                <c:pt idx="4">
                  <c:v>35</c:v>
                </c:pt>
              </c:numCache>
            </c:numRef>
          </c:val>
          <c:extLst>
            <c:ext xmlns:c16="http://schemas.microsoft.com/office/drawing/2014/chart" uri="{C3380CC4-5D6E-409C-BE32-E72D297353CC}">
              <c16:uniqueId val="{00000000-FEEC-4FE5-87FA-C912545AF839}"/>
            </c:ext>
          </c:extLst>
        </c:ser>
        <c:ser>
          <c:idx val="1"/>
          <c:order val="1"/>
          <c:tx>
            <c:strRef>
              <c:f>Лист1!$C$1</c:f>
              <c:strCache>
                <c:ptCount val="1"/>
                <c:pt idx="0">
                  <c:v>постраждало бджолосімей, тис.од.</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Лист1!$A$2:$A$6</c:f>
              <c:numCache>
                <c:formatCode>General</c:formatCode>
                <c:ptCount val="5"/>
                <c:pt idx="0">
                  <c:v>2018</c:v>
                </c:pt>
                <c:pt idx="1">
                  <c:v>2019</c:v>
                </c:pt>
                <c:pt idx="2">
                  <c:v>2020</c:v>
                </c:pt>
                <c:pt idx="3">
                  <c:v>2021</c:v>
                </c:pt>
                <c:pt idx="4">
                  <c:v>2022</c:v>
                </c:pt>
              </c:numCache>
            </c:numRef>
          </c:cat>
          <c:val>
            <c:numRef>
              <c:f>Лист1!$C$2:$C$6</c:f>
              <c:numCache>
                <c:formatCode>General</c:formatCode>
                <c:ptCount val="5"/>
                <c:pt idx="0">
                  <c:v>45000</c:v>
                </c:pt>
                <c:pt idx="1">
                  <c:v>40000</c:v>
                </c:pt>
                <c:pt idx="2">
                  <c:v>10572</c:v>
                </c:pt>
                <c:pt idx="3">
                  <c:v>3597</c:v>
                </c:pt>
                <c:pt idx="4">
                  <c:v>2554</c:v>
                </c:pt>
              </c:numCache>
            </c:numRef>
          </c:val>
          <c:extLst>
            <c:ext xmlns:c16="http://schemas.microsoft.com/office/drawing/2014/chart" uri="{C3380CC4-5D6E-409C-BE32-E72D297353CC}">
              <c16:uniqueId val="{00000001-FEEC-4FE5-87FA-C912545AF839}"/>
            </c:ext>
          </c:extLst>
        </c:ser>
        <c:ser>
          <c:idx val="2"/>
          <c:order val="2"/>
          <c:tx>
            <c:strRef>
              <c:f>Лист1!$D$1</c:f>
              <c:strCache>
                <c:ptCount val="1"/>
                <c:pt idx="0">
                  <c:v>загинуло бджолосімей</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Лист1!$A$2:$A$6</c:f>
              <c:numCache>
                <c:formatCode>General</c:formatCode>
                <c:ptCount val="5"/>
                <c:pt idx="0">
                  <c:v>2018</c:v>
                </c:pt>
                <c:pt idx="1">
                  <c:v>2019</c:v>
                </c:pt>
                <c:pt idx="2">
                  <c:v>2020</c:v>
                </c:pt>
                <c:pt idx="3">
                  <c:v>2021</c:v>
                </c:pt>
                <c:pt idx="4">
                  <c:v>2022</c:v>
                </c:pt>
              </c:numCache>
            </c:numRef>
          </c:cat>
          <c:val>
            <c:numRef>
              <c:f>Лист1!$D$2:$D$6</c:f>
              <c:numCache>
                <c:formatCode>General</c:formatCode>
                <c:ptCount val="5"/>
                <c:pt idx="0">
                  <c:v>12800</c:v>
                </c:pt>
                <c:pt idx="1">
                  <c:v>1139</c:v>
                </c:pt>
                <c:pt idx="2">
                  <c:v>473</c:v>
                </c:pt>
                <c:pt idx="3">
                  <c:v>607</c:v>
                </c:pt>
                <c:pt idx="4">
                  <c:v>328</c:v>
                </c:pt>
              </c:numCache>
            </c:numRef>
          </c:val>
          <c:extLst>
            <c:ext xmlns:c16="http://schemas.microsoft.com/office/drawing/2014/chart" uri="{C3380CC4-5D6E-409C-BE32-E72D297353CC}">
              <c16:uniqueId val="{00000002-FEEC-4FE5-87FA-C912545AF839}"/>
            </c:ext>
          </c:extLst>
        </c:ser>
        <c:dLbls>
          <c:showLegendKey val="0"/>
          <c:showVal val="1"/>
          <c:showCatName val="0"/>
          <c:showSerName val="0"/>
          <c:showPercent val="0"/>
          <c:showBubbleSize val="0"/>
        </c:dLbls>
        <c:gapWidth val="65"/>
        <c:shape val="box"/>
        <c:axId val="293215040"/>
        <c:axId val="293215424"/>
        <c:axId val="0"/>
      </c:bar3DChart>
      <c:catAx>
        <c:axId val="2932150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293215424"/>
        <c:crosses val="autoZero"/>
        <c:auto val="1"/>
        <c:lblAlgn val="ctr"/>
        <c:lblOffset val="100"/>
        <c:noMultiLvlLbl val="0"/>
      </c:catAx>
      <c:valAx>
        <c:axId val="29321542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29321504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6">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CEF587D9-B0CA-4CA7-967E-1808BCC7687F}" type="datetimeFigureOut">
              <a:rPr lang="ru-RU" smtClean="0"/>
              <a:t>09.04.2024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306542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EF587D9-B0CA-4CA7-967E-1808BCC7687F}" type="datetimeFigureOut">
              <a:rPr lang="ru-RU" smtClean="0"/>
              <a:t>09.04.2024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145778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EF587D9-B0CA-4CA7-967E-1808BCC7687F}" type="datetimeFigureOut">
              <a:rPr lang="ru-RU" smtClean="0"/>
              <a:t>09.04.2024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23589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EF587D9-B0CA-4CA7-967E-1808BCC7687F}" type="datetimeFigureOut">
              <a:rPr lang="ru-RU" smtClean="0"/>
              <a:t>09.04.2024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366678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EF587D9-B0CA-4CA7-967E-1808BCC7687F}" type="datetimeFigureOut">
              <a:rPr lang="ru-RU" smtClean="0"/>
              <a:t>09.04.2024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3943250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EF587D9-B0CA-4CA7-967E-1808BCC7687F}" type="datetimeFigureOut">
              <a:rPr lang="ru-RU" smtClean="0"/>
              <a:t>09.04.2024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368890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EF587D9-B0CA-4CA7-967E-1808BCC7687F}" type="datetimeFigureOut">
              <a:rPr lang="ru-RU" smtClean="0"/>
              <a:t>09.04.2024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99337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EF587D9-B0CA-4CA7-967E-1808BCC7687F}" type="datetimeFigureOut">
              <a:rPr lang="ru-RU" smtClean="0"/>
              <a:t>09.04.2024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405006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F587D9-B0CA-4CA7-967E-1808BCC7687F}" type="datetimeFigureOut">
              <a:rPr lang="ru-RU" smtClean="0"/>
              <a:t>09.04.2024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31620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EF587D9-B0CA-4CA7-967E-1808BCC7687F}" type="datetimeFigureOut">
              <a:rPr lang="ru-RU" smtClean="0"/>
              <a:t>09.04.2024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1426080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CEF587D9-B0CA-4CA7-967E-1808BCC7687F}" type="datetimeFigureOut">
              <a:rPr lang="ru-RU" smtClean="0"/>
              <a:t>09.04.2024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2763252-5C33-417B-B7EA-134B4EDD05B3}" type="slidenum">
              <a:rPr lang="ru-RU" smtClean="0"/>
              <a:t>‹#›</a:t>
            </a:fld>
            <a:endParaRPr lang="ru-RU"/>
          </a:p>
        </p:txBody>
      </p:sp>
    </p:spTree>
    <p:extLst>
      <p:ext uri="{BB962C8B-B14F-4D97-AF65-F5344CB8AC3E}">
        <p14:creationId xmlns:p14="http://schemas.microsoft.com/office/powerpoint/2010/main" val="647305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587D9-B0CA-4CA7-967E-1808BCC7687F}" type="datetimeFigureOut">
              <a:rPr lang="ru-RU" smtClean="0"/>
              <a:t>09.04.2024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63252-5C33-417B-B7EA-134B4EDD05B3}" type="slidenum">
              <a:rPr lang="ru-RU" smtClean="0"/>
              <a:t>‹#›</a:t>
            </a:fld>
            <a:endParaRPr lang="ru-RU"/>
          </a:p>
        </p:txBody>
      </p:sp>
    </p:spTree>
    <p:extLst>
      <p:ext uri="{BB962C8B-B14F-4D97-AF65-F5344CB8AC3E}">
        <p14:creationId xmlns:p14="http://schemas.microsoft.com/office/powerpoint/2010/main" val="1071697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www.minagro.gov.ua/" TargetMode="External"/><Relationship Id="rId3" Type="http://schemas.openxmlformats.org/officeDocument/2006/relationships/hyperlink" Target="http://www.economyandsociety.in.ua/" TargetMode="External"/><Relationship Id="rId7" Type="http://schemas.openxmlformats.org/officeDocument/2006/relationships/hyperlink" Target="https://www.apkck.gov.ua/?page=post&amp;id=2716" TargetMode="External"/><Relationship Id="rId2" Type="http://schemas.openxmlformats.org/officeDocument/2006/relationships/hyperlink" Target="http://www.karantin.te.ua/userfiles/file/public_information/list_vka_vpliv_pesticid_v_na_bdzh_l.pdf" TargetMode="External"/><Relationship Id="rId1" Type="http://schemas.openxmlformats.org/officeDocument/2006/relationships/slideLayout" Target="../slideLayouts/slideLayout1.xml"/><Relationship Id="rId6" Type="http://schemas.openxmlformats.org/officeDocument/2006/relationships/hyperlink" Target="https://www.kurkul.com.ua/" TargetMode="External"/><Relationship Id="rId5" Type="http://schemas.openxmlformats.org/officeDocument/2006/relationships/hyperlink" Target="http://www.dpss.gov.ua/" TargetMode="External"/><Relationship Id="rId4" Type="http://schemas.openxmlformats.org/officeDocument/2006/relationships/hyperlink" Target="http://www.ukrstat.gov.u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1397430" y="1587994"/>
            <a:ext cx="9876358" cy="584775"/>
          </a:xfrm>
          <a:prstGeom prst="rect">
            <a:avLst/>
          </a:prstGeom>
        </p:spPr>
        <p:txBody>
          <a:bodyPr wrap="none">
            <a:spAutoFit/>
          </a:bodyPr>
          <a:lstStyle/>
          <a:p>
            <a:r>
              <a:rPr lang="uk-UA" sz="3200" b="1" dirty="0">
                <a:latin typeface="Times New Roman" panose="02020603050405020304" pitchFamily="18" charset="0"/>
                <a:cs typeface="Times New Roman" panose="02020603050405020304" pitchFamily="18" charset="0"/>
              </a:rPr>
              <a:t>«Бджола медоносна – як індикатор якості довкілля»</a:t>
            </a:r>
            <a:endParaRPr lang="en-US" sz="3200" b="1" dirty="0"/>
          </a:p>
        </p:txBody>
      </p:sp>
      <p:sp>
        <p:nvSpPr>
          <p:cNvPr id="5" name="Google Shape;58;p13"/>
          <p:cNvSpPr txBox="1"/>
          <p:nvPr/>
        </p:nvSpPr>
        <p:spPr>
          <a:xfrm>
            <a:off x="5985164" y="3052539"/>
            <a:ext cx="5718506" cy="20988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Clr>
                <a:schemeClr val="dk1"/>
              </a:buClr>
              <a:buSzPts val="1100"/>
              <a:buFont typeface="Arial"/>
              <a:buNone/>
            </a:pPr>
            <a:r>
              <a:rPr lang="uk" dirty="0">
                <a:solidFill>
                  <a:schemeClr val="dk1"/>
                </a:solidFill>
                <a:latin typeface="Times New Roman"/>
                <a:ea typeface="Times New Roman"/>
                <a:cs typeface="Times New Roman"/>
                <a:sym typeface="Times New Roman"/>
              </a:rPr>
              <a:t>Виконала: </a:t>
            </a:r>
            <a:r>
              <a:rPr lang="uk-UA" dirty="0" err="1" smtClean="0">
                <a:solidFill>
                  <a:schemeClr val="dk1"/>
                </a:solidFill>
                <a:latin typeface="Times New Roman"/>
                <a:ea typeface="Times New Roman"/>
                <a:cs typeface="Times New Roman"/>
                <a:sym typeface="Times New Roman"/>
              </a:rPr>
              <a:t>Борсенко</a:t>
            </a:r>
            <a:r>
              <a:rPr lang="uk-UA" dirty="0" smtClean="0">
                <a:solidFill>
                  <a:schemeClr val="dk1"/>
                </a:solidFill>
                <a:latin typeface="Times New Roman"/>
                <a:ea typeface="Times New Roman"/>
                <a:cs typeface="Times New Roman"/>
                <a:sym typeface="Times New Roman"/>
              </a:rPr>
              <a:t> Аліна </a:t>
            </a:r>
            <a:r>
              <a:rPr lang="uk-UA" dirty="0">
                <a:solidFill>
                  <a:schemeClr val="dk1"/>
                </a:solidFill>
                <a:latin typeface="Times New Roman"/>
                <a:ea typeface="Times New Roman"/>
                <a:cs typeface="Times New Roman"/>
                <a:sym typeface="Times New Roman"/>
              </a:rPr>
              <a:t>А</a:t>
            </a:r>
            <a:r>
              <a:rPr lang="uk-UA" dirty="0" smtClean="0">
                <a:solidFill>
                  <a:schemeClr val="dk1"/>
                </a:solidFill>
                <a:latin typeface="Times New Roman"/>
                <a:ea typeface="Times New Roman"/>
                <a:cs typeface="Times New Roman"/>
                <a:sym typeface="Times New Roman"/>
              </a:rPr>
              <a:t>натоліївна</a:t>
            </a:r>
            <a:r>
              <a:rPr lang="uk" dirty="0" smtClean="0">
                <a:solidFill>
                  <a:schemeClr val="dk1"/>
                </a:solidFill>
                <a:latin typeface="Times New Roman"/>
                <a:ea typeface="Times New Roman"/>
                <a:cs typeface="Times New Roman"/>
                <a:sym typeface="Times New Roman"/>
              </a:rPr>
              <a:t>, </a:t>
            </a:r>
            <a:r>
              <a:rPr lang="uk" dirty="0">
                <a:solidFill>
                  <a:schemeClr val="dk1"/>
                </a:solidFill>
                <a:latin typeface="Times New Roman"/>
                <a:ea typeface="Times New Roman"/>
                <a:cs typeface="Times New Roman"/>
                <a:sym typeface="Times New Roman"/>
              </a:rPr>
              <a:t>учениця </a:t>
            </a:r>
            <a:r>
              <a:rPr lang="uk" dirty="0" smtClean="0">
                <a:solidFill>
                  <a:schemeClr val="dk1"/>
                </a:solidFill>
                <a:latin typeface="Times New Roman"/>
                <a:ea typeface="Times New Roman"/>
                <a:cs typeface="Times New Roman"/>
                <a:sym typeface="Times New Roman"/>
              </a:rPr>
              <a:t>8 </a:t>
            </a:r>
            <a:r>
              <a:rPr lang="uk" dirty="0">
                <a:solidFill>
                  <a:schemeClr val="dk1"/>
                </a:solidFill>
                <a:latin typeface="Times New Roman"/>
                <a:ea typeface="Times New Roman"/>
                <a:cs typeface="Times New Roman"/>
                <a:sym typeface="Times New Roman"/>
              </a:rPr>
              <a:t>класу </a:t>
            </a:r>
            <a:r>
              <a:rPr lang="uk" dirty="0" smtClean="0">
                <a:solidFill>
                  <a:schemeClr val="dk1"/>
                </a:solidFill>
                <a:latin typeface="Times New Roman"/>
                <a:ea typeface="Times New Roman"/>
                <a:cs typeface="Times New Roman"/>
                <a:sym typeface="Times New Roman"/>
              </a:rPr>
              <a:t>Маньківського НВК «Закладу </a:t>
            </a:r>
            <a:r>
              <a:rPr lang="uk" dirty="0">
                <a:solidFill>
                  <a:schemeClr val="dk1"/>
                </a:solidFill>
                <a:latin typeface="Times New Roman"/>
                <a:ea typeface="Times New Roman"/>
                <a:cs typeface="Times New Roman"/>
                <a:sym typeface="Times New Roman"/>
              </a:rPr>
              <a:t>загальної середньої освіти І-ІІІ </a:t>
            </a:r>
            <a:r>
              <a:rPr lang="uk" dirty="0" smtClean="0">
                <a:solidFill>
                  <a:schemeClr val="dk1"/>
                </a:solidFill>
                <a:latin typeface="Times New Roman"/>
                <a:ea typeface="Times New Roman"/>
                <a:cs typeface="Times New Roman"/>
                <a:sym typeface="Times New Roman"/>
              </a:rPr>
              <a:t>ступенів-гімназія». </a:t>
            </a:r>
            <a:r>
              <a:rPr lang="uk" dirty="0">
                <a:solidFill>
                  <a:schemeClr val="dk1"/>
                </a:solidFill>
                <a:latin typeface="Times New Roman"/>
                <a:ea typeface="Times New Roman"/>
                <a:cs typeface="Times New Roman"/>
                <a:sym typeface="Times New Roman"/>
              </a:rPr>
              <a:t>Мала академія наук Маньківського центру дитячої та юнацької творчості, Мала академія наук учнівської молоді Маньківської селищної ради Черкаської області. </a:t>
            </a:r>
            <a:endParaRPr dirty="0">
              <a:solidFill>
                <a:schemeClr val="dk1"/>
              </a:solidFill>
              <a:latin typeface="Times New Roman"/>
              <a:ea typeface="Times New Roman"/>
              <a:cs typeface="Times New Roman"/>
              <a:sym typeface="Times New Roman"/>
            </a:endParaRPr>
          </a:p>
          <a:p>
            <a:pPr marL="0" lvl="0" indent="0" algn="just" rtl="0">
              <a:lnSpc>
                <a:spcPct val="115000"/>
              </a:lnSpc>
              <a:spcBef>
                <a:spcPts val="0"/>
              </a:spcBef>
              <a:spcAft>
                <a:spcPts val="0"/>
              </a:spcAft>
              <a:buClr>
                <a:schemeClr val="dk1"/>
              </a:buClr>
              <a:buSzPts val="1100"/>
              <a:buFont typeface="Arial"/>
              <a:buNone/>
            </a:pPr>
            <a:r>
              <a:rPr lang="uk" dirty="0">
                <a:solidFill>
                  <a:schemeClr val="dk1"/>
                </a:solidFill>
                <a:latin typeface="Times New Roman"/>
                <a:ea typeface="Times New Roman"/>
                <a:cs typeface="Times New Roman"/>
                <a:sym typeface="Times New Roman"/>
              </a:rPr>
              <a:t>Керівник: </a:t>
            </a:r>
            <a:r>
              <a:rPr lang="uk" dirty="0" smtClean="0">
                <a:solidFill>
                  <a:schemeClr val="dk1"/>
                </a:solidFill>
                <a:latin typeface="Times New Roman"/>
                <a:ea typeface="Times New Roman"/>
                <a:cs typeface="Times New Roman"/>
                <a:sym typeface="Times New Roman"/>
              </a:rPr>
              <a:t>Полозюк Ірина Миколаївна, </a:t>
            </a:r>
            <a:r>
              <a:rPr lang="uk" dirty="0">
                <a:solidFill>
                  <a:schemeClr val="dk1"/>
                </a:solidFill>
                <a:latin typeface="Times New Roman"/>
                <a:ea typeface="Times New Roman"/>
                <a:cs typeface="Times New Roman"/>
                <a:sym typeface="Times New Roman"/>
              </a:rPr>
              <a:t>вчитель </a:t>
            </a:r>
            <a:r>
              <a:rPr lang="uk" dirty="0" smtClean="0">
                <a:solidFill>
                  <a:schemeClr val="dk1"/>
                </a:solidFill>
                <a:latin typeface="Times New Roman"/>
                <a:ea typeface="Times New Roman"/>
                <a:cs typeface="Times New Roman"/>
                <a:sym typeface="Times New Roman"/>
              </a:rPr>
              <a:t>біології   Потаського </a:t>
            </a:r>
            <a:r>
              <a:rPr lang="uk" dirty="0">
                <a:solidFill>
                  <a:schemeClr val="dk1"/>
                </a:solidFill>
                <a:latin typeface="Times New Roman"/>
                <a:ea typeface="Times New Roman"/>
                <a:cs typeface="Times New Roman"/>
                <a:sym typeface="Times New Roman"/>
              </a:rPr>
              <a:t>ЗЗСО </a:t>
            </a:r>
            <a:r>
              <a:rPr lang="uk" dirty="0" smtClean="0">
                <a:solidFill>
                  <a:schemeClr val="dk1"/>
                </a:solidFill>
                <a:latin typeface="Times New Roman"/>
                <a:ea typeface="Times New Roman"/>
                <a:cs typeface="Times New Roman"/>
                <a:sym typeface="Times New Roman"/>
              </a:rPr>
              <a:t>І-ІІ </a:t>
            </a:r>
            <a:r>
              <a:rPr lang="uk" dirty="0">
                <a:solidFill>
                  <a:schemeClr val="dk1"/>
                </a:solidFill>
                <a:latin typeface="Times New Roman"/>
                <a:ea typeface="Times New Roman"/>
                <a:cs typeface="Times New Roman"/>
                <a:sym typeface="Times New Roman"/>
              </a:rPr>
              <a:t>ступенів, с. </a:t>
            </a:r>
            <a:r>
              <a:rPr lang="uk" dirty="0" smtClean="0">
                <a:solidFill>
                  <a:schemeClr val="dk1"/>
                </a:solidFill>
                <a:latin typeface="Times New Roman"/>
                <a:ea typeface="Times New Roman"/>
                <a:cs typeface="Times New Roman"/>
                <a:sym typeface="Times New Roman"/>
              </a:rPr>
              <a:t>Поташ, </a:t>
            </a:r>
            <a:r>
              <a:rPr lang="uk" dirty="0">
                <a:solidFill>
                  <a:schemeClr val="dk1"/>
                </a:solidFill>
                <a:latin typeface="Times New Roman"/>
                <a:ea typeface="Times New Roman"/>
                <a:cs typeface="Times New Roman"/>
                <a:sym typeface="Times New Roman"/>
              </a:rPr>
              <a:t>Уманського району, Черкаської області; керівник МАН Маньківського ЦДЮТ, МАН. </a:t>
            </a:r>
            <a:endParaRPr sz="1800" dirty="0">
              <a:solidFill>
                <a:schemeClr val="dk2"/>
              </a:solidFill>
            </a:endParaRPr>
          </a:p>
        </p:txBody>
      </p:sp>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9796" y="3163375"/>
            <a:ext cx="4224203" cy="31681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6512345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31521" y="609136"/>
            <a:ext cx="10592972" cy="2035590"/>
          </a:xfrm>
        </p:spPr>
        <p:txBody>
          <a:bodyPr>
            <a:noAutofit/>
          </a:bodyPr>
          <a:lstStyle/>
          <a:p>
            <a:pPr algn="just">
              <a:lnSpc>
                <a:spcPct val="150000"/>
              </a:lnSpc>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Бджільництво</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Україні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досить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непогано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розвивається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Однак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існує</a:t>
            </a:r>
            <a:r>
              <a:rPr lang="ru-RU" sz="2000" dirty="0">
                <a:latin typeface="Times New Roman" panose="02020603050405020304" pitchFamily="18" charset="0"/>
                <a:cs typeface="Times New Roman" panose="02020603050405020304" pitchFamily="18" charset="0"/>
              </a:rPr>
              <a:t> ряд проблем, через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сповільнюється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розвиток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цієї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галузі</a:t>
            </a:r>
            <a:r>
              <a:rPr lang="ru-RU" sz="2000" dirty="0">
                <a:latin typeface="Times New Roman" panose="02020603050405020304" pitchFamily="18" charset="0"/>
                <a:cs typeface="Times New Roman" panose="02020603050405020304" pitchFamily="18" charset="0"/>
              </a:rPr>
              <a:t>. Одна з них –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масове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отруєння</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загибель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бджіл</a:t>
            </a:r>
            <a:r>
              <a:rPr lang="ru-RU" sz="2000" dirty="0">
                <a:latin typeface="Times New Roman" panose="02020603050405020304" pitchFamily="18" charset="0"/>
                <a:cs typeface="Times New Roman" panose="02020603050405020304" pitchFamily="18" charset="0"/>
              </a:rPr>
              <a:t> через </a:t>
            </a:r>
            <a:r>
              <a:rPr lang="ru-RU" sz="2000" dirty="0" err="1">
                <a:latin typeface="Times New Roman" panose="02020603050405020304" pitchFamily="18" charset="0"/>
                <a:cs typeface="Times New Roman" panose="02020603050405020304" pitchFamily="18" charset="0"/>
              </a:rPr>
              <a:t>прямий</a:t>
            </a:r>
            <a:r>
              <a:rPr lang="ru-RU" sz="2000" dirty="0">
                <a:latin typeface="Times New Roman" panose="02020603050405020304" pitchFamily="18" charset="0"/>
                <a:cs typeface="Times New Roman" panose="02020603050405020304" pitchFamily="18" charset="0"/>
              </a:rPr>
              <a:t> контакт з пестицидами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щорічно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використовують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українські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аграрії</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своїх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сільськогосподарських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угіддях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таблиця</a:t>
            </a:r>
            <a:r>
              <a:rPr lang="ru-RU" sz="2000" dirty="0">
                <a:latin typeface="Times New Roman" panose="02020603050405020304" pitchFamily="18" charset="0"/>
                <a:cs typeface="Times New Roman" panose="02020603050405020304" pitchFamily="18" charset="0"/>
              </a:rPr>
              <a:t> 3).</a:t>
            </a:r>
          </a:p>
        </p:txBody>
      </p:sp>
      <p:sp>
        <p:nvSpPr>
          <p:cNvPr id="3" name="Подзаголовок 2"/>
          <p:cNvSpPr>
            <a:spLocks noGrp="1"/>
          </p:cNvSpPr>
          <p:nvPr>
            <p:ph type="subTitle" idx="1"/>
          </p:nvPr>
        </p:nvSpPr>
        <p:spPr>
          <a:xfrm>
            <a:off x="731521" y="2912012"/>
            <a:ext cx="10592971" cy="3221502"/>
          </a:xfrm>
        </p:spPr>
        <p:txBody>
          <a:bodyPr>
            <a:normAutofit/>
          </a:bodyPr>
          <a:lstStyle/>
          <a:p>
            <a:pPr algn="r"/>
            <a:r>
              <a:rPr lang="ru-RU" sz="2000" i="1" dirty="0" err="1">
                <a:latin typeface="Times New Roman" panose="02020603050405020304" pitchFamily="18" charset="0"/>
                <a:cs typeface="Times New Roman" panose="02020603050405020304" pitchFamily="18" charset="0"/>
              </a:rPr>
              <a:t>Таблиця</a:t>
            </a:r>
            <a:r>
              <a:rPr lang="ru-RU" sz="2000" i="1" dirty="0">
                <a:latin typeface="Times New Roman" panose="02020603050405020304" pitchFamily="18" charset="0"/>
                <a:cs typeface="Times New Roman" panose="02020603050405020304" pitchFamily="18" charset="0"/>
              </a:rPr>
              <a:t> 3</a:t>
            </a: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Джерело</a:t>
            </a:r>
            <a:r>
              <a:rPr lang="ru-RU" sz="2000" dirty="0">
                <a:latin typeface="Times New Roman" panose="02020603050405020304" pitchFamily="18" charset="0"/>
                <a:cs typeface="Times New Roman" panose="02020603050405020304" pitchFamily="18" charset="0"/>
              </a:rPr>
              <a:t>: сформовано автором за </a:t>
            </a:r>
            <a:r>
              <a:rPr lang="uk-UA" sz="2000" dirty="0"/>
              <a:t>[6, 10]</a:t>
            </a:r>
            <a:endParaRPr lang="ru-RU" sz="2000"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a:p>
            <a:endParaRPr lang="ru-RU" sz="2000" i="1" dirty="0">
              <a:latin typeface="Times New Roman" panose="02020603050405020304" pitchFamily="18" charset="0"/>
              <a:cs typeface="Times New Roman" panose="02020603050405020304" pitchFamily="18" charset="0"/>
            </a:endParaRPr>
          </a:p>
        </p:txBody>
      </p:sp>
      <p:graphicFrame>
        <p:nvGraphicFramePr>
          <p:cNvPr id="6" name="Таблиця 5">
            <a:extLst>
              <a:ext uri="{FF2B5EF4-FFF2-40B4-BE49-F238E27FC236}">
                <a16:creationId xmlns:a16="http://schemas.microsoft.com/office/drawing/2014/main" id="{9DA598AE-1864-B0F1-6572-FA689B556EDB}"/>
              </a:ext>
            </a:extLst>
          </p:cNvPr>
          <p:cNvGraphicFramePr>
            <a:graphicFrameLocks noGrp="1"/>
          </p:cNvGraphicFramePr>
          <p:nvPr>
            <p:extLst>
              <p:ext uri="{D42A27DB-BD31-4B8C-83A1-F6EECF244321}">
                <p14:modId xmlns:p14="http://schemas.microsoft.com/office/powerpoint/2010/main" val="1678177997"/>
              </p:ext>
            </p:extLst>
          </p:nvPr>
        </p:nvGraphicFramePr>
        <p:xfrm>
          <a:off x="2532185" y="3509888"/>
          <a:ext cx="7357403" cy="1526345"/>
        </p:xfrm>
        <a:graphic>
          <a:graphicData uri="http://schemas.openxmlformats.org/drawingml/2006/table">
            <a:tbl>
              <a:tblPr firstRow="1" bandRow="1">
                <a:tableStyleId>{5C22544A-7EE6-4342-B048-85BDC9FD1C3A}</a:tableStyleId>
              </a:tblPr>
              <a:tblGrid>
                <a:gridCol w="2779960">
                  <a:extLst>
                    <a:ext uri="{9D8B030D-6E8A-4147-A177-3AD203B41FA5}">
                      <a16:colId xmlns:a16="http://schemas.microsoft.com/office/drawing/2014/main" val="2489301494"/>
                    </a:ext>
                  </a:extLst>
                </a:gridCol>
                <a:gridCol w="915488">
                  <a:extLst>
                    <a:ext uri="{9D8B030D-6E8A-4147-A177-3AD203B41FA5}">
                      <a16:colId xmlns:a16="http://schemas.microsoft.com/office/drawing/2014/main" val="2831432460"/>
                    </a:ext>
                  </a:extLst>
                </a:gridCol>
                <a:gridCol w="904324">
                  <a:extLst>
                    <a:ext uri="{9D8B030D-6E8A-4147-A177-3AD203B41FA5}">
                      <a16:colId xmlns:a16="http://schemas.microsoft.com/office/drawing/2014/main" val="1806382275"/>
                    </a:ext>
                  </a:extLst>
                </a:gridCol>
                <a:gridCol w="870830">
                  <a:extLst>
                    <a:ext uri="{9D8B030D-6E8A-4147-A177-3AD203B41FA5}">
                      <a16:colId xmlns:a16="http://schemas.microsoft.com/office/drawing/2014/main" val="2563813383"/>
                    </a:ext>
                  </a:extLst>
                </a:gridCol>
                <a:gridCol w="971311">
                  <a:extLst>
                    <a:ext uri="{9D8B030D-6E8A-4147-A177-3AD203B41FA5}">
                      <a16:colId xmlns:a16="http://schemas.microsoft.com/office/drawing/2014/main" val="3539808595"/>
                    </a:ext>
                  </a:extLst>
                </a:gridCol>
                <a:gridCol w="915490">
                  <a:extLst>
                    <a:ext uri="{9D8B030D-6E8A-4147-A177-3AD203B41FA5}">
                      <a16:colId xmlns:a16="http://schemas.microsoft.com/office/drawing/2014/main" val="1382860658"/>
                    </a:ext>
                  </a:extLst>
                </a:gridCol>
              </a:tblGrid>
              <a:tr h="559915">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Показники</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2018</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2019</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2020</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2021</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2022</a:t>
                      </a:r>
                    </a:p>
                  </a:txBody>
                  <a:tcPr/>
                </a:tc>
                <a:extLst>
                  <a:ext uri="{0D108BD9-81ED-4DB2-BD59-A6C34878D82A}">
                    <a16:rowId xmlns:a16="http://schemas.microsoft.com/office/drawing/2014/main" val="610854164"/>
                  </a:ext>
                </a:extLst>
              </a:tr>
              <a:tr h="966430">
                <a:tc>
                  <a:txBody>
                    <a:bodyPr/>
                    <a:lstStyle/>
                    <a:p>
                      <a:pPr algn="l"/>
                      <a:r>
                        <a:rPr lang="uk-UA" sz="2000" b="1" i="1" dirty="0">
                          <a:solidFill>
                            <a:schemeClr val="tx1"/>
                          </a:solidFill>
                          <a:latin typeface="Times New Roman" panose="02020603050405020304" pitchFamily="18" charset="0"/>
                          <a:cs typeface="Times New Roman" panose="02020603050405020304" pitchFamily="18" charset="0"/>
                        </a:rPr>
                        <a:t>Використання пестицидів тис. т.</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25,3</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24,3</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24,6</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38,6</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34,9</a:t>
                      </a:r>
                    </a:p>
                  </a:txBody>
                  <a:tcPr/>
                </a:tc>
                <a:extLst>
                  <a:ext uri="{0D108BD9-81ED-4DB2-BD59-A6C34878D82A}">
                    <a16:rowId xmlns:a16="http://schemas.microsoft.com/office/drawing/2014/main" val="3781642881"/>
                  </a:ext>
                </a:extLst>
              </a:tr>
            </a:tbl>
          </a:graphicData>
        </a:graphic>
      </p:graphicFrame>
      <p:sp>
        <p:nvSpPr>
          <p:cNvPr id="5"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10</a:t>
            </a:r>
            <a:endParaRPr dirty="0"/>
          </a:p>
        </p:txBody>
      </p:sp>
    </p:spTree>
    <p:extLst>
      <p:ext uri="{BB962C8B-B14F-4D97-AF65-F5344CB8AC3E}">
        <p14:creationId xmlns:p14="http://schemas.microsoft.com/office/powerpoint/2010/main" val="11478452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7452" y="647115"/>
            <a:ext cx="10621108" cy="953086"/>
          </a:xfrm>
        </p:spPr>
        <p:txBody>
          <a:bodyPr>
            <a:normAutofit fontScale="90000"/>
          </a:bodyPr>
          <a:lstStyle/>
          <a:p>
            <a:pPr algn="just">
              <a:lnSpc>
                <a:spcPct val="150000"/>
              </a:lnSpc>
            </a:pP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аналізу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даних</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таблиці</a:t>
            </a:r>
            <a:r>
              <a:rPr lang="ru-RU" sz="2000" dirty="0">
                <a:latin typeface="Times New Roman" panose="02020603050405020304" pitchFamily="18" charset="0"/>
                <a:cs typeface="Times New Roman" panose="02020603050405020304" pitchFamily="18" charset="0"/>
              </a:rPr>
              <a:t> 3 </a:t>
            </a:r>
            <a:r>
              <a:rPr lang="ru-RU" sz="2000" dirty="0" err="1">
                <a:latin typeface="Times New Roman" panose="02020603050405020304" pitchFamily="18" charset="0"/>
                <a:cs typeface="Times New Roman" panose="02020603050405020304" pitchFamily="18" charset="0"/>
              </a:rPr>
              <a:t>було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побудовано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стовпчасту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діаграму</a:t>
            </a:r>
            <a:r>
              <a:rPr lang="ru-RU" sz="2000" dirty="0">
                <a:latin typeface="Times New Roman" panose="02020603050405020304" pitchFamily="18" charset="0"/>
                <a:cs typeface="Times New Roman" panose="02020603050405020304" pitchFamily="18" charset="0"/>
              </a:rPr>
              <a:t>, яка </a:t>
            </a:r>
            <a:r>
              <a:rPr lang="ru-RU" sz="2000" dirty="0" err="1">
                <a:latin typeface="Times New Roman" panose="02020603050405020304" pitchFamily="18" charset="0"/>
                <a:cs typeface="Times New Roman" panose="02020603050405020304" pitchFamily="18" charset="0"/>
              </a:rPr>
              <a:t>відображає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статистичні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показники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використання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пестицидів</a:t>
            </a:r>
            <a:r>
              <a:rPr lang="ru-RU" sz="2000" dirty="0">
                <a:latin typeface="Times New Roman" panose="02020603050405020304" pitchFamily="18" charset="0"/>
                <a:cs typeface="Times New Roman" panose="02020603050405020304" pitchFamily="18" charset="0"/>
              </a:rPr>
              <a:t> за п</a:t>
            </a:r>
            <a:r>
              <a:rPr lang="en-US" sz="2000" dirty="0">
                <a:latin typeface="Times New Roman" panose="02020603050405020304" pitchFamily="18" charset="0"/>
                <a:cs typeface="Times New Roman" panose="02020603050405020304" pitchFamily="18" charset="0"/>
              </a:rPr>
              <a:t>’</a:t>
            </a:r>
            <a:r>
              <a:rPr lang="uk-UA" sz="2000" dirty="0" err="1">
                <a:latin typeface="Times New Roman" panose="02020603050405020304" pitchFamily="18" charset="0"/>
                <a:cs typeface="Times New Roman" panose="02020603050405020304" pitchFamily="18" charset="0"/>
              </a:rPr>
              <a:t>ятирічний</a:t>
            </a:r>
            <a:r>
              <a:rPr lang="uk-UA" sz="2000" dirty="0">
                <a:latin typeface="Times New Roman" panose="02020603050405020304" pitchFamily="18" charset="0"/>
                <a:cs typeface="Times New Roman" panose="02020603050405020304" pitchFamily="18" charset="0"/>
              </a:rPr>
              <a:t> період в Україні.</a:t>
            </a:r>
            <a:endParaRPr lang="ru-RU" sz="2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2874" y="1885070"/>
            <a:ext cx="10325686" cy="4740581"/>
          </a:xfrm>
        </p:spPr>
        <p:txBody>
          <a:bodyPr>
            <a:normAutofit lnSpcReduction="10000"/>
          </a:bodyPr>
          <a:lstStyle/>
          <a:p>
            <a:pPr algn="r"/>
            <a:r>
              <a:rPr lang="ru-RU" sz="2000" i="1" dirty="0" err="1">
                <a:latin typeface="Times New Roman" panose="02020603050405020304" pitchFamily="18" charset="0"/>
                <a:cs typeface="Times New Roman" panose="02020603050405020304" pitchFamily="18" charset="0"/>
              </a:rPr>
              <a:t>Діаграма</a:t>
            </a:r>
            <a:r>
              <a:rPr lang="ru-RU" sz="2000" i="1" dirty="0">
                <a:latin typeface="Times New Roman" panose="02020603050405020304" pitchFamily="18" charset="0"/>
                <a:cs typeface="Times New Roman" panose="02020603050405020304" pitchFamily="18" charset="0"/>
              </a:rPr>
              <a:t> 2</a:t>
            </a:r>
          </a:p>
          <a:p>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Динаміка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використання</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пестицидів</a:t>
            </a:r>
            <a:r>
              <a:rPr lang="ru-RU" sz="2000" b="1" dirty="0">
                <a:latin typeface="Times New Roman" panose="02020603050405020304" pitchFamily="18" charset="0"/>
                <a:cs typeface="Times New Roman" panose="02020603050405020304" pitchFamily="18" charset="0"/>
              </a:rPr>
              <a:t> в </a:t>
            </a:r>
            <a:r>
              <a:rPr lang="ru-RU" sz="2000" b="1" dirty="0" err="1">
                <a:latin typeface="Times New Roman" panose="02020603050405020304" pitchFamily="18" charset="0"/>
                <a:cs typeface="Times New Roman" panose="02020603050405020304" pitchFamily="18" charset="0"/>
              </a:rPr>
              <a:t>Україні</a:t>
            </a:r>
            <a:r>
              <a:rPr lang="ru-RU" sz="2000" b="1" dirty="0">
                <a:latin typeface="Times New Roman" panose="02020603050405020304" pitchFamily="18" charset="0"/>
                <a:cs typeface="Times New Roman" panose="02020603050405020304" pitchFamily="18" charset="0"/>
              </a:rPr>
              <a:t>       </a:t>
            </a: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Джерело</a:t>
            </a:r>
            <a:r>
              <a:rPr lang="ru-RU" sz="2000" dirty="0">
                <a:latin typeface="Times New Roman" panose="02020603050405020304" pitchFamily="18" charset="0"/>
                <a:cs typeface="Times New Roman" panose="02020603050405020304" pitchFamily="18" charset="0"/>
              </a:rPr>
              <a:t>: сформовано автором за таблицею 3</a:t>
            </a:r>
          </a:p>
          <a:p>
            <a:pPr algn="r"/>
            <a:endParaRPr lang="ru-RU" sz="2000" i="1" dirty="0">
              <a:latin typeface="Times New Roman" panose="02020603050405020304" pitchFamily="18" charset="0"/>
              <a:cs typeface="Times New Roman" panose="02020603050405020304" pitchFamily="18" charset="0"/>
            </a:endParaRPr>
          </a:p>
        </p:txBody>
      </p:sp>
      <p:graphicFrame>
        <p:nvGraphicFramePr>
          <p:cNvPr id="6" name="Діаграма 5">
            <a:extLst>
              <a:ext uri="{FF2B5EF4-FFF2-40B4-BE49-F238E27FC236}">
                <a16:creationId xmlns:a16="http://schemas.microsoft.com/office/drawing/2014/main" id="{5230489B-856A-F979-1BF5-509E5A226080}"/>
              </a:ext>
            </a:extLst>
          </p:cNvPr>
          <p:cNvGraphicFramePr/>
          <p:nvPr>
            <p:extLst>
              <p:ext uri="{D42A27DB-BD31-4B8C-83A1-F6EECF244321}">
                <p14:modId xmlns:p14="http://schemas.microsoft.com/office/powerpoint/2010/main" val="3432046811"/>
              </p:ext>
            </p:extLst>
          </p:nvPr>
        </p:nvGraphicFramePr>
        <p:xfrm>
          <a:off x="3376246" y="2826304"/>
          <a:ext cx="5811520" cy="3034850"/>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11</a:t>
            </a:r>
            <a:endParaRPr dirty="0"/>
          </a:p>
        </p:txBody>
      </p:sp>
    </p:spTree>
    <p:extLst>
      <p:ext uri="{BB962C8B-B14F-4D97-AF65-F5344CB8AC3E}">
        <p14:creationId xmlns:p14="http://schemas.microsoft.com/office/powerpoint/2010/main" val="4191209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633047"/>
            <a:ext cx="10424160" cy="967153"/>
          </a:xfrm>
        </p:spPr>
        <p:txBody>
          <a:bodyPr>
            <a:normAutofit fontScale="90000"/>
          </a:bodyPr>
          <a:lstStyle/>
          <a:p>
            <a:pPr algn="just">
              <a:lnSpc>
                <a:spcPct val="150000"/>
              </a:lnSpc>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Оскільки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пестициди</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один з </a:t>
            </a:r>
            <a:r>
              <a:rPr lang="ru-RU" sz="2000" dirty="0" err="1">
                <a:latin typeface="Times New Roman" panose="02020603050405020304" pitchFamily="18" charset="0"/>
                <a:cs typeface="Times New Roman" panose="02020603050405020304" pitchFamily="18" charset="0"/>
              </a:rPr>
              <a:t>найбільш</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негати</a:t>
            </a:r>
            <a:r>
              <a:rPr lang="uk-UA" sz="2000" dirty="0">
                <a:latin typeface="Times New Roman" panose="02020603050405020304" pitchFamily="18" charset="0"/>
                <a:cs typeface="Times New Roman" panose="02020603050405020304" pitchFamily="18" charset="0"/>
              </a:rPr>
              <a:t>в</a:t>
            </a:r>
            <a:r>
              <a:rPr lang="ru-RU" sz="2000" dirty="0" smtClean="0">
                <a:latin typeface="Times New Roman" panose="02020603050405020304" pitchFamily="18" charset="0"/>
                <a:cs typeface="Times New Roman" panose="02020603050405020304" pitchFamily="18" charset="0"/>
              </a:rPr>
              <a:t>них </a:t>
            </a:r>
            <a:r>
              <a:rPr lang="ru-RU" sz="2000" dirty="0" err="1">
                <a:latin typeface="Times New Roman" panose="02020603050405020304" pitchFamily="18" charset="0"/>
                <a:cs typeface="Times New Roman" panose="02020603050405020304" pitchFamily="18" charset="0"/>
              </a:rPr>
              <a:t>факторів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впливу</a:t>
            </a:r>
            <a:r>
              <a:rPr lang="ru-RU" sz="2000" dirty="0">
                <a:latin typeface="Times New Roman" panose="02020603050405020304" pitchFamily="18" charset="0"/>
                <a:cs typeface="Times New Roman" panose="02020603050405020304" pitchFamily="18" charset="0"/>
              </a:rPr>
              <a:t> на комах, то </a:t>
            </a:r>
            <a:r>
              <a:rPr lang="ru-RU" sz="2000" dirty="0" err="1">
                <a:latin typeface="Times New Roman" panose="02020603050405020304" pitchFamily="18" charset="0"/>
                <a:cs typeface="Times New Roman" panose="02020603050405020304" pitchFamily="18" charset="0"/>
              </a:rPr>
              <a:t>показники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життєдіяльності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бджоли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медоносної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охарактеризувати</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даними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таблиці</a:t>
            </a:r>
            <a:r>
              <a:rPr lang="ru-RU" sz="2000" dirty="0">
                <a:latin typeface="Times New Roman" panose="02020603050405020304" pitchFamily="18" charset="0"/>
                <a:cs typeface="Times New Roman" panose="02020603050405020304" pitchFamily="18" charset="0"/>
              </a:rPr>
              <a:t> 4.</a:t>
            </a:r>
          </a:p>
        </p:txBody>
      </p:sp>
      <p:sp>
        <p:nvSpPr>
          <p:cNvPr id="3" name="Подзаголовок 2"/>
          <p:cNvSpPr>
            <a:spLocks noGrp="1"/>
          </p:cNvSpPr>
          <p:nvPr>
            <p:ph type="subTitle" idx="1"/>
          </p:nvPr>
        </p:nvSpPr>
        <p:spPr>
          <a:xfrm>
            <a:off x="815926" y="1730325"/>
            <a:ext cx="10635176" cy="4494627"/>
          </a:xfrm>
        </p:spPr>
        <p:txBody>
          <a:bodyPr>
            <a:normAutofit/>
          </a:bodyPr>
          <a:lstStyle/>
          <a:p>
            <a:pPr algn="r"/>
            <a:r>
              <a:rPr lang="ru-RU" sz="2000" i="1" dirty="0" err="1">
                <a:latin typeface="Times New Roman" panose="02020603050405020304" pitchFamily="18" charset="0"/>
                <a:cs typeface="Times New Roman" panose="02020603050405020304" pitchFamily="18" charset="0"/>
              </a:rPr>
              <a:t>Таблиця</a:t>
            </a:r>
            <a:r>
              <a:rPr lang="ru-RU" sz="2000" i="1" dirty="0">
                <a:latin typeface="Times New Roman" panose="02020603050405020304" pitchFamily="18" charset="0"/>
                <a:cs typeface="Times New Roman" panose="02020603050405020304" pitchFamily="18" charset="0"/>
              </a:rPr>
              <a:t> 4</a:t>
            </a: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endParaRPr lang="ru-RU" sz="2000" i="1" dirty="0">
              <a:latin typeface="Times New Roman" panose="02020603050405020304" pitchFamily="18" charset="0"/>
              <a:cs typeface="Times New Roman" panose="02020603050405020304" pitchFamily="18" charset="0"/>
            </a:endParaRPr>
          </a:p>
          <a:p>
            <a:pPr algn="r"/>
            <a:endParaRPr lang="ru-RU" sz="2000" i="1"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Джерело</a:t>
            </a:r>
            <a:r>
              <a:rPr lang="ru-RU" sz="2000" dirty="0">
                <a:latin typeface="Times New Roman" panose="02020603050405020304" pitchFamily="18" charset="0"/>
                <a:cs typeface="Times New Roman" panose="02020603050405020304" pitchFamily="18" charset="0"/>
              </a:rPr>
              <a:t>: сформовано автором за  </a:t>
            </a:r>
            <a:r>
              <a:rPr lang="uk-UA" sz="2000" dirty="0">
                <a:latin typeface="Times New Roman" panose="02020603050405020304" pitchFamily="18" charset="0"/>
                <a:cs typeface="Times New Roman" panose="02020603050405020304" pitchFamily="18" charset="0"/>
              </a:rPr>
              <a:t>[8, 9]</a:t>
            </a:r>
            <a:endParaRPr lang="ru-RU" sz="2000"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a:p>
            <a:endParaRPr lang="ru-RU" sz="2000" i="1" dirty="0">
              <a:latin typeface="Times New Roman" panose="02020603050405020304" pitchFamily="18" charset="0"/>
              <a:cs typeface="Times New Roman" panose="02020603050405020304" pitchFamily="18" charset="0"/>
            </a:endParaRPr>
          </a:p>
        </p:txBody>
      </p:sp>
      <p:graphicFrame>
        <p:nvGraphicFramePr>
          <p:cNvPr id="4" name="Таблиця 3">
            <a:extLst>
              <a:ext uri="{FF2B5EF4-FFF2-40B4-BE49-F238E27FC236}">
                <a16:creationId xmlns:a16="http://schemas.microsoft.com/office/drawing/2014/main" id="{CA021F7F-C051-C6D4-A50B-E6B7609E3EF6}"/>
              </a:ext>
            </a:extLst>
          </p:cNvPr>
          <p:cNvGraphicFramePr>
            <a:graphicFrameLocks noGrp="1"/>
          </p:cNvGraphicFramePr>
          <p:nvPr>
            <p:extLst>
              <p:ext uri="{D42A27DB-BD31-4B8C-83A1-F6EECF244321}">
                <p14:modId xmlns:p14="http://schemas.microsoft.com/office/powerpoint/2010/main" val="3717503565"/>
              </p:ext>
            </p:extLst>
          </p:nvPr>
        </p:nvGraphicFramePr>
        <p:xfrm>
          <a:off x="2031999" y="2351518"/>
          <a:ext cx="8128002" cy="3041378"/>
        </p:xfrm>
        <a:graphic>
          <a:graphicData uri="http://schemas.openxmlformats.org/drawingml/2006/table">
            <a:tbl>
              <a:tblPr firstRow="1" bandRow="1">
                <a:tableStyleId>{5C22544A-7EE6-4342-B048-85BDC9FD1C3A}</a:tableStyleId>
              </a:tblPr>
              <a:tblGrid>
                <a:gridCol w="2666610">
                  <a:extLst>
                    <a:ext uri="{9D8B030D-6E8A-4147-A177-3AD203B41FA5}">
                      <a16:colId xmlns:a16="http://schemas.microsoft.com/office/drawing/2014/main" val="55390241"/>
                    </a:ext>
                  </a:extLst>
                </a:gridCol>
                <a:gridCol w="970671">
                  <a:extLst>
                    <a:ext uri="{9D8B030D-6E8A-4147-A177-3AD203B41FA5}">
                      <a16:colId xmlns:a16="http://schemas.microsoft.com/office/drawing/2014/main" val="2898277596"/>
                    </a:ext>
                  </a:extLst>
                </a:gridCol>
                <a:gridCol w="1139483">
                  <a:extLst>
                    <a:ext uri="{9D8B030D-6E8A-4147-A177-3AD203B41FA5}">
                      <a16:colId xmlns:a16="http://schemas.microsoft.com/office/drawing/2014/main" val="1398946470"/>
                    </a:ext>
                  </a:extLst>
                </a:gridCol>
                <a:gridCol w="1125415">
                  <a:extLst>
                    <a:ext uri="{9D8B030D-6E8A-4147-A177-3AD203B41FA5}">
                      <a16:colId xmlns:a16="http://schemas.microsoft.com/office/drawing/2014/main" val="1699313002"/>
                    </a:ext>
                  </a:extLst>
                </a:gridCol>
                <a:gridCol w="1111348">
                  <a:extLst>
                    <a:ext uri="{9D8B030D-6E8A-4147-A177-3AD203B41FA5}">
                      <a16:colId xmlns:a16="http://schemas.microsoft.com/office/drawing/2014/main" val="1196207889"/>
                    </a:ext>
                  </a:extLst>
                </a:gridCol>
                <a:gridCol w="1114475">
                  <a:extLst>
                    <a:ext uri="{9D8B030D-6E8A-4147-A177-3AD203B41FA5}">
                      <a16:colId xmlns:a16="http://schemas.microsoft.com/office/drawing/2014/main" val="2410338866"/>
                    </a:ext>
                  </a:extLst>
                </a:gridCol>
              </a:tblGrid>
              <a:tr h="696069">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Показники</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2018</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2019</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2020</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2021</a:t>
                      </a:r>
                    </a:p>
                  </a:txBody>
                  <a:tcPr/>
                </a:tc>
                <a:tc>
                  <a:txBody>
                    <a:bodyPr/>
                    <a:lstStyle/>
                    <a:p>
                      <a:pPr algn="ctr"/>
                      <a:r>
                        <a:rPr lang="uk-UA" sz="2000" dirty="0">
                          <a:solidFill>
                            <a:schemeClr val="tx1"/>
                          </a:solidFill>
                          <a:latin typeface="Times New Roman" panose="02020603050405020304" pitchFamily="18" charset="0"/>
                          <a:cs typeface="Times New Roman" panose="02020603050405020304" pitchFamily="18" charset="0"/>
                        </a:rPr>
                        <a:t>2022</a:t>
                      </a:r>
                    </a:p>
                  </a:txBody>
                  <a:tcPr/>
                </a:tc>
                <a:extLst>
                  <a:ext uri="{0D108BD9-81ED-4DB2-BD59-A6C34878D82A}">
                    <a16:rowId xmlns:a16="http://schemas.microsoft.com/office/drawing/2014/main" val="2915985563"/>
                  </a:ext>
                </a:extLst>
              </a:tr>
              <a:tr h="791298">
                <a:tc>
                  <a:txBody>
                    <a:bodyPr/>
                    <a:lstStyle/>
                    <a:p>
                      <a:r>
                        <a:rPr lang="uk-UA" sz="2000" b="1" i="1" dirty="0">
                          <a:latin typeface="Times New Roman" panose="02020603050405020304" pitchFamily="18" charset="0"/>
                          <a:cs typeface="Times New Roman" panose="02020603050405020304" pitchFamily="18" charset="0"/>
                        </a:rPr>
                        <a:t>Постраждало пасік</a:t>
                      </a:r>
                    </a:p>
                  </a:txBody>
                  <a:tcPr/>
                </a:tc>
                <a:tc>
                  <a:txBody>
                    <a:bodyPr/>
                    <a:lstStyle/>
                    <a:p>
                      <a:pPr algn="ctr"/>
                      <a:r>
                        <a:rPr lang="uk-UA" sz="2000" dirty="0">
                          <a:latin typeface="Times New Roman" panose="02020603050405020304" pitchFamily="18" charset="0"/>
                          <a:cs typeface="Times New Roman" panose="02020603050405020304" pitchFamily="18" charset="0"/>
                        </a:rPr>
                        <a:t>1408</a:t>
                      </a:r>
                    </a:p>
                  </a:txBody>
                  <a:tcPr/>
                </a:tc>
                <a:tc>
                  <a:txBody>
                    <a:bodyPr/>
                    <a:lstStyle/>
                    <a:p>
                      <a:pPr algn="ctr"/>
                      <a:r>
                        <a:rPr lang="uk-UA" sz="2000">
                          <a:latin typeface="Times New Roman" panose="02020603050405020304" pitchFamily="18" charset="0"/>
                          <a:cs typeface="Times New Roman" panose="02020603050405020304" pitchFamily="18" charset="0"/>
                        </a:rPr>
                        <a:t>1100</a:t>
                      </a:r>
                    </a:p>
                  </a:txBody>
                  <a:tcPr/>
                </a:tc>
                <a:tc>
                  <a:txBody>
                    <a:bodyPr/>
                    <a:lstStyle/>
                    <a:p>
                      <a:pPr algn="ctr"/>
                      <a:r>
                        <a:rPr lang="uk-UA" sz="2000" dirty="0">
                          <a:latin typeface="Times New Roman" panose="02020603050405020304" pitchFamily="18" charset="0"/>
                          <a:cs typeface="Times New Roman" panose="02020603050405020304" pitchFamily="18" charset="0"/>
                        </a:rPr>
                        <a:t>310</a:t>
                      </a:r>
                    </a:p>
                  </a:txBody>
                  <a:tcPr/>
                </a:tc>
                <a:tc>
                  <a:txBody>
                    <a:bodyPr/>
                    <a:lstStyle/>
                    <a:p>
                      <a:pPr algn="ctr"/>
                      <a:r>
                        <a:rPr lang="uk-UA" sz="2000" dirty="0">
                          <a:latin typeface="Times New Roman" panose="02020603050405020304" pitchFamily="18" charset="0"/>
                          <a:cs typeface="Times New Roman" panose="02020603050405020304" pitchFamily="18" charset="0"/>
                        </a:rPr>
                        <a:t>75</a:t>
                      </a:r>
                    </a:p>
                  </a:txBody>
                  <a:tcPr/>
                </a:tc>
                <a:tc>
                  <a:txBody>
                    <a:bodyPr/>
                    <a:lstStyle/>
                    <a:p>
                      <a:pPr algn="ctr"/>
                      <a:r>
                        <a:rPr lang="uk-UA" sz="2000" dirty="0">
                          <a:latin typeface="Times New Roman" panose="02020603050405020304" pitchFamily="18" charset="0"/>
                          <a:cs typeface="Times New Roman" panose="02020603050405020304" pitchFamily="18" charset="0"/>
                        </a:rPr>
                        <a:t>35</a:t>
                      </a:r>
                    </a:p>
                  </a:txBody>
                  <a:tcPr/>
                </a:tc>
                <a:extLst>
                  <a:ext uri="{0D108BD9-81ED-4DB2-BD59-A6C34878D82A}">
                    <a16:rowId xmlns:a16="http://schemas.microsoft.com/office/drawing/2014/main" val="1893050656"/>
                  </a:ext>
                </a:extLst>
              </a:tr>
              <a:tr h="852971">
                <a:tc>
                  <a:txBody>
                    <a:bodyPr/>
                    <a:lstStyle/>
                    <a:p>
                      <a:r>
                        <a:rPr lang="uk-UA" sz="2000" b="1" i="1" dirty="0">
                          <a:latin typeface="Times New Roman" panose="02020603050405020304" pitchFamily="18" charset="0"/>
                          <a:cs typeface="Times New Roman" panose="02020603050405020304" pitchFamily="18" charset="0"/>
                        </a:rPr>
                        <a:t>Постраждало бджолосімей тис. од.</a:t>
                      </a:r>
                    </a:p>
                  </a:txBody>
                  <a:tcPr/>
                </a:tc>
                <a:tc>
                  <a:txBody>
                    <a:bodyPr/>
                    <a:lstStyle/>
                    <a:p>
                      <a:pPr algn="ctr"/>
                      <a:r>
                        <a:rPr lang="uk-UA" sz="2000" dirty="0">
                          <a:latin typeface="Times New Roman" panose="02020603050405020304" pitchFamily="18" charset="0"/>
                          <a:cs typeface="Times New Roman" panose="02020603050405020304" pitchFamily="18" charset="0"/>
                        </a:rPr>
                        <a:t>45000</a:t>
                      </a:r>
                    </a:p>
                  </a:txBody>
                  <a:tcPr/>
                </a:tc>
                <a:tc>
                  <a:txBody>
                    <a:bodyPr/>
                    <a:lstStyle/>
                    <a:p>
                      <a:pPr algn="ctr"/>
                      <a:r>
                        <a:rPr lang="uk-UA" sz="2000" dirty="0">
                          <a:latin typeface="Times New Roman" panose="02020603050405020304" pitchFamily="18" charset="0"/>
                          <a:cs typeface="Times New Roman" panose="02020603050405020304" pitchFamily="18" charset="0"/>
                        </a:rPr>
                        <a:t>40000</a:t>
                      </a:r>
                    </a:p>
                  </a:txBody>
                  <a:tcPr/>
                </a:tc>
                <a:tc>
                  <a:txBody>
                    <a:bodyPr/>
                    <a:lstStyle/>
                    <a:p>
                      <a:pPr algn="ctr"/>
                      <a:r>
                        <a:rPr lang="uk-UA" sz="2000" dirty="0">
                          <a:latin typeface="Times New Roman" panose="02020603050405020304" pitchFamily="18" charset="0"/>
                          <a:cs typeface="Times New Roman" panose="02020603050405020304" pitchFamily="18" charset="0"/>
                        </a:rPr>
                        <a:t>10572</a:t>
                      </a:r>
                    </a:p>
                  </a:txBody>
                  <a:tcPr/>
                </a:tc>
                <a:tc>
                  <a:txBody>
                    <a:bodyPr/>
                    <a:lstStyle/>
                    <a:p>
                      <a:pPr algn="ctr"/>
                      <a:r>
                        <a:rPr lang="uk-UA" sz="2000" dirty="0">
                          <a:latin typeface="Times New Roman" panose="02020603050405020304" pitchFamily="18" charset="0"/>
                          <a:cs typeface="Times New Roman" panose="02020603050405020304" pitchFamily="18" charset="0"/>
                        </a:rPr>
                        <a:t>3597</a:t>
                      </a:r>
                    </a:p>
                  </a:txBody>
                  <a:tcPr/>
                </a:tc>
                <a:tc>
                  <a:txBody>
                    <a:bodyPr/>
                    <a:lstStyle/>
                    <a:p>
                      <a:pPr algn="ctr"/>
                      <a:r>
                        <a:rPr lang="uk-UA" sz="2000" dirty="0">
                          <a:latin typeface="Times New Roman" panose="02020603050405020304" pitchFamily="18" charset="0"/>
                          <a:cs typeface="Times New Roman" panose="02020603050405020304" pitchFamily="18" charset="0"/>
                        </a:rPr>
                        <a:t>2554</a:t>
                      </a:r>
                    </a:p>
                  </a:txBody>
                  <a:tcPr/>
                </a:tc>
                <a:extLst>
                  <a:ext uri="{0D108BD9-81ED-4DB2-BD59-A6C34878D82A}">
                    <a16:rowId xmlns:a16="http://schemas.microsoft.com/office/drawing/2014/main" val="227878599"/>
                  </a:ext>
                </a:extLst>
              </a:tr>
              <a:tr h="696069">
                <a:tc>
                  <a:txBody>
                    <a:bodyPr/>
                    <a:lstStyle/>
                    <a:p>
                      <a:r>
                        <a:rPr lang="uk-UA" sz="2000" b="1" i="1" dirty="0">
                          <a:latin typeface="Times New Roman" panose="02020603050405020304" pitchFamily="18" charset="0"/>
                          <a:cs typeface="Times New Roman" panose="02020603050405020304" pitchFamily="18" charset="0"/>
                        </a:rPr>
                        <a:t>Загинуло бджолосімей </a:t>
                      </a:r>
                    </a:p>
                  </a:txBody>
                  <a:tcPr/>
                </a:tc>
                <a:tc>
                  <a:txBody>
                    <a:bodyPr/>
                    <a:lstStyle/>
                    <a:p>
                      <a:pPr algn="ctr"/>
                      <a:r>
                        <a:rPr lang="uk-UA" sz="2000" dirty="0">
                          <a:latin typeface="Times New Roman" panose="02020603050405020304" pitchFamily="18" charset="0"/>
                          <a:cs typeface="Times New Roman" panose="02020603050405020304" pitchFamily="18" charset="0"/>
                        </a:rPr>
                        <a:t>12800</a:t>
                      </a:r>
                    </a:p>
                  </a:txBody>
                  <a:tcPr/>
                </a:tc>
                <a:tc>
                  <a:txBody>
                    <a:bodyPr/>
                    <a:lstStyle/>
                    <a:p>
                      <a:pPr algn="ctr"/>
                      <a:r>
                        <a:rPr lang="uk-UA" sz="2000" dirty="0">
                          <a:latin typeface="Times New Roman" panose="02020603050405020304" pitchFamily="18" charset="0"/>
                          <a:cs typeface="Times New Roman" panose="02020603050405020304" pitchFamily="18" charset="0"/>
                        </a:rPr>
                        <a:t>1139</a:t>
                      </a:r>
                    </a:p>
                  </a:txBody>
                  <a:tcPr/>
                </a:tc>
                <a:tc>
                  <a:txBody>
                    <a:bodyPr/>
                    <a:lstStyle/>
                    <a:p>
                      <a:pPr algn="ctr"/>
                      <a:r>
                        <a:rPr lang="uk-UA" sz="2000" dirty="0">
                          <a:latin typeface="Times New Roman" panose="02020603050405020304" pitchFamily="18" charset="0"/>
                          <a:cs typeface="Times New Roman" panose="02020603050405020304" pitchFamily="18" charset="0"/>
                        </a:rPr>
                        <a:t>473</a:t>
                      </a:r>
                    </a:p>
                  </a:txBody>
                  <a:tcPr/>
                </a:tc>
                <a:tc>
                  <a:txBody>
                    <a:bodyPr/>
                    <a:lstStyle/>
                    <a:p>
                      <a:pPr algn="ctr"/>
                      <a:r>
                        <a:rPr lang="uk-UA" sz="2000" dirty="0">
                          <a:latin typeface="Times New Roman" panose="02020603050405020304" pitchFamily="18" charset="0"/>
                          <a:cs typeface="Times New Roman" panose="02020603050405020304" pitchFamily="18" charset="0"/>
                        </a:rPr>
                        <a:t>607</a:t>
                      </a:r>
                    </a:p>
                  </a:txBody>
                  <a:tcPr/>
                </a:tc>
                <a:tc>
                  <a:txBody>
                    <a:bodyPr/>
                    <a:lstStyle/>
                    <a:p>
                      <a:pPr algn="ctr"/>
                      <a:r>
                        <a:rPr lang="uk-UA" sz="2000" dirty="0">
                          <a:latin typeface="Times New Roman" panose="02020603050405020304" pitchFamily="18" charset="0"/>
                          <a:cs typeface="Times New Roman" panose="02020603050405020304" pitchFamily="18" charset="0"/>
                        </a:rPr>
                        <a:t>328</a:t>
                      </a:r>
                    </a:p>
                  </a:txBody>
                  <a:tcPr/>
                </a:tc>
                <a:extLst>
                  <a:ext uri="{0D108BD9-81ED-4DB2-BD59-A6C34878D82A}">
                    <a16:rowId xmlns:a16="http://schemas.microsoft.com/office/drawing/2014/main" val="2748578825"/>
                  </a:ext>
                </a:extLst>
              </a:tr>
            </a:tbl>
          </a:graphicData>
        </a:graphic>
      </p:graphicFrame>
      <p:sp>
        <p:nvSpPr>
          <p:cNvPr id="5"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12</a:t>
            </a:r>
            <a:endParaRPr dirty="0"/>
          </a:p>
        </p:txBody>
      </p:sp>
    </p:spTree>
    <p:extLst>
      <p:ext uri="{BB962C8B-B14F-4D97-AF65-F5344CB8AC3E}">
        <p14:creationId xmlns:p14="http://schemas.microsoft.com/office/powerpoint/2010/main" val="1165506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234" y="464235"/>
            <a:ext cx="11113477" cy="1252024"/>
          </a:xfrm>
        </p:spPr>
        <p:txBody>
          <a:bodyPr>
            <a:normAutofit fontScale="90000"/>
          </a:bodyPr>
          <a:lstStyle/>
          <a:p>
            <a:pPr algn="just">
              <a:lnSpc>
                <a:spcPct val="150000"/>
              </a:lnSpc>
            </a:pP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статистичними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даними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Держпродспоживслужби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стверджувати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найбільше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постраждала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галузь</a:t>
            </a:r>
            <a:r>
              <a:rPr lang="ru-RU" sz="2000" dirty="0">
                <a:latin typeface="Times New Roman" panose="02020603050405020304" pitchFamily="18" charset="0"/>
                <a:cs typeface="Times New Roman" panose="02020603050405020304" pitchFamily="18" charset="0"/>
              </a:rPr>
              <a:t> як </a:t>
            </a:r>
            <a:r>
              <a:rPr lang="ru-RU" sz="2000" dirty="0" err="1">
                <a:latin typeface="Times New Roman" panose="02020603050405020304" pitchFamily="18" charset="0"/>
                <a:cs typeface="Times New Roman" panose="02020603050405020304" pitchFamily="18" charset="0"/>
              </a:rPr>
              <a:t>бджільництво</a:t>
            </a:r>
            <a:r>
              <a:rPr lang="ru-RU" sz="2000" dirty="0">
                <a:latin typeface="Times New Roman" panose="02020603050405020304" pitchFamily="18" charset="0"/>
                <a:cs typeface="Times New Roman" panose="02020603050405020304" pitchFamily="18" charset="0"/>
              </a:rPr>
              <a:t> у 2018-2019 роках, </a:t>
            </a:r>
            <a:r>
              <a:rPr lang="ru-RU" sz="2000" dirty="0" err="1">
                <a:latin typeface="Times New Roman" panose="02020603050405020304" pitchFamily="18" charset="0"/>
                <a:cs typeface="Times New Roman" panose="02020603050405020304" pitchFamily="18" charset="0"/>
              </a:rPr>
              <a:t>оскільки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далі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показники</a:t>
            </a:r>
            <a:r>
              <a:rPr lang="ru-RU" sz="2000" dirty="0">
                <a:latin typeface="Times New Roman" panose="02020603050405020304" pitchFamily="18" charset="0"/>
                <a:cs typeface="Times New Roman" panose="02020603050405020304" pitchFamily="18" charset="0"/>
              </a:rPr>
              <a:t> спадали і </a:t>
            </a:r>
            <a:r>
              <a:rPr lang="ru-RU" sz="2000" dirty="0" err="1">
                <a:latin typeface="Times New Roman" panose="02020603050405020304" pitchFamily="18" charset="0"/>
                <a:cs typeface="Times New Roman" panose="02020603050405020304" pitchFamily="18" charset="0"/>
              </a:rPr>
              <a:t>ситуація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стабілізувалася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діаграма</a:t>
            </a:r>
            <a:r>
              <a:rPr lang="ru-RU" sz="2000" dirty="0">
                <a:latin typeface="Times New Roman" panose="02020603050405020304" pitchFamily="18" charset="0"/>
                <a:cs typeface="Times New Roman" panose="02020603050405020304" pitchFamily="18" charset="0"/>
              </a:rPr>
              <a:t> 3).                                       </a:t>
            </a:r>
          </a:p>
        </p:txBody>
      </p:sp>
      <p:sp>
        <p:nvSpPr>
          <p:cNvPr id="3" name="Подзаголовок 2"/>
          <p:cNvSpPr>
            <a:spLocks noGrp="1"/>
          </p:cNvSpPr>
          <p:nvPr>
            <p:ph type="subTitle" idx="1"/>
          </p:nvPr>
        </p:nvSpPr>
        <p:spPr>
          <a:xfrm>
            <a:off x="984737" y="1716259"/>
            <a:ext cx="10353821" cy="4839286"/>
          </a:xfrm>
        </p:spPr>
        <p:txBody>
          <a:bodyPr>
            <a:normAutofit/>
          </a:bodyPr>
          <a:lstStyle/>
          <a:p>
            <a:pPr algn="r"/>
            <a:r>
              <a:rPr lang="ru-RU" sz="2000" i="1" dirty="0" err="1">
                <a:latin typeface="Times New Roman" panose="02020603050405020304" pitchFamily="18" charset="0"/>
                <a:cs typeface="Times New Roman" panose="02020603050405020304" pitchFamily="18" charset="0"/>
              </a:rPr>
              <a:t>Діаграма</a:t>
            </a:r>
            <a:r>
              <a:rPr lang="ru-RU" sz="2000" i="1" dirty="0">
                <a:latin typeface="Times New Roman" panose="02020603050405020304" pitchFamily="18" charset="0"/>
                <a:cs typeface="Times New Roman" panose="02020603050405020304" pitchFamily="18" charset="0"/>
              </a:rPr>
              <a:t> 3</a:t>
            </a:r>
          </a:p>
          <a:p>
            <a:r>
              <a:rPr lang="ru-RU" sz="2000" b="1" dirty="0" err="1">
                <a:latin typeface="Times New Roman" panose="02020603050405020304" pitchFamily="18" charset="0"/>
                <a:cs typeface="Times New Roman" panose="02020603050405020304" pitchFamily="18" charset="0"/>
              </a:rPr>
              <a:t>Динаміка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втрат</a:t>
            </a:r>
            <a:r>
              <a:rPr lang="ru-RU" sz="2000" b="1" dirty="0">
                <a:latin typeface="Times New Roman" panose="02020603050405020304" pitchFamily="18" charset="0"/>
                <a:cs typeface="Times New Roman" panose="02020603050405020304" pitchFamily="18" charset="0"/>
              </a:rPr>
              <a:t> у </a:t>
            </a:r>
            <a:r>
              <a:rPr lang="ru-RU" sz="2000" b="1" dirty="0" err="1">
                <a:latin typeface="Times New Roman" panose="02020603050405020304" pitchFamily="18" charset="0"/>
                <a:cs typeface="Times New Roman" panose="02020603050405020304" pitchFamily="18" charset="0"/>
              </a:rPr>
              <a:t>бджільництві</a:t>
            </a:r>
            <a:r>
              <a:rPr lang="ru-RU" sz="2000" b="1" dirty="0">
                <a:latin typeface="Times New Roman" panose="02020603050405020304" pitchFamily="18" charset="0"/>
                <a:cs typeface="Times New Roman" panose="02020603050405020304" pitchFamily="18" charset="0"/>
              </a:rPr>
              <a:t>                            </a:t>
            </a: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endParaRPr lang="ru-RU" sz="2000" b="1" dirty="0">
              <a:latin typeface="Times New Roman" panose="02020603050405020304" pitchFamily="18" charset="0"/>
              <a:cs typeface="Times New Roman" panose="02020603050405020304" pitchFamily="18" charset="0"/>
            </a:endParaRPr>
          </a:p>
          <a:p>
            <a:r>
              <a:rPr lang="ru-RU" sz="2000" dirty="0" err="1">
                <a:latin typeface="Times New Roman" panose="02020603050405020304" pitchFamily="18" charset="0"/>
                <a:cs typeface="Times New Roman" panose="02020603050405020304" pitchFamily="18" charset="0"/>
              </a:rPr>
              <a:t>Джерело</a:t>
            </a:r>
            <a:r>
              <a:rPr lang="ru-RU" sz="2000" dirty="0">
                <a:latin typeface="Times New Roman" panose="02020603050405020304" pitchFamily="18" charset="0"/>
                <a:cs typeface="Times New Roman" panose="02020603050405020304" pitchFamily="18" charset="0"/>
              </a:rPr>
              <a:t>: сформовано автором за таблицею 4</a:t>
            </a:r>
          </a:p>
        </p:txBody>
      </p:sp>
      <p:graphicFrame>
        <p:nvGraphicFramePr>
          <p:cNvPr id="26" name="Диаграмма 25"/>
          <p:cNvGraphicFramePr/>
          <p:nvPr>
            <p:extLst>
              <p:ext uri="{D42A27DB-BD31-4B8C-83A1-F6EECF244321}">
                <p14:modId xmlns:p14="http://schemas.microsoft.com/office/powerpoint/2010/main" val="2448999895"/>
              </p:ext>
            </p:extLst>
          </p:nvPr>
        </p:nvGraphicFramePr>
        <p:xfrm>
          <a:off x="2708419" y="2588456"/>
          <a:ext cx="6906455" cy="3348110"/>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13</a:t>
            </a:r>
            <a:endParaRPr dirty="0"/>
          </a:p>
        </p:txBody>
      </p:sp>
    </p:spTree>
    <p:extLst>
      <p:ext uri="{BB962C8B-B14F-4D97-AF65-F5344CB8AC3E}">
        <p14:creationId xmlns:p14="http://schemas.microsoft.com/office/powerpoint/2010/main" val="4098776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2197" y="401781"/>
            <a:ext cx="9144000" cy="530192"/>
          </a:xfrm>
        </p:spPr>
        <p:txBody>
          <a:bodyPr>
            <a:normAutofit/>
          </a:bodyPr>
          <a:lstStyle/>
          <a:p>
            <a:r>
              <a:rPr lang="uk-UA" sz="2400" b="1" i="1" dirty="0">
                <a:latin typeface="Times New Roman" panose="02020603050405020304" pitchFamily="18" charset="0"/>
                <a:cs typeface="Times New Roman" panose="02020603050405020304" pitchFamily="18" charset="0"/>
              </a:rPr>
              <a:t>Етапи роботи над </a:t>
            </a:r>
            <a:r>
              <a:rPr lang="uk-UA" sz="2400" b="1" i="1" dirty="0" err="1">
                <a:latin typeface="Times New Roman" panose="02020603050405020304" pitchFamily="18" charset="0"/>
                <a:cs typeface="Times New Roman" panose="02020603050405020304" pitchFamily="18" charset="0"/>
              </a:rPr>
              <a:t>проєктом</a:t>
            </a:r>
            <a:r>
              <a:rPr lang="uk-UA" sz="2400" b="1" i="1" dirty="0">
                <a:latin typeface="Times New Roman" panose="02020603050405020304" pitchFamily="18" charset="0"/>
                <a:cs typeface="Times New Roman" panose="02020603050405020304" pitchFamily="18" charset="0"/>
              </a:rPr>
              <a:t>:</a:t>
            </a:r>
            <a:endParaRPr lang="ru-RU" sz="2400" b="1"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6274" y="1378425"/>
            <a:ext cx="2996674" cy="2293030"/>
          </a:xfrm>
          <a:prstGeom prst="rect">
            <a:avLst/>
          </a:prstGeom>
          <a:solidFill>
            <a:srgbClr val="FFFFFF">
              <a:shade val="85000"/>
            </a:srgbClr>
          </a:solidFill>
          <a:ln w="88900" cap="sq">
            <a:solidFill>
              <a:srgbClr val="FF61B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7474" y="1363069"/>
            <a:ext cx="3134560" cy="2350921"/>
          </a:xfrm>
          <a:prstGeom prst="rect">
            <a:avLst/>
          </a:prstGeom>
          <a:solidFill>
            <a:srgbClr val="FFFFFF">
              <a:shade val="85000"/>
            </a:srgbClr>
          </a:solidFill>
          <a:ln w="88900" cap="sq">
            <a:solidFill>
              <a:srgbClr val="FF61B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33600" y="3957426"/>
            <a:ext cx="3514298" cy="2635724"/>
          </a:xfrm>
          <a:prstGeom prst="rect">
            <a:avLst/>
          </a:prstGeom>
          <a:solidFill>
            <a:srgbClr val="FFFFFF">
              <a:shade val="85000"/>
            </a:srgbClr>
          </a:solidFill>
          <a:ln w="88900" cap="sq">
            <a:solidFill>
              <a:srgbClr val="FF61B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Рисунок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3170" y="3947591"/>
            <a:ext cx="3527412" cy="2645559"/>
          </a:xfrm>
          <a:prstGeom prst="rect">
            <a:avLst/>
          </a:prstGeom>
          <a:solidFill>
            <a:srgbClr val="FFFFFF">
              <a:shade val="85000"/>
            </a:srgbClr>
          </a:solidFill>
          <a:ln w="88900" cap="sq">
            <a:solidFill>
              <a:srgbClr val="FF61B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Рисунок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56288" y="1363070"/>
            <a:ext cx="3077846" cy="2308385"/>
          </a:xfrm>
          <a:prstGeom prst="rect">
            <a:avLst/>
          </a:prstGeom>
          <a:solidFill>
            <a:srgbClr val="FFFFFF">
              <a:shade val="85000"/>
            </a:srgbClr>
          </a:solidFill>
          <a:ln w="88900" cap="sq">
            <a:solidFill>
              <a:srgbClr val="FF61B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14</a:t>
            </a:r>
            <a:endParaRPr dirty="0"/>
          </a:p>
        </p:txBody>
      </p:sp>
    </p:spTree>
    <p:extLst>
      <p:ext uri="{BB962C8B-B14F-4D97-AF65-F5344CB8AC3E}">
        <p14:creationId xmlns:p14="http://schemas.microsoft.com/office/powerpoint/2010/main" val="325908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9655" y="745589"/>
            <a:ext cx="10578905" cy="534572"/>
          </a:xfrm>
        </p:spPr>
        <p:txBody>
          <a:bodyPr>
            <a:normAutofit/>
          </a:bodyPr>
          <a:lstStyle/>
          <a:p>
            <a:r>
              <a:rPr lang="ru-RU" sz="2000" b="1" dirty="0">
                <a:latin typeface="Times New Roman" panose="02020603050405020304" pitchFamily="18" charset="0"/>
                <a:cs typeface="Times New Roman" panose="02020603050405020304" pitchFamily="18" charset="0"/>
              </a:rPr>
              <a:t>ВИСНОВКИ</a:t>
            </a:r>
          </a:p>
        </p:txBody>
      </p:sp>
      <p:sp>
        <p:nvSpPr>
          <p:cNvPr id="3" name="Подзаголовок 2"/>
          <p:cNvSpPr>
            <a:spLocks noGrp="1"/>
          </p:cNvSpPr>
          <p:nvPr>
            <p:ph type="subTitle" idx="1"/>
          </p:nvPr>
        </p:nvSpPr>
        <p:spPr>
          <a:xfrm>
            <a:off x="759655" y="1575581"/>
            <a:ext cx="10691447" cy="4332849"/>
          </a:xfrm>
        </p:spPr>
        <p:txBody>
          <a:bodyPr>
            <a:normAutofit lnSpcReduction="10000"/>
          </a:bodyPr>
          <a:lstStyle/>
          <a:p>
            <a:pPr algn="just">
              <a:lnSpc>
                <a:spcPct val="150000"/>
              </a:lnSpc>
            </a:pPr>
            <a:r>
              <a:rPr lang="ru-RU" sz="2000" dirty="0">
                <a:latin typeface="Times New Roman" panose="02020603050405020304" pitchFamily="18" charset="0"/>
                <a:cs typeface="Times New Roman" panose="02020603050405020304" pitchFamily="18" charset="0"/>
              </a:rPr>
              <a:t>1. </a:t>
            </a:r>
            <a:r>
              <a:rPr lang="ru-RU" sz="2000" dirty="0" err="1">
                <a:latin typeface="Times New Roman" panose="02020603050405020304" pitchFamily="18" charset="0"/>
                <a:cs typeface="Times New Roman" panose="02020603050405020304" pitchFamily="18" charset="0"/>
              </a:rPr>
              <a:t>Бджоли</a:t>
            </a:r>
            <a:r>
              <a:rPr lang="ru-RU" sz="2000" dirty="0">
                <a:latin typeface="Times New Roman" panose="02020603050405020304" pitchFamily="18" charset="0"/>
                <a:cs typeface="Times New Roman" panose="02020603050405020304" pitchFamily="18" charset="0"/>
              </a:rPr>
              <a:t> – як </a:t>
            </a:r>
            <a:r>
              <a:rPr lang="ru-RU" sz="2000" dirty="0" err="1">
                <a:latin typeface="Times New Roman" panose="02020603050405020304" pitchFamily="18" charset="0"/>
                <a:cs typeface="Times New Roman" panose="02020603050405020304" pitchFamily="18" charset="0"/>
              </a:rPr>
              <a:t>представники</a:t>
            </a:r>
            <a:r>
              <a:rPr lang="ru-RU" sz="2000" dirty="0">
                <a:latin typeface="Times New Roman" panose="02020603050405020304" pitchFamily="18" charset="0"/>
                <a:cs typeface="Times New Roman" panose="02020603050405020304" pitchFamily="18" charset="0"/>
              </a:rPr>
              <a:t> типу </a:t>
            </a:r>
            <a:r>
              <a:rPr lang="ru-RU" sz="2000" dirty="0" err="1">
                <a:latin typeface="Times New Roman" panose="02020603050405020304" pitchFamily="18" charset="0"/>
                <a:cs typeface="Times New Roman" panose="02020603050405020304" pitchFamily="18" charset="0"/>
              </a:rPr>
              <a:t>Членистоногі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дуже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важливе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значення</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збереження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біорізноманіття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Землі</a:t>
            </a:r>
            <a:r>
              <a:rPr lang="ru-RU" sz="2000" dirty="0">
                <a:latin typeface="Times New Roman" panose="02020603050405020304" pitchFamily="18" charset="0"/>
                <a:cs typeface="Times New Roman" panose="02020603050405020304" pitchFamily="18" charset="0"/>
              </a:rPr>
              <a:t>. Будучи </a:t>
            </a:r>
            <a:r>
              <a:rPr lang="ru-RU" sz="2000" dirty="0" err="1">
                <a:latin typeface="Times New Roman" panose="02020603050405020304" pitchFamily="18" charset="0"/>
                <a:cs typeface="Times New Roman" panose="02020603050405020304" pitchFamily="18" charset="0"/>
              </a:rPr>
              <a:t>частиною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біоценозу</a:t>
            </a:r>
            <a:r>
              <a:rPr lang="ru-RU" sz="2000" dirty="0">
                <a:latin typeface="Times New Roman" panose="02020603050405020304" pitchFamily="18" charset="0"/>
                <a:cs typeface="Times New Roman" panose="02020603050405020304" pitchFamily="18" charset="0"/>
              </a:rPr>
              <a:t>, вони </a:t>
            </a:r>
            <a:r>
              <a:rPr lang="ru-RU" sz="2000" dirty="0" err="1">
                <a:latin typeface="Times New Roman" panose="02020603050405020304" pitchFamily="18" charset="0"/>
                <a:cs typeface="Times New Roman" panose="02020603050405020304" pitchFamily="18" charset="0"/>
              </a:rPr>
              <a:t>вважаються</a:t>
            </a:r>
            <a:r>
              <a:rPr lang="ru-RU" sz="2000" dirty="0">
                <a:latin typeface="Times New Roman" panose="02020603050405020304" pitchFamily="18" charset="0"/>
                <a:cs typeface="Times New Roman" panose="02020603050405020304" pitchFamily="18" charset="0"/>
              </a:rPr>
              <a:t> одними з </a:t>
            </a:r>
            <a:r>
              <a:rPr lang="ru-RU" sz="2000" dirty="0" err="1">
                <a:latin typeface="Times New Roman" panose="02020603050405020304" pitchFamily="18" charset="0"/>
                <a:cs typeface="Times New Roman" panose="02020603050405020304" pitchFamily="18" charset="0"/>
              </a:rPr>
              <a:t>індикаторів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довкілля</a:t>
            </a:r>
            <a:r>
              <a:rPr lang="ru-RU" sz="2000" dirty="0">
                <a:latin typeface="Times New Roman" panose="02020603050405020304" pitchFamily="18" charset="0"/>
                <a:cs typeface="Times New Roman" panose="02020603050405020304" pitchFamily="18" charset="0"/>
              </a:rPr>
              <a:t>.</a:t>
            </a:r>
          </a:p>
          <a:p>
            <a:pPr algn="just">
              <a:lnSpc>
                <a:spcPct val="150000"/>
              </a:lnSpc>
            </a:pPr>
            <a:r>
              <a:rPr lang="ru-RU" sz="2000" dirty="0">
                <a:latin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cs typeface="Times New Roman" panose="02020603050405020304" pitchFamily="18" charset="0"/>
              </a:rPr>
              <a:t>Проаналізувавши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Державної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служби</a:t>
            </a:r>
            <a:r>
              <a:rPr lang="ru-RU" sz="2000" dirty="0">
                <a:latin typeface="Times New Roman" panose="02020603050405020304" pitchFamily="18" charset="0"/>
                <a:cs typeface="Times New Roman" panose="02020603050405020304" pitchFamily="18" charset="0"/>
              </a:rPr>
              <a:t> статистики </a:t>
            </a:r>
            <a:r>
              <a:rPr lang="ru-RU" sz="2000" dirty="0" err="1">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зроблено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певні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висновки</a:t>
            </a:r>
            <a:r>
              <a:rPr lang="ru-RU" sz="2000" dirty="0">
                <a:latin typeface="Times New Roman" panose="02020603050405020304" pitchFamily="18" charset="0"/>
                <a:cs typeface="Times New Roman" panose="02020603050405020304" pitchFamily="18" charset="0"/>
              </a:rPr>
              <a:t> про стан </a:t>
            </a:r>
            <a:r>
              <a:rPr lang="ru-RU" sz="2000" dirty="0" err="1">
                <a:latin typeface="Times New Roman" panose="02020603050405020304" pitchFamily="18" charset="0"/>
                <a:cs typeface="Times New Roman" panose="02020603050405020304" pitchFamily="18" charset="0"/>
              </a:rPr>
              <a:t>розвитку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бджільництва</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динаміку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виробництва</a:t>
            </a:r>
            <a:r>
              <a:rPr lang="ru-RU" sz="2000" dirty="0">
                <a:latin typeface="Times New Roman" panose="02020603050405020304" pitchFamily="18" charset="0"/>
                <a:cs typeface="Times New Roman" panose="02020603050405020304" pitchFamily="18" charset="0"/>
              </a:rPr>
              <a:t> меду. За </a:t>
            </a:r>
            <a:r>
              <a:rPr lang="ru-RU" sz="2000" dirty="0" err="1">
                <a:latin typeface="Times New Roman" panose="02020603050405020304" pitchFamily="18" charset="0"/>
                <a:cs typeface="Times New Roman" panose="02020603050405020304" pitchFamily="18" charset="0"/>
              </a:rPr>
              <a:t>даними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Держпродспоживслужби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було</a:t>
            </a:r>
            <a:r>
              <a:rPr lang="ru-RU" sz="2000" dirty="0">
                <a:latin typeface="Times New Roman" panose="02020603050405020304" pitchFamily="18" charset="0"/>
                <a:cs typeface="Times New Roman" panose="02020603050405020304" pitchFamily="18" charset="0"/>
              </a:rPr>
              <a:t> охарактеризовано </a:t>
            </a:r>
            <a:r>
              <a:rPr lang="ru-RU" sz="2000" dirty="0" err="1">
                <a:latin typeface="Times New Roman" panose="02020603050405020304" pitchFamily="18" charset="0"/>
                <a:cs typeface="Times New Roman" panose="02020603050405020304" pitchFamily="18" charset="0"/>
              </a:rPr>
              <a:t>динаміку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втрат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серед</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бджіл</a:t>
            </a:r>
            <a:r>
              <a:rPr lang="ru-RU" sz="2000" dirty="0">
                <a:latin typeface="Times New Roman" panose="02020603050405020304" pitchFamily="18" charset="0"/>
                <a:cs typeface="Times New Roman" panose="02020603050405020304" pitchFamily="18" charset="0"/>
              </a:rPr>
              <a:t>.</a:t>
            </a:r>
          </a:p>
          <a:p>
            <a:pPr algn="just">
              <a:lnSpc>
                <a:spcPct val="150000"/>
              </a:lnSpc>
            </a:pPr>
            <a:r>
              <a:rPr lang="ru-RU" sz="2000" dirty="0">
                <a:latin typeface="Times New Roman" panose="02020603050405020304" pitchFamily="18" charset="0"/>
                <a:cs typeface="Times New Roman" panose="02020603050405020304" pitchFamily="18" charset="0"/>
              </a:rPr>
              <a:t>3. </a:t>
            </a:r>
            <a:r>
              <a:rPr lang="ru-RU" sz="2000" dirty="0" err="1">
                <a:latin typeface="Times New Roman" panose="02020603050405020304" pitchFamily="18" charset="0"/>
                <a:cs typeface="Times New Roman" panose="02020603050405020304" pitchFamily="18" charset="0"/>
              </a:rPr>
              <a:t>Опрацювавши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інформацію</a:t>
            </a:r>
            <a:r>
              <a:rPr lang="ru-RU" sz="2000" dirty="0">
                <a:latin typeface="Times New Roman" panose="02020603050405020304" pitchFamily="18" charset="0"/>
                <a:cs typeface="Times New Roman" panose="02020603050405020304" pitchFamily="18" charset="0"/>
              </a:rPr>
              <a:t> про </a:t>
            </a:r>
            <a:r>
              <a:rPr lang="ru-RU" sz="2000" dirty="0" err="1">
                <a:latin typeface="Times New Roman" panose="02020603050405020304" pitchFamily="18" charset="0"/>
                <a:cs typeface="Times New Roman" panose="02020603050405020304" pitchFamily="18" charset="0"/>
              </a:rPr>
              <a:t>пестициди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було</a:t>
            </a:r>
            <a:r>
              <a:rPr lang="ru-RU" sz="2000" dirty="0">
                <a:latin typeface="Times New Roman" panose="02020603050405020304" pitchFamily="18" charset="0"/>
                <a:cs typeface="Times New Roman" panose="02020603050405020304" pitchFamily="18" charset="0"/>
              </a:rPr>
              <a:t> з</a:t>
            </a:r>
            <a:r>
              <a:rPr lang="en-US"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ясовано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масове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застосування</a:t>
            </a:r>
            <a:r>
              <a:rPr lang="ru-RU" sz="2000" dirty="0">
                <a:latin typeface="Times New Roman" panose="02020603050405020304" pitchFamily="18" charset="0"/>
                <a:cs typeface="Times New Roman" panose="02020603050405020304" pitchFamily="18" charset="0"/>
              </a:rPr>
              <a:t> у </a:t>
            </a:r>
            <a:r>
              <a:rPr lang="ru-RU" sz="2000" dirty="0" err="1">
                <a:latin typeface="Times New Roman" panose="02020603050405020304" pitchFamily="18" charset="0"/>
                <a:cs typeface="Times New Roman" panose="02020603050405020304" pitchFamily="18" charset="0"/>
              </a:rPr>
              <a:t>сільському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господарстві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дуже</a:t>
            </a:r>
            <a:r>
              <a:rPr lang="ru-RU" sz="2000" dirty="0">
                <a:latin typeface="Times New Roman" panose="02020603050405020304" pitchFamily="18" charset="0"/>
                <a:cs typeface="Times New Roman" panose="02020603050405020304" pitchFamily="18" charset="0"/>
              </a:rPr>
              <a:t> негативно </a:t>
            </a:r>
            <a:r>
              <a:rPr lang="ru-RU" sz="2000" dirty="0" err="1">
                <a:latin typeface="Times New Roman" panose="02020603050405020304" pitchFamily="18" charset="0"/>
                <a:cs typeface="Times New Roman" panose="02020603050405020304" pitchFamily="18" charset="0"/>
              </a:rPr>
              <a:t>впливає</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рівень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продуктивності</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життєдіяльності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медоносних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бджіл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оскільки</a:t>
            </a:r>
            <a:r>
              <a:rPr lang="ru-RU" sz="2000" dirty="0">
                <a:latin typeface="Times New Roman" panose="02020603050405020304" pitchFamily="18" charset="0"/>
                <a:cs typeface="Times New Roman" panose="02020603050405020304" pitchFamily="18" charset="0"/>
              </a:rPr>
              <a:t> є одним </a:t>
            </a:r>
            <a:r>
              <a:rPr lang="ru-RU" sz="2000" dirty="0" err="1">
                <a:latin typeface="Times New Roman" panose="02020603050405020304" pitchFamily="18" charset="0"/>
                <a:cs typeface="Times New Roman" panose="02020603050405020304" pitchFamily="18" charset="0"/>
              </a:rPr>
              <a:t>із</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чинників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забруднення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навколишнього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середовища</a:t>
            </a:r>
            <a:r>
              <a:rPr lang="ru-RU" sz="2000" dirty="0">
                <a:latin typeface="Times New Roman" panose="02020603050405020304" pitchFamily="18" charset="0"/>
                <a:cs typeface="Times New Roman" panose="02020603050405020304" pitchFamily="18" charset="0"/>
              </a:rPr>
              <a:t>.</a:t>
            </a:r>
          </a:p>
        </p:txBody>
      </p:sp>
      <p:sp>
        <p:nvSpPr>
          <p:cNvPr id="4"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15</a:t>
            </a:r>
            <a:endParaRPr dirty="0"/>
          </a:p>
        </p:txBody>
      </p:sp>
    </p:spTree>
    <p:extLst>
      <p:ext uri="{BB962C8B-B14F-4D97-AF65-F5344CB8AC3E}">
        <p14:creationId xmlns:p14="http://schemas.microsoft.com/office/powerpoint/2010/main" val="384456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286603"/>
            <a:ext cx="9144000" cy="382137"/>
          </a:xfrm>
        </p:spPr>
        <p:txBody>
          <a:bodyPr>
            <a:normAutofit/>
          </a:bodyPr>
          <a:lstStyle/>
          <a:p>
            <a:r>
              <a:rPr lang="uk-UA" sz="2000" b="1" i="1" dirty="0">
                <a:latin typeface="Times New Roman" panose="02020603050405020304" pitchFamily="18" charset="0"/>
                <a:cs typeface="Times New Roman" panose="02020603050405020304" pitchFamily="18" charset="0"/>
              </a:rPr>
              <a:t>Список використаних джерел</a:t>
            </a:r>
            <a:endParaRPr lang="ru-RU" sz="2000" b="1" i="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14149" y="668740"/>
            <a:ext cx="10754436" cy="6189260"/>
          </a:xfrm>
        </p:spPr>
        <p:txBody>
          <a:bodyPr>
            <a:noAutofit/>
          </a:bodyPr>
          <a:lstStyle/>
          <a:p>
            <a:pPr algn="just">
              <a:lnSpc>
                <a:spcPct val="100000"/>
              </a:lnSpc>
            </a:pPr>
            <a:r>
              <a:rPr lang="uk-UA" sz="1800" dirty="0" smtClean="0">
                <a:latin typeface="Times New Roman" panose="02020603050405020304" pitchFamily="18" charset="0"/>
                <a:cs typeface="Times New Roman" panose="02020603050405020304" pitchFamily="18" charset="0"/>
              </a:rPr>
              <a:t>1. </a:t>
            </a:r>
            <a:r>
              <a:rPr lang="en-US" sz="1600" dirty="0" smtClean="0">
                <a:latin typeface="Times New Roman" panose="02020603050405020304" pitchFamily="18" charset="0"/>
                <a:cs typeface="Times New Roman" panose="02020603050405020304" pitchFamily="18" charset="0"/>
              </a:rPr>
              <a:t>https</a:t>
            </a:r>
            <a:r>
              <a:rPr lang="en-US" sz="1600" dirty="0">
                <a:latin typeface="Times New Roman" panose="02020603050405020304" pitchFamily="18" charset="0"/>
                <a:cs typeface="Times New Roman" panose="02020603050405020304" pitchFamily="18" charset="0"/>
              </a:rPr>
              <a:t>://www.rbc.ua/ukr/styler/mire-massovo-gibnut-pchely-budet-medonosnyh-1639196035.html</a:t>
            </a:r>
            <a:endParaRPr lang="uk-UA" sz="1600" dirty="0">
              <a:latin typeface="Times New Roman" panose="02020603050405020304" pitchFamily="18" charset="0"/>
              <a:cs typeface="Times New Roman" panose="02020603050405020304" pitchFamily="18" charset="0"/>
            </a:endParaRPr>
          </a:p>
          <a:p>
            <a:pPr algn="just">
              <a:lnSpc>
                <a:spcPct val="100000"/>
              </a:lnSpc>
            </a:pPr>
            <a:r>
              <a:rPr lang="uk-UA" sz="1600" dirty="0">
                <a:latin typeface="Times New Roman" panose="02020603050405020304" pitchFamily="18" charset="0"/>
                <a:cs typeface="Times New Roman" panose="02020603050405020304" pitchFamily="18" charset="0"/>
              </a:rPr>
              <a:t>2. </a:t>
            </a:r>
            <a:r>
              <a:rPr lang="en-US" sz="1600" dirty="0">
                <a:latin typeface="Times New Roman" panose="02020603050405020304" pitchFamily="18" charset="0"/>
                <a:cs typeface="Times New Roman" panose="02020603050405020304" pitchFamily="18" charset="0"/>
                <a:hlinkClick r:id="rId2"/>
              </a:rPr>
              <a:t>http://www.karantin.te.ua/userfiles/file/public_information/list_vka_vpliv_pesticid_v_na_bdzh_l.pdf</a:t>
            </a:r>
            <a:endParaRPr lang="uk-UA" sz="1600" dirty="0">
              <a:latin typeface="Times New Roman" panose="02020603050405020304" pitchFamily="18" charset="0"/>
              <a:cs typeface="Times New Roman" panose="02020603050405020304" pitchFamily="18" charset="0"/>
            </a:endParaRPr>
          </a:p>
          <a:p>
            <a:pPr algn="just">
              <a:lnSpc>
                <a:spcPct val="100000"/>
              </a:lnSpc>
            </a:pPr>
            <a:r>
              <a:rPr lang="uk-UA" sz="1600" dirty="0">
                <a:latin typeface="Times New Roman" panose="02020603050405020304" pitchFamily="18" charset="0"/>
                <a:cs typeface="Times New Roman" panose="02020603050405020304" pitchFamily="18" charset="0"/>
              </a:rPr>
              <a:t>3. </a:t>
            </a:r>
            <a:r>
              <a:rPr lang="uk-UA" sz="1600" dirty="0" err="1">
                <a:latin typeface="Times New Roman" panose="02020603050405020304" pitchFamily="18" charset="0"/>
                <a:cs typeface="Times New Roman" panose="02020603050405020304" pitchFamily="18" charset="0"/>
              </a:rPr>
              <a:t>Разанова</a:t>
            </a:r>
            <a:r>
              <a:rPr lang="uk-UA" sz="1600" dirty="0">
                <a:latin typeface="Times New Roman" panose="02020603050405020304" pitchFamily="18" charset="0"/>
                <a:cs typeface="Times New Roman" panose="02020603050405020304" pitchFamily="18" charset="0"/>
              </a:rPr>
              <a:t> О.П., </a:t>
            </a:r>
            <a:r>
              <a:rPr lang="uk-UA" sz="1600" dirty="0" err="1">
                <a:latin typeface="Times New Roman" panose="02020603050405020304" pitchFamily="18" charset="0"/>
                <a:cs typeface="Times New Roman" panose="02020603050405020304" pitchFamily="18" charset="0"/>
              </a:rPr>
              <a:t>Голубенко</a:t>
            </a:r>
            <a:r>
              <a:rPr lang="uk-UA" sz="1600" dirty="0">
                <a:latin typeface="Times New Roman" panose="02020603050405020304" pitchFamily="18" charset="0"/>
                <a:cs typeface="Times New Roman" panose="02020603050405020304" pitchFamily="18" charset="0"/>
              </a:rPr>
              <a:t> Т.Л., Скоромна О.І. Шляхи підвищення конкурентоспроможності галузі бджільництва у контексті євроінтеграційних процесів: монографія. Видавництво  ТОВ «Друк», 2023. 279 с. С. 253 – 254.</a:t>
            </a:r>
          </a:p>
          <a:p>
            <a:pPr algn="just">
              <a:lnSpc>
                <a:spcPct val="100000"/>
              </a:lnSpc>
            </a:pPr>
            <a:r>
              <a:rPr lang="uk-UA" sz="1600" dirty="0">
                <a:latin typeface="Times New Roman" panose="02020603050405020304" pitchFamily="18" charset="0"/>
                <a:cs typeface="Times New Roman" panose="02020603050405020304" pitchFamily="18" charset="0"/>
              </a:rPr>
              <a:t>4. Т.В. </a:t>
            </a:r>
            <a:r>
              <a:rPr lang="uk-UA" sz="1600" dirty="0" err="1">
                <a:latin typeface="Times New Roman" panose="02020603050405020304" pitchFamily="18" charset="0"/>
                <a:cs typeface="Times New Roman" panose="02020603050405020304" pitchFamily="18" charset="0"/>
              </a:rPr>
              <a:t>Мірзоєва</a:t>
            </a:r>
            <a:r>
              <a:rPr lang="uk-UA" sz="1600" dirty="0">
                <a:latin typeface="Times New Roman" panose="02020603050405020304" pitchFamily="18" charset="0"/>
                <a:cs typeface="Times New Roman" panose="02020603050405020304" pitchFamily="18" charset="0"/>
              </a:rPr>
              <a:t>. Ризики та перспективи розвитку бджільництва в Україні. </a:t>
            </a:r>
            <a:r>
              <a:rPr lang="uk-UA" sz="1600" i="1" dirty="0">
                <a:latin typeface="Times New Roman" panose="02020603050405020304" pitchFamily="18" charset="0"/>
                <a:cs typeface="Times New Roman" panose="02020603050405020304" pitchFamily="18" charset="0"/>
              </a:rPr>
              <a:t>Економіка та суспільство. </a:t>
            </a:r>
            <a:r>
              <a:rPr lang="uk-UA" sz="1600" dirty="0">
                <a:latin typeface="Times New Roman" panose="02020603050405020304" pitchFamily="18" charset="0"/>
                <a:cs typeface="Times New Roman" panose="02020603050405020304" pitchFamily="18" charset="0"/>
              </a:rPr>
              <a:t>2023. Випуск №56. С. 2 – 3. </a:t>
            </a:r>
            <a:r>
              <a:rPr lang="en-US" sz="1600" dirty="0">
                <a:latin typeface="Times New Roman" panose="02020603050405020304" pitchFamily="18" charset="0"/>
                <a:cs typeface="Times New Roman" panose="02020603050405020304" pitchFamily="18" charset="0"/>
              </a:rPr>
              <a:t>URL: </a:t>
            </a:r>
            <a:r>
              <a:rPr lang="en-US" sz="1600" dirty="0">
                <a:latin typeface="Times New Roman" panose="02020603050405020304" pitchFamily="18" charset="0"/>
                <a:cs typeface="Times New Roman" panose="02020603050405020304" pitchFamily="18" charset="0"/>
                <a:hlinkClick r:id="rId3"/>
              </a:rPr>
              <a:t>http://www.economyandsociety.in.ua</a:t>
            </a:r>
            <a:endParaRPr lang="uk-UA" sz="1600" dirty="0">
              <a:latin typeface="Times New Roman" panose="02020603050405020304" pitchFamily="18" charset="0"/>
              <a:cs typeface="Times New Roman" panose="02020603050405020304" pitchFamily="18" charset="0"/>
            </a:endParaRPr>
          </a:p>
          <a:p>
            <a:pPr algn="just">
              <a:lnSpc>
                <a:spcPct val="100000"/>
              </a:lnSpc>
            </a:pPr>
            <a:r>
              <a:rPr lang="uk-UA" sz="1600" dirty="0">
                <a:latin typeface="Times New Roman" panose="02020603050405020304" pitchFamily="18" charset="0"/>
                <a:cs typeface="Times New Roman" panose="02020603050405020304" pitchFamily="18" charset="0"/>
              </a:rPr>
              <a:t>5. Державна служба статистики. Офіційний веб-сайт. </a:t>
            </a:r>
            <a:r>
              <a:rPr lang="en-US" sz="1600" dirty="0">
                <a:latin typeface="Times New Roman" panose="02020603050405020304" pitchFamily="18" charset="0"/>
                <a:cs typeface="Times New Roman" panose="02020603050405020304" pitchFamily="18" charset="0"/>
              </a:rPr>
              <a:t>URL: </a:t>
            </a:r>
            <a:r>
              <a:rPr lang="en-US" sz="1600" dirty="0">
                <a:latin typeface="Times New Roman" panose="02020603050405020304" pitchFamily="18" charset="0"/>
                <a:cs typeface="Times New Roman" panose="02020603050405020304" pitchFamily="18" charset="0"/>
                <a:hlinkClick r:id="rId4"/>
              </a:rPr>
              <a:t>http://www.ukrstat.gov.ua</a:t>
            </a:r>
            <a:endParaRPr lang="en-US" sz="1600" dirty="0">
              <a:latin typeface="Times New Roman" panose="02020603050405020304" pitchFamily="18" charset="0"/>
              <a:cs typeface="Times New Roman" panose="02020603050405020304" pitchFamily="18" charset="0"/>
            </a:endParaRPr>
          </a:p>
          <a:p>
            <a:pPr algn="just">
              <a:lnSpc>
                <a:spcPct val="100000"/>
              </a:lnSpc>
            </a:pPr>
            <a:r>
              <a:rPr lang="en-US" sz="1600" dirty="0">
                <a:latin typeface="Times New Roman" panose="02020603050405020304" pitchFamily="18" charset="0"/>
                <a:cs typeface="Times New Roman" panose="02020603050405020304" pitchFamily="18" charset="0"/>
              </a:rPr>
              <a:t>6. </a:t>
            </a:r>
            <a:r>
              <a:rPr lang="uk-UA" sz="1600" dirty="0" err="1">
                <a:latin typeface="Times New Roman" panose="02020603050405020304" pitchFamily="18" charset="0"/>
                <a:cs typeface="Times New Roman" panose="02020603050405020304" pitchFamily="18" charset="0"/>
              </a:rPr>
              <a:t>Держпродспоживслужба</a:t>
            </a:r>
            <a:r>
              <a:rPr lang="uk-UA" sz="1600" dirty="0">
                <a:latin typeface="Times New Roman" panose="02020603050405020304" pitchFamily="18" charset="0"/>
                <a:cs typeface="Times New Roman" panose="02020603050405020304" pitchFamily="18" charset="0"/>
              </a:rPr>
              <a:t>. Офіційний веб-сайт. </a:t>
            </a:r>
            <a:r>
              <a:rPr lang="en-US" sz="1600" dirty="0">
                <a:latin typeface="Times New Roman" panose="02020603050405020304" pitchFamily="18" charset="0"/>
                <a:cs typeface="Times New Roman" panose="02020603050405020304" pitchFamily="18" charset="0"/>
              </a:rPr>
              <a:t>URL: </a:t>
            </a:r>
            <a:r>
              <a:rPr lang="en-US" sz="1600" dirty="0">
                <a:latin typeface="Times New Roman" panose="02020603050405020304" pitchFamily="18" charset="0"/>
                <a:cs typeface="Times New Roman" panose="02020603050405020304" pitchFamily="18" charset="0"/>
                <a:hlinkClick r:id="rId5"/>
              </a:rPr>
              <a:t>http://www.dpss.gov.ua</a:t>
            </a:r>
            <a:endParaRPr lang="uk-UA" sz="1600" dirty="0">
              <a:latin typeface="Times New Roman" panose="02020603050405020304" pitchFamily="18" charset="0"/>
              <a:cs typeface="Times New Roman" panose="02020603050405020304" pitchFamily="18" charset="0"/>
            </a:endParaRPr>
          </a:p>
          <a:p>
            <a:pPr algn="just">
              <a:lnSpc>
                <a:spcPct val="150000"/>
              </a:lnSpc>
            </a:pPr>
            <a:r>
              <a:rPr lang="uk-UA" sz="1400" dirty="0">
                <a:latin typeface="Times New Roman" panose="02020603050405020304" pitchFamily="18" charset="0"/>
                <a:cs typeface="Times New Roman" panose="02020603050405020304" pitchFamily="18" charset="0"/>
              </a:rPr>
              <a:t>7. Інтерактивна карта пасік України за областями. </a:t>
            </a:r>
            <a:r>
              <a:rPr lang="en-US" sz="1400" dirty="0">
                <a:latin typeface="Times New Roman" panose="02020603050405020304" pitchFamily="18" charset="0"/>
                <a:cs typeface="Times New Roman" panose="02020603050405020304" pitchFamily="18" charset="0"/>
              </a:rPr>
              <a:t>URL: </a:t>
            </a:r>
            <a:r>
              <a:rPr lang="en-US" sz="1400" dirty="0">
                <a:latin typeface="Times New Roman" panose="02020603050405020304" pitchFamily="18" charset="0"/>
                <a:cs typeface="Times New Roman" panose="02020603050405020304" pitchFamily="18" charset="0"/>
                <a:hlinkClick r:id="rId6"/>
              </a:rPr>
              <a:t>https://www.kurkul.com.ua</a:t>
            </a:r>
            <a:endParaRPr lang="en-US" sz="1400" dirty="0">
              <a:latin typeface="Times New Roman" panose="02020603050405020304" pitchFamily="18" charset="0"/>
              <a:cs typeface="Times New Roman" panose="02020603050405020304" pitchFamily="18" charset="0"/>
            </a:endParaRPr>
          </a:p>
          <a:p>
            <a:pPr algn="just">
              <a:lnSpc>
                <a:spcPct val="150000"/>
              </a:lnSpc>
            </a:pPr>
            <a:r>
              <a:rPr lang="uk-UA" sz="1400" dirty="0">
                <a:latin typeface="Times New Roman" panose="02020603050405020304" pitchFamily="18" charset="0"/>
                <a:cs typeface="Times New Roman" panose="02020603050405020304" pitchFamily="18" charset="0"/>
              </a:rPr>
              <a:t>8. Департамент агропромислового розвитку Черкаської ОДА. Попередження отруєння бджіл є спільним завданням влади, бджолярів та сільгоспвиробників. </a:t>
            </a:r>
            <a:endParaRPr lang="en-US" sz="1400" dirty="0">
              <a:latin typeface="Times New Roman" panose="02020603050405020304" pitchFamily="18" charset="0"/>
              <a:cs typeface="Times New Roman" panose="02020603050405020304" pitchFamily="18" charset="0"/>
            </a:endParaRPr>
          </a:p>
          <a:p>
            <a:pPr algn="just">
              <a:lnSpc>
                <a:spcPct val="150000"/>
              </a:lnSpc>
            </a:pPr>
            <a:r>
              <a:rPr lang="en-US" sz="1400" dirty="0">
                <a:latin typeface="Times New Roman" panose="02020603050405020304" pitchFamily="18" charset="0"/>
                <a:cs typeface="Times New Roman" panose="02020603050405020304" pitchFamily="18" charset="0"/>
              </a:rPr>
              <a:t>URL: </a:t>
            </a:r>
            <a:r>
              <a:rPr lang="en-US" sz="1400" dirty="0">
                <a:latin typeface="Times New Roman" panose="02020603050405020304" pitchFamily="18" charset="0"/>
                <a:cs typeface="Times New Roman" panose="02020603050405020304" pitchFamily="18" charset="0"/>
                <a:hlinkClick r:id="rId7"/>
              </a:rPr>
              <a:t>https://www.apkck.gov.ua/?page=post&amp;id=2716</a:t>
            </a:r>
            <a:endParaRPr lang="uk-UA" sz="1400" dirty="0">
              <a:latin typeface="Times New Roman" panose="02020603050405020304" pitchFamily="18" charset="0"/>
              <a:cs typeface="Times New Roman" panose="02020603050405020304" pitchFamily="18" charset="0"/>
            </a:endParaRPr>
          </a:p>
          <a:p>
            <a:pPr algn="just">
              <a:lnSpc>
                <a:spcPct val="150000"/>
              </a:lnSpc>
            </a:pPr>
            <a:r>
              <a:rPr lang="uk-UA" sz="1400" dirty="0">
                <a:latin typeface="Times New Roman" panose="02020603050405020304" pitchFamily="18" charset="0"/>
                <a:cs typeface="Times New Roman" panose="02020603050405020304" pitchFamily="18" charset="0"/>
              </a:rPr>
              <a:t>9. Аналіз регуляторного впливу (до проекту наказу Міністерства аграрної політики та продовольства України «Про внесення змін до наказу Міністерства розвитку економіки, торгівлі та сільського господарства України від 19 лютого 2021 року №338). </a:t>
            </a:r>
            <a:endParaRPr lang="en-US" sz="1400" dirty="0">
              <a:latin typeface="Times New Roman" panose="02020603050405020304" pitchFamily="18" charset="0"/>
              <a:cs typeface="Times New Roman" panose="02020603050405020304" pitchFamily="18" charset="0"/>
            </a:endParaRPr>
          </a:p>
          <a:p>
            <a:pPr algn="just">
              <a:lnSpc>
                <a:spcPct val="150000"/>
              </a:lnSpc>
            </a:pPr>
            <a:r>
              <a:rPr lang="en-US" sz="1400" dirty="0">
                <a:latin typeface="Times New Roman" panose="02020603050405020304" pitchFamily="18" charset="0"/>
                <a:cs typeface="Times New Roman" panose="02020603050405020304" pitchFamily="18" charset="0"/>
              </a:rPr>
              <a:t>URL: </a:t>
            </a:r>
            <a:r>
              <a:rPr lang="en-US" sz="1400" dirty="0">
                <a:latin typeface="Times New Roman" panose="02020603050405020304" pitchFamily="18" charset="0"/>
                <a:cs typeface="Times New Roman" panose="02020603050405020304" pitchFamily="18" charset="0"/>
                <a:hlinkClick r:id="rId8"/>
              </a:rPr>
              <a:t>https://www.minagro.gov.ua</a:t>
            </a:r>
            <a:endParaRPr lang="uk-UA" sz="1400" dirty="0">
              <a:latin typeface="Times New Roman" panose="02020603050405020304" pitchFamily="18" charset="0"/>
              <a:cs typeface="Times New Roman" panose="02020603050405020304" pitchFamily="18" charset="0"/>
            </a:endParaRPr>
          </a:p>
          <a:p>
            <a:pPr algn="just">
              <a:lnSpc>
                <a:spcPct val="150000"/>
              </a:lnSpc>
            </a:pPr>
            <a:r>
              <a:rPr lang="uk-UA" sz="1400" dirty="0">
                <a:latin typeface="Times New Roman" panose="02020603050405020304" pitchFamily="18" charset="0"/>
                <a:cs typeface="Times New Roman" panose="02020603050405020304" pitchFamily="18" charset="0"/>
              </a:rPr>
              <a:t>10. Аграрії зменшили застосування пестицидів на 3%. </a:t>
            </a:r>
            <a:r>
              <a:rPr lang="en-US" sz="1400" dirty="0">
                <a:latin typeface="Times New Roman" panose="02020603050405020304" pitchFamily="18" charset="0"/>
                <a:cs typeface="Times New Roman" panose="02020603050405020304" pitchFamily="18" charset="0"/>
              </a:rPr>
              <a:t>URL: https://www.kurkul.com.news</a:t>
            </a:r>
          </a:p>
          <a:p>
            <a:pPr algn="just">
              <a:lnSpc>
                <a:spcPct val="150000"/>
              </a:lnSpc>
            </a:pPr>
            <a:endParaRPr lang="en-US" sz="1200" dirty="0">
              <a:latin typeface="Times New Roman" panose="02020603050405020304" pitchFamily="18" charset="0"/>
              <a:cs typeface="Times New Roman" panose="02020603050405020304" pitchFamily="18" charset="0"/>
            </a:endParaRPr>
          </a:p>
          <a:p>
            <a:pPr algn="just">
              <a:lnSpc>
                <a:spcPct val="150000"/>
              </a:lnSpc>
            </a:pPr>
            <a:endParaRPr lang="ru-RU" sz="1400" dirty="0">
              <a:latin typeface="Times New Roman" panose="02020603050405020304" pitchFamily="18" charset="0"/>
              <a:cs typeface="Times New Roman" panose="02020603050405020304" pitchFamily="18" charset="0"/>
            </a:endParaRPr>
          </a:p>
        </p:txBody>
      </p:sp>
      <p:sp>
        <p:nvSpPr>
          <p:cNvPr id="4"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16</a:t>
            </a:r>
            <a:endParaRPr dirty="0"/>
          </a:p>
        </p:txBody>
      </p:sp>
    </p:spTree>
    <p:extLst>
      <p:ext uri="{BB962C8B-B14F-4D97-AF65-F5344CB8AC3E}">
        <p14:creationId xmlns:p14="http://schemas.microsoft.com/office/powerpoint/2010/main" val="1739250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73457" y="736978"/>
            <a:ext cx="10426889" cy="5090616"/>
          </a:xfrm>
        </p:spPr>
        <p:txBody>
          <a:bodyPr>
            <a:noAutofit/>
          </a:bodyPr>
          <a:lstStyle/>
          <a:p>
            <a:pPr algn="just">
              <a:lnSpc>
                <a:spcPct val="150000"/>
              </a:lnSpc>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Бджоли</a:t>
            </a:r>
            <a:r>
              <a:rPr lang="ru-RU" sz="2000" dirty="0">
                <a:latin typeface="Times New Roman" panose="02020603050405020304" pitchFamily="18" charset="0"/>
                <a:cs typeface="Times New Roman" panose="02020603050405020304" pitchFamily="18" charset="0"/>
              </a:rPr>
              <a:t> - як </a:t>
            </a:r>
            <a:r>
              <a:rPr lang="ru-RU" sz="2000" dirty="0" err="1">
                <a:latin typeface="Times New Roman" panose="02020603050405020304" pitchFamily="18" charset="0"/>
                <a:cs typeface="Times New Roman" panose="02020603050405020304" pitchFamily="18" charset="0"/>
              </a:rPr>
              <a:t>представники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Комахи</a:t>
            </a:r>
            <a:r>
              <a:rPr lang="ru-RU" sz="2000" dirty="0">
                <a:latin typeface="Times New Roman" panose="02020603050405020304" pitchFamily="18" charset="0"/>
                <a:cs typeface="Times New Roman" panose="02020603050405020304" pitchFamily="18" charset="0"/>
              </a:rPr>
              <a:t> є </a:t>
            </a:r>
            <a:r>
              <a:rPr lang="ru-RU" sz="2000" dirty="0" err="1">
                <a:latin typeface="Times New Roman" panose="02020603050405020304" pitchFamily="18" charset="0"/>
                <a:cs typeface="Times New Roman" panose="02020603050405020304" pitchFamily="18" charset="0"/>
              </a:rPr>
              <a:t>дуже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важливим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екосистеми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невтомні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трудівниці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запилюючи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різноманітні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рослини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продовжують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життя</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планеті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Водночас</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дарують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людству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цінні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продукти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харчування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по праву </a:t>
            </a:r>
            <a:r>
              <a:rPr lang="ru-RU" sz="2000" dirty="0" err="1">
                <a:latin typeface="Times New Roman" panose="02020603050405020304" pitchFamily="18" charset="0"/>
                <a:cs typeface="Times New Roman" panose="02020603050405020304" pitchFamily="18" charset="0"/>
              </a:rPr>
              <a:t>вважаються</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природними</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антибіотиками</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Проте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надмірна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діяльність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аграріїв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вкрай</a:t>
            </a:r>
            <a:r>
              <a:rPr lang="ru-RU" sz="2000" dirty="0">
                <a:latin typeface="Times New Roman" panose="02020603050405020304" pitchFamily="18" charset="0"/>
                <a:cs typeface="Times New Roman" panose="02020603050405020304" pitchFamily="18" charset="0"/>
              </a:rPr>
              <a:t> негативно </a:t>
            </a:r>
            <a:r>
              <a:rPr lang="ru-RU" sz="2000" dirty="0" err="1">
                <a:latin typeface="Times New Roman" panose="02020603050405020304" pitchFamily="18" charset="0"/>
                <a:cs typeface="Times New Roman" panose="02020603050405020304" pitchFamily="18" charset="0"/>
              </a:rPr>
              <a:t>впливає</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продуктивність</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життєдіяльність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бджолосімей</a:t>
            </a:r>
            <a:r>
              <a:rPr lang="ru-RU" sz="2000" dirty="0">
                <a:latin typeface="Times New Roman" panose="02020603050405020304" pitchFamily="18" charset="0"/>
                <a:cs typeface="Times New Roman" panose="02020603050405020304" pitchFamily="18" charset="0"/>
              </a:rPr>
              <a:t> в </a:t>
            </a:r>
            <a:r>
              <a:rPr lang="ru-RU" sz="2000" dirty="0" err="1">
                <a:latin typeface="Times New Roman" panose="02020603050405020304" pitchFamily="18" charset="0"/>
                <a:cs typeface="Times New Roman" panose="02020603050405020304" pitchFamily="18" charset="0"/>
              </a:rPr>
              <a:t>Україні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зумовлено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щорічним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використання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орутохімікатів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пестицидів</a:t>
            </a:r>
            <a:r>
              <a:rPr lang="ru-RU" sz="2000" dirty="0">
                <a:latin typeface="Times New Roman" panose="02020603050405020304" pitchFamily="18" charset="0"/>
                <a:cs typeface="Times New Roman" panose="02020603050405020304" pitchFamily="18" charset="0"/>
              </a:rPr>
              <a:t>) на </a:t>
            </a:r>
            <a:r>
              <a:rPr lang="ru-RU" sz="2000" dirty="0" err="1">
                <a:latin typeface="Times New Roman" panose="02020603050405020304" pitchFamily="18" charset="0"/>
                <a:cs typeface="Times New Roman" panose="02020603050405020304" pitchFamily="18" charset="0"/>
              </a:rPr>
              <a:t>сільськогосподарських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угіддях</a:t>
            </a:r>
            <a:r>
              <a:rPr lang="ru-RU" sz="2000" dirty="0">
                <a:latin typeface="Times New Roman" panose="02020603050405020304" pitchFamily="18" charset="0"/>
                <a:cs typeface="Times New Roman" panose="02020603050405020304" pitchFamily="18" charset="0"/>
              </a:rPr>
              <a:t>. При </a:t>
            </a:r>
            <a:r>
              <a:rPr lang="ru-RU" sz="2000" dirty="0" err="1">
                <a:latin typeface="Times New Roman" panose="02020603050405020304" pitchFamily="18" charset="0"/>
                <a:cs typeface="Times New Roman" panose="02020603050405020304" pitchFamily="18" charset="0"/>
              </a:rPr>
              <a:t>безпосередньому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контакті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медоносних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бджіл</a:t>
            </a:r>
            <a:r>
              <a:rPr lang="ru-RU" sz="2000" dirty="0">
                <a:latin typeface="Times New Roman" panose="02020603050405020304" pitchFamily="18" charset="0"/>
                <a:cs typeface="Times New Roman" panose="02020603050405020304" pitchFamily="18" charset="0"/>
              </a:rPr>
              <a:t> з пестицидами </a:t>
            </a:r>
            <a:r>
              <a:rPr lang="ru-RU" sz="2000" dirty="0" err="1">
                <a:latin typeface="Times New Roman" panose="02020603050405020304" pitchFamily="18" charset="0"/>
                <a:cs typeface="Times New Roman" panose="02020603050405020304" pitchFamily="18" charset="0"/>
              </a:rPr>
              <a:t>спостерігається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масове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отруєння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загибель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сімей</a:t>
            </a:r>
            <a:r>
              <a:rPr lang="ru-RU" sz="2000" dirty="0">
                <a:latin typeface="Times New Roman" panose="02020603050405020304" pitchFamily="18" charset="0"/>
                <a:cs typeface="Times New Roman" panose="02020603050405020304" pitchFamily="18" charset="0"/>
              </a:rPr>
              <a:t>, а </a:t>
            </a:r>
            <a:r>
              <a:rPr lang="ru-RU" sz="2000" dirty="0" err="1">
                <a:latin typeface="Times New Roman" panose="02020603050405020304" pitchFamily="18" charset="0"/>
                <a:cs typeface="Times New Roman" panose="02020603050405020304" pitchFamily="18" charset="0"/>
              </a:rPr>
              <a:t>також</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знижується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продуктів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бджільництва</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страждають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кормові</a:t>
            </a:r>
            <a:r>
              <a:rPr lang="ru-RU" sz="2000" dirty="0">
                <a:latin typeface="Times New Roman" panose="02020603050405020304" pitchFamily="18" charset="0"/>
                <a:cs typeface="Times New Roman" panose="02020603050405020304" pitchFamily="18" charset="0"/>
              </a:rPr>
              <a:t> запаси.</a:t>
            </a:r>
            <a:r>
              <a:rPr lang="ru-RU" sz="1600" dirty="0">
                <a:latin typeface="Times New Roman" panose="02020603050405020304" pitchFamily="18" charset="0"/>
                <a:cs typeface="Times New Roman" panose="02020603050405020304" pitchFamily="18" charset="0"/>
              </a:rPr>
              <a:t/>
            </a:r>
            <a:br>
              <a:rPr lang="ru-RU" sz="1600" dirty="0">
                <a:latin typeface="Times New Roman" panose="02020603050405020304" pitchFamily="18" charset="0"/>
                <a:cs typeface="Times New Roman" panose="02020603050405020304" pitchFamily="18" charset="0"/>
              </a:rPr>
            </a:br>
            <a:endParaRPr lang="ru-RU" sz="1600" dirty="0">
              <a:latin typeface="Times New Roman" panose="02020603050405020304" pitchFamily="18" charset="0"/>
              <a:cs typeface="Times New Roman" panose="02020603050405020304" pitchFamily="18" charset="0"/>
            </a:endParaRPr>
          </a:p>
        </p:txBody>
      </p:sp>
      <p:sp>
        <p:nvSpPr>
          <p:cNvPr id="3"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2</a:t>
            </a:r>
            <a:endParaRPr dirty="0"/>
          </a:p>
        </p:txBody>
      </p:sp>
    </p:spTree>
    <p:extLst>
      <p:ext uri="{BB962C8B-B14F-4D97-AF65-F5344CB8AC3E}">
        <p14:creationId xmlns:p14="http://schemas.microsoft.com/office/powerpoint/2010/main" val="3188291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75249" y="409434"/>
            <a:ext cx="10635176" cy="1569492"/>
          </a:xfrm>
        </p:spPr>
        <p:txBody>
          <a:bodyPr>
            <a:normAutofit fontScale="90000"/>
          </a:bodyPr>
          <a:lstStyle/>
          <a:p>
            <a:pPr algn="just">
              <a:lnSpc>
                <a:spcPct val="150000"/>
              </a:lnSpc>
            </a:pPr>
            <a:r>
              <a:rPr lang="uk-UA" dirty="0"/>
              <a:t>   </a:t>
            </a:r>
            <a:r>
              <a:rPr lang="uk-UA" sz="2200" b="1" dirty="0">
                <a:latin typeface="Times New Roman" panose="02020603050405020304" pitchFamily="18" charset="0"/>
                <a:cs typeface="Times New Roman" panose="02020603050405020304" pitchFamily="18" charset="0"/>
              </a:rPr>
              <a:t>Мета дослідження:</a:t>
            </a:r>
            <a:r>
              <a:rPr lang="uk-UA" sz="2200" dirty="0">
                <a:latin typeface="Times New Roman" panose="02020603050405020304" pitchFamily="18" charset="0"/>
                <a:cs typeface="Times New Roman" panose="02020603050405020304" pitchFamily="18" charset="0"/>
              </a:rPr>
              <a:t> дослідити життєдіяльність та продуктивність бджоли медоносної під впливом використання пестицидів на сільськогосподарських угіддях.</a:t>
            </a:r>
            <a:endParaRPr lang="ru-RU" dirty="0"/>
          </a:p>
        </p:txBody>
      </p:sp>
      <p:sp>
        <p:nvSpPr>
          <p:cNvPr id="3" name="Подзаголовок 2"/>
          <p:cNvSpPr>
            <a:spLocks noGrp="1"/>
          </p:cNvSpPr>
          <p:nvPr>
            <p:ph type="subTitle" idx="1"/>
          </p:nvPr>
        </p:nvSpPr>
        <p:spPr>
          <a:xfrm>
            <a:off x="675249" y="2129051"/>
            <a:ext cx="10635176" cy="3916907"/>
          </a:xfrm>
        </p:spPr>
        <p:txBody>
          <a:bodyPr>
            <a:normAutofit/>
          </a:bodyPr>
          <a:lstStyle/>
          <a:p>
            <a:pPr algn="just">
              <a:lnSpc>
                <a:spcPct val="150000"/>
              </a:lnSpc>
            </a:pPr>
            <a:r>
              <a:rPr lang="uk-UA" sz="2000" dirty="0">
                <a:latin typeface="Times New Roman" panose="02020603050405020304" pitchFamily="18" charset="0"/>
                <a:cs typeface="Times New Roman" panose="02020603050405020304" pitchFamily="18" charset="0"/>
              </a:rPr>
              <a:t>       Для досягнення поставленої мети необхідно вирішити ряд </a:t>
            </a:r>
            <a:r>
              <a:rPr lang="uk-UA" sz="2000" b="1" dirty="0">
                <a:latin typeface="Times New Roman" panose="02020603050405020304" pitchFamily="18" charset="0"/>
                <a:cs typeface="Times New Roman" panose="02020603050405020304" pitchFamily="18" charset="0"/>
              </a:rPr>
              <a:t>завдань</a:t>
            </a:r>
            <a:r>
              <a:rPr lang="uk-UA"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algn="just">
              <a:lnSpc>
                <a:spcPct val="150000"/>
              </a:lnSpc>
            </a:pPr>
            <a:r>
              <a:rPr lang="uk-UA" sz="2000" dirty="0">
                <a:latin typeface="Times New Roman" panose="02020603050405020304" pitchFamily="18" charset="0"/>
                <a:cs typeface="Times New Roman" panose="02020603050405020304" pitchFamily="18" charset="0"/>
              </a:rPr>
              <a:t>- опрацювати літературу з різноманітних джерел, яка розкриває проблему;</a:t>
            </a:r>
            <a:endParaRPr lang="ru-RU" sz="2000" dirty="0">
              <a:latin typeface="Times New Roman" panose="02020603050405020304" pitchFamily="18" charset="0"/>
              <a:cs typeface="Times New Roman" panose="02020603050405020304" pitchFamily="18" charset="0"/>
            </a:endParaRPr>
          </a:p>
          <a:p>
            <a:pPr algn="just">
              <a:lnSpc>
                <a:spcPct val="150000"/>
              </a:lnSpc>
            </a:pPr>
            <a:r>
              <a:rPr lang="uk-UA" sz="2000" dirty="0">
                <a:latin typeface="Times New Roman" panose="02020603050405020304" pitchFamily="18" charset="0"/>
                <a:cs typeface="Times New Roman" panose="02020603050405020304" pitchFamily="18" charset="0"/>
              </a:rPr>
              <a:t>- проаналізувати статистичні дані у вигляді ілюстративного матеріалу;</a:t>
            </a:r>
            <a:endParaRPr lang="ru-RU" sz="2000" dirty="0">
              <a:latin typeface="Times New Roman" panose="02020603050405020304" pitchFamily="18" charset="0"/>
              <a:cs typeface="Times New Roman" panose="02020603050405020304" pitchFamily="18" charset="0"/>
            </a:endParaRPr>
          </a:p>
          <a:p>
            <a:pPr algn="just">
              <a:lnSpc>
                <a:spcPct val="160000"/>
              </a:lnSpc>
            </a:pPr>
            <a:r>
              <a:rPr lang="uk-UA" sz="2000" dirty="0">
                <a:latin typeface="Times New Roman" panose="02020603050405020304" pitchFamily="18" charset="0"/>
                <a:cs typeface="Times New Roman" panose="02020603050405020304" pitchFamily="18" charset="0"/>
              </a:rPr>
              <a:t>- на основі зібраної інформації скласти власні графіки, діаграми та таблиці в яких      показати вплив пестицидів на життєдіяльність та продуктивність бджіл на території України;</a:t>
            </a:r>
            <a:endParaRPr lang="ru-RU" sz="2000" dirty="0">
              <a:latin typeface="Times New Roman" panose="02020603050405020304" pitchFamily="18" charset="0"/>
              <a:cs typeface="Times New Roman" panose="02020603050405020304" pitchFamily="18" charset="0"/>
            </a:endParaRPr>
          </a:p>
          <a:p>
            <a:pPr algn="just">
              <a:lnSpc>
                <a:spcPct val="150000"/>
              </a:lnSpc>
            </a:pPr>
            <a:r>
              <a:rPr lang="uk-UA" sz="2000" dirty="0">
                <a:latin typeface="Times New Roman" panose="02020603050405020304" pitchFamily="18" charset="0"/>
                <a:cs typeface="Times New Roman" panose="02020603050405020304" pitchFamily="18" charset="0"/>
              </a:rPr>
              <a:t>- узагальнити зібраний матеріал та оформити звіт з даної теми.</a:t>
            </a:r>
            <a:endParaRPr lang="ru-RU" sz="2000" dirty="0">
              <a:latin typeface="Times New Roman" panose="02020603050405020304" pitchFamily="18" charset="0"/>
              <a:cs typeface="Times New Roman" panose="02020603050405020304" pitchFamily="18" charset="0"/>
            </a:endParaRPr>
          </a:p>
          <a:p>
            <a:endParaRPr lang="ru-RU" dirty="0"/>
          </a:p>
        </p:txBody>
      </p:sp>
      <p:sp>
        <p:nvSpPr>
          <p:cNvPr id="4"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3</a:t>
            </a:r>
            <a:endParaRPr dirty="0"/>
          </a:p>
        </p:txBody>
      </p:sp>
    </p:spTree>
    <p:extLst>
      <p:ext uri="{BB962C8B-B14F-4D97-AF65-F5344CB8AC3E}">
        <p14:creationId xmlns:p14="http://schemas.microsoft.com/office/powerpoint/2010/main" val="301890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75249" y="1146410"/>
            <a:ext cx="10635176" cy="2292825"/>
          </a:xfrm>
        </p:spPr>
        <p:txBody>
          <a:bodyPr>
            <a:normAutofit/>
          </a:bodyPr>
          <a:lstStyle/>
          <a:p>
            <a:pPr algn="just">
              <a:lnSpc>
                <a:spcPct val="150000"/>
              </a:lnSpc>
            </a:pPr>
            <a:r>
              <a:rPr lang="uk-UA" sz="2200" b="1"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Об</a:t>
            </a:r>
            <a:r>
              <a:rPr lang="ru-RU" sz="2000" b="1" dirty="0">
                <a:latin typeface="Times New Roman" panose="02020603050405020304" pitchFamily="18" charset="0"/>
                <a:cs typeface="Times New Roman" panose="02020603050405020304" pitchFamily="18" charset="0"/>
              </a:rPr>
              <a:t>’</a:t>
            </a:r>
            <a:r>
              <a:rPr lang="uk-UA" sz="2000" b="1" dirty="0" err="1">
                <a:latin typeface="Times New Roman" panose="02020603050405020304" pitchFamily="18" charset="0"/>
                <a:cs typeface="Times New Roman" panose="02020603050405020304" pitchFamily="18" charset="0"/>
              </a:rPr>
              <a:t>єкт</a:t>
            </a:r>
            <a:r>
              <a:rPr lang="uk-UA" sz="2000" b="1" dirty="0">
                <a:latin typeface="Times New Roman" panose="02020603050405020304" pitchFamily="18" charset="0"/>
                <a:cs typeface="Times New Roman" panose="02020603050405020304" pitchFamily="18" charset="0"/>
              </a:rPr>
              <a:t> дослідження:</a:t>
            </a:r>
            <a:r>
              <a:rPr lang="uk-UA" sz="2000" dirty="0">
                <a:latin typeface="Times New Roman" panose="02020603050405020304" pitchFamily="18" charset="0"/>
                <a:cs typeface="Times New Roman" panose="02020603050405020304" pitchFamily="18" charset="0"/>
              </a:rPr>
              <a:t> бджола медоносна класу Комахи, типу Членистоногі.</a:t>
            </a: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 </a:t>
            </a:r>
            <a:br>
              <a:rPr lang="uk-UA" sz="2000" b="1"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        Предмет дослідження: </a:t>
            </a:r>
            <a:r>
              <a:rPr lang="uk-UA" sz="2000" dirty="0">
                <a:latin typeface="Times New Roman" panose="02020603050405020304" pitchFamily="18" charset="0"/>
                <a:cs typeface="Times New Roman" panose="02020603050405020304" pitchFamily="18" charset="0"/>
              </a:rPr>
              <a:t>вплив отрутохімікатів (пестицидів) на життєдіяльність та продуктивність бджоли медоносної, як фактор забруднення довкілля.</a:t>
            </a:r>
            <a:endParaRPr lang="ru-RU" sz="2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75249" y="3848668"/>
            <a:ext cx="10635176" cy="1555845"/>
          </a:xfrm>
        </p:spPr>
        <p:txBody>
          <a:bodyPr>
            <a:normAutofit/>
          </a:bodyPr>
          <a:lstStyle/>
          <a:p>
            <a:pPr algn="just">
              <a:lnSpc>
                <a:spcPct val="150000"/>
              </a:lnSpc>
            </a:pPr>
            <a:r>
              <a:rPr lang="uk-UA" sz="2000" dirty="0">
                <a:latin typeface="Times New Roman" panose="02020603050405020304" pitchFamily="18" charset="0"/>
                <a:cs typeface="Times New Roman" panose="02020603050405020304" pitchFamily="18" charset="0"/>
              </a:rPr>
              <a:t>       </a:t>
            </a:r>
            <a:r>
              <a:rPr lang="uk-UA" sz="2000" b="1" dirty="0">
                <a:latin typeface="Times New Roman" panose="02020603050405020304" pitchFamily="18" charset="0"/>
                <a:cs typeface="Times New Roman" panose="02020603050405020304" pitchFamily="18" charset="0"/>
              </a:rPr>
              <a:t>Методи дослідження: </a:t>
            </a:r>
            <a:r>
              <a:rPr lang="uk-UA" sz="2000" dirty="0">
                <a:latin typeface="Times New Roman" panose="02020603050405020304" pitchFamily="18" charset="0"/>
                <a:cs typeface="Times New Roman" panose="02020603050405020304" pitchFamily="18" charset="0"/>
              </a:rPr>
              <a:t>робота з інформацією, аналіз, порівняльно-описовий, статистичний, моделювання, узагальнення.</a:t>
            </a:r>
            <a:endParaRPr lang="ru-RU" dirty="0"/>
          </a:p>
        </p:txBody>
      </p:sp>
      <p:sp>
        <p:nvSpPr>
          <p:cNvPr id="4"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4</a:t>
            </a:r>
            <a:endParaRPr dirty="0"/>
          </a:p>
        </p:txBody>
      </p:sp>
    </p:spTree>
    <p:extLst>
      <p:ext uri="{BB962C8B-B14F-4D97-AF65-F5344CB8AC3E}">
        <p14:creationId xmlns:p14="http://schemas.microsoft.com/office/powerpoint/2010/main" val="2917687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55092" y="450376"/>
            <a:ext cx="10877266" cy="2879678"/>
          </a:xfrm>
        </p:spPr>
        <p:txBody>
          <a:bodyPr>
            <a:noAutofit/>
          </a:bodyPr>
          <a:lstStyle/>
          <a:p>
            <a:pPr algn="just">
              <a:lnSpc>
                <a:spcPct val="150000"/>
              </a:lnSpc>
            </a:pPr>
            <a:r>
              <a:rPr lang="uk-UA" sz="2000" dirty="0">
                <a:latin typeface="Times New Roman" panose="02020603050405020304" pitchFamily="18" charset="0"/>
                <a:cs typeface="Times New Roman" panose="02020603050405020304" pitchFamily="18" charset="0"/>
              </a:rPr>
              <a:t>     У ХХІ столітті значно зросло значення бджіл як живого індикатора стану довкілля, адже ці представники членистоногих є невід’ємною частиною біогеоценозу. Проте в останні роки спостерігається нестійка тенденція розвитку бджільництва в Україні згідно з даними Державної служби статистики (дані за 2022 рік наведено без урахування тимчасово окупованих російською федерацією територій України, а також територій на яких проводилися бойові дії).</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Таблиця 1.</a:t>
            </a:r>
            <a:endParaRPr lang="ru-RU" sz="2000" i="1" dirty="0">
              <a:latin typeface="Times New Roman" panose="02020603050405020304" pitchFamily="18" charset="0"/>
              <a:cs typeface="Times New Roman" panose="02020603050405020304" pitchFamily="18" charset="0"/>
            </a:endParaRPr>
          </a:p>
        </p:txBody>
      </p:sp>
      <p:graphicFrame>
        <p:nvGraphicFramePr>
          <p:cNvPr id="16" name="Таблица 15"/>
          <p:cNvGraphicFramePr>
            <a:graphicFrameLocks noGrp="1"/>
          </p:cNvGraphicFramePr>
          <p:nvPr>
            <p:extLst>
              <p:ext uri="{D42A27DB-BD31-4B8C-83A1-F6EECF244321}">
                <p14:modId xmlns:p14="http://schemas.microsoft.com/office/powerpoint/2010/main" val="2085785659"/>
              </p:ext>
            </p:extLst>
          </p:nvPr>
        </p:nvGraphicFramePr>
        <p:xfrm>
          <a:off x="2009859" y="3642704"/>
          <a:ext cx="7574507" cy="2054712"/>
        </p:xfrm>
        <a:graphic>
          <a:graphicData uri="http://schemas.openxmlformats.org/drawingml/2006/table">
            <a:tbl>
              <a:tblPr firstRow="1" firstCol="1" bandRow="1">
                <a:tableStyleId>{5C22544A-7EE6-4342-B048-85BDC9FD1C3A}</a:tableStyleId>
              </a:tblPr>
              <a:tblGrid>
                <a:gridCol w="2861157">
                  <a:extLst>
                    <a:ext uri="{9D8B030D-6E8A-4147-A177-3AD203B41FA5}">
                      <a16:colId xmlns:a16="http://schemas.microsoft.com/office/drawing/2014/main" val="20000"/>
                    </a:ext>
                  </a:extLst>
                </a:gridCol>
                <a:gridCol w="921650">
                  <a:extLst>
                    <a:ext uri="{9D8B030D-6E8A-4147-A177-3AD203B41FA5}">
                      <a16:colId xmlns:a16="http://schemas.microsoft.com/office/drawing/2014/main" val="20001"/>
                    </a:ext>
                  </a:extLst>
                </a:gridCol>
                <a:gridCol w="921650">
                  <a:extLst>
                    <a:ext uri="{9D8B030D-6E8A-4147-A177-3AD203B41FA5}">
                      <a16:colId xmlns:a16="http://schemas.microsoft.com/office/drawing/2014/main" val="20002"/>
                    </a:ext>
                  </a:extLst>
                </a:gridCol>
                <a:gridCol w="921650">
                  <a:extLst>
                    <a:ext uri="{9D8B030D-6E8A-4147-A177-3AD203B41FA5}">
                      <a16:colId xmlns:a16="http://schemas.microsoft.com/office/drawing/2014/main" val="20003"/>
                    </a:ext>
                  </a:extLst>
                </a:gridCol>
                <a:gridCol w="921650">
                  <a:extLst>
                    <a:ext uri="{9D8B030D-6E8A-4147-A177-3AD203B41FA5}">
                      <a16:colId xmlns:a16="http://schemas.microsoft.com/office/drawing/2014/main" val="20004"/>
                    </a:ext>
                  </a:extLst>
                </a:gridCol>
                <a:gridCol w="1026750">
                  <a:extLst>
                    <a:ext uri="{9D8B030D-6E8A-4147-A177-3AD203B41FA5}">
                      <a16:colId xmlns:a16="http://schemas.microsoft.com/office/drawing/2014/main" val="20005"/>
                    </a:ext>
                  </a:extLst>
                </a:gridCol>
              </a:tblGrid>
              <a:tr h="340900">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Показники</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2018</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2019</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2020</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2021</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2022</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56906">
                <a:tc>
                  <a:txBody>
                    <a:bodyPr/>
                    <a:lstStyle/>
                    <a:p>
                      <a:pPr>
                        <a:lnSpc>
                          <a:spcPct val="107000"/>
                        </a:lnSpc>
                        <a:spcAft>
                          <a:spcPts val="0"/>
                        </a:spcAft>
                      </a:pPr>
                      <a:r>
                        <a:rPr lang="uk-UA" sz="2000" i="1" dirty="0">
                          <a:solidFill>
                            <a:schemeClr val="tx1"/>
                          </a:solidFill>
                          <a:effectLst/>
                          <a:latin typeface="Times New Roman" panose="02020603050405020304" pitchFamily="18" charset="0"/>
                          <a:cs typeface="Times New Roman" panose="02020603050405020304" pitchFamily="18" charset="0"/>
                        </a:rPr>
                        <a:t>Кількість пасік</a:t>
                      </a:r>
                    </a:p>
                    <a:p>
                      <a:pPr>
                        <a:lnSpc>
                          <a:spcPct val="107000"/>
                        </a:lnSpc>
                        <a:spcAft>
                          <a:spcPts val="0"/>
                        </a:spcAft>
                      </a:pPr>
                      <a:r>
                        <a:rPr lang="uk-UA" sz="2000" i="1" dirty="0">
                          <a:solidFill>
                            <a:schemeClr val="tx1"/>
                          </a:solidFill>
                          <a:effectLst/>
                          <a:latin typeface="Times New Roman" panose="02020603050405020304" pitchFamily="18" charset="0"/>
                          <a:cs typeface="Times New Roman" panose="02020603050405020304" pitchFamily="18" charset="0"/>
                        </a:rPr>
                        <a:t>тис. одиниць</a:t>
                      </a:r>
                      <a:endParaRPr lang="ru-RU" sz="20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effectLst/>
                          <a:latin typeface="Times New Roman" panose="02020603050405020304" pitchFamily="18" charset="0"/>
                          <a:cs typeface="Times New Roman" panose="02020603050405020304" pitchFamily="18" charset="0"/>
                        </a:rPr>
                        <a:t>32</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effectLst/>
                          <a:latin typeface="Times New Roman" panose="02020603050405020304" pitchFamily="18" charset="0"/>
                          <a:cs typeface="Times New Roman" panose="02020603050405020304" pitchFamily="18" charset="0"/>
                        </a:rPr>
                        <a:t>40</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a:effectLst/>
                          <a:latin typeface="Times New Roman" panose="02020603050405020304" pitchFamily="18" charset="0"/>
                          <a:cs typeface="Times New Roman" panose="02020603050405020304" pitchFamily="18" charset="0"/>
                        </a:rPr>
                        <a:t>42</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a:effectLst/>
                          <a:latin typeface="Times New Roman" panose="02020603050405020304" pitchFamily="18" charset="0"/>
                          <a:cs typeface="Times New Roman" panose="02020603050405020304" pitchFamily="18" charset="0"/>
                        </a:rPr>
                        <a:t>45</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effectLst/>
                          <a:latin typeface="Times New Roman" panose="02020603050405020304" pitchFamily="18" charset="0"/>
                          <a:cs typeface="Times New Roman" panose="02020603050405020304" pitchFamily="18" charset="0"/>
                        </a:rPr>
                        <a:t>49</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56906">
                <a:tc>
                  <a:txBody>
                    <a:bodyPr/>
                    <a:lstStyle/>
                    <a:p>
                      <a:pPr>
                        <a:lnSpc>
                          <a:spcPct val="107000"/>
                        </a:lnSpc>
                        <a:spcAft>
                          <a:spcPts val="0"/>
                        </a:spcAft>
                      </a:pPr>
                      <a:r>
                        <a:rPr lang="uk-UA" sz="2000" i="1" dirty="0">
                          <a:solidFill>
                            <a:schemeClr val="tx1"/>
                          </a:solidFill>
                          <a:effectLst/>
                          <a:latin typeface="Times New Roman" panose="02020603050405020304" pitchFamily="18" charset="0"/>
                          <a:cs typeface="Times New Roman" panose="02020603050405020304" pitchFamily="18" charset="0"/>
                        </a:rPr>
                        <a:t>Кількість бджолосімей млн осіб</a:t>
                      </a:r>
                      <a:endParaRPr lang="ru-RU" sz="20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effectLst/>
                          <a:latin typeface="Times New Roman" panose="02020603050405020304" pitchFamily="18" charset="0"/>
                          <a:cs typeface="Times New Roman" panose="02020603050405020304" pitchFamily="18" charset="0"/>
                        </a:rPr>
                        <a:t>2601</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effectLst/>
                          <a:latin typeface="Times New Roman" panose="02020603050405020304" pitchFamily="18" charset="0"/>
                          <a:cs typeface="Times New Roman" panose="02020603050405020304" pitchFamily="18" charset="0"/>
                        </a:rPr>
                        <a:t>2633</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effectLst/>
                          <a:latin typeface="Times New Roman" panose="02020603050405020304" pitchFamily="18" charset="0"/>
                          <a:cs typeface="Times New Roman" panose="02020603050405020304" pitchFamily="18" charset="0"/>
                        </a:rPr>
                        <a:t>2594</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effectLst/>
                          <a:latin typeface="Times New Roman" panose="02020603050405020304" pitchFamily="18" charset="0"/>
                          <a:cs typeface="Times New Roman" panose="02020603050405020304" pitchFamily="18" charset="0"/>
                        </a:rPr>
                        <a:t>2686</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effectLst/>
                          <a:latin typeface="Times New Roman" panose="02020603050405020304" pitchFamily="18" charset="0"/>
                          <a:cs typeface="Times New Roman" panose="02020603050405020304" pitchFamily="18" charset="0"/>
                        </a:rPr>
                        <a:t>2402</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Прямоугольник 2"/>
          <p:cNvSpPr/>
          <p:nvPr/>
        </p:nvSpPr>
        <p:spPr>
          <a:xfrm>
            <a:off x="1420837" y="3330054"/>
            <a:ext cx="8752553" cy="312650"/>
          </a:xfrm>
          <a:prstGeom prst="rect">
            <a:avLst/>
          </a:prstGeom>
        </p:spPr>
        <p:txBody>
          <a:bodyPr wrap="square">
            <a:spAutoFit/>
          </a:bodyPr>
          <a:lstStyle/>
          <a:p>
            <a:pPr algn="ctr">
              <a:lnSpc>
                <a:spcPct val="107000"/>
              </a:lnSpc>
              <a:spcAft>
                <a:spcPts val="800"/>
              </a:spcAft>
            </a:pPr>
            <a:endParaRPr lang="ru-RU"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5</a:t>
            </a:r>
            <a:endParaRPr dirty="0"/>
          </a:p>
        </p:txBody>
      </p:sp>
    </p:spTree>
    <p:extLst>
      <p:ext uri="{BB962C8B-B14F-4D97-AF65-F5344CB8AC3E}">
        <p14:creationId xmlns:p14="http://schemas.microsoft.com/office/powerpoint/2010/main" val="2231819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00752" y="423081"/>
            <a:ext cx="10413242" cy="928047"/>
          </a:xfrm>
        </p:spPr>
        <p:txBody>
          <a:bodyPr>
            <a:normAutofit fontScale="90000"/>
          </a:bodyPr>
          <a:lstStyle/>
          <a:p>
            <a:pPr algn="just">
              <a:lnSpc>
                <a:spcPct val="150000"/>
              </a:lnSpc>
            </a:pPr>
            <a:r>
              <a:rPr lang="uk-UA" sz="2000" dirty="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Статистичні дані з таблиці 1.1 відображено на рисунках 1.1 та 1.2 для порівняння та аналізу (за період з 2018р. по 2022р.).</a:t>
            </a:r>
            <a:endParaRPr lang="ru-RU" sz="22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730155" y="1364776"/>
            <a:ext cx="10754436" cy="4844955"/>
          </a:xfrm>
        </p:spPr>
        <p:txBody>
          <a:bodyPr>
            <a:normAutofit/>
          </a:bodyPr>
          <a:lstStyle/>
          <a:p>
            <a:pPr algn="r"/>
            <a:endParaRPr lang="ru-RU" sz="2000" i="1" dirty="0">
              <a:latin typeface="Times New Roman" panose="02020603050405020304" pitchFamily="18" charset="0"/>
              <a:cs typeface="Times New Roman" panose="02020603050405020304" pitchFamily="18" charset="0"/>
            </a:endParaRPr>
          </a:p>
        </p:txBody>
      </p:sp>
      <p:graphicFrame>
        <p:nvGraphicFramePr>
          <p:cNvPr id="8" name="Диаграмма 7"/>
          <p:cNvGraphicFramePr/>
          <p:nvPr>
            <p:extLst>
              <p:ext uri="{D42A27DB-BD31-4B8C-83A1-F6EECF244321}">
                <p14:modId xmlns:p14="http://schemas.microsoft.com/office/powerpoint/2010/main" val="1194553063"/>
              </p:ext>
            </p:extLst>
          </p:nvPr>
        </p:nvGraphicFramePr>
        <p:xfrm>
          <a:off x="2442949" y="2320119"/>
          <a:ext cx="6461457" cy="3166281"/>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2544248" y="5595715"/>
            <a:ext cx="6257354" cy="374077"/>
          </a:xfrm>
          <a:prstGeom prst="rect">
            <a:avLst/>
          </a:prstGeom>
        </p:spPr>
        <p:txBody>
          <a:bodyPr wrap="none">
            <a:spAutoFit/>
          </a:bodyPr>
          <a:lstStyle/>
          <a:p>
            <a:pPr algn="ctr">
              <a:lnSpc>
                <a:spcPct val="107000"/>
              </a:lnSpc>
              <a:spcAft>
                <a:spcPts val="800"/>
              </a:spcAft>
            </a:pPr>
            <a:r>
              <a:rPr lang="uk-UA" b="1" dirty="0">
                <a:latin typeface="Times New Roman" panose="02020603050405020304" pitchFamily="18" charset="0"/>
                <a:ea typeface="Calibri" panose="020F0502020204030204" pitchFamily="34" charset="0"/>
                <a:cs typeface="Times New Roman" panose="02020603050405020304" pitchFamily="18" charset="0"/>
              </a:rPr>
              <a:t>Рис. 1. Динаміка кількості зареєстрованих пасік в Україні</a:t>
            </a:r>
            <a:endParaRPr lang="ru-RU"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6</a:t>
            </a:r>
            <a:endParaRPr dirty="0"/>
          </a:p>
        </p:txBody>
      </p:sp>
    </p:spTree>
    <p:extLst>
      <p:ext uri="{BB962C8B-B14F-4D97-AF65-F5344CB8AC3E}">
        <p14:creationId xmlns:p14="http://schemas.microsoft.com/office/powerpoint/2010/main" val="18793813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45992" y="5254388"/>
            <a:ext cx="11054687" cy="1173708"/>
          </a:xfrm>
        </p:spPr>
        <p:txBody>
          <a:bodyPr>
            <a:normAutofit/>
          </a:bodyPr>
          <a:lstStyle/>
          <a:p>
            <a:pPr algn="just">
              <a:lnSpc>
                <a:spcPct val="150000"/>
              </a:lnSpc>
            </a:pPr>
            <a:r>
              <a:rPr lang="uk-UA" sz="2000" dirty="0">
                <a:latin typeface="Times New Roman" panose="02020603050405020304" pitchFamily="18" charset="0"/>
                <a:cs typeface="Times New Roman" panose="02020603050405020304" pitchFamily="18" charset="0"/>
              </a:rPr>
              <a:t>     На основі аналізу даних, за період з 2018р. по 2022р. можна стверджувати, що кількість пасік поступово зростала. Проте тенденція щодо чисельності бджолосімей мала змінний характер.</a:t>
            </a:r>
            <a:endParaRPr lang="ru-RU" sz="2000" dirty="0">
              <a:latin typeface="Times New Roman" panose="02020603050405020304" pitchFamily="18" charset="0"/>
              <a:cs typeface="Times New Roman" panose="02020603050405020304" pitchFamily="18" charset="0"/>
            </a:endParaRPr>
          </a:p>
        </p:txBody>
      </p:sp>
      <p:graphicFrame>
        <p:nvGraphicFramePr>
          <p:cNvPr id="8" name="Диаграмма 7"/>
          <p:cNvGraphicFramePr/>
          <p:nvPr>
            <p:extLst>
              <p:ext uri="{D42A27DB-BD31-4B8C-83A1-F6EECF244321}">
                <p14:modId xmlns:p14="http://schemas.microsoft.com/office/powerpoint/2010/main" val="2019719788"/>
              </p:ext>
            </p:extLst>
          </p:nvPr>
        </p:nvGraphicFramePr>
        <p:xfrm>
          <a:off x="2893327" y="1060860"/>
          <a:ext cx="5874603" cy="3320071"/>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2179648" y="4558485"/>
            <a:ext cx="7013843" cy="374077"/>
          </a:xfrm>
          <a:prstGeom prst="rect">
            <a:avLst/>
          </a:prstGeom>
        </p:spPr>
        <p:txBody>
          <a:bodyPr wrap="none">
            <a:spAutoFit/>
          </a:bodyPr>
          <a:lstStyle/>
          <a:p>
            <a:pPr algn="ctr">
              <a:lnSpc>
                <a:spcPct val="107000"/>
              </a:lnSpc>
              <a:spcAft>
                <a:spcPts val="800"/>
              </a:spcAft>
            </a:pPr>
            <a:r>
              <a:rPr lang="uk-UA" b="1" dirty="0">
                <a:latin typeface="Times New Roman" panose="02020603050405020304" pitchFamily="18" charset="0"/>
                <a:ea typeface="Calibri" panose="020F0502020204030204" pitchFamily="34" charset="0"/>
                <a:cs typeface="Times New Roman" panose="02020603050405020304" pitchFamily="18" charset="0"/>
              </a:rPr>
              <a:t>Рис. 2. Динаміка кількості зареєстрованих бджолосімей в Україні</a:t>
            </a:r>
            <a:endParaRPr lang="ru-RU"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7</a:t>
            </a:r>
            <a:endParaRPr dirty="0"/>
          </a:p>
        </p:txBody>
      </p:sp>
    </p:spTree>
    <p:extLst>
      <p:ext uri="{BB962C8B-B14F-4D97-AF65-F5344CB8AC3E}">
        <p14:creationId xmlns:p14="http://schemas.microsoft.com/office/powerpoint/2010/main" val="4172182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9809" y="300251"/>
            <a:ext cx="10604310" cy="1777899"/>
          </a:xfrm>
        </p:spPr>
        <p:txBody>
          <a:bodyPr>
            <a:normAutofit/>
          </a:bodyPr>
          <a:lstStyle/>
          <a:p>
            <a:pPr algn="just">
              <a:lnSpc>
                <a:spcPct val="150000"/>
              </a:lnSpc>
            </a:pPr>
            <a:r>
              <a:rPr lang="uk-UA" sz="2000" dirty="0">
                <a:latin typeface="Times New Roman" panose="02020603050405020304" pitchFamily="18" charset="0"/>
                <a:cs typeface="Times New Roman" panose="02020603050405020304" pitchFamily="18" charset="0"/>
              </a:rPr>
              <a:t>     Оскільки бджола медоносна - </a:t>
            </a:r>
            <a:r>
              <a:rPr lang="uk-UA" sz="2000" dirty="0" err="1">
                <a:latin typeface="Times New Roman" panose="02020603050405020304" pitchFamily="18" charset="0"/>
                <a:cs typeface="Times New Roman" panose="02020603050405020304" pitchFamily="18" charset="0"/>
              </a:rPr>
              <a:t>найпрацелюбніша</a:t>
            </a:r>
            <a:r>
              <a:rPr lang="uk-UA" sz="2000" dirty="0">
                <a:latin typeface="Times New Roman" panose="02020603050405020304" pitchFamily="18" charset="0"/>
                <a:cs typeface="Times New Roman" panose="02020603050405020304" pitchFamily="18" charset="0"/>
              </a:rPr>
              <a:t> комаха у світі то і продукти її діяльності вважаються дуже цінними  та корисними. Серед них найбільш популярним на ринку України є мед, виробництво якого щорічно має різні статистичні показники.</a:t>
            </a:r>
            <a:endParaRPr lang="ru-RU" sz="2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723331" y="1897039"/>
            <a:ext cx="10849970" cy="4094328"/>
          </a:xfrm>
        </p:spPr>
        <p:txBody>
          <a:bodyPr>
            <a:normAutofit/>
          </a:bodyPr>
          <a:lstStyle/>
          <a:p>
            <a:pPr algn="r"/>
            <a:endParaRPr lang="uk-UA" sz="2000" i="1" dirty="0">
              <a:latin typeface="Times New Roman" panose="02020603050405020304" pitchFamily="18" charset="0"/>
              <a:cs typeface="Times New Roman" panose="02020603050405020304" pitchFamily="18" charset="0"/>
            </a:endParaRPr>
          </a:p>
          <a:p>
            <a:pPr algn="r"/>
            <a:r>
              <a:rPr lang="uk-UA" sz="2000" i="1" dirty="0">
                <a:latin typeface="Times New Roman" panose="02020603050405020304" pitchFamily="18" charset="0"/>
                <a:cs typeface="Times New Roman" panose="02020603050405020304" pitchFamily="18" charset="0"/>
              </a:rPr>
              <a:t>Таблиця 2</a:t>
            </a:r>
          </a:p>
          <a:p>
            <a:pPr algn="r"/>
            <a:endParaRPr lang="ru-RU" sz="2000" dirty="0"/>
          </a:p>
          <a:p>
            <a:pPr algn="r"/>
            <a:endParaRPr lang="ru-RU" sz="2000" dirty="0"/>
          </a:p>
          <a:p>
            <a:pPr algn="r"/>
            <a:endParaRPr lang="ru-RU" sz="2000" dirty="0"/>
          </a:p>
          <a:p>
            <a:pPr algn="r"/>
            <a:endParaRPr lang="ru-RU" sz="2000" dirty="0"/>
          </a:p>
          <a:p>
            <a:pPr algn="r"/>
            <a:endParaRPr lang="ru-RU" sz="2000" dirty="0"/>
          </a:p>
          <a:p>
            <a:pPr algn="r"/>
            <a:endParaRPr lang="ru-RU" sz="2000" dirty="0"/>
          </a:p>
          <a:p>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Джерело</a:t>
            </a:r>
            <a:r>
              <a:rPr lang="ru-RU" sz="2000" dirty="0">
                <a:latin typeface="Times New Roman" panose="02020603050405020304" pitchFamily="18" charset="0"/>
                <a:cs typeface="Times New Roman" panose="02020603050405020304" pitchFamily="18" charset="0"/>
              </a:rPr>
              <a:t>: сформовано автором за </a:t>
            </a:r>
            <a:r>
              <a:rPr lang="uk-UA" sz="2000" dirty="0"/>
              <a:t>[4].</a:t>
            </a:r>
            <a:endParaRPr lang="ru-RU" sz="2000" dirty="0">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047230876"/>
              </p:ext>
            </p:extLst>
          </p:nvPr>
        </p:nvGraphicFramePr>
        <p:xfrm>
          <a:off x="2827606" y="3024555"/>
          <a:ext cx="7478132" cy="1899154"/>
        </p:xfrm>
        <a:graphic>
          <a:graphicData uri="http://schemas.openxmlformats.org/drawingml/2006/table">
            <a:tbl>
              <a:tblPr firstRow="1" firstCol="1" bandRow="1">
                <a:tableStyleId>{5C22544A-7EE6-4342-B048-85BDC9FD1C3A}</a:tableStyleId>
              </a:tblPr>
              <a:tblGrid>
                <a:gridCol w="2787521">
                  <a:extLst>
                    <a:ext uri="{9D8B030D-6E8A-4147-A177-3AD203B41FA5}">
                      <a16:colId xmlns:a16="http://schemas.microsoft.com/office/drawing/2014/main" val="20000"/>
                    </a:ext>
                  </a:extLst>
                </a:gridCol>
                <a:gridCol w="944609">
                  <a:extLst>
                    <a:ext uri="{9D8B030D-6E8A-4147-A177-3AD203B41FA5}">
                      <a16:colId xmlns:a16="http://schemas.microsoft.com/office/drawing/2014/main" val="20001"/>
                    </a:ext>
                  </a:extLst>
                </a:gridCol>
                <a:gridCol w="971185">
                  <a:extLst>
                    <a:ext uri="{9D8B030D-6E8A-4147-A177-3AD203B41FA5}">
                      <a16:colId xmlns:a16="http://schemas.microsoft.com/office/drawing/2014/main" val="20002"/>
                    </a:ext>
                  </a:extLst>
                </a:gridCol>
                <a:gridCol w="929563">
                  <a:extLst>
                    <a:ext uri="{9D8B030D-6E8A-4147-A177-3AD203B41FA5}">
                      <a16:colId xmlns:a16="http://schemas.microsoft.com/office/drawing/2014/main" val="20003"/>
                    </a:ext>
                  </a:extLst>
                </a:gridCol>
                <a:gridCol w="901816">
                  <a:extLst>
                    <a:ext uri="{9D8B030D-6E8A-4147-A177-3AD203B41FA5}">
                      <a16:colId xmlns:a16="http://schemas.microsoft.com/office/drawing/2014/main" val="20004"/>
                    </a:ext>
                  </a:extLst>
                </a:gridCol>
                <a:gridCol w="943438">
                  <a:extLst>
                    <a:ext uri="{9D8B030D-6E8A-4147-A177-3AD203B41FA5}">
                      <a16:colId xmlns:a16="http://schemas.microsoft.com/office/drawing/2014/main" val="20005"/>
                    </a:ext>
                  </a:extLst>
                </a:gridCol>
              </a:tblGrid>
              <a:tr h="464051">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Показники</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a:solidFill>
                            <a:schemeClr val="tx1"/>
                          </a:solidFill>
                          <a:effectLst/>
                          <a:latin typeface="Times New Roman" panose="02020603050405020304" pitchFamily="18" charset="0"/>
                          <a:cs typeface="Times New Roman" panose="02020603050405020304" pitchFamily="18" charset="0"/>
                        </a:rPr>
                        <a:t>2018</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a:solidFill>
                            <a:schemeClr val="tx1"/>
                          </a:solidFill>
                          <a:effectLst/>
                          <a:latin typeface="Times New Roman" panose="02020603050405020304" pitchFamily="18" charset="0"/>
                          <a:cs typeface="Times New Roman" panose="02020603050405020304" pitchFamily="18" charset="0"/>
                        </a:rPr>
                        <a:t>2019</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a:solidFill>
                            <a:schemeClr val="tx1"/>
                          </a:solidFill>
                          <a:effectLst/>
                          <a:latin typeface="Times New Roman" panose="02020603050405020304" pitchFamily="18" charset="0"/>
                          <a:cs typeface="Times New Roman" panose="02020603050405020304" pitchFamily="18" charset="0"/>
                        </a:rPr>
                        <a:t>2020</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a:solidFill>
                            <a:schemeClr val="tx1"/>
                          </a:solidFill>
                          <a:effectLst/>
                          <a:latin typeface="Times New Roman" panose="02020603050405020304" pitchFamily="18" charset="0"/>
                          <a:cs typeface="Times New Roman" panose="02020603050405020304" pitchFamily="18" charset="0"/>
                        </a:rPr>
                        <a:t>2021</a:t>
                      </a:r>
                      <a:endParaRPr lang="ru-RU"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2022</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435103">
                <a:tc>
                  <a:txBody>
                    <a:bodyPr/>
                    <a:lstStyle/>
                    <a:p>
                      <a:pPr>
                        <a:lnSpc>
                          <a:spcPct val="107000"/>
                        </a:lnSpc>
                        <a:spcAft>
                          <a:spcPts val="0"/>
                        </a:spcAft>
                      </a:pPr>
                      <a:r>
                        <a:rPr lang="uk-UA" sz="2000" i="1" dirty="0">
                          <a:solidFill>
                            <a:schemeClr val="tx1"/>
                          </a:solidFill>
                          <a:effectLst/>
                          <a:latin typeface="Times New Roman" panose="02020603050405020304" pitchFamily="18" charset="0"/>
                          <a:cs typeface="Times New Roman" panose="02020603050405020304" pitchFamily="18" charset="0"/>
                        </a:rPr>
                        <a:t>Виробництво меду тис. т.</a:t>
                      </a:r>
                      <a:endParaRPr lang="ru-RU" sz="2000" i="1" dirty="0">
                        <a:solidFill>
                          <a:schemeClr val="tx1"/>
                        </a:solidFill>
                        <a:effectLst/>
                        <a:latin typeface="Times New Roman" panose="02020603050405020304" pitchFamily="18" charset="0"/>
                        <a:cs typeface="Times New Roman" panose="02020603050405020304" pitchFamily="18" charset="0"/>
                      </a:endParaRPr>
                    </a:p>
                    <a:p>
                      <a:pP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 </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71279</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69937</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68028</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68558</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uk-UA" sz="2000" dirty="0">
                          <a:solidFill>
                            <a:schemeClr val="tx1"/>
                          </a:solidFill>
                          <a:effectLst/>
                          <a:latin typeface="Times New Roman" panose="02020603050405020304" pitchFamily="18" charset="0"/>
                          <a:cs typeface="Times New Roman" panose="02020603050405020304" pitchFamily="18" charset="0"/>
                        </a:rPr>
                        <a:t>63079</a:t>
                      </a:r>
                      <a:endParaRPr lang="ru-RU"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5"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8</a:t>
            </a:r>
            <a:endParaRPr dirty="0"/>
          </a:p>
        </p:txBody>
      </p:sp>
    </p:spTree>
    <p:extLst>
      <p:ext uri="{BB962C8B-B14F-4D97-AF65-F5344CB8AC3E}">
        <p14:creationId xmlns:p14="http://schemas.microsoft.com/office/powerpoint/2010/main" val="1362102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5588" y="327547"/>
            <a:ext cx="10541109" cy="754366"/>
          </a:xfrm>
        </p:spPr>
        <p:txBody>
          <a:bodyPr>
            <a:normAutofit/>
          </a:bodyPr>
          <a:lstStyle/>
          <a:p>
            <a:r>
              <a:rPr lang="uk-UA" sz="2000" b="1" dirty="0">
                <a:latin typeface="Times New Roman" panose="02020603050405020304" pitchFamily="18" charset="0"/>
                <a:ea typeface="Calibri" panose="020F0502020204030204" pitchFamily="34" charset="0"/>
                <a:cs typeface="Times New Roman" panose="02020603050405020304" pitchFamily="18" charset="0"/>
              </a:rPr>
              <a:t>Динаміка виробництва меду в Україні</a:t>
            </a:r>
            <a:r>
              <a:rPr lang="ru-RU" sz="2000" dirty="0">
                <a:latin typeface="Times New Roman" panose="02020603050405020304" pitchFamily="18" charset="0"/>
                <a:ea typeface="Calibri" panose="020F0502020204030204" pitchFamily="34" charset="0"/>
                <a:cs typeface="Times New Roman" panose="02020603050405020304" pitchFamily="18" charset="0"/>
              </a:rPr>
              <a:t/>
            </a:r>
            <a:br>
              <a:rPr lang="ru-RU" sz="2000" dirty="0">
                <a:latin typeface="Times New Roman" panose="02020603050405020304" pitchFamily="18" charset="0"/>
                <a:ea typeface="Calibri" panose="020F0502020204030204" pitchFamily="34" charset="0"/>
                <a:cs typeface="Times New Roman" panose="02020603050405020304" pitchFamily="18" charset="0"/>
              </a:rPr>
            </a:b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Діаграма 1</a:t>
            </a:r>
            <a:endParaRPr lang="ru-RU" sz="2000" i="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914399" y="4656406"/>
            <a:ext cx="10372297" cy="1526030"/>
          </a:xfrm>
        </p:spPr>
        <p:txBody>
          <a:bodyPr/>
          <a:lstStyle/>
          <a:p>
            <a:r>
              <a:rPr lang="uk-UA" sz="2000" dirty="0">
                <a:latin typeface="Times New Roman" panose="02020603050405020304" pitchFamily="18" charset="0"/>
                <a:ea typeface="Calibri" panose="020F0502020204030204" pitchFamily="34" charset="0"/>
                <a:cs typeface="Times New Roman" panose="02020603050405020304" pitchFamily="18" charset="0"/>
              </a:rPr>
              <a:t>Джерело: сформовано автором за таблицею 2</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Оск</a:t>
            </a:r>
            <a:r>
              <a:rPr lang="uk-UA" sz="2000" dirty="0">
                <a:latin typeface="Times New Roman" panose="02020603050405020304" pitchFamily="18" charset="0"/>
                <a:cs typeface="Times New Roman" panose="02020603050405020304" pitchFamily="18" charset="0"/>
              </a:rPr>
              <a:t>і</a:t>
            </a:r>
            <a:r>
              <a:rPr lang="ru-RU" sz="2000" dirty="0" err="1">
                <a:latin typeface="Times New Roman" panose="02020603050405020304" pitchFamily="18" charset="0"/>
                <a:cs typeface="Times New Roman" panose="02020603050405020304" pitchFamily="18" charset="0"/>
              </a:rPr>
              <a:t>льки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існували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значні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ризики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щодо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зменшення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кількості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бджолосімей</a:t>
            </a:r>
            <a:r>
              <a:rPr lang="ru-RU" sz="2000" dirty="0">
                <a:latin typeface="Times New Roman" panose="02020603050405020304" pitchFamily="18" charset="0"/>
                <a:cs typeface="Times New Roman" panose="02020603050405020304" pitchFamily="18" charset="0"/>
              </a:rPr>
              <a:t>, то і </a:t>
            </a:r>
            <a:r>
              <a:rPr lang="ru-RU" sz="2000" dirty="0" err="1">
                <a:latin typeface="Times New Roman" panose="02020603050405020304" pitchFamily="18" charset="0"/>
                <a:cs typeface="Times New Roman" panose="02020603050405020304" pitchFamily="18" charset="0"/>
              </a:rPr>
              <a:t>показники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виробництва</a:t>
            </a:r>
            <a:r>
              <a:rPr lang="ru-RU" sz="2000" dirty="0">
                <a:latin typeface="Times New Roman" panose="02020603050405020304" pitchFamily="18" charset="0"/>
                <a:cs typeface="Times New Roman" panose="02020603050405020304" pitchFamily="18" charset="0"/>
              </a:rPr>
              <a:t> меду </a:t>
            </a:r>
            <a:r>
              <a:rPr lang="ru-RU" sz="2000" dirty="0" err="1">
                <a:latin typeface="Times New Roman" panose="02020603050405020304" pitchFamily="18" charset="0"/>
                <a:cs typeface="Times New Roman" panose="02020603050405020304" pitchFamily="18" charset="0"/>
              </a:rPr>
              <a:t>щорічно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змінювалися</a:t>
            </a:r>
            <a:r>
              <a:rPr lang="ru-RU" sz="2000" dirty="0">
                <a:latin typeface="Times New Roman" panose="02020603050405020304" pitchFamily="18" charset="0"/>
                <a:cs typeface="Times New Roman" panose="02020603050405020304" pitchFamily="18" charset="0"/>
              </a:rPr>
              <a:t>.</a:t>
            </a:r>
          </a:p>
        </p:txBody>
      </p:sp>
      <p:graphicFrame>
        <p:nvGraphicFramePr>
          <p:cNvPr id="7" name="Диаграмма 6"/>
          <p:cNvGraphicFramePr/>
          <p:nvPr>
            <p:extLst>
              <p:ext uri="{D42A27DB-BD31-4B8C-83A1-F6EECF244321}">
                <p14:modId xmlns:p14="http://schemas.microsoft.com/office/powerpoint/2010/main" val="852537157"/>
              </p:ext>
            </p:extLst>
          </p:nvPr>
        </p:nvGraphicFramePr>
        <p:xfrm>
          <a:off x="2700997" y="1081913"/>
          <a:ext cx="6161707" cy="3405681"/>
        </p:xfrm>
        <a:graphic>
          <a:graphicData uri="http://schemas.openxmlformats.org/drawingml/2006/chart">
            <c:chart xmlns:c="http://schemas.openxmlformats.org/drawingml/2006/chart" xmlns:r="http://schemas.openxmlformats.org/officeDocument/2006/relationships" r:id="rId2"/>
          </a:graphicData>
        </a:graphic>
      </p:graphicFrame>
      <p:sp>
        <p:nvSpPr>
          <p:cNvPr id="5" name="Google Shape;60;p13"/>
          <p:cNvSpPr txBox="1">
            <a:spLocks noGrp="1"/>
          </p:cNvSpPr>
          <p:nvPr>
            <p:ph type="sldNum" idx="12"/>
          </p:nvPr>
        </p:nvSpPr>
        <p:spPr>
          <a:xfrm>
            <a:off x="11429320" y="6331527"/>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uk" dirty="0" smtClean="0"/>
              <a:t>9</a:t>
            </a:r>
            <a:endParaRPr dirty="0"/>
          </a:p>
        </p:txBody>
      </p:sp>
    </p:spTree>
    <p:extLst>
      <p:ext uri="{BB962C8B-B14F-4D97-AF65-F5344CB8AC3E}">
        <p14:creationId xmlns:p14="http://schemas.microsoft.com/office/powerpoint/2010/main" val="1914891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1148</TotalTime>
  <Words>1158</Words>
  <Application>Microsoft Office PowerPoint</Application>
  <PresentationFormat>Широкоэкранный</PresentationFormat>
  <Paragraphs>177</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Презентация PowerPoint</vt:lpstr>
      <vt:lpstr>     Бджоли - як представники класу Комахи є дуже важливим елементом екосистеми. Це невтомні трудівниці, які запилюючи різноманітні  рослини продовжують життя на планеті. Водночас дарують людству цінні продукти харчування, які по праву вважаються природними антибіотиками.       Проте, надмірна діяльність аграріїв, вкрай негативно впливає на продуктивність та життєдіяльність бджолосімей в Україні. Це зумовлено щорічним використання орутохімікатів (пестицидів) на сільськогосподарських угіддях. При безпосередньому контакті медоносних бджіл з пестицидами спостерігається масове отруєння чи загибель сімей, а також знижується якість продуктів бджільництва та страждають їх кормові запаси. </vt:lpstr>
      <vt:lpstr>   Мета дослідження: дослідити життєдіяльність та продуктивність бджоли медоносної під впливом використання пестицидів на сільськогосподарських угіддях.</vt:lpstr>
      <vt:lpstr>        Об’єкт дослідження: бджола медоносна класу Комахи, типу Членистоногі.           Предмет дослідження: вплив отрутохімікатів (пестицидів) на життєдіяльність та продуктивність бджоли медоносної, як фактор забруднення довкілля.</vt:lpstr>
      <vt:lpstr>     У ХХІ столітті значно зросло значення бджіл як живого індикатора стану довкілля, адже ці представники членистоногих є невід’ємною частиною біогеоценозу. Проте в останні роки спостерігається нестійка тенденція розвитку бджільництва в Україні згідно з даними Державної служби статистики (дані за 2022 рік наведено без урахування тимчасово окупованих російською федерацією територій України, а також територій на яких проводилися бойові дії).                                                                                                                                                    Таблиця 1.</vt:lpstr>
      <vt:lpstr>      Статистичні дані з таблиці 1.1 відображено на рисунках 1.1 та 1.2 для порівняння та аналізу (за період з 2018р. по 2022р.).</vt:lpstr>
      <vt:lpstr>Презентация PowerPoint</vt:lpstr>
      <vt:lpstr>     Оскільки бджола медоносна - найпрацелюбніша комаха у світі то і продукти її діяльності вважаються дуже цінними  та корисними. Серед них найбільш популярним на ринку України є мед, виробництво якого щорічно має різні статистичні показники.</vt:lpstr>
      <vt:lpstr>Динаміка виробництва меду в Україні                                                                                                                                           Діаграма 1</vt:lpstr>
      <vt:lpstr>      Бджільництво в Україні досить непогано розвивається. Однак існує ряд проблем, через які сповільнюється розвиток цієї галузі. Одна з них – це масове отруєння та загибель бджіл через прямий контакт з пестицидами які щорічно використовують українські аграрії на своїх сільськогосподарських угіддях (таблиця 3).</vt:lpstr>
      <vt:lpstr>     На основі аналізу даних з таблиці 3 було побудовано стовпчасту діаграму, яка відображає статистичні показники використання пестицидів за п’ятирічний період в Україні.</vt:lpstr>
      <vt:lpstr>    Оскільки пестициди – це один з найбільш негативних факторів впливу на комах, то показники життєдіяльності бджоли медоносної можна охарактеризувати за даними таблиці 4.</vt:lpstr>
      <vt:lpstr>     За статистичними даними Держпродспоживслужби можна стверджувати, що найбільше постраждала така галузь як бджільництво у 2018-2019 роках, оскільки далі показники спадали і ситуація дещо стабілізувалася  (діаграма 3).                                       </vt:lpstr>
      <vt:lpstr>Етапи роботи над проєктом:</vt:lpstr>
      <vt:lpstr>ВИСНОВКИ</vt:lpstr>
      <vt:lpstr>Список використаних джерел</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dom</dc:creator>
  <cp:lastModifiedBy>Vinga</cp:lastModifiedBy>
  <cp:revision>119</cp:revision>
  <dcterms:created xsi:type="dcterms:W3CDTF">2024-03-27T11:35:33Z</dcterms:created>
  <dcterms:modified xsi:type="dcterms:W3CDTF">2024-04-09T08:12:04Z</dcterms:modified>
</cp:coreProperties>
</file>