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1" r:id="rId3"/>
    <p:sldId id="262" r:id="rId4"/>
    <p:sldId id="263" r:id="rId5"/>
    <p:sldId id="264" r:id="rId6"/>
    <p:sldId id="273" r:id="rId7"/>
    <p:sldId id="268" r:id="rId8"/>
    <p:sldId id="271" r:id="rId9"/>
    <p:sldId id="270" r:id="rId10"/>
    <p:sldId id="272" r:id="rId11"/>
    <p:sldId id="265" r:id="rId12"/>
    <p:sldId id="274" r:id="rId13"/>
    <p:sldId id="275" r:id="rId1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68" y="54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4AAB-CD56-42A4-8966-E8F83FB29D79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364C-E667-4ABF-8682-CF4666D79813}" type="datetime1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FFCC-2056-489B-9491-5BD5F1B021DF}" type="datetime1">
              <a:rPr lang="en-US" smtClean="0"/>
              <a:t>4/15/2024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33CF-F3B4-4D2C-A593-2D815A687DE8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421E-9A9E-4B33-9FA4-844CCC770A59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2699-8574-4E28-B855-621BC946AEEB}" type="datetime1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E562-A79D-4EC2-B11F-E5DB3DB4AA0A}" type="datetime1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C97A-BA5E-42E7-B3DF-B0C0AE583BB0}" type="datetime1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9A12-A9C1-4403-9C3D-1761B029A16F}" type="datetime1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6662-8EE0-457D-916C-5E85E9B7231F}" type="datetime1">
              <a:rPr lang="en-US" smtClean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9E2F-5FEE-4342-9888-8EFD2467C7ED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F1FE8-B6F0-46E0-BF38-BBE62C805D1F}" type="datetime1">
              <a:rPr lang="en-US" smtClean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86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338" y="441164"/>
            <a:ext cx="8958471" cy="2202116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</a:t>
            </a:r>
            <a:r>
              <a:rPr lang="uk-UA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РИЛИВНА ВЗАЄМОДІЯ ГАЛАКТИК</a:t>
            </a:r>
            <a:endParaRPr lang="ru-RU" altLang="en-US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50504" y="3429000"/>
            <a:ext cx="10495722" cy="347206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600" b="1" dirty="0" err="1">
                <a:solidFill>
                  <a:schemeClr val="bg1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Бормотова</a:t>
            </a:r>
            <a:r>
              <a:rPr lang="uk-UA" sz="2600" b="1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dirty="0" err="1">
                <a:solidFill>
                  <a:schemeClr val="bg1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Аріна</a:t>
            </a:r>
            <a:r>
              <a:rPr lang="uk-UA" sz="2600" b="1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Сергіївна, у</a:t>
            </a:r>
            <a:r>
              <a:rPr lang="uk-UA" sz="26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чениця 8 класу КЗ </a:t>
            </a:r>
            <a:r>
              <a:rPr lang="uk-UA" sz="26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«Харківський ліцей № 51», вихованка КЗ «Харківська обласна МАН»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uk-UA" sz="2600" dirty="0">
              <a:solidFill>
                <a:schemeClr val="bg1"/>
              </a:solidFill>
              <a:effectLst/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600" b="1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Науковий керівник</a:t>
            </a:r>
            <a:r>
              <a:rPr lang="uk-UA" sz="26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600" dirty="0" err="1">
                <a:solidFill>
                  <a:schemeClr val="bg1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Слюсарев</a:t>
            </a:r>
            <a:r>
              <a:rPr lang="uk-UA" sz="26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Іван Григорович, доцент кафедри астрономії та космічної інформатики фізичного факультету Харківського національного університету імені В.Н. Каразіна, кандидат фізико-математичних наук</a:t>
            </a:r>
            <a:endParaRPr lang="uk-UA" sz="2600" dirty="0">
              <a:solidFill>
                <a:schemeClr val="bg1"/>
              </a:solidFill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3CFFC8-650C-4CF9-94BE-6138FD718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" y="0"/>
            <a:ext cx="12189973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овое поле 1"/>
              <p:cNvSpPr txBox="1"/>
              <p:nvPr/>
            </p:nvSpPr>
            <p:spPr>
              <a:xfrm>
                <a:off x="682486" y="920140"/>
                <a:ext cx="10827025" cy="50177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just"/>
                <a:r>
                  <a:rPr lang="uk-UA" altLang="en-US" sz="2000" dirty="0"/>
                  <a:t>Для галактик звісно ж вигляд граничної відстані через густини не підходить.</a:t>
                </a:r>
              </a:p>
              <a:p>
                <a:pPr algn="just"/>
                <a:r>
                  <a:rPr lang="uk-UA" altLang="en-US" sz="2000" dirty="0"/>
                  <a:t>Тим більше, що для дископодібної структури, якими є спіральні галактики, не справедлива теорема Ньютона, що маса сферично-симетричної планети може бути зосереджена у її центрі, і для зовнішнього спостерігача гравітаційний вплив не зміниться.</a:t>
                </a:r>
              </a:p>
              <a:p>
                <a:pPr algn="just"/>
                <a:endParaRPr lang="uk-UA" altLang="en-US" sz="2000" dirty="0"/>
              </a:p>
              <a:p>
                <a:pPr algn="just"/>
                <a:r>
                  <a:rPr lang="uk-UA" altLang="en-US" sz="2000" dirty="0"/>
                  <a:t>Тому спробуємо зупинитися на формулі через співвідношення мас:</a:t>
                </a:r>
              </a:p>
              <a:p>
                <a:endParaRPr lang="uk-UA" altLang="en-US" sz="20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uk-UA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uk-UA" sz="200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uk-UA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00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uk-UA" sz="20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uk-UA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bSup>
                          <m:sSubSupPr>
                            <m:ctrlPr>
                              <a:rPr lang="uk-UA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sz="200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k-UA" sz="200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uk-UA" sz="20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</m:oMath>
                </a14:m>
                <a:r>
                  <a:rPr lang="uk-UA" altLang="en-US" sz="2000" dirty="0"/>
                  <a:t>                                          </a:t>
                </a:r>
                <a14:m>
                  <m:oMath xmlns:m="http://schemas.openxmlformats.org/officeDocument/2006/math">
                    <m:r>
                      <a:rPr lang="uk-UA" sz="200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uk-UA" sz="2000" smtClean="0">
                        <a:latin typeface="Cambria Math" panose="02040503050406030204" pitchFamily="18" charset="0"/>
                      </a:rPr>
                      <m:t>=1.44</m:t>
                    </m:r>
                    <m:sSup>
                      <m:sSupPr>
                        <m:ctrlPr>
                          <a:rPr lang="uk-UA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200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num>
                              <m:den>
                                <m:r>
                                  <a:rPr lang="uk-UA" sz="200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uk-UA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2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uk-UA" sz="20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uk-UA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0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uk-UA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uk-UA" sz="200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uk-UA" sz="2000" dirty="0"/>
              </a:p>
              <a:p>
                <a:pPr algn="just"/>
                <a:endParaRPr lang="uk-UA" altLang="en-US" sz="2000" dirty="0"/>
              </a:p>
              <a:p>
                <a:pPr algn="just"/>
                <a:r>
                  <a:rPr lang="uk-UA" altLang="en-US" sz="2000" dirty="0"/>
                  <a:t>Для прикладу можемо взяти нашу Галактику (M=1.15×10</a:t>
                </a:r>
                <a:r>
                  <a:rPr lang="uk-UA" altLang="en-US" sz="2000" baseline="30000" dirty="0"/>
                  <a:t>12</a:t>
                </a:r>
                <a:r>
                  <a:rPr lang="uk-UA" altLang="en-US" sz="2000" dirty="0"/>
                  <a:t>) та Велику </a:t>
                </a:r>
                <a:r>
                  <a:rPr lang="uk-UA" altLang="en-US" sz="2000" dirty="0" err="1"/>
                  <a:t>Магеланову</a:t>
                </a:r>
                <a:r>
                  <a:rPr lang="uk-UA" altLang="en-US" sz="2000" dirty="0"/>
                  <a:t> хмару (m=1.38×10</a:t>
                </a:r>
                <a:r>
                  <a:rPr lang="uk-UA" altLang="en-US" sz="2000" baseline="30000" dirty="0"/>
                  <a:t>11</a:t>
                </a:r>
                <a:r>
                  <a:rPr lang="uk-UA" altLang="en-US" sz="2000" dirty="0"/>
                  <a:t>, </a:t>
                </a:r>
                <a:r>
                  <a:rPr lang="uk-UA" altLang="en-US" sz="2000" dirty="0" err="1"/>
                  <a:t>Rs</a:t>
                </a:r>
                <a:r>
                  <a:rPr lang="uk-UA" altLang="en-US" sz="2000" dirty="0"/>
                  <a:t>=4.93 </a:t>
                </a:r>
                <a:r>
                  <a:rPr lang="uk-UA" altLang="en-US" sz="2000" dirty="0" err="1"/>
                  <a:t>кпк</a:t>
                </a:r>
                <a:r>
                  <a:rPr lang="uk-UA" altLang="en-US" sz="2000" dirty="0"/>
                  <a:t>). </a:t>
                </a:r>
              </a:p>
              <a:p>
                <a:pPr algn="just"/>
                <a:endParaRPr lang="uk-UA" altLang="en-US" sz="2000" dirty="0"/>
              </a:p>
              <a:p>
                <a:pPr algn="just"/>
                <a:r>
                  <a:rPr lang="uk-UA" altLang="en-US" sz="2000" dirty="0"/>
                  <a:t>Тоді відстань початку припливного розриву буде 14 </a:t>
                </a:r>
                <a:r>
                  <a:rPr lang="uk-UA" altLang="en-US" sz="2000" dirty="0" err="1"/>
                  <a:t>кпк</a:t>
                </a:r>
                <a:r>
                  <a:rPr lang="uk-UA" altLang="en-US" sz="2000" dirty="0"/>
                  <a:t>, а сучасна відстань 50 </a:t>
                </a:r>
                <a:r>
                  <a:rPr lang="uk-UA" altLang="en-US" sz="2000" dirty="0" err="1"/>
                  <a:t>кпк</a:t>
                </a:r>
                <a:endParaRPr lang="uk-UA" altLang="en-US" sz="2000" dirty="0"/>
              </a:p>
              <a:p>
                <a:pPr algn="just"/>
                <a:endParaRPr lang="uk-UA" altLang="en-US" sz="2000" dirty="0"/>
              </a:p>
              <a:p>
                <a:pPr algn="just"/>
                <a:r>
                  <a:rPr lang="uk-UA" altLang="en-US" sz="2000" dirty="0"/>
                  <a:t>Тобто, ВМХ зараз поза межею розриву її гравітацією  нашої Галактики.</a:t>
                </a:r>
              </a:p>
            </p:txBody>
          </p:sp>
        </mc:Choice>
        <mc:Fallback xmlns="">
          <p:sp>
            <p:nvSpPr>
              <p:cNvPr id="2" name="Текстовое поле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86" y="920140"/>
                <a:ext cx="10827025" cy="5017720"/>
              </a:xfrm>
              <a:prstGeom prst="rect">
                <a:avLst/>
              </a:prstGeom>
              <a:blipFill>
                <a:blip r:embed="rId3"/>
                <a:stretch>
                  <a:fillRect l="-619" t="-729" r="-563" b="-972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118574" y="6356350"/>
            <a:ext cx="771166" cy="365125"/>
          </a:xfrm>
        </p:spPr>
        <p:txBody>
          <a:bodyPr>
            <a:noAutofit/>
          </a:bodyPr>
          <a:lstStyle/>
          <a:p>
            <a:fld id="{49AE70B2-8BF9-45C0-BB95-33D1B9D3A854}" type="slidenum">
              <a:rPr lang="ru-RU" altLang="en-US" sz="3600" smtClean="0">
                <a:solidFill>
                  <a:schemeClr val="tx1"/>
                </a:solidFill>
              </a:rPr>
              <a:t>10</a:t>
            </a:fld>
            <a:endParaRPr lang="ru-RU" altLang="en-US" sz="3600" dirty="0">
              <a:solidFill>
                <a:schemeClr val="tx1"/>
              </a:solidFill>
            </a:endParaRPr>
          </a:p>
        </p:txBody>
      </p:sp>
      <p:sp>
        <p:nvSpPr>
          <p:cNvPr id="10" name="Стрелка: вправо 9"/>
          <p:cNvSpPr/>
          <p:nvPr/>
        </p:nvSpPr>
        <p:spPr>
          <a:xfrm>
            <a:off x="5329692" y="3381789"/>
            <a:ext cx="766308" cy="94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44BD10-667E-40E1-91A2-2756A63F6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" y="0"/>
            <a:ext cx="12189973" cy="685800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437323" y="408305"/>
            <a:ext cx="11251094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en-US" sz="3000" b="1" dirty="0">
                <a:cs typeface="+mj-lt"/>
              </a:rPr>
              <a:t>ВИСНОВКИ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37323" y="991870"/>
            <a:ext cx="11251094" cy="52937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endParaRPr lang="ru-RU" alt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altLang="en-US" sz="2000" dirty="0"/>
              <a:t>Важливим елементом нашого розуміння еволюції галактик було відкриття формування </a:t>
            </a:r>
            <a:r>
              <a:rPr lang="uk-UA" altLang="en-US" sz="2000" dirty="0" err="1"/>
              <a:t>пекулярної</a:t>
            </a:r>
            <a:r>
              <a:rPr lang="uk-UA" altLang="en-US" sz="2000" dirty="0"/>
              <a:t> морфології, тобто галактик із особливими формами, що не вписувалися у стандартну класифікацію галактик. Зокрема ще у середині 20 сторіччя складали морфологічні каталоги галактик та каталоги взаємодіючих галактик. Вважалось, що такі взаємодіючі галактики є рідкісними прикладами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alt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altLang="en-US" sz="2000" dirty="0"/>
              <a:t>Застосування чисельного моделювання на початку 1970-х років дозволило просто пояснити </a:t>
            </a:r>
            <a:r>
              <a:rPr lang="uk-UA" altLang="en-US" sz="2000" dirty="0" err="1"/>
              <a:t>пекулярні</a:t>
            </a:r>
            <a:r>
              <a:rPr lang="uk-UA" altLang="en-US" sz="2000" dirty="0"/>
              <a:t> форми більшості галактик через нещодавнє зближення і припливну деформацію із іншою галактикою. Отже стало зрозумілим, що галактики часто протягом свого життя піддаються таким подіям. Припливна взаємодія із </a:t>
            </a:r>
            <a:r>
              <a:rPr lang="uk-UA" altLang="en-US" sz="2000" dirty="0" err="1"/>
              <a:t>співрозмірною</a:t>
            </a:r>
            <a:r>
              <a:rPr lang="uk-UA" altLang="en-US" sz="2000" dirty="0"/>
              <a:t> галактикою, або ж поглинання менших галактик – типові процеси їх життя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alt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altLang="en-US" sz="2000" dirty="0"/>
              <a:t>Проведено розрахунок довжини вільного пробігу та часу «газів» молекул, зір та галактик. Показано, що газ зір є </a:t>
            </a:r>
            <a:r>
              <a:rPr lang="uk-UA" altLang="en-US" sz="2000" dirty="0" err="1"/>
              <a:t>беззіштовхувальним</a:t>
            </a:r>
            <a:r>
              <a:rPr lang="uk-UA" altLang="en-US" sz="2000" dirty="0"/>
              <a:t>, а великі галактики проходять через припливну взаємодію раз приблизно на 1 млрд років. Використавши формули, аналогічні формулам для межі </a:t>
            </a:r>
            <a:r>
              <a:rPr lang="uk-UA" altLang="en-US" sz="2000" dirty="0" err="1"/>
              <a:t>Роша</a:t>
            </a:r>
            <a:r>
              <a:rPr lang="uk-UA" altLang="en-US" sz="2000" dirty="0"/>
              <a:t>, показано що супутник нашої Галактики – Велика </a:t>
            </a:r>
            <a:r>
              <a:rPr lang="uk-UA" altLang="en-US" sz="2000" dirty="0" err="1"/>
              <a:t>Магеланова</a:t>
            </a:r>
            <a:r>
              <a:rPr lang="uk-UA" altLang="en-US" sz="2000" dirty="0"/>
              <a:t> хмара знаходиться в 3.6 рази далі межі, де припливні сили від нашої Галактики могли б її розірвати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08770" y="6356350"/>
            <a:ext cx="2743200" cy="365125"/>
          </a:xfrm>
        </p:spPr>
        <p:txBody>
          <a:bodyPr>
            <a:noAutofit/>
          </a:bodyPr>
          <a:lstStyle/>
          <a:p>
            <a:fld id="{49AE70B2-8BF9-45C0-BB95-33D1B9D3A854}" type="slidenum">
              <a:rPr lang="ru-RU" altLang="en-US" sz="3600" smtClean="0">
                <a:solidFill>
                  <a:schemeClr val="tx1"/>
                </a:solidFill>
              </a:rPr>
              <a:t>11</a:t>
            </a:fld>
            <a:endParaRPr lang="ru-RU" alt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ACA078-5A36-49E1-9077-6C4D7905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B97EA-1487-45D5-986F-A634F0C6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850217" cy="65529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3000" b="1" dirty="0">
                <a:latin typeface="+mn-lt"/>
              </a:rPr>
              <a:t>СПИСОК ВИКОРИСТАНИХ ДЖЕРЕЛ</a:t>
            </a:r>
            <a:endParaRPr lang="ru-UA" sz="3000" b="1" dirty="0"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4879DC-32FF-4FB4-89D4-061CBB2BC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49287"/>
            <a:ext cx="10515600" cy="4972188"/>
          </a:xfrm>
        </p:spPr>
        <p:txBody>
          <a:bodyPr>
            <a:normAutofit fontScale="47500" lnSpcReduction="20000"/>
          </a:bodyPr>
          <a:lstStyle/>
          <a:p>
            <a:pPr marL="180000" lvl="0" indent="-18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Внегалактическая Астрономия. Воронцов-Вельяминов, Б. А. Москва. М.: «Наука», 1972 г. – 480 с.</a:t>
            </a:r>
            <a:endParaRPr lang="ru-UA" sz="4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lvl="0" indent="-18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Приливные явления во вселенной. В. Г. Сурдин. М.: Знание, 1986 г. - 64 с.</a:t>
            </a:r>
            <a:endParaRPr lang="ru-UA" sz="4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lvl="0" indent="-18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Пятая сила. Москва. Издательство Московского центра непрерывного математического образования, 2002. – 39 с.</a:t>
            </a:r>
            <a:endParaRPr lang="ru-UA" sz="4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lvl="0" indent="-18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Галактики. Строение и эволюция. </a:t>
            </a:r>
            <a:r>
              <a:rPr lang="ru-RU" sz="4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Тейлер</a:t>
            </a:r>
            <a:r>
              <a:rPr lang="ru-RU" sz="4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Р. Дж. Перевод с английского А.В. Засова под ред</a:t>
            </a:r>
            <a:r>
              <a:rPr lang="ru-RU" sz="42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42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2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4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Г. Дорошкевича. М.: Мир, 1981 г.- 224 с.</a:t>
            </a:r>
            <a:endParaRPr lang="ru-UA" sz="4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lvl="0" indent="-18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Struck, C. (1999). Galaxy collisions. Physics Reports, 321(1-3), 1–137 p.</a:t>
            </a:r>
            <a:endParaRPr lang="ru-UA" sz="4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lvl="0" indent="-18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Galactic Bridges and Tails. Alar </a:t>
            </a:r>
            <a:r>
              <a:rPr lang="en-US" sz="4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Toomre</a:t>
            </a:r>
            <a:r>
              <a:rPr lang="en-US" sz="4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4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Juri</a:t>
            </a:r>
            <a:r>
              <a:rPr lang="en-US" sz="4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Toomre</a:t>
            </a:r>
            <a:r>
              <a:rPr lang="en-US" sz="4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The Astrophysical Journal, 178:623-666, 1972 December 15. © 1972. 624- 665 p.</a:t>
            </a:r>
            <a:endParaRPr lang="ru-UA" sz="4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lvl="0" indent="-18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Simplified Theoretical Treatment and Simulated Experimental Calculation of the Roche Limit. Michael C. </a:t>
            </a:r>
            <a:r>
              <a:rPr lang="en-US" sz="4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LoPresto</a:t>
            </a:r>
            <a:r>
              <a:rPr lang="en-US" sz="4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Henry Ford Community College, Dearborn, MI. September 2006.</a:t>
            </a:r>
            <a:endParaRPr lang="ru-UA" sz="4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lvl="0" indent="-18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https://ned.ipac.caltech.edu/level5/Sept11/Duc/Duc3.html</a:t>
            </a:r>
            <a:endParaRPr lang="ru-UA" sz="4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lvl="0" indent="-18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http://www.messier.seds.org/xtra/history/deepskyd.html</a:t>
            </a:r>
            <a:endParaRPr lang="ru-UA" sz="4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/>
            <a:endParaRPr lang="ru-UA" dirty="0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B2A2E06C-5417-47D4-8F94-AB45A6BC5EC9}"/>
              </a:ext>
            </a:extLst>
          </p:cNvPr>
          <p:cNvSpPr txBox="1">
            <a:spLocks/>
          </p:cNvSpPr>
          <p:nvPr/>
        </p:nvSpPr>
        <p:spPr>
          <a:xfrm>
            <a:off x="11187264" y="6310311"/>
            <a:ext cx="77116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ru-RU" altLang="en-US" sz="3600" smtClean="0">
                <a:solidFill>
                  <a:schemeClr val="tx1"/>
                </a:solidFill>
              </a:rPr>
              <a:pPr/>
              <a:t>12</a:t>
            </a:fld>
            <a:endParaRPr lang="ru-RU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88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00C317-7067-42B7-9341-4F902BFF6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FDECF-A453-4F10-9B23-4D70BDF3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3" y="3097608"/>
            <a:ext cx="11052313" cy="66278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3000" b="1" dirty="0">
                <a:latin typeface="+mn-lt"/>
              </a:rPr>
              <a:t>ДЯКУЮ ЗА УВАГУ!</a:t>
            </a:r>
            <a:endParaRPr lang="ru-UA" sz="3000" b="1" dirty="0">
              <a:latin typeface="+mn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CEF6CC5-0507-407E-BF6B-C9BE0AD0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9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D4ADE9-5170-45D8-8EA5-0C416907D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" y="0"/>
            <a:ext cx="12189973" cy="6858000"/>
          </a:xfrm>
          <a:prstGeom prst="rect">
            <a:avLst/>
          </a:prstGeom>
        </p:spPr>
      </p:pic>
      <p:pic>
        <p:nvPicPr>
          <p:cNvPr id="5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8009704" y="809926"/>
            <a:ext cx="4048760" cy="172656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194" y="2584139"/>
            <a:ext cx="2692400" cy="2001297"/>
          </a:xfrm>
          <a:prstGeom prst="rect">
            <a:avLst/>
          </a:prstGeom>
        </p:spPr>
      </p:pic>
      <p:pic>
        <p:nvPicPr>
          <p:cNvPr id="7" name="Рисунок 6" descr="Polaris B: NGC 2371 &amp; 2372, a Planetary Nebula in Gemini (Jan. 2017)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2" t="29243" r="27551" b="23072"/>
          <a:stretch>
            <a:fillRect/>
          </a:stretch>
        </p:blipFill>
        <p:spPr bwMode="auto">
          <a:xfrm>
            <a:off x="8009704" y="2595941"/>
            <a:ext cx="1270098" cy="196868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8" name="Текстовое поле 7"/>
          <p:cNvSpPr txBox="1"/>
          <p:nvPr/>
        </p:nvSpPr>
        <p:spPr>
          <a:xfrm>
            <a:off x="68499" y="856494"/>
            <a:ext cx="60275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 algn="just">
              <a:buFont typeface="Arial" panose="020B0604020202020204" pitchFamily="34" charset="0"/>
              <a:buChar char="•"/>
            </a:pPr>
            <a:r>
              <a:rPr lang="uk-UA" altLang="en-US" sz="2000" dirty="0"/>
              <a:t>Провідні спостерігачі у 18 сторіччі помітили, що як і зорі, туманності бувають подвійними або ж навіть кратними</a:t>
            </a:r>
          </a:p>
          <a:p>
            <a:pPr marL="108000" indent="-108000" algn="just">
              <a:buFont typeface="Arial" panose="020B0604020202020204" pitchFamily="34" charset="0"/>
              <a:buChar char="•"/>
            </a:pPr>
            <a:r>
              <a:rPr lang="uk-UA" altLang="en-US" sz="2000" dirty="0"/>
              <a:t> Одним із перших, хто відзначив такі системи, був </a:t>
            </a:r>
            <a:br>
              <a:rPr lang="uk-UA" altLang="en-US" sz="2000" dirty="0"/>
            </a:br>
            <a:r>
              <a:rPr lang="uk-UA" altLang="en-US" sz="2000" dirty="0"/>
              <a:t>В. </a:t>
            </a:r>
            <a:r>
              <a:rPr lang="uk-UA" altLang="en-US" sz="2000" dirty="0" err="1"/>
              <a:t>Гершель</a:t>
            </a:r>
            <a:endParaRPr lang="uk-UA" altLang="en-US" sz="2000" dirty="0"/>
          </a:p>
          <a:p>
            <a:pPr marL="108000" indent="-108000" algn="just">
              <a:buFont typeface="Arial" panose="020B0604020202020204" pitchFamily="34" charset="0"/>
              <a:buChar char="•"/>
            </a:pPr>
            <a:r>
              <a:rPr lang="uk-UA" altLang="en-US" sz="2000" dirty="0"/>
              <a:t>Справа показано його замальовки «подвійної туманності» NGC 2371/72 і </a:t>
            </a:r>
            <a:r>
              <a:rPr lang="uk-UA" sz="2000" b="0" i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замальовка галактики NGC 4449 </a:t>
            </a:r>
            <a:r>
              <a:rPr lang="uk-UA" altLang="en-US" sz="2000" dirty="0"/>
              <a:t>та їх сучасні фотографія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421622" y="196479"/>
            <a:ext cx="11389378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en-US" sz="3000" b="1" dirty="0">
                <a:cs typeface="+mj-lt"/>
              </a:rPr>
              <a:t>ПЕРШІ СПОСТЕРЕЖЕННЯ КРАТНИХ ТУМАННОСТЕЙ</a:t>
            </a: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3271" y="4838700"/>
            <a:ext cx="7482840" cy="20193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31048" y="5925972"/>
            <a:ext cx="559904" cy="892175"/>
          </a:xfrm>
        </p:spPr>
        <p:txBody>
          <a:bodyPr>
            <a:normAutofit/>
          </a:bodyPr>
          <a:lstStyle/>
          <a:p>
            <a:fld id="{49AE70B2-8BF9-45C0-BB95-33D1B9D3A854}" type="slidenum">
              <a:rPr lang="ru-RU" altLang="en-US" sz="3600" b="1" dirty="0" smtClean="0">
                <a:solidFill>
                  <a:schemeClr val="tx1"/>
                </a:solidFill>
              </a:rPr>
              <a:t>2</a:t>
            </a:fld>
            <a:endParaRPr lang="ru-RU" altLang="en-US" sz="36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8" y="3363881"/>
            <a:ext cx="2694978" cy="28944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499" y="6190107"/>
            <a:ext cx="3856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Замальовка Туманності Андромеди, </a:t>
            </a:r>
          </a:p>
          <a:p>
            <a:r>
              <a:rPr lang="uk-UA" dirty="0"/>
              <a:t>зроблена в 1807 р. </a:t>
            </a:r>
            <a:r>
              <a:rPr lang="uk-UA" dirty="0" err="1"/>
              <a:t>Шарлєм</a:t>
            </a:r>
            <a:r>
              <a:rPr lang="uk-UA" dirty="0"/>
              <a:t> Месьє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72702" y="4522894"/>
            <a:ext cx="74828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altLang="en-US" dirty="0"/>
              <a:t>Таблиця кратних туманностей, що спостерігалися В. </a:t>
            </a:r>
            <a:r>
              <a:rPr lang="uk-UA" altLang="en-US" dirty="0" err="1"/>
              <a:t>Гершелем</a:t>
            </a:r>
            <a:endParaRPr lang="uk-UA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4105" y="4553307"/>
            <a:ext cx="1104869" cy="12759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8391" y="1566361"/>
            <a:ext cx="1538671" cy="18796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2E59FD-BA1C-42EC-916E-741FB9C94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" y="0"/>
            <a:ext cx="12189973" cy="6858000"/>
          </a:xfrm>
          <a:prstGeom prst="rect">
            <a:avLst/>
          </a:prstGeom>
        </p:spPr>
      </p:pic>
      <p:pic>
        <p:nvPicPr>
          <p:cNvPr id="17" name="Рисунок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463" y="3587371"/>
            <a:ext cx="7285155" cy="2653030"/>
          </a:xfrm>
          <a:prstGeom prst="rect">
            <a:avLst/>
          </a:prstGeom>
          <a:noFill/>
        </p:spPr>
      </p:pic>
      <p:pic>
        <p:nvPicPr>
          <p:cNvPr id="30" name="Рисунок 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278" y="802129"/>
            <a:ext cx="2428875" cy="2528888"/>
          </a:xfrm>
          <a:prstGeom prst="rect">
            <a:avLst/>
          </a:prstGeom>
          <a:noFill/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64" y="1957038"/>
            <a:ext cx="3954746" cy="301879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04893" y="966934"/>
            <a:ext cx="5492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altLang="en-US" sz="2000" dirty="0"/>
              <a:t>Вільям Парсонс, 1845р. на своєму телескопі (1.83 м) відкрив спіральну форму у M51, M33, M101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016915" y="4998555"/>
            <a:ext cx="2856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en-US" dirty="0"/>
              <a:t>Телескоп 1.8 м «Левіафан» у маєтку лорда Росса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8632709" y="3291412"/>
            <a:ext cx="316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dirty="0"/>
              <a:t>Вільям Парсонс, 3й лорд Росс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806048" y="6204407"/>
            <a:ext cx="10838484" cy="68234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altLang="en-US" dirty="0"/>
              <a:t>(</a:t>
            </a:r>
            <a:r>
              <a:rPr lang="uk-UA" altLang="en-US" dirty="0"/>
              <a:t>a) Малюнок Джона </a:t>
            </a:r>
            <a:r>
              <a:rPr lang="uk-UA" altLang="en-US" dirty="0" err="1"/>
              <a:t>Гершеля</a:t>
            </a:r>
            <a:r>
              <a:rPr lang="uk-UA" altLang="en-US" dirty="0"/>
              <a:t> 1833 р. (b) Малюнок лорда Росса 1845 р. (c) Малюнок Росса 1850 р. (d) Сучасне електронне зображення, зроблене за допомогою камери CFH12K телескопа Канада-Франція-Гаваї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60569" y="222747"/>
            <a:ext cx="11440155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en-US" sz="3000" b="1" dirty="0"/>
              <a:t>ВІДКРИТТЯ СПІРАЛЬНИХ ТУМАННОСТЕЙ</a:t>
            </a:r>
            <a:endParaRPr lang="ru-RU" altLang="en-US" sz="32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10121" y="6341745"/>
            <a:ext cx="468823" cy="365125"/>
          </a:xfrm>
        </p:spPr>
        <p:txBody>
          <a:bodyPr>
            <a:noAutofit/>
          </a:bodyPr>
          <a:lstStyle/>
          <a:p>
            <a:fld id="{49AE70B2-8BF9-45C0-BB95-33D1B9D3A854}" type="slidenum">
              <a:rPr lang="ru-RU" altLang="en-US" sz="3600" dirty="0" smtClean="0">
                <a:solidFill>
                  <a:schemeClr val="tx1"/>
                </a:solidFill>
              </a:rPr>
              <a:t>3</a:t>
            </a:fld>
            <a:endParaRPr lang="ru-RU" altLang="en-US" sz="36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3293" y="999331"/>
            <a:ext cx="3023878" cy="23654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97589" y="3282283"/>
            <a:ext cx="2109726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altLang="en-US" dirty="0"/>
              <a:t>Замаль</a:t>
            </a:r>
            <a:r>
              <a:rPr lang="uk-UA" altLang="en-US" sz="1800" dirty="0"/>
              <a:t>овка М101</a:t>
            </a:r>
            <a:endParaRPr lang="uk-UA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E96718-526E-4D7D-9854-2F0F4746D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" y="0"/>
            <a:ext cx="12189973" cy="685800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565" y="3425982"/>
            <a:ext cx="5543690" cy="3209368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60901" y="995997"/>
            <a:ext cx="6149797" cy="586200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08000" indent="-108000" algn="just">
              <a:buFont typeface="Arial" panose="020B0604020202020204" pitchFamily="34" charset="0"/>
              <a:buChar char="•"/>
            </a:pPr>
            <a:r>
              <a:rPr lang="uk-UA" altLang="en-US" sz="2200" dirty="0"/>
              <a:t>У 1923 році Едвін </a:t>
            </a:r>
            <a:r>
              <a:rPr lang="uk-UA" altLang="en-US" sz="2200" dirty="0" err="1"/>
              <a:t>Хаббл</a:t>
            </a:r>
            <a:r>
              <a:rPr lang="uk-UA" altLang="en-US" sz="2200" dirty="0"/>
              <a:t> на 2.5 м телескопі у М31 відкрив першу </a:t>
            </a:r>
            <a:r>
              <a:rPr lang="uk-UA" altLang="en-US" sz="2200" dirty="0" err="1"/>
              <a:t>цефеїду</a:t>
            </a:r>
            <a:endParaRPr lang="uk-UA" altLang="en-US" sz="2200" dirty="0"/>
          </a:p>
          <a:p>
            <a:pPr marL="108000" indent="-108000" algn="just">
              <a:buFont typeface="Arial" panose="020B0604020202020204" pitchFamily="34" charset="0"/>
              <a:buChar char="•"/>
            </a:pPr>
            <a:r>
              <a:rPr lang="uk-UA" altLang="en-US" sz="2200" dirty="0"/>
              <a:t>За кілька місяців він зі спостережень отримав її криву блиску з періодом 31,415 доби і середньою видимою зоряною величиною 18,5</a:t>
            </a:r>
          </a:p>
          <a:p>
            <a:pPr marL="108000" indent="-108000" algn="just">
              <a:buFont typeface="Arial" panose="020B0604020202020204" pitchFamily="34" charset="0"/>
              <a:buChar char="•"/>
            </a:pPr>
            <a:r>
              <a:rPr lang="uk-UA" altLang="en-US" sz="2200" dirty="0"/>
              <a:t>Використовуючи залежність «період – абсолютна зоряна величина» відкриту для </a:t>
            </a:r>
            <a:r>
              <a:rPr lang="uk-UA" altLang="en-US" sz="2200" dirty="0" err="1"/>
              <a:t>цефеїд</a:t>
            </a:r>
            <a:r>
              <a:rPr lang="uk-UA" altLang="en-US" sz="2200" dirty="0"/>
              <a:t> у 1912 році  він підрахував, що M31 розташована на  відстані майже 1 мільйона світлових років від Землі - отже, так далеко це має бути окрема галактика</a:t>
            </a:r>
          </a:p>
          <a:p>
            <a:pPr marL="108000" indent="-108000" algn="just">
              <a:buFont typeface="Arial" panose="020B0604020202020204" pitchFamily="34" charset="0"/>
              <a:buChar char="•"/>
            </a:pPr>
            <a:r>
              <a:rPr lang="uk-UA" altLang="en-US" sz="2200" dirty="0"/>
              <a:t>Встановлення закону космологічного розширення Е. </a:t>
            </a:r>
            <a:r>
              <a:rPr lang="uk-UA" altLang="en-US" sz="2200" dirty="0" err="1"/>
              <a:t>Хабблом</a:t>
            </a:r>
            <a:r>
              <a:rPr lang="uk-UA" altLang="en-US" sz="2200" dirty="0"/>
              <a:t> 1929 року дало змогу поставити й розв'язувати питання про взаємодію та рух галактик. Роботи </a:t>
            </a:r>
            <a:r>
              <a:rPr lang="uk-UA" altLang="en-US" sz="2200" dirty="0" err="1"/>
              <a:t>Хаббла</a:t>
            </a:r>
            <a:r>
              <a:rPr lang="uk-UA" altLang="en-US" sz="2200" dirty="0"/>
              <a:t> відкрили можливість вивчати еволюцію галактик та Всесвіту у цілому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0048643" y="3087154"/>
            <a:ext cx="2200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dirty="0"/>
              <a:t>Пластинка </a:t>
            </a:r>
            <a:r>
              <a:rPr lang="ru-RU" altLang="en-US" dirty="0">
                <a:sym typeface="+mn-ea"/>
              </a:rPr>
              <a:t>H335H</a:t>
            </a:r>
            <a:endParaRPr lang="ru-RU" altLang="en-US" dirty="0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520460" y="319088"/>
            <a:ext cx="11236215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en-US" sz="3000" b="1" dirty="0">
                <a:cs typeface="+mj-lt"/>
              </a:rPr>
              <a:t>ВІДКРИТТЯ «СВІТУ ГАЛАКТИК» ХАББЛ, 1923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7808363" y="6566114"/>
            <a:ext cx="3340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dirty="0"/>
              <a:t>Крива </a:t>
            </a:r>
            <a:r>
              <a:rPr lang="uk-UA" altLang="en-US" dirty="0"/>
              <a:t>блиску</a:t>
            </a:r>
            <a:r>
              <a:rPr lang="ru-RU" altLang="en-US" dirty="0"/>
              <a:t> для M31-V1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800522" y="6356350"/>
            <a:ext cx="553278" cy="365125"/>
          </a:xfrm>
        </p:spPr>
        <p:txBody>
          <a:bodyPr>
            <a:noAutofit/>
          </a:bodyPr>
          <a:lstStyle/>
          <a:p>
            <a:fld id="{49AE70B2-8BF9-45C0-BB95-33D1B9D3A854}" type="slidenum">
              <a:rPr lang="ru-RU" altLang="en-US" sz="3600" smtClean="0">
                <a:solidFill>
                  <a:schemeClr val="tx1"/>
                </a:solidFill>
              </a:rPr>
              <a:t>4</a:t>
            </a:fld>
            <a:endParaRPr lang="ru-RU" altLang="en-US" sz="36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565" y="1222951"/>
            <a:ext cx="1941527" cy="15805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3461" y="948854"/>
            <a:ext cx="1687599" cy="21680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4312" y="948854"/>
            <a:ext cx="1684331" cy="21680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951716-7A78-4274-90A6-284C503E0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" y="0"/>
            <a:ext cx="12189973" cy="685800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158" y="4076739"/>
            <a:ext cx="3042507" cy="2279611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3658423" y="6284595"/>
            <a:ext cx="25939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dirty="0"/>
              <a:t>NGC 4038 та NGC 4039 - Галактики Антенны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665357" y="813483"/>
            <a:ext cx="9303860" cy="30567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08000" indent="-108000" algn="just">
              <a:buFont typeface="Arial" panose="020B0604020202020204" pitchFamily="34" charset="0"/>
              <a:buChar char="•"/>
            </a:pPr>
            <a:r>
              <a:rPr lang="uk-UA" altLang="en-US" sz="2200" dirty="0"/>
              <a:t>Важливим елементом нашого розуміння еволюції галактик було відкриття </a:t>
            </a:r>
            <a:r>
              <a:rPr lang="uk-UA" altLang="en-US" sz="2200" dirty="0" err="1"/>
              <a:t>пекулярної</a:t>
            </a:r>
            <a:r>
              <a:rPr lang="uk-UA" altLang="en-US" sz="2200" dirty="0"/>
              <a:t> морфології галактик, тобто галактик із особливими формами, що не вписувалися у стандартну класифікацію галактик</a:t>
            </a:r>
          </a:p>
          <a:p>
            <a:pPr marL="108000" indent="-108000" algn="just">
              <a:buFont typeface="Arial" panose="020B0604020202020204" pitchFamily="34" charset="0"/>
              <a:buChar char="•"/>
            </a:pPr>
            <a:r>
              <a:rPr lang="uk-UA" altLang="en-US" sz="2200" dirty="0"/>
              <a:t> Зокрема ще у середині 20 сторіччя складали морфологічні каталоги  галактик та каталоги взаємодіючих галактик</a:t>
            </a:r>
          </a:p>
          <a:p>
            <a:pPr marL="108000" indent="-108000" algn="just">
              <a:buFont typeface="Arial" panose="020B0604020202020204" pitchFamily="34" charset="0"/>
              <a:buChar char="•"/>
            </a:pPr>
            <a:r>
              <a:rPr lang="uk-UA" altLang="en-US" sz="2200" dirty="0"/>
              <a:t>Вважалось, що такі взаємодіючі галактики є рідкісним типом об’єктів</a:t>
            </a:r>
          </a:p>
          <a:p>
            <a:pPr marL="108000" indent="-108000" algn="just">
              <a:buFont typeface="Arial" panose="020B0604020202020204" pitchFamily="34" charset="0"/>
              <a:buChar char="•"/>
            </a:pPr>
            <a:r>
              <a:rPr lang="uk-UA" altLang="en-US" sz="2200" dirty="0"/>
              <a:t>Чисельне моделювання взаємодії зоряних систем на початку 1970-х років дозволило просто пояснити </a:t>
            </a:r>
            <a:r>
              <a:rPr lang="uk-UA" altLang="en-US" sz="2200" dirty="0" err="1"/>
              <a:t>пекулярні</a:t>
            </a:r>
            <a:r>
              <a:rPr lang="uk-UA" altLang="en-US" sz="2200" dirty="0"/>
              <a:t> форми більшості галактик через нещодавнє зближення і припливну деформацію із іншою галактикою </a:t>
            </a:r>
          </a:p>
        </p:txBody>
      </p:sp>
      <p:pic>
        <p:nvPicPr>
          <p:cNvPr id="24" name="Рисунок 24" descr="Ask Ethan #48: Where does cosmic rotation come from? | by Ethan Siegel |  Starts With A Bang! | Medi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094" y="3970716"/>
            <a:ext cx="4495165" cy="27868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463825" y="282575"/>
            <a:ext cx="11184835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en-US" sz="3000" b="1" dirty="0"/>
              <a:t>ЧИСЕЛЬНЕ МОДЕЛЮВАННЯ ПРИЛИВНОЇ ВЗАЄМОДІЇ ГАЛАКТИК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9AE70B2-8BF9-45C0-BB95-33D1B9D3A854}" type="slidenum">
              <a:rPr lang="ru-RU" altLang="en-US" sz="3600" smtClean="0">
                <a:solidFill>
                  <a:schemeClr val="tx1"/>
                </a:solidFill>
              </a:rPr>
              <a:t>5</a:t>
            </a:fld>
            <a:endParaRPr lang="ru-RU" altLang="en-US" sz="360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4" y="3209596"/>
            <a:ext cx="2458720" cy="358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175" y="929985"/>
            <a:ext cx="2523573" cy="1885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3D6731-0935-4B78-A067-C5954707D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2605"/>
            <a:ext cx="12189973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овое поле 1"/>
              <p:cNvSpPr txBox="1"/>
              <p:nvPr/>
            </p:nvSpPr>
            <p:spPr>
              <a:xfrm>
                <a:off x="574419" y="1336130"/>
                <a:ext cx="6191506" cy="522572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just"/>
                <a:r>
                  <a:rPr lang="uk-UA" altLang="en-US" sz="2000" dirty="0"/>
                  <a:t>Уявимо циліндр, заповнений ідеальним газом із концентрацією n. Під час руху одна частинка, що має швидкість v, пройде за час t шлях L=</a:t>
                </a:r>
                <a:r>
                  <a:rPr lang="uk-UA" altLang="en-US" sz="2000" dirty="0" err="1"/>
                  <a:t>v·t</a:t>
                </a:r>
                <a:r>
                  <a:rPr lang="uk-UA" altLang="en-US" sz="2000" dirty="0"/>
                  <a:t>. Щоб знайти кількість частинок, з якими зіткнеться дана частинка, знайдемо об'єм того циліндра, який замітає при своєму русі наша частинка (радіус якої приймемо за R). Тоді, об’єм циліндра:</a:t>
                </a:r>
              </a:p>
              <a:p>
                <a:pPr algn="ctr"/>
                <a:r>
                  <a:rPr lang="uk-UA" altLang="en-US" sz="2000" dirty="0"/>
                  <a:t>𝑉=L⋅S</a:t>
                </a:r>
              </a:p>
              <a:p>
                <a:pPr algn="just"/>
                <a:r>
                  <a:rPr lang="uk-UA" altLang="en-US" sz="2000" dirty="0"/>
                  <a:t>де площа перерізу циліндра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k-UA" sz="200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uk-UA" sz="200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uk-UA" sz="2000" i="0" smtClean="0">
                          <a:latin typeface="Cambria Math" panose="02040503050406030204" pitchFamily="18" charset="0"/>
                        </a:rPr>
                        <m:t>π</m:t>
                      </m:r>
                      <m:sSup>
                        <m:sSup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uk-UA" sz="200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uk-UA" sz="200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uk-UA" altLang="en-US" sz="2000" dirty="0"/>
              </a:p>
              <a:p>
                <a:pPr algn="just"/>
                <a:r>
                  <a:rPr lang="uk-UA" altLang="en-US" sz="2000" dirty="0"/>
                  <a:t>Якщо у цьому циліндрі N частинок, тоді об’єм, що припадає на одну частинку, дорівнюватиме: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uk-UA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V</m:t>
                      </m:r>
                      <m:r>
                        <a:rPr kumimoji="0" lang="uk-UA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uk-U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uk-UA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uk-UA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  <a:endParaRPr kumimoji="0" lang="uk-U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algn="just"/>
                <a:r>
                  <a:rPr lang="uk-UA" altLang="en-US" sz="2000" dirty="0"/>
                  <a:t>де, V - об'єм, N - кількість частинок, n - концентрація</a:t>
                </a:r>
              </a:p>
              <a:p>
                <a:pPr algn="ctr"/>
                <a:endParaRPr lang="uk-UA" altLang="en-US" sz="2000" dirty="0"/>
              </a:p>
              <a:p>
                <a:pPr algn="ctr"/>
                <a:endParaRPr lang="uk-UA" altLang="en-US" sz="2000" dirty="0"/>
              </a:p>
            </p:txBody>
          </p:sp>
        </mc:Choice>
        <mc:Fallback xmlns="">
          <p:sp>
            <p:nvSpPr>
              <p:cNvPr id="2" name="Текстовое поле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19" y="1336130"/>
                <a:ext cx="6191506" cy="5225726"/>
              </a:xfrm>
              <a:prstGeom prst="rect">
                <a:avLst/>
              </a:prstGeom>
              <a:blipFill>
                <a:blip r:embed="rId3"/>
                <a:stretch>
                  <a:fillRect l="-984" t="-583" r="-984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овое поле 8"/>
              <p:cNvSpPr txBox="1"/>
              <p:nvPr/>
            </p:nvSpPr>
            <p:spPr>
              <a:xfrm>
                <a:off x="7130450" y="1789150"/>
                <a:ext cx="4694997" cy="354667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just"/>
                <a:r>
                  <a:rPr lang="uk-UA" altLang="en-US" sz="2000" dirty="0"/>
                  <a:t>Фактично N - кількість зіткнень, щоб знайти саме довжину вільного пробігу, потрібно N покласти рівним 1. Тоді маємо: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uk-UA" sz="200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000" i="1" smtClean="0">
                          <a:latin typeface="Cambria Math" panose="02040503050406030204" pitchFamily="18" charset="0"/>
                        </a:rPr>
                        <m:t>𝑉𝑛</m:t>
                      </m:r>
                      <m:r>
                        <a:rPr lang="uk-UA" sz="200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000" i="1" smtClean="0">
                          <a:latin typeface="Cambria Math" panose="02040503050406030204" pitchFamily="18" charset="0"/>
                        </a:rPr>
                        <m:t>𝑛𝑆𝐿</m:t>
                      </m:r>
                      <m:r>
                        <a:rPr lang="uk-UA" sz="200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000" i="1" smtClean="0">
                          <a:latin typeface="Cambria Math" panose="02040503050406030204" pitchFamily="18" charset="0"/>
                        </a:rPr>
                        <m:t>𝑛𝑆𝑣𝑡</m:t>
                      </m:r>
                      <m:r>
                        <a:rPr lang="uk-UA" sz="2000" i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uk-UA" sz="2000" dirty="0"/>
              </a:p>
              <a:p>
                <a:pPr algn="ctr"/>
                <a14:m>
                  <m:oMath xmlns:m="http://schemas.openxmlformats.org/officeDocument/2006/math">
                    <m:r>
                      <a:rPr lang="uk-UA" sz="20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uk-UA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uk-UA" sz="2000" i="0" smtClean="0">
                            <a:latin typeface="Cambria Math" panose="02040503050406030204" pitchFamily="18" charset="0"/>
                          </a:rPr>
                          <m:t>nvS</m:t>
                        </m:r>
                      </m:den>
                    </m:f>
                  </m:oMath>
                </a14:m>
                <a:r>
                  <a:rPr lang="uk-UA" altLang="en-US" sz="2000" dirty="0"/>
                  <a:t> ;</a:t>
                </a:r>
              </a:p>
              <a:p>
                <a:pPr algn="just"/>
                <a:r>
                  <a:rPr lang="uk-UA" altLang="en-US" sz="2000" dirty="0"/>
                  <a:t>Довжина вільного пробігу λ=</a:t>
                </a:r>
                <a:r>
                  <a:rPr lang="uk-UA" altLang="en-US" sz="2000" dirty="0" err="1"/>
                  <a:t>vt</a:t>
                </a:r>
                <a:r>
                  <a:rPr lang="uk-UA" altLang="en-US" sz="2000" dirty="0"/>
                  <a:t>. Отже, маємо остаточно: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k-UA" sz="200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uk-UA" sz="20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uk-UA" sz="2000" i="0" smtClean="0">
                              <a:latin typeface="Cambria Math" panose="02040503050406030204" pitchFamily="18" charset="0"/>
                            </a:rPr>
                            <m:t>nπ</m:t>
                          </m:r>
                          <m:sSup>
                            <m:sSupPr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uk-UA" sz="200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uk-UA" sz="200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uk-UA" sz="20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uk-UA" sz="200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uk-UA" sz="200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uk-UA" altLang="en-US" sz="2000" dirty="0"/>
              </a:p>
              <a:p>
                <a:pPr algn="just"/>
                <a:endParaRPr lang="uk-UA" altLang="en-US" dirty="0"/>
              </a:p>
            </p:txBody>
          </p:sp>
        </mc:Choice>
        <mc:Fallback xmlns="">
          <p:sp>
            <p:nvSpPr>
              <p:cNvPr id="9" name="Текстовое пол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450" y="1789150"/>
                <a:ext cx="4694997" cy="3546677"/>
              </a:xfrm>
              <a:prstGeom prst="rect">
                <a:avLst/>
              </a:prstGeom>
              <a:blipFill>
                <a:blip r:embed="rId4"/>
                <a:stretch>
                  <a:fillRect l="-1429" t="-859" r="-129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Текстовое поле 13"/>
          <p:cNvSpPr txBox="1"/>
          <p:nvPr/>
        </p:nvSpPr>
        <p:spPr>
          <a:xfrm>
            <a:off x="482600" y="235585"/>
            <a:ext cx="11226799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en-US" sz="3000" b="1" dirty="0">
                <a:cs typeface="+mj-lt"/>
              </a:rPr>
              <a:t>ЗІТКНЕННЯ У ЗВИЧАЙНОМУ ГАЗІ, У «ГАЗІ» ЗІР І ГАЛАКТИК</a:t>
            </a:r>
            <a:r>
              <a:rPr lang="ru-RU" altLang="en-US" sz="3000" b="1" dirty="0"/>
              <a:t>  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134475" y="6335395"/>
            <a:ext cx="2743200" cy="365125"/>
          </a:xfrm>
        </p:spPr>
        <p:txBody>
          <a:bodyPr>
            <a:noAutofit/>
          </a:bodyPr>
          <a:lstStyle/>
          <a:p>
            <a:fld id="{49AE70B2-8BF9-45C0-BB95-33D1B9D3A854}" type="slidenum">
              <a:rPr lang="ru-RU" altLang="en-US" sz="3600" smtClean="0">
                <a:solidFill>
                  <a:schemeClr val="tx1"/>
                </a:solidFill>
              </a:rPr>
              <a:t>6</a:t>
            </a:fld>
            <a:endParaRPr lang="ru-RU" alt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C36A8B-9FAD-4849-8C81-BAFACC5CA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" y="0"/>
            <a:ext cx="12189973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/>
          <p:nvPr>
            <p:extLst>
              <p:ext uri="{D42A27DB-BD31-4B8C-83A1-F6EECF244321}">
                <p14:modId xmlns:p14="http://schemas.microsoft.com/office/powerpoint/2010/main" val="1990714413"/>
              </p:ext>
            </p:extLst>
          </p:nvPr>
        </p:nvGraphicFramePr>
        <p:xfrm>
          <a:off x="1821815" y="1516380"/>
          <a:ext cx="8548370" cy="434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1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3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4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99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>
                          <a:solidFill>
                            <a:schemeClr val="tx1"/>
                          </a:solidFill>
                        </a:rPr>
                        <a:t>Молекули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>
                          <a:solidFill>
                            <a:schemeClr val="tx1"/>
                          </a:solidFill>
                        </a:rPr>
                        <a:t>Зорі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Галактики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99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400" b="1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b="0"/>
                        <a:t>2,7 ∙ 10</a:t>
                      </a:r>
                      <a:r>
                        <a:rPr lang="ru-RU" altLang="en-US" sz="2400" b="0" baseline="30000"/>
                        <a:t>25</a:t>
                      </a:r>
                      <a:r>
                        <a:rPr lang="ru-RU" altLang="en-US" sz="2400" b="0"/>
                        <a:t> м</a:t>
                      </a:r>
                      <a:r>
                        <a:rPr lang="ru-RU" altLang="en-US" sz="2400" b="0" baseline="30000"/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b="0"/>
                        <a:t>0.36 пк</a:t>
                      </a:r>
                      <a:r>
                        <a:rPr lang="ru-RU" altLang="en-US" sz="2400" b="0" baseline="30000"/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b="0"/>
                        <a:t>2.75 ∙ 10</a:t>
                      </a:r>
                      <a:r>
                        <a:rPr lang="ru-RU" altLang="en-US" sz="2400" b="0" baseline="30000"/>
                        <a:t>-6</a:t>
                      </a:r>
                      <a:r>
                        <a:rPr lang="ru-RU" altLang="en-US" sz="2400" b="0"/>
                        <a:t> кпк</a:t>
                      </a:r>
                      <a:r>
                        <a:rPr lang="ru-RU" altLang="en-US" sz="2400" b="0" baseline="30000"/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9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2400" b="1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b="0" dirty="0"/>
                        <a:t>9.07 ∙ 10</a:t>
                      </a:r>
                      <a:r>
                        <a:rPr lang="ru-RU" altLang="en-US" sz="2400" b="0" baseline="30000" dirty="0"/>
                        <a:t>-20</a:t>
                      </a:r>
                      <a:r>
                        <a:rPr lang="ru-RU" altLang="en-US" sz="2400" b="0" dirty="0"/>
                        <a:t>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b="0" dirty="0"/>
                        <a:t>1.08 ∙ 10</a:t>
                      </a:r>
                      <a:r>
                        <a:rPr lang="ru-RU" altLang="en-US" sz="2400" b="0" baseline="30000" dirty="0"/>
                        <a:t>18</a:t>
                      </a:r>
                      <a:r>
                        <a:rPr lang="ru-RU" altLang="en-US" sz="2400" b="0" dirty="0"/>
                        <a:t>м</a:t>
                      </a:r>
                      <a:r>
                        <a:rPr lang="ru-RU" altLang="en-US" sz="2400" b="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b="0" dirty="0"/>
                        <a:t>1256 кпк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9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b="1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b="0"/>
                        <a:t>4.08 ∙ 10</a:t>
                      </a:r>
                      <a:r>
                        <a:rPr lang="ru-RU" altLang="en-US" sz="2400" b="0" baseline="30000"/>
                        <a:t>-7</a:t>
                      </a:r>
                      <a:r>
                        <a:rPr lang="ru-RU" altLang="en-US" sz="2400" b="0"/>
                        <a:t> 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b="0"/>
                        <a:t>7.12 ∙ 10</a:t>
                      </a:r>
                      <a:r>
                        <a:rPr lang="ru-RU" altLang="en-US" sz="2400" b="0" baseline="30000"/>
                        <a:t>28</a:t>
                      </a:r>
                      <a:r>
                        <a:rPr lang="ru-RU" altLang="en-US" sz="2400" b="0"/>
                        <a:t> 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b="0"/>
                        <a:t>289 кпк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99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2400" b="1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b="0"/>
                        <a:t>2.4</a:t>
                      </a:r>
                      <a:r>
                        <a:rPr lang="ru-RU" altLang="en-US" sz="2400" b="0">
                          <a:sym typeface="+mn-ea"/>
                        </a:rPr>
                        <a:t> ∙ </a:t>
                      </a:r>
                      <a:r>
                        <a:rPr lang="ru-RU" altLang="en-US" sz="2400" b="0"/>
                        <a:t>10</a:t>
                      </a:r>
                      <a:r>
                        <a:rPr lang="ru-RU" altLang="en-US" sz="2400" b="0" baseline="30000"/>
                        <a:t>-6 </a:t>
                      </a:r>
                      <a:r>
                        <a:rPr lang="ru-RU" altLang="en-US" sz="2400" b="0"/>
                        <a:t>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b="0"/>
                        <a:t>142.4 ∙ 10</a:t>
                      </a:r>
                      <a:r>
                        <a:rPr lang="ru-RU" altLang="en-US" sz="2400" b="0" baseline="30000"/>
                        <a:t>31 </a:t>
                      </a:r>
                      <a:r>
                        <a:rPr lang="ru-RU" altLang="en-US" sz="2400" b="0"/>
                        <a:t>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b="0" dirty="0"/>
                        <a:t>1.89 млрд </a:t>
                      </a:r>
                      <a:r>
                        <a:rPr lang="ru-RU" altLang="en-US" sz="2400" b="0" dirty="0" err="1"/>
                        <a:t>років</a:t>
                      </a:r>
                      <a:endParaRPr lang="ru-RU" altLang="en-US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Текстовое поле 2"/>
          <p:cNvSpPr txBox="1"/>
          <p:nvPr/>
        </p:nvSpPr>
        <p:spPr>
          <a:xfrm>
            <a:off x="530087" y="437872"/>
            <a:ext cx="11334253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ru-RU" altLang="en-US" sz="3000" b="1" dirty="0"/>
              <a:t>ОДЕРЖАНІ РЕЗУЛЬТАТИ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21140" y="6356350"/>
            <a:ext cx="2743200" cy="365125"/>
          </a:xfrm>
        </p:spPr>
        <p:txBody>
          <a:bodyPr>
            <a:noAutofit/>
          </a:bodyPr>
          <a:lstStyle/>
          <a:p>
            <a:fld id="{49AE70B2-8BF9-45C0-BB95-33D1B9D3A854}" type="slidenum">
              <a:rPr lang="ru-RU" altLang="en-US" sz="3600" smtClean="0">
                <a:solidFill>
                  <a:schemeClr val="tx1"/>
                </a:solidFill>
              </a:rPr>
              <a:t>7</a:t>
            </a:fld>
            <a:endParaRPr lang="ru-RU" alt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415338-B915-4CAE-9C7D-B41D8F289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" y="0"/>
            <a:ext cx="12189973" cy="685800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586740" y="365760"/>
            <a:ext cx="11160760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ru-RU" altLang="en-US" sz="3000" b="1" dirty="0">
                <a:cs typeface="+mj-lt"/>
              </a:rPr>
              <a:t>ПЛАНЕТА ТА СУПУТНИК У ПРИЛИВНІЙ ВЗАЄМОДІЇ</a:t>
            </a:r>
            <a:endParaRPr lang="en-US" altLang="ru-RU" sz="3000" b="1" dirty="0">
              <a:cs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04300" y="6356350"/>
            <a:ext cx="2743200" cy="365125"/>
          </a:xfrm>
        </p:spPr>
        <p:txBody>
          <a:bodyPr>
            <a:noAutofit/>
          </a:bodyPr>
          <a:lstStyle/>
          <a:p>
            <a:fld id="{49AE70B2-8BF9-45C0-BB95-33D1B9D3A854}" type="slidenum">
              <a:rPr lang="ru-RU" altLang="en-US" sz="3600" smtClean="0">
                <a:solidFill>
                  <a:schemeClr val="tx1"/>
                </a:solidFill>
              </a:rPr>
              <a:t>8</a:t>
            </a:fld>
            <a:endParaRPr lang="ru-RU" altLang="en-US" sz="360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7608827" y="1918349"/>
            <a:ext cx="4394200" cy="184721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71098" y="1512605"/>
            <a:ext cx="6749975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uk-UA" altLang="en-US" sz="2000" dirty="0">
                <a:sym typeface="+mn-ea"/>
              </a:rPr>
              <a:t>Щоб обчислити кінцеву відстань між галактиками, на якій вони почнуть істотно змінювати свою форму, уявимо що до галактик можна застосувати підхід, близький до того, що у 19 сторіччі </a:t>
            </a:r>
            <a:r>
              <a:rPr lang="uk-UA" altLang="en-US" sz="2000" dirty="0" err="1">
                <a:sym typeface="+mn-ea"/>
              </a:rPr>
              <a:t>Рош</a:t>
            </a:r>
            <a:r>
              <a:rPr lang="uk-UA" altLang="en-US" sz="2000" dirty="0">
                <a:sym typeface="+mn-ea"/>
              </a:rPr>
              <a:t> застосував для можливості припливного руйнування супутника планетою.</a:t>
            </a:r>
            <a:r>
              <a:rPr lang="uk-UA" altLang="ru-RU" sz="2000" dirty="0">
                <a:sym typeface="+mn-ea"/>
              </a:rPr>
              <a:t> </a:t>
            </a:r>
            <a:r>
              <a:rPr lang="uk-UA" altLang="en-US" sz="2000" dirty="0">
                <a:sym typeface="+mn-ea"/>
              </a:rPr>
              <a:t>Для зображеного на рис. випадку маємо планету радіусом RM, та супутник радіусом RS, на відстані R, кутова швидкість обертання супутника навколо планети ω.</a:t>
            </a:r>
            <a:endParaRPr lang="uk-UA" altLang="en-US" sz="2000" dirty="0"/>
          </a:p>
          <a:p>
            <a:pPr algn="just"/>
            <a:r>
              <a:rPr lang="uk-UA" altLang="en-US" sz="2000" dirty="0">
                <a:sym typeface="+mn-ea"/>
              </a:rPr>
              <a:t>Тоді різницю сили тяжіння у центрі супутника та у точці В можна визначити як:</a:t>
            </a:r>
            <a:endParaRPr lang="uk-UA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овое поле 6"/>
              <p:cNvSpPr txBox="1"/>
              <p:nvPr/>
            </p:nvSpPr>
            <p:spPr>
              <a:xfrm>
                <a:off x="271098" y="4962365"/>
                <a:ext cx="6842740" cy="118917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ru-RU" altLang="en-US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Текстовое поле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98" y="4962365"/>
                <a:ext cx="6842740" cy="11891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Текстовое поле 7"/>
          <p:cNvSpPr txBox="1"/>
          <p:nvPr/>
        </p:nvSpPr>
        <p:spPr>
          <a:xfrm>
            <a:off x="7422764" y="4381923"/>
            <a:ext cx="4324736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uk-UA" altLang="en-US" sz="2000" dirty="0">
                <a:sym typeface="+mn-ea"/>
              </a:rPr>
              <a:t>Коли відношення </a:t>
            </a:r>
            <a:r>
              <a:rPr lang="uk-UA" altLang="en-US" sz="2000" dirty="0" err="1">
                <a:sym typeface="+mn-ea"/>
              </a:rPr>
              <a:t>Rs</a:t>
            </a:r>
            <a:r>
              <a:rPr lang="uk-UA" altLang="en-US" sz="2000" dirty="0">
                <a:sym typeface="+mn-ea"/>
              </a:rPr>
              <a:t>/R мале, то приблизно може написати: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овое поле 8"/>
              <p:cNvSpPr txBox="1"/>
              <p:nvPr/>
            </p:nvSpPr>
            <p:spPr>
              <a:xfrm>
                <a:off x="8375399" y="5251516"/>
                <a:ext cx="2554025" cy="6108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𝐺𝑀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altLang="en-US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Текстовое пол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399" y="5251516"/>
                <a:ext cx="2554025" cy="610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EBF3A6-FE06-4973-AC0B-5B3472AF4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" y="224155"/>
            <a:ext cx="12189973" cy="7199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овое поле 6"/>
              <p:cNvSpPr txBox="1"/>
              <p:nvPr/>
            </p:nvSpPr>
            <p:spPr>
              <a:xfrm>
                <a:off x="622300" y="245745"/>
                <a:ext cx="10769724" cy="628261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uk-UA" altLang="en-US" sz="2000" dirty="0"/>
                  <a:t>Різниця у </a:t>
                </a:r>
                <a:r>
                  <a:rPr lang="uk-UA" altLang="en-US" sz="2000" dirty="0" err="1"/>
                  <a:t>центробіжному</a:t>
                </a:r>
                <a:r>
                  <a:rPr lang="uk-UA" altLang="en-US" sz="2000" dirty="0"/>
                  <a:t> прискоренні для точки В:</a:t>
                </a:r>
              </a:p>
              <a:p>
                <a:endParaRPr lang="uk-UA" altLang="en-US" sz="1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2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uk-UA" sz="200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00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uk-UA" sz="200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00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uk-UA" sz="200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uk-UA" sz="2000" i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00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uk-UA" sz="200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00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uk-UA" sz="200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00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uk-UA" sz="200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uk-UA" sz="2000" dirty="0"/>
              </a:p>
              <a:p>
                <a:endParaRPr lang="uk-UA" sz="1000" dirty="0"/>
              </a:p>
              <a:p>
                <a:r>
                  <a:rPr lang="uk-UA" altLang="en-US" sz="2000" dirty="0"/>
                  <a:t>Для </a:t>
                </a:r>
                <a:r>
                  <a:rPr lang="uk-UA" altLang="en-US" sz="2000" dirty="0" err="1"/>
                  <a:t>кеплірівського</a:t>
                </a:r>
                <a:r>
                  <a:rPr lang="uk-UA" altLang="en-US" sz="2000" dirty="0"/>
                  <a:t> колового руху маємо відомий вираз: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0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uk-UA" sz="200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 smtClean="0"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uk-UA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00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uk-UA" sz="20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uk-UA" altLang="en-US" sz="2000" dirty="0"/>
              </a:p>
              <a:p>
                <a:endParaRPr lang="uk-UA" altLang="en-US" sz="1000" dirty="0"/>
              </a:p>
              <a:p>
                <a:pPr algn="just"/>
                <a:r>
                  <a:rPr lang="uk-UA" altLang="en-US" sz="2000" dirty="0"/>
                  <a:t>При граничних умовах сума прискорень із боку планети, що діють на точку В повинні бути рівні прискоренню власної сили тяжіння до центру самого супутника. Отже можемо записати:</a:t>
                </a:r>
              </a:p>
              <a:p>
                <a:endParaRPr lang="uk-UA" alt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2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uk-UA" sz="2000" i="0" smtClean="0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uk-UA" sz="200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uk-UA" sz="20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uk-UA" sz="200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  <m:sSub>
                            <m:sSubPr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uk-UA" sz="200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uk-UA" sz="200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00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uk-UA" sz="200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uk-UA" sz="20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i="1" smtClean="0">
                              <a:latin typeface="Cambria Math" panose="02040503050406030204" pitchFamily="18" charset="0"/>
                            </a:rPr>
                            <m:t>𝐺𝑚</m:t>
                          </m:r>
                        </m:num>
                        <m:den>
                          <m:sSubSup>
                            <m:sSubSupPr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uk-UA" sz="200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uk-UA" sz="2000" dirty="0"/>
              </a:p>
              <a:p>
                <a:endParaRPr lang="uk-UA" altLang="en-US" sz="20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uk-UA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uk-UA" sz="2000" i="1" smtClean="0">
                            <a:latin typeface="Cambria Math" panose="02040503050406030204" pitchFamily="18" charset="0"/>
                          </a:rPr>
                          <m:t>𝐺𝑀</m:t>
                        </m:r>
                        <m:sSub>
                          <m:sSubPr>
                            <m:ctrlPr>
                              <a:rPr lang="uk-UA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00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k-UA" sz="200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uk-UA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00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uk-UA" sz="20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uk-UA" sz="200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uk-UA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 smtClean="0"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uk-UA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00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uk-UA" sz="20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uk-UA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0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uk-UA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uk-UA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uk-UA" sz="2000" i="1" smtClean="0">
                            <a:latin typeface="Cambria Math" panose="02040503050406030204" pitchFamily="18" charset="0"/>
                          </a:rPr>
                          <m:t>𝐺𝑀</m:t>
                        </m:r>
                        <m:sSub>
                          <m:sSubPr>
                            <m:ctrlPr>
                              <a:rPr lang="uk-UA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00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k-UA" sz="200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uk-UA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00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uk-UA" sz="20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uk-UA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 smtClean="0">
                            <a:latin typeface="Cambria Math" panose="02040503050406030204" pitchFamily="18" charset="0"/>
                          </a:rPr>
                          <m:t>𝐺𝑚</m:t>
                        </m:r>
                      </m:num>
                      <m:den>
                        <m:sSubSup>
                          <m:sSubSupPr>
                            <m:ctrlPr>
                              <a:rPr lang="uk-UA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sz="200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k-UA" sz="200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uk-UA" sz="20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uk-UA" altLang="en-US" sz="2000" dirty="0"/>
                  <a:t>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uk-UA" sz="200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uk-UA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00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uk-UA" sz="20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uk-UA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bSup>
                          <m:sSubSupPr>
                            <m:ctrlPr>
                              <a:rPr lang="uk-UA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sz="200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k-UA" sz="200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uk-UA" sz="20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</m:oMath>
                </a14:m>
                <a:endParaRPr lang="uk-UA" altLang="en-US" sz="2000" dirty="0"/>
              </a:p>
              <a:p>
                <a:endParaRPr lang="uk-UA" alt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000" i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uk-UA" sz="2000" i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  <m:sup>
                                  <m:r>
                                    <a:rPr lang="uk-UA" sz="2000" i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uk-UA" sz="200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uk-UA" sz="20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000" i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uk-UA" sz="2000" i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uk-UA" sz="2000" i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uk-UA" sz="200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uk-UA" sz="2000" i="0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  <m:sup>
                                  <m:r>
                                    <a:rPr lang="uk-UA" sz="2000" i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uk-UA" sz="200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uk-UA" sz="200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0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uk-UA" sz="200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uk-UA" altLang="en-US" sz="2000" dirty="0"/>
              </a:p>
              <a:p>
                <a:endParaRPr lang="uk-UA" alt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uk-UA" sz="2000" i="0" smtClean="0">
                          <a:latin typeface="Cambria Math" panose="02040503050406030204" pitchFamily="18" charset="0"/>
                        </a:rPr>
                        <m:t>=1.44</m:t>
                      </m:r>
                      <m:sSup>
                        <m:sSup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uk-UA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uk-UA" sz="200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uk-UA" sz="200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uk-UA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uk-UA" sz="200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uk-UA" sz="200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200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uk-UA" sz="200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b>
                        <m:sSub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00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uk-UA" sz="200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ru-RU" altLang="en-US" dirty="0"/>
              </a:p>
            </p:txBody>
          </p:sp>
        </mc:Choice>
        <mc:Fallback xmlns="">
          <p:sp>
            <p:nvSpPr>
              <p:cNvPr id="7" name="Текстовое поле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" y="245745"/>
                <a:ext cx="10769724" cy="6282617"/>
              </a:xfrm>
              <a:prstGeom prst="rect">
                <a:avLst/>
              </a:prstGeom>
              <a:blipFill>
                <a:blip r:embed="rId3"/>
                <a:stretch>
                  <a:fillRect l="-566" t="-485" r="-566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26855" y="6268720"/>
            <a:ext cx="2743200" cy="365125"/>
          </a:xfrm>
        </p:spPr>
        <p:txBody>
          <a:bodyPr>
            <a:noAutofit/>
          </a:bodyPr>
          <a:lstStyle/>
          <a:p>
            <a:fld id="{49AE70B2-8BF9-45C0-BB95-33D1B9D3A854}" type="slidenum">
              <a:rPr lang="ru-RU" altLang="en-US" sz="3600" smtClean="0">
                <a:solidFill>
                  <a:schemeClr val="tx1"/>
                </a:solidFill>
              </a:rPr>
              <a:t>9</a:t>
            </a:fld>
            <a:endParaRPr lang="ru-RU" altLang="en-US" sz="3600">
              <a:solidFill>
                <a:schemeClr val="tx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503670" y="3824054"/>
            <a:ext cx="1184910" cy="755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1392</Words>
  <Application>Microsoft Office PowerPoint</Application>
  <PresentationFormat>Широкоэкранный</PresentationFormat>
  <Paragraphs>126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Cambria Math</vt:lpstr>
      <vt:lpstr>Century</vt:lpstr>
      <vt:lpstr>Office Theme</vt:lpstr>
      <vt:lpstr>ПРИЛИВНА ВЗАЄМОДІЯ ГАЛАКТИК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ВИКОРИСТАНИХ ДЖЕРЕЛ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Неля Михайловна</dc:creator>
  <cp:lastModifiedBy>Неля Михайловна</cp:lastModifiedBy>
  <cp:revision>17</cp:revision>
  <dcterms:created xsi:type="dcterms:W3CDTF">2024-02-24T09:14:00Z</dcterms:created>
  <dcterms:modified xsi:type="dcterms:W3CDTF">2024-04-15T08:57:47Z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1049-12.2.0.13489</vt:lpwstr>
  </property>
  <property fmtid="{D5CDD505-2E9C-101B-9397-08002B2CF9AE}" pid="3" name="ICV">
    <vt:lpwstr>E5205CBA07E147069968DF070B130575_13</vt:lpwstr>
  </property>
</Properties>
</file>