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PT Serif" charset="-52"/>
      <p:regular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PT Serif Bold" charset="-52"/>
      <p:regular r:id="rId22"/>
    </p:embeddedFont>
    <p:embeddedFont>
      <p:font typeface="Arimo Bold" charset="0"/>
      <p:regular r:id="rId23"/>
    </p:embeddedFont>
    <p:embeddedFont>
      <p:font typeface="Pangolin" charset="-52"/>
      <p:regular r:id="rId24"/>
    </p:embeddedFont>
    <p:embeddedFont>
      <p:font typeface="Open Sans Extra Bold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9" d="100"/>
          <a:sy n="39" d="100"/>
        </p:scale>
        <p:origin x="-1570" y="-6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35.png"/><Relationship Id="rId4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4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66" b="-10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5264" y="5686259"/>
            <a:ext cx="3501321" cy="4114800"/>
          </a:xfrm>
          <a:custGeom>
            <a:avLst/>
            <a:gdLst/>
            <a:ahLst/>
            <a:cxnLst/>
            <a:rect l="l" t="t" r="r" b="b"/>
            <a:pathLst>
              <a:path w="3501321" h="4114800">
                <a:moveTo>
                  <a:pt x="0" y="0"/>
                </a:moveTo>
                <a:lnTo>
                  <a:pt x="3501321" y="0"/>
                </a:lnTo>
                <a:lnTo>
                  <a:pt x="35013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54053" y="4895683"/>
            <a:ext cx="3861672" cy="4114800"/>
          </a:xfrm>
          <a:custGeom>
            <a:avLst/>
            <a:gdLst/>
            <a:ahLst/>
            <a:cxnLst/>
            <a:rect l="l" t="t" r="r" b="b"/>
            <a:pathLst>
              <a:path w="3861672" h="4114800">
                <a:moveTo>
                  <a:pt x="0" y="0"/>
                </a:moveTo>
                <a:lnTo>
                  <a:pt x="3861672" y="0"/>
                </a:lnTo>
                <a:lnTo>
                  <a:pt x="38616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3562" y="542066"/>
            <a:ext cx="3823023" cy="41148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62000" y="570641"/>
            <a:ext cx="16687800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  <a:spcBef>
                <a:spcPct val="0"/>
              </a:spcBef>
            </a:pPr>
            <a:endParaRPr lang="en-US" sz="2464" dirty="0">
              <a:solidFill>
                <a:srgbClr val="FFFF00"/>
              </a:solidFill>
              <a:latin typeface="Eastman Alt Pack Italics"/>
            </a:endParaRPr>
          </a:p>
          <a:p>
            <a:pPr algn="ctr">
              <a:lnSpc>
                <a:spcPts val="2661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FF00"/>
                </a:solidFill>
                <a:latin typeface="Eastman Alt Pack Italics"/>
              </a:rPr>
              <a:t>Тернопільське</a:t>
            </a:r>
            <a:r>
              <a:rPr lang="en-US" sz="3600" dirty="0">
                <a:solidFill>
                  <a:srgbClr val="FFFF00"/>
                </a:solidFill>
                <a:latin typeface="Eastman Alt Pack Italics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Eastman Alt Pack Italics"/>
              </a:rPr>
              <a:t>обласне</a:t>
            </a:r>
            <a:r>
              <a:rPr lang="en-US" sz="3600" dirty="0">
                <a:solidFill>
                  <a:srgbClr val="FFFF00"/>
                </a:solidFill>
                <a:latin typeface="Eastman Alt Pack Italics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Eastman Alt Pack Italics"/>
              </a:rPr>
              <a:t>комунальне</a:t>
            </a:r>
            <a:r>
              <a:rPr lang="en-US" sz="3600" dirty="0">
                <a:solidFill>
                  <a:srgbClr val="FFFF00"/>
                </a:solidFill>
                <a:latin typeface="Eastman Alt Pack Italics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Eastman Alt Pack Italics"/>
              </a:rPr>
              <a:t>територіальне</a:t>
            </a:r>
            <a:r>
              <a:rPr lang="en-US" sz="3600" dirty="0">
                <a:solidFill>
                  <a:srgbClr val="FFFF00"/>
                </a:solidFill>
                <a:latin typeface="Eastman Alt Pack Italics"/>
              </a:rPr>
              <a:t>  вiддiлення МАН </a:t>
            </a:r>
            <a:r>
              <a:rPr lang="en-US" sz="3600" dirty="0" err="1">
                <a:solidFill>
                  <a:srgbClr val="FFFF00"/>
                </a:solidFill>
                <a:latin typeface="Eastman Alt Pack Italics"/>
              </a:rPr>
              <a:t>України</a:t>
            </a:r>
            <a:endParaRPr lang="en-US" sz="3600" dirty="0">
              <a:solidFill>
                <a:srgbClr val="FFFF00"/>
              </a:solidFill>
              <a:latin typeface="Eastman Alt Pack Italics"/>
            </a:endParaRPr>
          </a:p>
          <a:p>
            <a:pPr algn="ctr">
              <a:lnSpc>
                <a:spcPts val="2661"/>
              </a:lnSpc>
              <a:spcBef>
                <a:spcPct val="0"/>
              </a:spcBef>
            </a:pPr>
            <a:endParaRPr lang="en-US" sz="3600" dirty="0">
              <a:solidFill>
                <a:srgbClr val="FFFF00"/>
              </a:solidFill>
              <a:latin typeface="Eastman Alt Pack Italics"/>
            </a:endParaRPr>
          </a:p>
          <a:p>
            <a:pPr algn="ctr">
              <a:lnSpc>
                <a:spcPts val="3093"/>
              </a:lnSpc>
              <a:spcBef>
                <a:spcPct val="0"/>
              </a:spcBef>
            </a:pPr>
            <a:r>
              <a:rPr lang="en-US" sz="3600" dirty="0" err="1" smtClean="0">
                <a:solidFill>
                  <a:srgbClr val="FFFF00"/>
                </a:solidFill>
                <a:latin typeface="Eastman Alt Pack Bold Italics"/>
              </a:rPr>
              <a:t>Всеукраїнськ</a:t>
            </a:r>
            <a:r>
              <a:rPr lang="uk-UA" sz="3600" dirty="0" err="1" smtClean="0">
                <a:solidFill>
                  <a:srgbClr val="FFFF00"/>
                </a:solidFill>
                <a:latin typeface="Eastman Alt Pack Bold Italics"/>
              </a:rPr>
              <a:t>ий</a:t>
            </a:r>
            <a:r>
              <a:rPr lang="uk-UA" sz="3600" dirty="0" smtClean="0">
                <a:solidFill>
                  <a:srgbClr val="FFFF00"/>
                </a:solidFill>
                <a:latin typeface="Eastman Alt Pack Bold Italics"/>
              </a:rPr>
              <a:t> </a:t>
            </a:r>
            <a:r>
              <a:rPr lang="uk-UA" sz="3600" dirty="0" smtClean="0">
                <a:solidFill>
                  <a:srgbClr val="FFFF00"/>
                </a:solidFill>
                <a:latin typeface="Eastman Alt Pack Bold Italic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astman Alt Pack Bold Italics"/>
              </a:rPr>
              <a:t>нтерактивн</a:t>
            </a:r>
            <a:r>
              <a:rPr lang="uk-UA" sz="3600" dirty="0" err="1" smtClean="0">
                <a:solidFill>
                  <a:srgbClr val="FFFF00"/>
                </a:solidFill>
                <a:latin typeface="Eastman Alt Pack Bold Italics"/>
              </a:rPr>
              <a:t>ий</a:t>
            </a:r>
            <a:r>
              <a:rPr lang="en-US" sz="3600" dirty="0" smtClean="0">
                <a:solidFill>
                  <a:srgbClr val="FFFF00"/>
                </a:solidFill>
                <a:latin typeface="Eastman Alt Pack Bold Italics"/>
              </a:rPr>
              <a:t> </a:t>
            </a:r>
            <a:r>
              <a:rPr lang="uk-UA" sz="3600" dirty="0" smtClean="0">
                <a:solidFill>
                  <a:srgbClr val="FFFF00"/>
                </a:solidFill>
                <a:latin typeface="Eastman Alt Pack Bold Italic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astman Alt Pack Bold Italics"/>
              </a:rPr>
              <a:t>конкурс</a:t>
            </a:r>
            <a:r>
              <a:rPr lang="uk-UA" sz="3600" dirty="0" smtClean="0">
                <a:solidFill>
                  <a:srgbClr val="FFFF00"/>
                </a:solidFill>
                <a:latin typeface="Eastman Alt Pack Bold Italics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Eastman Alt Pack Bold Italics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Eastman Alt Pack Bold Italics"/>
              </a:rPr>
              <a:t>„МАН – </a:t>
            </a:r>
            <a:r>
              <a:rPr lang="en-US" sz="3600" dirty="0" err="1">
                <a:solidFill>
                  <a:srgbClr val="FFFF00"/>
                </a:solidFill>
                <a:latin typeface="Eastman Alt Pack Bold Italics"/>
              </a:rPr>
              <a:t>Юніор</a:t>
            </a:r>
            <a:r>
              <a:rPr lang="en-US" sz="3600" dirty="0">
                <a:solidFill>
                  <a:srgbClr val="FFFF00"/>
                </a:solidFill>
                <a:latin typeface="Eastman Alt Pack Bold Italics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Eastman Alt Pack Bold Italics"/>
              </a:rPr>
              <a:t>Дослідник</a:t>
            </a:r>
            <a:r>
              <a:rPr lang="en-US" sz="3600" dirty="0">
                <a:solidFill>
                  <a:srgbClr val="FFFF00"/>
                </a:solidFill>
                <a:latin typeface="Eastman Alt Pack Bold Italics"/>
              </a:rPr>
              <a:t>” </a:t>
            </a:r>
            <a:endParaRPr lang="uk-UA" sz="3600" dirty="0" smtClean="0">
              <a:solidFill>
                <a:srgbClr val="FFFF00"/>
              </a:solidFill>
              <a:latin typeface="Eastman Alt Pack Bold Italics"/>
            </a:endParaRPr>
          </a:p>
          <a:p>
            <a:pPr algn="ctr">
              <a:lnSpc>
                <a:spcPts val="3093"/>
              </a:lnSpc>
              <a:spcBef>
                <a:spcPct val="0"/>
              </a:spcBef>
            </a:pPr>
            <a:endParaRPr lang="en-US" sz="3600" dirty="0">
              <a:solidFill>
                <a:srgbClr val="FFFF00"/>
              </a:solidFill>
              <a:latin typeface="Eastman Alt Pack Bold Italics"/>
            </a:endParaRPr>
          </a:p>
          <a:p>
            <a:pPr algn="ctr">
              <a:lnSpc>
                <a:spcPts val="3093"/>
              </a:lnSpc>
              <a:spcBef>
                <a:spcPct val="0"/>
              </a:spcBef>
            </a:pPr>
            <a:r>
              <a:rPr lang="en-US" sz="3600" dirty="0" err="1" smtClean="0">
                <a:solidFill>
                  <a:srgbClr val="FFFF00"/>
                </a:solidFill>
                <a:latin typeface="Eastman Alt Pack Bold Italics"/>
              </a:rPr>
              <a:t>Номінація</a:t>
            </a:r>
            <a:r>
              <a:rPr lang="en-US" sz="3600" dirty="0" smtClean="0">
                <a:solidFill>
                  <a:srgbClr val="FFFF00"/>
                </a:solidFill>
                <a:latin typeface="Eastman Alt Pack Bold Italics"/>
              </a:rPr>
              <a:t>  </a:t>
            </a:r>
            <a:r>
              <a:rPr lang="en-US" sz="3600" dirty="0" smtClean="0">
                <a:solidFill>
                  <a:srgbClr val="FFFF00"/>
                </a:solidFill>
                <a:latin typeface="Eastman Alt Pack Bold Italics"/>
              </a:rPr>
              <a:t>„</a:t>
            </a:r>
            <a:r>
              <a:rPr lang="en-US" sz="3600" dirty="0" err="1" smtClean="0">
                <a:solidFill>
                  <a:srgbClr val="FFFF00"/>
                </a:solidFill>
                <a:latin typeface="Eastman Alt Pack Bold Italics"/>
              </a:rPr>
              <a:t>Астроном</a:t>
            </a:r>
            <a:r>
              <a:rPr lang="en-US" sz="3600" dirty="0" smtClean="0">
                <a:solidFill>
                  <a:srgbClr val="FFFF00"/>
                </a:solidFill>
                <a:latin typeface="Eastman Alt Pack Bold Italics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Eastman Alt Pack Bold Italics"/>
              </a:rPr>
              <a:t>– </a:t>
            </a:r>
            <a:r>
              <a:rPr lang="en-US" sz="3600" dirty="0" err="1">
                <a:solidFill>
                  <a:srgbClr val="FFFF00"/>
                </a:solidFill>
                <a:latin typeface="Eastman Alt Pack Bold Italics"/>
              </a:rPr>
              <a:t>Юніор</a:t>
            </a:r>
            <a:r>
              <a:rPr lang="en-US" sz="3600" dirty="0">
                <a:solidFill>
                  <a:srgbClr val="FFFF00"/>
                </a:solidFill>
                <a:latin typeface="Eastman Alt Pack Bold Italics"/>
              </a:rPr>
              <a:t>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721444"/>
            <a:ext cx="16766143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3"/>
              </a:lnSpc>
              <a:spcBef>
                <a:spcPct val="0"/>
              </a:spcBef>
            </a:pPr>
            <a:r>
              <a:rPr lang="en-US" sz="8800" b="1" dirty="0" err="1">
                <a:solidFill>
                  <a:srgbClr val="FFD230"/>
                </a:solidFill>
                <a:latin typeface="Eastman Alt Pack Bold Italics"/>
              </a:rPr>
              <a:t>Проблема</a:t>
            </a:r>
            <a:r>
              <a:rPr lang="en-US" sz="8800" b="1" dirty="0">
                <a:solidFill>
                  <a:srgbClr val="FFD230"/>
                </a:solidFill>
                <a:latin typeface="Eastman Alt Pack Bold Italics"/>
              </a:rPr>
              <a:t> </a:t>
            </a:r>
            <a:r>
              <a:rPr lang="en-US" sz="8800" b="1" dirty="0" err="1">
                <a:solidFill>
                  <a:srgbClr val="FFD230"/>
                </a:solidFill>
                <a:latin typeface="Eastman Alt Pack Bold Italics"/>
              </a:rPr>
              <a:t>космічного</a:t>
            </a:r>
            <a:r>
              <a:rPr lang="en-US" sz="8800" b="1" dirty="0">
                <a:solidFill>
                  <a:srgbClr val="FFD230"/>
                </a:solidFill>
                <a:latin typeface="Eastman Alt Pack Bold Italics"/>
              </a:rPr>
              <a:t> </a:t>
            </a:r>
            <a:r>
              <a:rPr lang="en-US" sz="8800" b="1" dirty="0" err="1">
                <a:solidFill>
                  <a:srgbClr val="FFD230"/>
                </a:solidFill>
                <a:latin typeface="Eastman Alt Pack Bold Italics"/>
              </a:rPr>
              <a:t>сміття</a:t>
            </a:r>
            <a:endParaRPr lang="en-US" sz="8800" b="1" dirty="0">
              <a:solidFill>
                <a:srgbClr val="FFD230"/>
              </a:solidFill>
              <a:latin typeface="Eastman Alt Pack Bold Itali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33823" y="5857708"/>
            <a:ext cx="13780651" cy="379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2500" dirty="0">
                <a:solidFill>
                  <a:srgbClr val="FFDE59"/>
                </a:solidFill>
                <a:latin typeface="Eastman Alt Pack Bold"/>
              </a:rPr>
              <a:t>                                                                             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Автор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:</a:t>
            </a:r>
          </a:p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                                                               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Бондарчук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Олександра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Олександрівна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,</a:t>
            </a:r>
          </a:p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                                                                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учениця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7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класу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</a:t>
            </a:r>
          </a:p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                                                               Андрушівського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закладу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загальної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</a:t>
            </a:r>
          </a:p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                                                                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середньої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освіти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І-ІІІ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ступенів</a:t>
            </a:r>
            <a:endParaRPr lang="en-US" sz="2500" dirty="0">
              <a:solidFill>
                <a:srgbClr val="FFFF00"/>
              </a:solidFill>
              <a:latin typeface="Eastman Alt Pack Bold"/>
            </a:endParaRPr>
          </a:p>
          <a:p>
            <a:pPr algn="ctr">
              <a:lnSpc>
                <a:spcPts val="2700"/>
              </a:lnSpc>
              <a:spcBef>
                <a:spcPct val="0"/>
              </a:spcBef>
            </a:pPr>
            <a:endParaRPr lang="en-US" sz="2500" dirty="0">
              <a:solidFill>
                <a:srgbClr val="FFFF00"/>
              </a:solidFill>
              <a:latin typeface="Eastman Alt Pack Bold"/>
            </a:endParaRPr>
          </a:p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                                                                             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Науковий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керівник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:</a:t>
            </a:r>
          </a:p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                                                                            </a:t>
            </a:r>
            <a:r>
              <a:rPr lang="en-US" sz="2500" dirty="0" smtClean="0">
                <a:solidFill>
                  <a:srgbClr val="FFFF00"/>
                </a:solidFill>
                <a:latin typeface="Eastman Alt Pack Bold"/>
              </a:rPr>
              <a:t> 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Захарчук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Людмила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Володимирівна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,</a:t>
            </a:r>
          </a:p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                                                                             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вчитель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хімії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та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фізики</a:t>
            </a:r>
            <a:endParaRPr lang="en-US" sz="2500" dirty="0">
              <a:solidFill>
                <a:srgbClr val="FFFF00"/>
              </a:solidFill>
              <a:latin typeface="Eastman Alt Pack Bold"/>
            </a:endParaRPr>
          </a:p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                                                                              Андрушівського 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закладу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загальної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</a:t>
            </a:r>
          </a:p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                                                                             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середньої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освіти</a:t>
            </a:r>
            <a:r>
              <a:rPr lang="en-US" sz="2500" dirty="0">
                <a:solidFill>
                  <a:srgbClr val="FFFF00"/>
                </a:solidFill>
                <a:latin typeface="Eastman Alt Pack Bold"/>
              </a:rPr>
              <a:t> І-ІІІ </a:t>
            </a:r>
            <a:r>
              <a:rPr lang="en-US" sz="2500" dirty="0" err="1">
                <a:solidFill>
                  <a:srgbClr val="FFFF00"/>
                </a:solidFill>
                <a:latin typeface="Eastman Alt Pack Bold"/>
              </a:rPr>
              <a:t>ступенів</a:t>
            </a:r>
            <a:endParaRPr lang="en-US" sz="2500" dirty="0">
              <a:solidFill>
                <a:srgbClr val="FFFF00"/>
              </a:solidFill>
              <a:latin typeface="Eastman Alt Pack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68943" y="5143500"/>
            <a:ext cx="7641623" cy="5573609"/>
          </a:xfrm>
          <a:custGeom>
            <a:avLst/>
            <a:gdLst/>
            <a:ahLst/>
            <a:cxnLst/>
            <a:rect l="l" t="t" r="r" b="b"/>
            <a:pathLst>
              <a:path w="7641623" h="5573609">
                <a:moveTo>
                  <a:pt x="0" y="0"/>
                </a:moveTo>
                <a:lnTo>
                  <a:pt x="7641623" y="0"/>
                </a:lnTo>
                <a:lnTo>
                  <a:pt x="7641623" y="5573609"/>
                </a:lnTo>
                <a:lnTo>
                  <a:pt x="0" y="5573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2412906"/>
            <a:ext cx="9540243" cy="6845394"/>
            <a:chOff x="0" y="0"/>
            <a:chExt cx="2512656" cy="18029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12657" cy="1802902"/>
            </a:xfrm>
            <a:custGeom>
              <a:avLst/>
              <a:gdLst/>
              <a:ahLst/>
              <a:cxnLst/>
              <a:rect l="l" t="t" r="r" b="b"/>
              <a:pathLst>
                <a:path w="2512657" h="1802902">
                  <a:moveTo>
                    <a:pt x="24345" y="0"/>
                  </a:moveTo>
                  <a:lnTo>
                    <a:pt x="2488311" y="0"/>
                  </a:lnTo>
                  <a:cubicBezTo>
                    <a:pt x="2501757" y="0"/>
                    <a:pt x="2512657" y="10900"/>
                    <a:pt x="2512657" y="24345"/>
                  </a:cubicBezTo>
                  <a:lnTo>
                    <a:pt x="2512657" y="1778557"/>
                  </a:lnTo>
                  <a:cubicBezTo>
                    <a:pt x="2512657" y="1792002"/>
                    <a:pt x="2501757" y="1802902"/>
                    <a:pt x="2488311" y="1802902"/>
                  </a:cubicBezTo>
                  <a:lnTo>
                    <a:pt x="24345" y="1802902"/>
                  </a:lnTo>
                  <a:cubicBezTo>
                    <a:pt x="10900" y="1802902"/>
                    <a:pt x="0" y="1792002"/>
                    <a:pt x="0" y="1778557"/>
                  </a:cubicBezTo>
                  <a:lnTo>
                    <a:pt x="0" y="24345"/>
                  </a:lnTo>
                  <a:cubicBezTo>
                    <a:pt x="0" y="10900"/>
                    <a:pt x="10900" y="0"/>
                    <a:pt x="24345" y="0"/>
                  </a:cubicBezTo>
                  <a:close/>
                </a:path>
              </a:pathLst>
            </a:custGeom>
            <a:solidFill>
              <a:srgbClr val="CBAFDB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512656" cy="1841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602633" y="574692"/>
            <a:ext cx="4656667" cy="4114800"/>
          </a:xfrm>
          <a:custGeom>
            <a:avLst/>
            <a:gdLst/>
            <a:ahLst/>
            <a:cxnLst/>
            <a:rect l="l" t="t" r="r" b="b"/>
            <a:pathLst>
              <a:path w="4656667" h="4114800">
                <a:moveTo>
                  <a:pt x="0" y="0"/>
                </a:moveTo>
                <a:lnTo>
                  <a:pt x="4656667" y="0"/>
                </a:lnTo>
                <a:lnTo>
                  <a:pt x="46566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98275" y="-42918"/>
            <a:ext cx="15739824" cy="139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7900">
                <a:solidFill>
                  <a:srgbClr val="FFFFFF"/>
                </a:solidFill>
                <a:latin typeface="Arimo Bold"/>
              </a:rPr>
              <a:t>Стіна замерзлої води в косм</a:t>
            </a:r>
            <a:r>
              <a:rPr lang="en-US" sz="7900">
                <a:solidFill>
                  <a:srgbClr val="000000"/>
                </a:solidFill>
                <a:latin typeface="Arimo Bold"/>
              </a:rPr>
              <a:t>осі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1033" y="2940064"/>
            <a:ext cx="8949947" cy="5847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PT Serif Bold"/>
              </a:rPr>
              <a:t>У космос можна відправити ракети, заповнені водою. Після того як вони вивантажать свій вантаж на орбіті, з'явиться поле з води кристалізується, в яке буде потрапляти орбітальне сміття, врешті сповільнювалося і сходило з орбіти.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66" b="-10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07379" y="2196820"/>
            <a:ext cx="4684742" cy="2635167"/>
          </a:xfrm>
          <a:custGeom>
            <a:avLst/>
            <a:gdLst/>
            <a:ahLst/>
            <a:cxnLst/>
            <a:rect l="l" t="t" r="r" b="b"/>
            <a:pathLst>
              <a:path w="4684742" h="2635167">
                <a:moveTo>
                  <a:pt x="0" y="0"/>
                </a:moveTo>
                <a:lnTo>
                  <a:pt x="4684742" y="0"/>
                </a:lnTo>
                <a:lnTo>
                  <a:pt x="4684742" y="2635167"/>
                </a:lnTo>
                <a:lnTo>
                  <a:pt x="0" y="2635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6822" y="-203188"/>
            <a:ext cx="8504873" cy="123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Реактивний буксир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6822" y="1135592"/>
            <a:ext cx="15342928" cy="352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6"/>
              </a:lnSpc>
            </a:pPr>
            <a:r>
              <a:rPr lang="en-US" sz="3347">
                <a:solidFill>
                  <a:srgbClr val="FFFF00"/>
                </a:solidFill>
                <a:latin typeface="PT Serif Bold"/>
              </a:rPr>
              <a:t>Для більших об'єктів можна було б використовувати окремих суїцидальних роботів, які будуть рухати супутники до повторного входу в атмосферу. Проект CleanSpaceOne від EPFL, наприклад, включає супутниковий куб, який буде переслідувати, захоплювати і знищувати космічне сміття. Щоправда, вартість буде непомірно високою - близько 200 мільйонів доларів для кожної місії.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4660537"/>
            <a:ext cx="7461766" cy="123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Сонячне вітрило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6822" y="6226384"/>
            <a:ext cx="15077298" cy="2980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en-US" sz="3400">
                <a:solidFill>
                  <a:srgbClr val="FFFF00"/>
                </a:solidFill>
                <a:latin typeface="PT Serif Bold"/>
              </a:rPr>
              <a:t>Surrey Space Centre працює над HybridSail - системою, що об'єднує велике вітрило з тросами для буксирування об'єктів з орбіти. Система буде зводити об'єкти з орбіти за рахунок аеродинамічного опору і обміну імпульсом з зарядженими тросами та іоносферною плазмою.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43" b="-832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11087" y="6388154"/>
            <a:ext cx="9358977" cy="3898846"/>
          </a:xfrm>
          <a:custGeom>
            <a:avLst/>
            <a:gdLst/>
            <a:ahLst/>
            <a:cxnLst/>
            <a:rect l="l" t="t" r="r" b="b"/>
            <a:pathLst>
              <a:path w="9358977" h="3898846">
                <a:moveTo>
                  <a:pt x="0" y="0"/>
                </a:moveTo>
                <a:lnTo>
                  <a:pt x="9358977" y="0"/>
                </a:lnTo>
                <a:lnTo>
                  <a:pt x="9358977" y="3898846"/>
                </a:lnTo>
                <a:lnTo>
                  <a:pt x="0" y="3898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559" b="-175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0686" y="6815709"/>
            <a:ext cx="2657442" cy="2708221"/>
          </a:xfrm>
          <a:custGeom>
            <a:avLst/>
            <a:gdLst/>
            <a:ahLst/>
            <a:cxnLst/>
            <a:rect l="l" t="t" r="r" b="b"/>
            <a:pathLst>
              <a:path w="2657442" h="2708221">
                <a:moveTo>
                  <a:pt x="0" y="0"/>
                </a:moveTo>
                <a:lnTo>
                  <a:pt x="2657442" y="0"/>
                </a:lnTo>
                <a:lnTo>
                  <a:pt x="2657442" y="2708221"/>
                </a:lnTo>
                <a:lnTo>
                  <a:pt x="0" y="27082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9622" y="1470371"/>
            <a:ext cx="17948756" cy="4917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</a:pPr>
            <a:r>
              <a:rPr lang="en-US" sz="4011">
                <a:solidFill>
                  <a:srgbClr val="FFFF00"/>
                </a:solidFill>
                <a:latin typeface="PT Serif Bold"/>
              </a:rPr>
              <a:t>Уявіть собі орбітальний сміттєвоз, а разом з ним і переробний завод. Дизайнер Он Лінг представив його так: «... це система, що складається з колектора, розпилювача сіток і пункту утилізації на навколоземній орбіті. З огляду на те, що вартість запуску може варіюватися від 8-10 тисяч за кілограм, не кажучи вже про цінні метали, які використовуються у виробництві супутників, переробка може стати прибутковою справою...».</a:t>
            </a:r>
          </a:p>
        </p:txBody>
      </p:sp>
      <p:sp>
        <p:nvSpPr>
          <p:cNvPr id="6" name="Freeform 6"/>
          <p:cNvSpPr/>
          <p:nvPr/>
        </p:nvSpPr>
        <p:spPr>
          <a:xfrm>
            <a:off x="14239142" y="6112419"/>
            <a:ext cx="4048858" cy="4114800"/>
          </a:xfrm>
          <a:custGeom>
            <a:avLst/>
            <a:gdLst/>
            <a:ahLst/>
            <a:cxnLst/>
            <a:rect l="l" t="t" r="r" b="b"/>
            <a:pathLst>
              <a:path w="4048858" h="4114800">
                <a:moveTo>
                  <a:pt x="0" y="0"/>
                </a:moveTo>
                <a:lnTo>
                  <a:pt x="4048858" y="0"/>
                </a:lnTo>
                <a:lnTo>
                  <a:pt x="40488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18128" y="-209550"/>
            <a:ext cx="12051745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Arimo Bold"/>
              </a:rPr>
              <a:t>Космічний сміттєвоз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44393"/>
          </a:xfrm>
          <a:custGeom>
            <a:avLst/>
            <a:gdLst/>
            <a:ahLst/>
            <a:cxnLst/>
            <a:rect l="l" t="t" r="r" b="b"/>
            <a:pathLst>
              <a:path w="18288000" h="10544393">
                <a:moveTo>
                  <a:pt x="0" y="0"/>
                </a:moveTo>
                <a:lnTo>
                  <a:pt x="18288000" y="0"/>
                </a:lnTo>
                <a:lnTo>
                  <a:pt x="18288000" y="10544393"/>
                </a:lnTo>
                <a:lnTo>
                  <a:pt x="0" y="105443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01" b="-539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-85725"/>
            <a:ext cx="18288000" cy="991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FFFFFF"/>
                </a:solidFill>
                <a:latin typeface="PT Serif Bold"/>
              </a:rPr>
              <a:t>Космічне сміття – це реальна екологічна загроза, новий атропогенний фактор, який завдає шкоди екології планети. В Україні на сучасному етапі розвитку проводяться дослідження кількісних та якісних характеристик космічного сміття, але поки що Україна не бере участь у проектах з очищення навколоземного простору. Математичні розрахунки показали, що викиди в атмосферу Землі за рік надзвичайно великі. Аналіз наукової літератури та Інтернет - джерел, а також  математичні та статистичні розрахунки показали, що кожні 10 років вони продовжуватимуть зростати більш ніж на 50% та накопичувати сміття в космосі.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578012" y="121603"/>
            <a:ext cx="6745605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Arimo Bold"/>
              </a:rPr>
              <a:t>ВИСНОВОК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2056131"/>
            <a:ext cx="18288000" cy="6098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Найгірші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наслідки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проблем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космічного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сміття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очікуються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в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найближчі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десятиліття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сьогодні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важливо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вивчати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всі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види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антропогенних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впливів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на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космічне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середовище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аналізувати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екологічні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перспективи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космічної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діяльності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. </a:t>
            </a: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PT Serif Bold"/>
              </a:rPr>
              <a:t> </a:t>
            </a:r>
          </a:p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Незважаючи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на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всі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перешкоди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які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виникають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при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вирішенні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цієї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проблеми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, є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надія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на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успіх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дослідників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космосу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в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технічному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розв’язанні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проблеми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космічного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PT Serif Bold"/>
              </a:rPr>
              <a:t>сміття</a:t>
            </a:r>
            <a:r>
              <a:rPr lang="en-US" sz="4200" dirty="0">
                <a:solidFill>
                  <a:srgbClr val="FFFFFF"/>
                </a:solidFill>
                <a:latin typeface="PT Serif Bold"/>
              </a:rPr>
              <a:t>.</a:t>
            </a:r>
          </a:p>
          <a:p>
            <a:pPr algn="ctr">
              <a:lnSpc>
                <a:spcPts val="2240"/>
              </a:lnSpc>
            </a:pPr>
            <a:endParaRPr lang="en-US" sz="4200" dirty="0">
              <a:solidFill>
                <a:srgbClr val="FFFFFF"/>
              </a:solidFill>
              <a:latin typeface="PT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708" b="-873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59355" y="766755"/>
            <a:ext cx="5189465" cy="4114800"/>
          </a:xfrm>
          <a:custGeom>
            <a:avLst/>
            <a:gdLst/>
            <a:ahLst/>
            <a:cxnLst/>
            <a:rect l="l" t="t" r="r" b="b"/>
            <a:pathLst>
              <a:path w="5189465" h="4114800">
                <a:moveTo>
                  <a:pt x="0" y="0"/>
                </a:moveTo>
                <a:lnTo>
                  <a:pt x="5189465" y="0"/>
                </a:lnTo>
                <a:lnTo>
                  <a:pt x="5189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1527019"/>
            <a:ext cx="18288000" cy="4931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T Serif Bold"/>
              </a:rPr>
              <a:t>1. Карл Саган «Блакитна цятка: космічне майбутнє людства» - Видавництво: -К: Клуб сімейного дозвілля. 2019.-173с.</a:t>
            </a:r>
          </a:p>
          <a:p>
            <a:pPr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T Serif Bold"/>
              </a:rPr>
              <a:t>2 .https://www.imena.ua/blog/how-to-protect-orbit-and-earth-from-space-debris/</a:t>
            </a:r>
          </a:p>
          <a:p>
            <a:pPr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T Serif Bold"/>
              </a:rPr>
              <a:t>3. https://iev.aero/press-centre/news/66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PT Serif Bold"/>
              </a:rPr>
              <a:t>4. https://www.bbc.com/ukrainian/science/2015/08/150806_space_junk_problem_sa.amp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PT Serif Bold"/>
              </a:rPr>
              <a:t>5. Вокін Г. Г. «Екологія і космос. Введення в екологію космічної діяльності» - Х:Видавництво «Інфра-Інженери». 2021. – 41с.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PT Serif Bold"/>
            </a:endParaRPr>
          </a:p>
          <a:p>
            <a:pPr algn="ctr">
              <a:lnSpc>
                <a:spcPts val="140"/>
              </a:lnSpc>
            </a:pPr>
            <a:endParaRPr lang="en-US" sz="3399">
              <a:solidFill>
                <a:srgbClr val="FFFFFF"/>
              </a:solidFill>
              <a:latin typeface="PT Serif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28700" y="4401377"/>
            <a:ext cx="5574236" cy="4114800"/>
          </a:xfrm>
          <a:custGeom>
            <a:avLst/>
            <a:gdLst/>
            <a:ahLst/>
            <a:cxnLst/>
            <a:rect l="l" t="t" r="r" b="b"/>
            <a:pathLst>
              <a:path w="5574236" h="4114800">
                <a:moveTo>
                  <a:pt x="0" y="0"/>
                </a:moveTo>
                <a:lnTo>
                  <a:pt x="5574236" y="0"/>
                </a:lnTo>
                <a:lnTo>
                  <a:pt x="55742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52810" y="58101"/>
            <a:ext cx="13796010" cy="1255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Arimo Bold"/>
              </a:rPr>
              <a:t>Список використаних джерел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66" b="-10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87547" y="3801761"/>
            <a:ext cx="3671753" cy="4114800"/>
          </a:xfrm>
          <a:custGeom>
            <a:avLst/>
            <a:gdLst/>
            <a:ahLst/>
            <a:cxnLst/>
            <a:rect l="l" t="t" r="r" b="b"/>
            <a:pathLst>
              <a:path w="3671753" h="4114800">
                <a:moveTo>
                  <a:pt x="0" y="0"/>
                </a:moveTo>
                <a:lnTo>
                  <a:pt x="3671753" y="0"/>
                </a:lnTo>
                <a:lnTo>
                  <a:pt x="36717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1033" y="174240"/>
            <a:ext cx="5952173" cy="123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>
                <a:solidFill>
                  <a:srgbClr val="910C00"/>
                </a:solidFill>
                <a:latin typeface="Arimo Bold"/>
              </a:rPr>
              <a:t>Мета роботи: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4038" y="1413113"/>
            <a:ext cx="18096491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вивчення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історичних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аспектів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виникнення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проблеми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космічного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сміття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у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науковому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обгрунтуванні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,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необхідність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розв'язання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даної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проблеми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в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глобальних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масштабах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,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вивчення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існуючих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на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сьогоднішній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день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способів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уловлювання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та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утилізації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smtClean="0">
                <a:solidFill>
                  <a:srgbClr val="FFFF00"/>
                </a:solidFill>
                <a:latin typeface="Arimo Bold"/>
              </a:rPr>
              <a:t>к</a:t>
            </a:r>
            <a:r>
              <a:rPr lang="uk-UA" sz="3900" dirty="0" smtClean="0">
                <a:solidFill>
                  <a:srgbClr val="FFFF00"/>
                </a:solidFill>
                <a:latin typeface="Arimo Bold"/>
              </a:rPr>
              <a:t>о</a:t>
            </a:r>
            <a:r>
              <a:rPr lang="en-US" sz="3900" dirty="0" err="1" smtClean="0">
                <a:solidFill>
                  <a:srgbClr val="FFFF00"/>
                </a:solidFill>
                <a:latin typeface="Arimo Bold"/>
              </a:rPr>
              <a:t>смічного</a:t>
            </a:r>
            <a:r>
              <a:rPr lang="en-US" sz="3900" dirty="0" smtClean="0">
                <a:solidFill>
                  <a:srgbClr val="FFFF00"/>
                </a:solidFill>
                <a:latin typeface="Arimo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Arimo Bold"/>
              </a:rPr>
              <a:t>сміття</a:t>
            </a:r>
            <a:r>
              <a:rPr lang="en-US" sz="3900" dirty="0">
                <a:solidFill>
                  <a:srgbClr val="FFFF00"/>
                </a:solidFill>
                <a:latin typeface="Arimo Bol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4227857"/>
            <a:ext cx="9281041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910C00"/>
                </a:solidFill>
                <a:latin typeface="PT Serif Bold"/>
              </a:rPr>
              <a:t>Об'єкт дослідження: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3155" y="5371492"/>
            <a:ext cx="10668834" cy="65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проблема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накопичення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космічного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сміття</a:t>
            </a:r>
            <a:endParaRPr lang="en-US" sz="3900" dirty="0">
              <a:solidFill>
                <a:srgbClr val="FFFF00"/>
              </a:solidFill>
              <a:latin typeface="PT Serif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95" y="6372887"/>
            <a:ext cx="10210800" cy="123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>
                <a:solidFill>
                  <a:srgbClr val="910C00"/>
                </a:solidFill>
                <a:latin typeface="Arimo Bold"/>
              </a:rPr>
              <a:t>Предмет дослідження: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7849886"/>
            <a:ext cx="17646248" cy="2025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становить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історичні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аспекти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виникнення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проблеми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космічного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сміття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та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сьогоднішній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стан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,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існуючі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способи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усунення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космічного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 </a:t>
            </a:r>
            <a:r>
              <a:rPr lang="en-US" sz="3900" dirty="0" err="1">
                <a:solidFill>
                  <a:srgbClr val="FFFF00"/>
                </a:solidFill>
                <a:latin typeface="PT Serif Bold"/>
              </a:rPr>
              <a:t>сміття</a:t>
            </a:r>
            <a:r>
              <a:rPr lang="en-US" sz="3900" dirty="0">
                <a:solidFill>
                  <a:srgbClr val="FFFF00"/>
                </a:solidFill>
                <a:latin typeface="PT Serif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66" b="-10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87218" y="1181187"/>
            <a:ext cx="15891450" cy="8020892"/>
            <a:chOff x="0" y="0"/>
            <a:chExt cx="4185403" cy="21124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85403" cy="2112498"/>
            </a:xfrm>
            <a:custGeom>
              <a:avLst/>
              <a:gdLst/>
              <a:ahLst/>
              <a:cxnLst/>
              <a:rect l="l" t="t" r="r" b="b"/>
              <a:pathLst>
                <a:path w="4185403" h="2112498">
                  <a:moveTo>
                    <a:pt x="4872" y="0"/>
                  </a:moveTo>
                  <a:lnTo>
                    <a:pt x="4180531" y="0"/>
                  </a:lnTo>
                  <a:cubicBezTo>
                    <a:pt x="4181823" y="0"/>
                    <a:pt x="4183062" y="513"/>
                    <a:pt x="4183976" y="1427"/>
                  </a:cubicBezTo>
                  <a:cubicBezTo>
                    <a:pt x="4184890" y="2341"/>
                    <a:pt x="4185403" y="3580"/>
                    <a:pt x="4185403" y="4872"/>
                  </a:cubicBezTo>
                  <a:lnTo>
                    <a:pt x="4185403" y="2107627"/>
                  </a:lnTo>
                  <a:cubicBezTo>
                    <a:pt x="4185403" y="2110317"/>
                    <a:pt x="4183221" y="2112498"/>
                    <a:pt x="4180531" y="2112498"/>
                  </a:cubicBezTo>
                  <a:lnTo>
                    <a:pt x="4872" y="2112498"/>
                  </a:lnTo>
                  <a:cubicBezTo>
                    <a:pt x="2181" y="2112498"/>
                    <a:pt x="0" y="2110317"/>
                    <a:pt x="0" y="2107627"/>
                  </a:cubicBezTo>
                  <a:lnTo>
                    <a:pt x="0" y="4872"/>
                  </a:lnTo>
                  <a:cubicBezTo>
                    <a:pt x="0" y="2181"/>
                    <a:pt x="2181" y="0"/>
                    <a:pt x="4872" y="0"/>
                  </a:cubicBezTo>
                  <a:close/>
                </a:path>
              </a:pathLst>
            </a:custGeom>
            <a:solidFill>
              <a:srgbClr val="CBAFDB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85403" cy="2150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955111" y="2133839"/>
            <a:ext cx="7039010" cy="6502285"/>
          </a:xfrm>
          <a:custGeom>
            <a:avLst/>
            <a:gdLst/>
            <a:ahLst/>
            <a:cxnLst/>
            <a:rect l="l" t="t" r="r" b="b"/>
            <a:pathLst>
              <a:path w="7039010" h="6502285">
                <a:moveTo>
                  <a:pt x="0" y="0"/>
                </a:moveTo>
                <a:lnTo>
                  <a:pt x="7039010" y="0"/>
                </a:lnTo>
                <a:lnTo>
                  <a:pt x="7039010" y="6502285"/>
                </a:lnTo>
                <a:lnTo>
                  <a:pt x="0" y="6502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97737" y="1919129"/>
            <a:ext cx="9911550" cy="6478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1"/>
              </a:lnSpc>
              <a:spcBef>
                <a:spcPct val="0"/>
              </a:spcBef>
            </a:pPr>
            <a:r>
              <a:rPr lang="en-US" sz="3322" dirty="0" err="1">
                <a:solidFill>
                  <a:srgbClr val="282120"/>
                </a:solidFill>
                <a:latin typeface="Open Sans Extra Bold"/>
              </a:rPr>
              <a:t>Актуальність</a:t>
            </a:r>
            <a:r>
              <a:rPr lang="en-US" sz="3322" dirty="0">
                <a:solidFill>
                  <a:srgbClr val="28212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282120"/>
                </a:solidFill>
                <a:latin typeface="Open Sans Extra Bold"/>
              </a:rPr>
              <a:t>дослідження</a:t>
            </a:r>
            <a:r>
              <a:rPr lang="en-US" sz="3322" dirty="0">
                <a:solidFill>
                  <a:srgbClr val="282120"/>
                </a:solidFill>
                <a:latin typeface="Open Sans Extra Bold"/>
              </a:rPr>
              <a:t>: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об'єкти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«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космічного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сміття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»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можуть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представляти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пряму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небезпеку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як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для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космонавтів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,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так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і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для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Землі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.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Вони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несуть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загрозу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при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зіткненні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з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космічними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апаратами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,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при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неконтрольованому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сході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з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орбіти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,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неповному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згорянні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при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проходженні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щільних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шарів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атмосфери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Землі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і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випаданні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уламків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на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населені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пункти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,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промислові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об'єкти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,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транспортні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</a:t>
            </a:r>
            <a:r>
              <a:rPr lang="en-US" sz="3322" dirty="0" err="1">
                <a:solidFill>
                  <a:srgbClr val="910C00"/>
                </a:solidFill>
                <a:latin typeface="Open Sans Extra Bold"/>
              </a:rPr>
              <a:t>комунікації</a:t>
            </a:r>
            <a:r>
              <a:rPr lang="en-US" sz="3322" dirty="0">
                <a:solidFill>
                  <a:srgbClr val="910C00"/>
                </a:solidFill>
                <a:latin typeface="Open Sans Extra Bold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66" b="-10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98275" y="1133054"/>
            <a:ext cx="15891450" cy="8020892"/>
            <a:chOff x="0" y="0"/>
            <a:chExt cx="4185403" cy="21124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85403" cy="2112498"/>
            </a:xfrm>
            <a:custGeom>
              <a:avLst/>
              <a:gdLst/>
              <a:ahLst/>
              <a:cxnLst/>
              <a:rect l="l" t="t" r="r" b="b"/>
              <a:pathLst>
                <a:path w="4185403" h="2112498">
                  <a:moveTo>
                    <a:pt x="4872" y="0"/>
                  </a:moveTo>
                  <a:lnTo>
                    <a:pt x="4180531" y="0"/>
                  </a:lnTo>
                  <a:cubicBezTo>
                    <a:pt x="4181823" y="0"/>
                    <a:pt x="4183062" y="513"/>
                    <a:pt x="4183976" y="1427"/>
                  </a:cubicBezTo>
                  <a:cubicBezTo>
                    <a:pt x="4184890" y="2341"/>
                    <a:pt x="4185403" y="3580"/>
                    <a:pt x="4185403" y="4872"/>
                  </a:cubicBezTo>
                  <a:lnTo>
                    <a:pt x="4185403" y="2107627"/>
                  </a:lnTo>
                  <a:cubicBezTo>
                    <a:pt x="4185403" y="2110317"/>
                    <a:pt x="4183221" y="2112498"/>
                    <a:pt x="4180531" y="2112498"/>
                  </a:cubicBezTo>
                  <a:lnTo>
                    <a:pt x="4872" y="2112498"/>
                  </a:lnTo>
                  <a:cubicBezTo>
                    <a:pt x="2181" y="2112498"/>
                    <a:pt x="0" y="2110317"/>
                    <a:pt x="0" y="2107627"/>
                  </a:cubicBezTo>
                  <a:lnTo>
                    <a:pt x="0" y="4872"/>
                  </a:lnTo>
                  <a:cubicBezTo>
                    <a:pt x="0" y="2181"/>
                    <a:pt x="2181" y="0"/>
                    <a:pt x="4872" y="0"/>
                  </a:cubicBezTo>
                  <a:close/>
                </a:path>
              </a:pathLst>
            </a:custGeom>
            <a:solidFill>
              <a:srgbClr val="324D80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85403" cy="2150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718710" y="5660332"/>
            <a:ext cx="8064581" cy="6350858"/>
          </a:xfrm>
          <a:custGeom>
            <a:avLst/>
            <a:gdLst/>
            <a:ahLst/>
            <a:cxnLst/>
            <a:rect l="l" t="t" r="r" b="b"/>
            <a:pathLst>
              <a:path w="8064581" h="6350858">
                <a:moveTo>
                  <a:pt x="0" y="0"/>
                </a:moveTo>
                <a:lnTo>
                  <a:pt x="8064582" y="0"/>
                </a:lnTo>
                <a:lnTo>
                  <a:pt x="8064582" y="6350857"/>
                </a:lnTo>
                <a:lnTo>
                  <a:pt x="0" y="6350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43164" y="1632893"/>
            <a:ext cx="15480932" cy="555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4800" u="sng" dirty="0" err="1">
                <a:solidFill>
                  <a:srgbClr val="910C00"/>
                </a:solidFill>
                <a:latin typeface="Eastman Alt Pack Bold Italics"/>
              </a:rPr>
              <a:t>Космічне</a:t>
            </a:r>
            <a:r>
              <a:rPr lang="en-US" sz="4800" u="sng" dirty="0">
                <a:solidFill>
                  <a:srgbClr val="910C00"/>
                </a:solidFill>
                <a:latin typeface="Eastman Alt Pack Bold Italics"/>
              </a:rPr>
              <a:t> </a:t>
            </a:r>
            <a:r>
              <a:rPr lang="en-US" sz="4800" u="sng" dirty="0" err="1">
                <a:solidFill>
                  <a:srgbClr val="910C00"/>
                </a:solidFill>
                <a:latin typeface="Eastman Alt Pack Bold Italics"/>
              </a:rPr>
              <a:t>сміття</a:t>
            </a:r>
            <a:r>
              <a:rPr lang="en-US" sz="4800" u="sng" dirty="0">
                <a:solidFill>
                  <a:srgbClr val="FFDE59"/>
                </a:solidFill>
                <a:latin typeface="Eastman Alt Pack Bold Italics"/>
              </a:rPr>
              <a:t> 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—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це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відходи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космічної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діяльності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.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До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них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відносяться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всі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штучні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об’єкти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та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уламки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,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які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вже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несправні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,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не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функціонують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і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ніколи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більше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не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зможуть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служити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жодним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корисним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цілям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.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Це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відслуживші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свій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термін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і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непрацездатні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супутники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,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запущені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людиною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за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60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років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освоєння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космосу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,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другі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та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треті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ступені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ракетоносіїв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(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перша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зазвичай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падає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у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спеціально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відведені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для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цього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зони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),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розгінні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блоки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та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фрагменти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супутників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після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вибуху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чи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799" dirty="0" err="1">
                <a:solidFill>
                  <a:srgbClr val="FFDE59"/>
                </a:solidFill>
                <a:latin typeface="Eastman Alt Pack"/>
              </a:rPr>
              <a:t>зіткнень</a:t>
            </a:r>
            <a:r>
              <a:rPr lang="en-US" sz="2799" dirty="0">
                <a:solidFill>
                  <a:srgbClr val="FFDE59"/>
                </a:solidFill>
                <a:latin typeface="Eastman Alt Pack"/>
              </a:rPr>
              <a:t>.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endParaRPr lang="en-US" sz="2799" dirty="0">
              <a:solidFill>
                <a:srgbClr val="FFDE59"/>
              </a:solidFill>
              <a:latin typeface="Eastman Alt Pack"/>
            </a:endParaRPr>
          </a:p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 dirty="0">
                <a:solidFill>
                  <a:srgbClr val="FFDE59"/>
                </a:solidFill>
                <a:latin typeface="Eastman Alt Pack"/>
              </a:rPr>
              <a:t>У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деяких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випадках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ці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об’єкти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містять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токсичні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залишки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палива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.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Це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говорить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про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те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,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що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такий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«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мотлох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»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несе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загрозу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як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для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пілотованих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апаратів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у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навколоземному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просторі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,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так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і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для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Землі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—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при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неконтрольованому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сході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з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орбіти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,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неповному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згоранні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при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проходженні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щільних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шарів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атмосфери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Землі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або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падінні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уламків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на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населені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 </a:t>
            </a:r>
            <a:r>
              <a:rPr lang="en-US" sz="2899" dirty="0" err="1">
                <a:solidFill>
                  <a:srgbClr val="FFDE59"/>
                </a:solidFill>
                <a:latin typeface="Eastman Alt Pack"/>
              </a:rPr>
              <a:t>пункти</a:t>
            </a:r>
            <a:r>
              <a:rPr lang="en-US" sz="2899" dirty="0">
                <a:solidFill>
                  <a:srgbClr val="FFDE59"/>
                </a:solidFill>
                <a:latin typeface="Eastman Alt Pack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66" b="-10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22719" y="1028700"/>
            <a:ext cx="15155469" cy="4650127"/>
            <a:chOff x="0" y="0"/>
            <a:chExt cx="3991564" cy="1224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91564" cy="1224725"/>
            </a:xfrm>
            <a:custGeom>
              <a:avLst/>
              <a:gdLst/>
              <a:ahLst/>
              <a:cxnLst/>
              <a:rect l="l" t="t" r="r" b="b"/>
              <a:pathLst>
                <a:path w="3991564" h="1224725">
                  <a:moveTo>
                    <a:pt x="5108" y="0"/>
                  </a:moveTo>
                  <a:lnTo>
                    <a:pt x="3986456" y="0"/>
                  </a:lnTo>
                  <a:cubicBezTo>
                    <a:pt x="3989277" y="0"/>
                    <a:pt x="3991564" y="2287"/>
                    <a:pt x="3991564" y="5108"/>
                  </a:cubicBezTo>
                  <a:lnTo>
                    <a:pt x="3991564" y="1219616"/>
                  </a:lnTo>
                  <a:cubicBezTo>
                    <a:pt x="3991564" y="1222438"/>
                    <a:pt x="3989277" y="1224725"/>
                    <a:pt x="3986456" y="1224725"/>
                  </a:cubicBezTo>
                  <a:lnTo>
                    <a:pt x="5108" y="1224725"/>
                  </a:lnTo>
                  <a:cubicBezTo>
                    <a:pt x="2287" y="1224725"/>
                    <a:pt x="0" y="1222438"/>
                    <a:pt x="0" y="1219616"/>
                  </a:cubicBezTo>
                  <a:lnTo>
                    <a:pt x="0" y="5108"/>
                  </a:lnTo>
                  <a:cubicBezTo>
                    <a:pt x="0" y="2287"/>
                    <a:pt x="2287" y="0"/>
                    <a:pt x="5108" y="0"/>
                  </a:cubicBezTo>
                  <a:close/>
                </a:path>
              </a:pathLst>
            </a:custGeom>
            <a:solidFill>
              <a:srgbClr val="CBAFDB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991564" cy="1262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163077" y="5462599"/>
            <a:ext cx="7961846" cy="4478538"/>
          </a:xfrm>
          <a:custGeom>
            <a:avLst/>
            <a:gdLst/>
            <a:ahLst/>
            <a:cxnLst/>
            <a:rect l="l" t="t" r="r" b="b"/>
            <a:pathLst>
              <a:path w="7961846" h="4478538">
                <a:moveTo>
                  <a:pt x="0" y="0"/>
                </a:moveTo>
                <a:lnTo>
                  <a:pt x="7961846" y="0"/>
                </a:lnTo>
                <a:lnTo>
                  <a:pt x="7961846" y="4478538"/>
                </a:lnTo>
                <a:lnTo>
                  <a:pt x="0" y="44785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5826337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62580" y="4901255"/>
            <a:ext cx="3269715" cy="5601225"/>
          </a:xfrm>
          <a:custGeom>
            <a:avLst/>
            <a:gdLst/>
            <a:ahLst/>
            <a:cxnLst/>
            <a:rect l="l" t="t" r="r" b="b"/>
            <a:pathLst>
              <a:path w="3269715" h="5601225">
                <a:moveTo>
                  <a:pt x="0" y="0"/>
                </a:moveTo>
                <a:lnTo>
                  <a:pt x="3269715" y="0"/>
                </a:lnTo>
                <a:lnTo>
                  <a:pt x="3269715" y="5601225"/>
                </a:lnTo>
                <a:lnTo>
                  <a:pt x="0" y="5601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61087" y="6143442"/>
            <a:ext cx="3797695" cy="3797695"/>
          </a:xfrm>
          <a:custGeom>
            <a:avLst/>
            <a:gdLst/>
            <a:ahLst/>
            <a:cxnLst/>
            <a:rect l="l" t="t" r="r" b="b"/>
            <a:pathLst>
              <a:path w="3797695" h="3797695">
                <a:moveTo>
                  <a:pt x="0" y="0"/>
                </a:moveTo>
                <a:lnTo>
                  <a:pt x="3797695" y="0"/>
                </a:lnTo>
                <a:lnTo>
                  <a:pt x="3797695" y="3797695"/>
                </a:lnTo>
                <a:lnTo>
                  <a:pt x="0" y="37976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03831" y="1178253"/>
            <a:ext cx="14974358" cy="428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910C00"/>
                </a:solidFill>
                <a:latin typeface="Eastman Alt Pack Italics"/>
              </a:rPr>
              <a:t>Людство навчилося сяк-так опановувати космос, запускаючи супутники і ракетоносії - але не подумало про проблеми засмічення космосу і навколоземної орбіти. Питання назріло більше 10 років, і як ви розумієте, актуалізується з кожним роком. Космічне сміття - космічні уламки, сміття з більш високих орбіт все це знаходиться на низькій навколоземній орбіті, поряд з тисячами працюючих супутників. За даними Європейського космічного агентства, в небі над нами понад 30 000 уламків сміття більше 10 сантиметрів, 750 000 - від 1 до 10 сантиметри, і 166 мільйонів - від 1 міліметра до 1 сантиметра. А більш дрібних речей ще більше.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98275" y="601794"/>
            <a:ext cx="9274613" cy="8020892"/>
            <a:chOff x="0" y="0"/>
            <a:chExt cx="2442696" cy="21124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2696" cy="2112498"/>
            </a:xfrm>
            <a:custGeom>
              <a:avLst/>
              <a:gdLst/>
              <a:ahLst/>
              <a:cxnLst/>
              <a:rect l="l" t="t" r="r" b="b"/>
              <a:pathLst>
                <a:path w="2442696" h="2112498">
                  <a:moveTo>
                    <a:pt x="8347" y="0"/>
                  </a:moveTo>
                  <a:lnTo>
                    <a:pt x="2434349" y="0"/>
                  </a:lnTo>
                  <a:cubicBezTo>
                    <a:pt x="2438959" y="0"/>
                    <a:pt x="2442696" y="3737"/>
                    <a:pt x="2442696" y="8347"/>
                  </a:cubicBezTo>
                  <a:lnTo>
                    <a:pt x="2442696" y="2104151"/>
                  </a:lnTo>
                  <a:cubicBezTo>
                    <a:pt x="2442696" y="2106365"/>
                    <a:pt x="2441817" y="2108488"/>
                    <a:pt x="2440252" y="2110054"/>
                  </a:cubicBezTo>
                  <a:cubicBezTo>
                    <a:pt x="2438686" y="2111619"/>
                    <a:pt x="2436563" y="2112498"/>
                    <a:pt x="2434349" y="2112498"/>
                  </a:cubicBezTo>
                  <a:lnTo>
                    <a:pt x="8347" y="2112498"/>
                  </a:lnTo>
                  <a:cubicBezTo>
                    <a:pt x="6134" y="2112498"/>
                    <a:pt x="4010" y="2111619"/>
                    <a:pt x="2445" y="2110054"/>
                  </a:cubicBezTo>
                  <a:cubicBezTo>
                    <a:pt x="879" y="2108488"/>
                    <a:pt x="0" y="2106365"/>
                    <a:pt x="0" y="2104151"/>
                  </a:cubicBezTo>
                  <a:lnTo>
                    <a:pt x="0" y="8347"/>
                  </a:lnTo>
                  <a:cubicBezTo>
                    <a:pt x="0" y="6134"/>
                    <a:pt x="879" y="4010"/>
                    <a:pt x="2445" y="2445"/>
                  </a:cubicBezTo>
                  <a:cubicBezTo>
                    <a:pt x="4010" y="879"/>
                    <a:pt x="6134" y="0"/>
                    <a:pt x="8347" y="0"/>
                  </a:cubicBezTo>
                  <a:close/>
                </a:path>
              </a:pathLst>
            </a:custGeom>
            <a:solidFill>
              <a:srgbClr val="CBAFDB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42696" cy="2150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707155" y="269862"/>
            <a:ext cx="3314284" cy="41148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5" y="0"/>
                </a:lnTo>
                <a:lnTo>
                  <a:pt x="3314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49308" y="3718874"/>
            <a:ext cx="5578127" cy="3225172"/>
          </a:xfrm>
          <a:custGeom>
            <a:avLst/>
            <a:gdLst/>
            <a:ahLst/>
            <a:cxnLst/>
            <a:rect l="l" t="t" r="r" b="b"/>
            <a:pathLst>
              <a:path w="5578127" h="3225172">
                <a:moveTo>
                  <a:pt x="0" y="0"/>
                </a:moveTo>
                <a:lnTo>
                  <a:pt x="5578127" y="0"/>
                </a:lnTo>
                <a:lnTo>
                  <a:pt x="5578127" y="3225172"/>
                </a:lnTo>
                <a:lnTo>
                  <a:pt x="0" y="32251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48097" y="2251062"/>
            <a:ext cx="8563037" cy="6084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28"/>
              </a:lnSpc>
            </a:pPr>
            <a:r>
              <a:rPr lang="en-US" sz="3448">
                <a:solidFill>
                  <a:srgbClr val="416B8F"/>
                </a:solidFill>
                <a:latin typeface="PT Serif Bold"/>
              </a:rPr>
              <a:t>Перш ніж ми займемося безпосереднім очищенням, варто поговорити про профілактику і ліквідацію наслідків. Наприклад, ми можемо почати робити супутники і космічні станції міцнішими. Посилити захист від ударів (як космічного сміття, так і метеорних тіл). Супутники також повинні бути більш маневреними.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53642" y="942975"/>
            <a:ext cx="8163878" cy="771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F1A121"/>
                </a:solidFill>
                <a:latin typeface="Pangolin"/>
              </a:rPr>
              <a:t>Як все ж прибрати все це сміття?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08" b="-590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437886" y="3272847"/>
            <a:ext cx="11427108" cy="701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8"/>
              </a:lnSpc>
            </a:pPr>
            <a:endParaRPr/>
          </a:p>
          <a:p>
            <a:pPr algn="ctr">
              <a:lnSpc>
                <a:spcPts val="5568"/>
              </a:lnSpc>
            </a:pPr>
            <a:r>
              <a:rPr lang="en-US" sz="3977">
                <a:solidFill>
                  <a:srgbClr val="FFA953"/>
                </a:solidFill>
                <a:latin typeface="PT Serif Bold"/>
              </a:rPr>
              <a:t>Більш відома як ElectroDynamic Debris Eliminator (EDDE), ця ідея полягає в тому, щоб відправити в космос супутник, озброєний сітками і гарпуном. І дійсно, захоплювати супутники і інші об'єкти, що збилися зі шляху, можна звичайною сіткою. Цей план недорого коштує, зручний і може будь-коли вирушити з місією на низьку навколоземну орбіту.</a:t>
            </a:r>
          </a:p>
        </p:txBody>
      </p:sp>
      <p:sp>
        <p:nvSpPr>
          <p:cNvPr id="5" name="Freeform 5"/>
          <p:cNvSpPr/>
          <p:nvPr/>
        </p:nvSpPr>
        <p:spPr>
          <a:xfrm>
            <a:off x="1505228" y="6813261"/>
            <a:ext cx="3000806" cy="3000806"/>
          </a:xfrm>
          <a:custGeom>
            <a:avLst/>
            <a:gdLst/>
            <a:ahLst/>
            <a:cxnLst/>
            <a:rect l="l" t="t" r="r" b="b"/>
            <a:pathLst>
              <a:path w="3000806" h="3000806">
                <a:moveTo>
                  <a:pt x="0" y="0"/>
                </a:moveTo>
                <a:lnTo>
                  <a:pt x="3000806" y="0"/>
                </a:lnTo>
                <a:lnTo>
                  <a:pt x="3000806" y="3000806"/>
                </a:lnTo>
                <a:lnTo>
                  <a:pt x="0" y="3000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23006" y="-200025"/>
            <a:ext cx="17441987" cy="3084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84"/>
              </a:lnSpc>
            </a:pPr>
            <a:r>
              <a:rPr lang="en-US" sz="8774">
                <a:solidFill>
                  <a:srgbClr val="FFFF00"/>
                </a:solidFill>
                <a:latin typeface="Arimo Bold"/>
              </a:rPr>
              <a:t>Методи боротьби з космічним сміттям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39387" y="2848350"/>
            <a:ext cx="522410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PT Serif Bold"/>
              </a:rPr>
              <a:t>Сітки та гарпун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66" b="-10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98275" y="1133054"/>
            <a:ext cx="15891450" cy="8020892"/>
            <a:chOff x="0" y="0"/>
            <a:chExt cx="4185403" cy="21124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85403" cy="2112498"/>
            </a:xfrm>
            <a:custGeom>
              <a:avLst/>
              <a:gdLst/>
              <a:ahLst/>
              <a:cxnLst/>
              <a:rect l="l" t="t" r="r" b="b"/>
              <a:pathLst>
                <a:path w="4185403" h="2112498">
                  <a:moveTo>
                    <a:pt x="4872" y="0"/>
                  </a:moveTo>
                  <a:lnTo>
                    <a:pt x="4180531" y="0"/>
                  </a:lnTo>
                  <a:cubicBezTo>
                    <a:pt x="4181823" y="0"/>
                    <a:pt x="4183062" y="513"/>
                    <a:pt x="4183976" y="1427"/>
                  </a:cubicBezTo>
                  <a:cubicBezTo>
                    <a:pt x="4184890" y="2341"/>
                    <a:pt x="4185403" y="3580"/>
                    <a:pt x="4185403" y="4872"/>
                  </a:cubicBezTo>
                  <a:lnTo>
                    <a:pt x="4185403" y="2107627"/>
                  </a:lnTo>
                  <a:cubicBezTo>
                    <a:pt x="4185403" y="2110317"/>
                    <a:pt x="4183221" y="2112498"/>
                    <a:pt x="4180531" y="2112498"/>
                  </a:cubicBezTo>
                  <a:lnTo>
                    <a:pt x="4872" y="2112498"/>
                  </a:lnTo>
                  <a:cubicBezTo>
                    <a:pt x="2181" y="2112498"/>
                    <a:pt x="0" y="2110317"/>
                    <a:pt x="0" y="2107627"/>
                  </a:cubicBezTo>
                  <a:lnTo>
                    <a:pt x="0" y="4872"/>
                  </a:lnTo>
                  <a:cubicBezTo>
                    <a:pt x="0" y="2181"/>
                    <a:pt x="2181" y="0"/>
                    <a:pt x="4872" y="0"/>
                  </a:cubicBezTo>
                  <a:close/>
                </a:path>
              </a:pathLst>
            </a:custGeom>
            <a:solidFill>
              <a:srgbClr val="324D80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85403" cy="2150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374202" y="6350908"/>
            <a:ext cx="4705073" cy="4114800"/>
          </a:xfrm>
          <a:custGeom>
            <a:avLst/>
            <a:gdLst/>
            <a:ahLst/>
            <a:cxnLst/>
            <a:rect l="l" t="t" r="r" b="b"/>
            <a:pathLst>
              <a:path w="4705073" h="4114800">
                <a:moveTo>
                  <a:pt x="0" y="0"/>
                </a:moveTo>
                <a:lnTo>
                  <a:pt x="4705073" y="0"/>
                </a:lnTo>
                <a:lnTo>
                  <a:pt x="47050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39231" y="-252124"/>
            <a:ext cx="5191676" cy="3426506"/>
          </a:xfrm>
          <a:custGeom>
            <a:avLst/>
            <a:gdLst/>
            <a:ahLst/>
            <a:cxnLst/>
            <a:rect l="l" t="t" r="r" b="b"/>
            <a:pathLst>
              <a:path w="5191676" h="3426506">
                <a:moveTo>
                  <a:pt x="0" y="0"/>
                </a:moveTo>
                <a:lnTo>
                  <a:pt x="5191676" y="0"/>
                </a:lnTo>
                <a:lnTo>
                  <a:pt x="5191676" y="3426506"/>
                </a:lnTo>
                <a:lnTo>
                  <a:pt x="0" y="3426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05295" y="1726514"/>
            <a:ext cx="15677410" cy="307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27"/>
              </a:lnSpc>
            </a:pPr>
            <a:endParaRPr/>
          </a:p>
          <a:p>
            <a:pPr>
              <a:lnSpc>
                <a:spcPts val="4547"/>
              </a:lnSpc>
            </a:pPr>
            <a:r>
              <a:rPr lang="en-US" sz="3247">
                <a:solidFill>
                  <a:srgbClr val="F1A121"/>
                </a:solidFill>
                <a:latin typeface="PT Serif Bold"/>
              </a:rPr>
              <a:t>Ця ідея називається Gossamer Orbit Lowering Device, або GOLD System, і була запропонована Крістін Гейтс. Концепція використовує дуже велику і тонку повітряну кулю, яка буде обертати об'єкт і збільшувати його аеродинамічний опір в кілька сотень разів, тим самим призводячи до його падіння в атмосферу Землі.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7850" y="6303283"/>
            <a:ext cx="15614855" cy="2776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F1A121"/>
                </a:solidFill>
                <a:latin typeface="PT Serif Bold"/>
              </a:rPr>
              <a:t>Ми могли б випустити хмару вольфрамового пилу на орбіту для створення атмосферного опору на орбітальних висотах. Зі зменшенням швидкості цілісність орбіт тисяч уламків космічного сміття була б порушена. Невеликі шматочки сміття поступово сходили би зі своїх орбіт протягом кількох десятиліть.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2303207" y="895350"/>
            <a:ext cx="15677410" cy="998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FFFFFF"/>
                </a:solidFill>
                <a:latin typeface="Arimo Bold"/>
              </a:rPr>
              <a:t>Космічні повітряні кулі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2941487" y="5010150"/>
            <a:ext cx="15891450" cy="998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FFFFFF"/>
                </a:solidFill>
                <a:latin typeface="Arimo Bold"/>
              </a:rPr>
              <a:t>Вольфрамовий пил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5197" y="6901179"/>
            <a:ext cx="3471695" cy="3471695"/>
          </a:xfrm>
          <a:custGeom>
            <a:avLst/>
            <a:gdLst/>
            <a:ahLst/>
            <a:cxnLst/>
            <a:rect l="l" t="t" r="r" b="b"/>
            <a:pathLst>
              <a:path w="3471695" h="3471695">
                <a:moveTo>
                  <a:pt x="0" y="0"/>
                </a:moveTo>
                <a:lnTo>
                  <a:pt x="3471694" y="0"/>
                </a:lnTo>
                <a:lnTo>
                  <a:pt x="3471694" y="3471695"/>
                </a:lnTo>
                <a:lnTo>
                  <a:pt x="0" y="3471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88365" y="6258074"/>
            <a:ext cx="4833157" cy="4114800"/>
          </a:xfrm>
          <a:custGeom>
            <a:avLst/>
            <a:gdLst/>
            <a:ahLst/>
            <a:cxnLst/>
            <a:rect l="l" t="t" r="r" b="b"/>
            <a:pathLst>
              <a:path w="4833157" h="4114800">
                <a:moveTo>
                  <a:pt x="0" y="0"/>
                </a:moveTo>
                <a:lnTo>
                  <a:pt x="4833157" y="0"/>
                </a:lnTo>
                <a:lnTo>
                  <a:pt x="48331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178373" y="-180975"/>
            <a:ext cx="9544884" cy="133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>
                <a:solidFill>
                  <a:srgbClr val="FFFFFF"/>
                </a:solidFill>
                <a:latin typeface="Arimo Bold"/>
              </a:rPr>
              <a:t>Телескоп з лазером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9778" y="1265232"/>
            <a:ext cx="17949926" cy="545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3900">
                <a:solidFill>
                  <a:srgbClr val="FFD230"/>
                </a:solidFill>
                <a:latin typeface="PT Serif"/>
              </a:rPr>
              <a:t>Міжнародна група вчених пропонує прикріпити гігантський лазер до космічного телескопу і підривати з його допомогою сміття на орбіті.</a:t>
            </a:r>
          </a:p>
          <a:p>
            <a:pPr>
              <a:lnSpc>
                <a:spcPts val="5460"/>
              </a:lnSpc>
            </a:pPr>
            <a:r>
              <a:rPr lang="en-US" sz="3900">
                <a:solidFill>
                  <a:srgbClr val="FFD230"/>
                </a:solidFill>
                <a:latin typeface="PT Serif"/>
              </a:rPr>
              <a:t>Laser Orbital Debris Removal, або LODR, може використовувати потужні імпульсні лазери, які будуть стріляти з поверхні і створювати плазмові джети на космічне сміття. Це призведе до того, що сміття буде сповільнюватися і повторно входити в атмосферу, падаючи в океан. Технології  вже є, тільки ось за планом на один об'єкт буде витрачатися до мільйона доларів.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1184</Words>
  <Application>Microsoft Office PowerPoint</Application>
  <PresentationFormat>Произвольный</PresentationFormat>
  <Paragraphs>62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Arial</vt:lpstr>
      <vt:lpstr>PT Serif</vt:lpstr>
      <vt:lpstr>Calibri</vt:lpstr>
      <vt:lpstr>PT Serif Bold</vt:lpstr>
      <vt:lpstr>Eastman Alt Pack Bold</vt:lpstr>
      <vt:lpstr>Arimo Bold</vt:lpstr>
      <vt:lpstr>Eastman Alt Pack</vt:lpstr>
      <vt:lpstr>Eastman Alt Pack Bold Italics</vt:lpstr>
      <vt:lpstr>Pangolin</vt:lpstr>
      <vt:lpstr>Open Sans Extra Bold</vt:lpstr>
      <vt:lpstr>Eastman Alt Pack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Astronomy Presentation</dc:title>
  <cp:lastModifiedBy>комп</cp:lastModifiedBy>
  <cp:revision>8</cp:revision>
  <dcterms:created xsi:type="dcterms:W3CDTF">2006-08-16T00:00:00Z</dcterms:created>
  <dcterms:modified xsi:type="dcterms:W3CDTF">2024-04-06T18:17:32Z</dcterms:modified>
  <dc:identifier>DAGBdirj4bw</dc:identifier>
</cp:coreProperties>
</file>