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73" r:id="rId4"/>
    <p:sldId id="272" r:id="rId5"/>
    <p:sldId id="257" r:id="rId6"/>
    <p:sldId id="260" r:id="rId7"/>
    <p:sldId id="263" r:id="rId8"/>
    <p:sldId id="269" r:id="rId9"/>
    <p:sldId id="261" r:id="rId10"/>
    <p:sldId id="265" r:id="rId11"/>
    <p:sldId id="267" r:id="rId12"/>
    <p:sldId id="266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53BA98-92E7-85D7-2866-B9D33C6BB480}" name="Гость" initials="Го" userId="d52b817d8f6e2ea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39B"/>
    <a:srgbClr val="ADF8B4"/>
    <a:srgbClr val="F7A3F9"/>
    <a:srgbClr val="1B46E1"/>
    <a:srgbClr val="B51271"/>
    <a:srgbClr val="CA1D24"/>
    <a:srgbClr val="4C86B0"/>
    <a:srgbClr val="D9AF18"/>
    <a:srgbClr val="2BAD8D"/>
    <a:srgbClr val="9F9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A26221-5933-49FC-817D-F9CEEB22F063}" v="163" dt="2024-04-18T07:24:21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887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625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703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179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308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588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7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360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052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730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A809A-CA21-C1C2-D804-70EA3769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407" y="1457854"/>
            <a:ext cx="9268976" cy="5057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err="1"/>
              <a:t>Стежками</a:t>
            </a:r>
            <a:r>
              <a:rPr lang="en-US" sz="3600"/>
              <a:t> </a:t>
            </a:r>
            <a:r>
              <a:rPr lang="en-US" sz="3600" err="1"/>
              <a:t>Калинівки</a:t>
            </a:r>
            <a:r>
              <a:rPr lang="en-US" sz="3600"/>
              <a:t> у </a:t>
            </a:r>
            <a:r>
              <a:rPr lang="en-US" sz="3600" err="1"/>
              <a:t>пошуках</a:t>
            </a:r>
            <a:r>
              <a:rPr lang="en-US" sz="3600"/>
              <a:t> </a:t>
            </a:r>
            <a:r>
              <a:rPr lang="en-US" sz="3600" err="1"/>
              <a:t>незвіданого</a:t>
            </a:r>
          </a:p>
          <a:p>
            <a:endParaRPr lang="en-US" sz="280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FEFB00-7252-7BFB-8101-72EB0DEBC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598" y="2560709"/>
            <a:ext cx="5157787" cy="37135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err="1">
                <a:ea typeface="+mn-lt"/>
                <a:cs typeface="+mn-lt"/>
              </a:rPr>
              <a:t>Богонюк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Аліна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Тарасівна</a:t>
            </a:r>
            <a:endParaRPr lang="en-US" sz="1600">
              <a:ea typeface="+mn-lt"/>
              <a:cs typeface="+mn-lt"/>
            </a:endParaRPr>
          </a:p>
          <a:p>
            <a:r>
              <a:rPr lang="en-US" sz="1600" err="1"/>
              <a:t>учениця</a:t>
            </a:r>
            <a:r>
              <a:rPr lang="en-US" sz="1600"/>
              <a:t> 8-А </a:t>
            </a:r>
            <a:r>
              <a:rPr lang="en-US" sz="1600" err="1"/>
              <a:t>класу</a:t>
            </a:r>
            <a:endParaRPr lang="en-US" sz="1600"/>
          </a:p>
          <a:p>
            <a:r>
              <a:rPr lang="en-US" sz="1600" err="1"/>
              <a:t>Калинівської</a:t>
            </a:r>
            <a:r>
              <a:rPr lang="en-US" sz="1600"/>
              <a:t> </a:t>
            </a:r>
            <a:r>
              <a:rPr lang="en-US" sz="1600" err="1"/>
              <a:t>гімназії</a:t>
            </a:r>
            <a:endParaRPr lang="en-US" sz="1600"/>
          </a:p>
          <a:p>
            <a:r>
              <a:rPr lang="en-US" sz="1600" err="1"/>
              <a:t>Калинівської</a:t>
            </a:r>
            <a:r>
              <a:rPr lang="en-US" sz="1600"/>
              <a:t> </a:t>
            </a:r>
            <a:r>
              <a:rPr lang="en-US" sz="1600" err="1"/>
              <a:t>селищної</a:t>
            </a:r>
            <a:r>
              <a:rPr lang="en-US" sz="1600"/>
              <a:t> </a:t>
            </a:r>
            <a:r>
              <a:rPr lang="en-US" sz="1600" err="1"/>
              <a:t>ради</a:t>
            </a:r>
            <a:endParaRPr lang="en-US" sz="1600"/>
          </a:p>
          <a:p>
            <a:r>
              <a:rPr lang="en-US" sz="1600" err="1"/>
              <a:t>Фастівського</a:t>
            </a:r>
            <a:r>
              <a:rPr lang="en-US" sz="1600"/>
              <a:t> </a:t>
            </a:r>
            <a:r>
              <a:rPr lang="en-US" sz="1600" err="1"/>
              <a:t>району</a:t>
            </a:r>
            <a:endParaRPr lang="en-US" sz="1600"/>
          </a:p>
          <a:p>
            <a:r>
              <a:rPr lang="en-US" sz="1600" err="1"/>
              <a:t>Київської</a:t>
            </a:r>
            <a:r>
              <a:rPr lang="en-US" sz="1600"/>
              <a:t> </a:t>
            </a:r>
            <a:r>
              <a:rPr lang="en-US" sz="1600" err="1"/>
              <a:t>області</a:t>
            </a:r>
            <a:endParaRPr lang="en-US" sz="1600"/>
          </a:p>
          <a:p>
            <a:r>
              <a:rPr lang="en-US" sz="1600" err="1"/>
              <a:t>Калинівське</a:t>
            </a:r>
            <a:r>
              <a:rPr lang="en-US" sz="1600"/>
              <a:t> </a:t>
            </a:r>
            <a:r>
              <a:rPr lang="en-US" sz="1600" err="1"/>
              <a:t>селищне</a:t>
            </a:r>
            <a:r>
              <a:rPr lang="en-US" sz="1600"/>
              <a:t> </a:t>
            </a:r>
            <a:r>
              <a:rPr lang="en-US" sz="1600" err="1"/>
              <a:t>територіальне</a:t>
            </a:r>
            <a:r>
              <a:rPr lang="en-US" sz="1600"/>
              <a:t> </a:t>
            </a:r>
            <a:r>
              <a:rPr lang="en-US" sz="1600" err="1"/>
              <a:t>відділеня</a:t>
            </a:r>
            <a:r>
              <a:rPr lang="en-US" sz="1600"/>
              <a:t> </a:t>
            </a:r>
            <a:r>
              <a:rPr lang="en-US" sz="1600" err="1"/>
              <a:t>Малої</a:t>
            </a:r>
            <a:r>
              <a:rPr lang="en-US" sz="1600"/>
              <a:t> </a:t>
            </a:r>
            <a:r>
              <a:rPr lang="en-US" sz="1600" err="1"/>
              <a:t>академії</a:t>
            </a:r>
            <a:r>
              <a:rPr lang="en-US" sz="1600"/>
              <a:t> </a:t>
            </a:r>
            <a:r>
              <a:rPr lang="en-US" sz="1600" err="1"/>
              <a:t>наук</a:t>
            </a:r>
            <a:r>
              <a:rPr lang="en-US" sz="1600"/>
              <a:t> </a:t>
            </a:r>
            <a:r>
              <a:rPr lang="en-US" sz="1600" err="1"/>
              <a:t>України</a:t>
            </a:r>
            <a:endParaRPr lang="en-US" sz="1600"/>
          </a:p>
          <a:p>
            <a:r>
              <a:rPr lang="en-US" sz="1600" err="1"/>
              <a:t>Ольга</a:t>
            </a:r>
            <a:r>
              <a:rPr lang="en-US" sz="1600"/>
              <a:t> НОСАЧ</a:t>
            </a:r>
          </a:p>
          <a:p>
            <a:r>
              <a:rPr lang="en-US" sz="1600" err="1"/>
              <a:t>вчитель</a:t>
            </a:r>
            <a:r>
              <a:rPr lang="en-US" sz="1600"/>
              <a:t> </a:t>
            </a:r>
            <a:r>
              <a:rPr lang="en-US" sz="1600" err="1"/>
              <a:t>історії</a:t>
            </a:r>
            <a:r>
              <a:rPr lang="en-US" sz="1600"/>
              <a:t> </a:t>
            </a:r>
            <a:r>
              <a:rPr lang="en-US" sz="1600" err="1"/>
              <a:t>та</a:t>
            </a:r>
            <a:r>
              <a:rPr lang="en-US" sz="1600"/>
              <a:t> </a:t>
            </a:r>
            <a:r>
              <a:rPr lang="en-US" sz="1600" err="1"/>
              <a:t>правознавства</a:t>
            </a:r>
            <a:endParaRPr lang="en-US" sz="1600"/>
          </a:p>
          <a:p>
            <a:r>
              <a:rPr lang="en-US" sz="1600" err="1"/>
              <a:t>керівник</a:t>
            </a:r>
            <a:r>
              <a:rPr lang="en-US" sz="1600"/>
              <a:t> </a:t>
            </a:r>
            <a:r>
              <a:rPr lang="en-US" sz="1600" err="1"/>
              <a:t>гуртка</a:t>
            </a:r>
            <a:r>
              <a:rPr lang="en-US" sz="1600"/>
              <a:t>  "</a:t>
            </a:r>
            <a:r>
              <a:rPr lang="en-US" sz="1600" err="1"/>
              <a:t>Історичне</a:t>
            </a:r>
            <a:r>
              <a:rPr lang="en-US" sz="1600"/>
              <a:t> </a:t>
            </a:r>
            <a:r>
              <a:rPr lang="en-US" sz="1600" err="1"/>
              <a:t>краєзнавство</a:t>
            </a:r>
            <a:r>
              <a:rPr lang="en-US" sz="1600"/>
              <a:t>"</a:t>
            </a:r>
          </a:p>
        </p:txBody>
      </p:sp>
      <p:pic>
        <p:nvPicPr>
          <p:cNvPr id="5" name="Місце для зображення 4" descr="Зображення, що містить просто неба, одежа, дерево, рослина&#10;&#10;Опис створено автоматично">
            <a:extLst>
              <a:ext uri="{FF2B5EF4-FFF2-40B4-BE49-F238E27FC236}">
                <a16:creationId xmlns:a16="http://schemas.microsoft.com/office/drawing/2014/main" id="{DEC612EB-33D6-6152-4A2F-E8E4999A86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885846" y="2560006"/>
            <a:ext cx="4952369" cy="371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0F52ECB-FD59-5673-E69D-A2E1D776E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>
            <a:off x="883875" y="5998874"/>
            <a:ext cx="953829" cy="12803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</a:pPr>
            <a:r>
              <a:rPr lang="en-US" sz="800" dirty="0">
                <a:latin typeface="Segoe UI"/>
                <a:cs typeface="Segoe UI"/>
              </a:rPr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BD311-4A5A-0CAA-4480-3379EE3D02AB}"/>
              </a:ext>
            </a:extLst>
          </p:cNvPr>
          <p:cNvSpPr txBox="1"/>
          <p:nvPr/>
        </p:nvSpPr>
        <p:spPr>
          <a:xfrm>
            <a:off x="-273132" y="3958"/>
            <a:ext cx="1199605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err="1">
                <a:latin typeface="PT Serif"/>
              </a:rPr>
              <a:t>Всеукраїнський</a:t>
            </a:r>
            <a:r>
              <a:rPr lang="en-US" sz="2000">
                <a:latin typeface="PT Serif"/>
              </a:rPr>
              <a:t> </a:t>
            </a:r>
            <a:r>
              <a:rPr lang="en-US" sz="2000" err="1">
                <a:latin typeface="PT Serif"/>
              </a:rPr>
              <a:t>інтерактивний</a:t>
            </a:r>
            <a:r>
              <a:rPr lang="en-US" sz="2000">
                <a:latin typeface="PT Serif"/>
              </a:rPr>
              <a:t> </a:t>
            </a:r>
            <a:r>
              <a:rPr lang="en-US" sz="2000" err="1">
                <a:latin typeface="PT Serif"/>
              </a:rPr>
              <a:t>конкурс</a:t>
            </a:r>
            <a:r>
              <a:rPr lang="en-US" sz="2000">
                <a:latin typeface="PT Serif"/>
              </a:rPr>
              <a:t> «МАН-</a:t>
            </a:r>
            <a:r>
              <a:rPr lang="en-US" sz="2000" err="1">
                <a:latin typeface="PT Serif"/>
              </a:rPr>
              <a:t>Юніор</a:t>
            </a:r>
            <a:r>
              <a:rPr lang="uk-UA" sz="2000">
                <a:latin typeface="PT Serif"/>
              </a:rPr>
              <a:t> </a:t>
            </a:r>
            <a:r>
              <a:rPr lang="en-US" sz="2000" err="1">
                <a:latin typeface="PT Serif"/>
              </a:rPr>
              <a:t>Дослідник</a:t>
            </a:r>
            <a:r>
              <a:rPr lang="en-US" sz="2000">
                <a:latin typeface="PT Serif"/>
              </a:rPr>
              <a:t>»</a:t>
            </a:r>
          </a:p>
          <a:p>
            <a:pPr algn="ctr"/>
            <a:endParaRPr lang="en-US" sz="2000">
              <a:latin typeface="PT Serif"/>
            </a:endParaRPr>
          </a:p>
          <a:p>
            <a:pPr algn="ctr"/>
            <a:r>
              <a:rPr lang="en-US" sz="2000" err="1">
                <a:latin typeface="PT Serif"/>
              </a:rPr>
              <a:t>Номінація</a:t>
            </a:r>
            <a:r>
              <a:rPr lang="en-US" sz="2000">
                <a:latin typeface="PT Serif"/>
              </a:rPr>
              <a:t>:«</a:t>
            </a:r>
            <a:r>
              <a:rPr lang="en-US" sz="2000" err="1">
                <a:latin typeface="PT Serif"/>
              </a:rPr>
              <a:t>Історик-Юніор</a:t>
            </a:r>
            <a:r>
              <a:rPr lang="en-US" sz="2000">
                <a:latin typeface="PT Serif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40908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67472-1CAC-D15A-7F1B-3452745F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-2680"/>
            <a:ext cx="9066379" cy="1325563"/>
          </a:xfrm>
        </p:spPr>
        <p:txBody>
          <a:bodyPr/>
          <a:lstStyle/>
          <a:p>
            <a:pPr algn="ctr"/>
            <a:r>
              <a:rPr lang="uk-UA" b="1" dirty="0"/>
              <a:t>Алея</a:t>
            </a:r>
            <a:r>
              <a:rPr lang="uk-UA" dirty="0"/>
              <a:t> </a:t>
            </a:r>
            <a:r>
              <a:rPr lang="uk-UA" b="1" dirty="0"/>
              <a:t>героїв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035F12-ACB9-BD8F-F214-96A1D648F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15" y="1872487"/>
            <a:ext cx="5814435" cy="8239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Місце пам’яті про подвиг українських військових має бути у кожному куточку України</a:t>
            </a:r>
            <a:r>
              <a:rPr lang="uk-UA" sz="1600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у </a:t>
            </a:r>
            <a:r>
              <a:rPr lang="uk-UA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великих парках і </a:t>
            </a:r>
            <a:r>
              <a:rPr lang="uk-UA" sz="1600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скверах</a:t>
            </a:r>
            <a:r>
              <a:rPr lang="uk-UA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щоб і ми, і наступні покоління не забували про тих хто </a:t>
            </a:r>
            <a:r>
              <a:rPr lang="uk-UA" sz="1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поліг</a:t>
            </a:r>
            <a:r>
              <a:rPr lang="uk-UA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у бою за </a:t>
            </a:r>
            <a:r>
              <a:rPr lang="uk-UA" sz="1600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Батьківщину Місце </a:t>
            </a:r>
            <a:r>
              <a:rPr lang="uk-UA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пам’яті про подвиг українських військових має бути у кожному куточку України</a:t>
            </a:r>
            <a:r>
              <a:rPr lang="uk-UA" sz="1600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у </a:t>
            </a:r>
            <a:r>
              <a:rPr lang="uk-UA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великих парках і </a:t>
            </a:r>
            <a:r>
              <a:rPr lang="uk-UA" sz="1600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скверах</a:t>
            </a:r>
            <a:r>
              <a:rPr lang="uk-UA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щоб і ми, і наступні покоління не забували про тих хто </a:t>
            </a:r>
            <a:r>
              <a:rPr lang="uk-UA" sz="16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поліг</a:t>
            </a:r>
            <a:r>
              <a:rPr lang="uk-UA" sz="16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у бою за Батьківщину</a:t>
            </a:r>
          </a:p>
        </p:txBody>
      </p:sp>
      <p:pic>
        <p:nvPicPr>
          <p:cNvPr id="8" name="Місце для вмісту 7" descr="Зображення, що містить просто неба, небо, земля, прапор&#10;&#10;Опис створено автоматично">
            <a:extLst>
              <a:ext uri="{FF2B5EF4-FFF2-40B4-BE49-F238E27FC236}">
                <a16:creationId xmlns:a16="http://schemas.microsoft.com/office/drawing/2014/main" id="{F9088D0B-0B67-3255-5AB5-2139515348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0157" y="274519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318737B-B59A-B5EA-C404-53135F7C4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94003" y="1613920"/>
            <a:ext cx="4951062" cy="517133"/>
          </a:xfrm>
        </p:spPr>
        <p:txBody>
          <a:bodyPr>
            <a:noAutofit/>
          </a:bodyPr>
          <a:lstStyle/>
          <a:p>
            <a:r>
              <a:rPr lang="uk-UA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Для того щоб, увіковічнити пам’ять про наших земляків, про їхні подвиги у смт. Калинівка відкрито « Алею Героїв»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Місце для вмісту 8" descr="Зображення, що містить просто неба, небо, дерево, текст&#10;&#10;Опис створено автоматично">
            <a:extLst>
              <a:ext uri="{FF2B5EF4-FFF2-40B4-BE49-F238E27FC236}">
                <a16:creationId xmlns:a16="http://schemas.microsoft.com/office/drawing/2014/main" id="{59B89AB5-B802-2461-4FC4-5B9E14E9C7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26334" y="274519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1746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9E70C-D882-1BEF-D9F6-CEADBA637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981" y="182984"/>
            <a:ext cx="6213496" cy="1325563"/>
          </a:xfrm>
        </p:spPr>
        <p:txBody>
          <a:bodyPr/>
          <a:lstStyle/>
          <a:p>
            <a:r>
              <a:rPr lang="uk-UA" b="1" dirty="0"/>
              <a:t>Парк Слави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9F27005-4C77-F838-ADF5-7FB84BB0D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5126" y="845766"/>
            <a:ext cx="1654567" cy="823912"/>
          </a:xfrm>
        </p:spPr>
        <p:txBody>
          <a:bodyPr>
            <a:normAutofit/>
          </a:bodyPr>
          <a:lstStyle/>
          <a:p>
            <a:r>
              <a:rPr lang="uk-UA" dirty="0"/>
              <a:t>,</a:t>
            </a:r>
          </a:p>
        </p:txBody>
      </p:sp>
      <p:pic>
        <p:nvPicPr>
          <p:cNvPr id="8" name="Місце для вмісту 7" descr="Зображення, що містить просто неба, дерево, статуя, небо&#10;&#10;Опис створено автоматично">
            <a:extLst>
              <a:ext uri="{FF2B5EF4-FFF2-40B4-BE49-F238E27FC236}">
                <a16:creationId xmlns:a16="http://schemas.microsoft.com/office/drawing/2014/main" id="{C235E603-71CF-E5A3-6EB2-142ECDF3D2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47164" y="93033"/>
            <a:ext cx="1910939" cy="265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0E53E5A-B8D3-C585-26F2-CE0B7E15B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326739" y="845766"/>
            <a:ext cx="1786352" cy="739796"/>
          </a:xfrm>
        </p:spPr>
        <p:txBody>
          <a:bodyPr>
            <a:normAutofit/>
          </a:bodyPr>
          <a:lstStyle/>
          <a:p>
            <a:r>
              <a:rPr lang="uk-UA" dirty="0"/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AF824-5A65-E679-90F8-5DBD46D56790}"/>
              </a:ext>
            </a:extLst>
          </p:cNvPr>
          <p:cNvSpPr txBox="1"/>
          <p:nvPr/>
        </p:nvSpPr>
        <p:spPr>
          <a:xfrm>
            <a:off x="-31503" y="2635496"/>
            <a:ext cx="6159828" cy="4170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Times New Roman"/>
              </a:rPr>
              <a:t>У </a:t>
            </a:r>
            <a:r>
              <a:rPr lang="en-US" sz="2000" b="1" dirty="0" err="1">
                <a:latin typeface="Times New Roman"/>
              </a:rPr>
              <a:t>роки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Великої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Вітчизняної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війни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на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території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Калинівки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через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станцію</a:t>
            </a:r>
            <a:r>
              <a:rPr lang="en-US" sz="2000" b="1" dirty="0">
                <a:latin typeface="Times New Roman"/>
              </a:rPr>
              <a:t> Васильків-1 </a:t>
            </a:r>
            <a:r>
              <a:rPr lang="en-US" sz="2000" b="1" dirty="0" err="1">
                <a:latin typeface="Times New Roman"/>
              </a:rPr>
              <a:t>німці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переправляли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радянських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військовополонених</a:t>
            </a:r>
            <a:r>
              <a:rPr lang="en-US" sz="2000" b="1" dirty="0">
                <a:latin typeface="Times New Roman"/>
              </a:rPr>
              <a:t>. 1941 </a:t>
            </a:r>
            <a:r>
              <a:rPr lang="en-US" sz="2000" b="1" dirty="0" err="1">
                <a:latin typeface="Times New Roman"/>
              </a:rPr>
              <a:t>року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на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місці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майбутнього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радгоспу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було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огороджено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територію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на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якій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просто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неба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тримали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військово-полонених</a:t>
            </a:r>
            <a:r>
              <a:rPr lang="en-US" sz="2000" b="1" dirty="0">
                <a:latin typeface="Times New Roman"/>
              </a:rPr>
              <a:t>, </a:t>
            </a:r>
            <a:r>
              <a:rPr lang="en-US" sz="2000" b="1" dirty="0" err="1">
                <a:latin typeface="Times New Roman"/>
              </a:rPr>
              <a:t>на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їх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останках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 smtClean="0">
                <a:latin typeface="Times New Roman"/>
              </a:rPr>
              <a:t>залишилась</a:t>
            </a:r>
            <a:r>
              <a:rPr lang="uk-UA" sz="2000" b="1" dirty="0">
                <a:latin typeface="Times New Roman"/>
              </a:rPr>
              <a:t> </a:t>
            </a:r>
            <a:r>
              <a:rPr lang="en-US" sz="2000" b="1" dirty="0" err="1" smtClean="0">
                <a:latin typeface="Times New Roman"/>
              </a:rPr>
              <a:t>братська</a:t>
            </a:r>
            <a:r>
              <a:rPr lang="en-US" sz="3600" b="1" dirty="0" smtClean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могила</a:t>
            </a:r>
            <a:r>
              <a:rPr lang="en-US" sz="2000" b="1" dirty="0">
                <a:latin typeface="Times New Roman"/>
              </a:rPr>
              <a:t> </a:t>
            </a:r>
            <a:r>
              <a:rPr lang="uk-UA" sz="2000" b="1" dirty="0">
                <a:latin typeface="Times New Roman"/>
              </a:rPr>
              <a:t>.  У </a:t>
            </a:r>
            <a:r>
              <a:rPr lang="en-US" sz="2000" b="1" dirty="0">
                <a:latin typeface="Times New Roman"/>
              </a:rPr>
              <a:t>1965 </a:t>
            </a:r>
            <a:r>
              <a:rPr lang="en-US" sz="2000" b="1" dirty="0" err="1">
                <a:latin typeface="Times New Roman"/>
              </a:rPr>
              <a:t>році</a:t>
            </a:r>
            <a:r>
              <a:rPr lang="uk-UA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останки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солдатів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перезахоронили</a:t>
            </a:r>
            <a:r>
              <a:rPr lang="en-US" sz="2000" b="1" dirty="0">
                <a:latin typeface="Times New Roman"/>
              </a:rPr>
              <a:t>, і </a:t>
            </a:r>
            <a:r>
              <a:rPr lang="en-US" sz="2000" b="1" dirty="0" err="1">
                <a:latin typeface="Times New Roman"/>
              </a:rPr>
              <a:t>встановили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пам'ятник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під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керівництвом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директора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школи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Виговського</a:t>
            </a:r>
            <a:r>
              <a:rPr lang="en-US" sz="2000" b="1" dirty="0">
                <a:latin typeface="Times New Roman"/>
              </a:rPr>
              <a:t> Ю. І. </a:t>
            </a:r>
            <a:r>
              <a:rPr lang="en-US" sz="2000" b="1" dirty="0" err="1">
                <a:latin typeface="Times New Roman"/>
              </a:rPr>
              <a:t>Довкола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пам</a:t>
            </a:r>
            <a:r>
              <a:rPr lang="en-US" sz="2000" b="1" dirty="0">
                <a:latin typeface="Times New Roman"/>
              </a:rPr>
              <a:t>' </a:t>
            </a:r>
            <a:r>
              <a:rPr lang="en-US" sz="2000" b="1" dirty="0" err="1">
                <a:latin typeface="Times New Roman"/>
              </a:rPr>
              <a:t>ятника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було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насаджено</a:t>
            </a:r>
            <a:r>
              <a:rPr lang="en-US" sz="2000" b="1" dirty="0">
                <a:latin typeface="Times New Roman"/>
              </a:rPr>
              <a:t> </a:t>
            </a:r>
            <a:r>
              <a:rPr lang="en-US" sz="2000" b="1" dirty="0" err="1">
                <a:latin typeface="Times New Roman"/>
              </a:rPr>
              <a:t>парк</a:t>
            </a:r>
            <a:r>
              <a:rPr lang="en-US" sz="2000" b="1" dirty="0" smtClean="0">
                <a:latin typeface="Times New Roman"/>
              </a:rPr>
              <a:t>.</a:t>
            </a:r>
            <a:endParaRPr lang="uk-UA" sz="2000" b="1" dirty="0" smtClean="0">
              <a:latin typeface="Times New Roman"/>
            </a:endParaRPr>
          </a:p>
          <a:p>
            <a:pPr>
              <a:spcAft>
                <a:spcPts val="600"/>
              </a:spcAft>
            </a:pPr>
            <a:r>
              <a:rPr lang="uk-UA" sz="2000" b="1" dirty="0" smtClean="0">
                <a:latin typeface="Times New Roman"/>
              </a:rPr>
              <a:t>У 1995 р</a:t>
            </a:r>
            <a:r>
              <a:rPr lang="uk-UA" sz="2000" b="1" dirty="0">
                <a:latin typeface="Times New Roman"/>
              </a:rPr>
              <a:t>. завдяки меценатам здійснено реконструкцію </a:t>
            </a:r>
            <a:r>
              <a:rPr lang="uk-UA" sz="2000" b="1" dirty="0" err="1">
                <a:latin typeface="Times New Roman"/>
              </a:rPr>
              <a:t>пам</a:t>
            </a:r>
            <a:r>
              <a:rPr lang="en-US" sz="2000" b="1" dirty="0">
                <a:latin typeface="Times New Roman"/>
              </a:rPr>
              <a:t>’</a:t>
            </a:r>
            <a:r>
              <a:rPr lang="uk-UA" sz="2000" b="1" dirty="0" err="1">
                <a:latin typeface="Times New Roman"/>
              </a:rPr>
              <a:t>ятника</a:t>
            </a:r>
            <a:r>
              <a:rPr lang="uk-UA" sz="2400" b="1" dirty="0">
                <a:latin typeface="Times New Roman"/>
              </a:rPr>
              <a:t>.</a:t>
            </a:r>
            <a:endParaRPr lang="uk-UA" sz="2400" b="1" dirty="0">
              <a:latin typeface="Times New Roman"/>
              <a:cs typeface="Times New Roman"/>
            </a:endParaRPr>
          </a:p>
        </p:txBody>
      </p:sp>
      <p:pic>
        <p:nvPicPr>
          <p:cNvPr id="4" name="Місце для вмісту 3" descr="Зображення, що містить просто неба, дерево, Публічний простір, небо&#10;&#10;Опис створено автоматично">
            <a:extLst>
              <a:ext uri="{FF2B5EF4-FFF2-40B4-BE49-F238E27FC236}">
                <a16:creationId xmlns:a16="http://schemas.microsoft.com/office/drawing/2014/main" id="{5AE1C5DE-79A9-8DA7-6187-41814F9A093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9160958" y="1711871"/>
            <a:ext cx="2794659" cy="212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, що містить просто неба, небо, хмара, трава&#10;&#10;Опис створено автоматично">
            <a:extLst>
              <a:ext uri="{FF2B5EF4-FFF2-40B4-BE49-F238E27FC236}">
                <a16:creationId xmlns:a16="http://schemas.microsoft.com/office/drawing/2014/main" id="{DB701DD3-1DCE-D700-8A1B-2B290C48C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80" y="3999262"/>
            <a:ext cx="2034640" cy="272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, що містить текст, газета, дерево, вода&#10;&#10;Опис створено автоматично">
            <a:extLst>
              <a:ext uri="{FF2B5EF4-FFF2-40B4-BE49-F238E27FC236}">
                <a16:creationId xmlns:a16="http://schemas.microsoft.com/office/drawing/2014/main" id="{32D258F0-4741-C49D-657B-51B4D2510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307" y="1426214"/>
            <a:ext cx="2979099" cy="2412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Зображення, що містить текст, дерево, просто неба, газета&#10;&#10;Опис створено автоматично">
            <a:extLst>
              <a:ext uri="{FF2B5EF4-FFF2-40B4-BE49-F238E27FC236}">
                <a16:creationId xmlns:a16="http://schemas.microsoft.com/office/drawing/2014/main" id="{24C52251-6526-EFEA-0E29-7BB56C3BD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285" y="4127851"/>
            <a:ext cx="4027715" cy="272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5120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B5C1E-BE12-6A84-4FB9-0E04BFC5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5" y="-129680"/>
            <a:ext cx="10515600" cy="1325563"/>
          </a:xfrm>
        </p:spPr>
        <p:txBody>
          <a:bodyPr/>
          <a:lstStyle/>
          <a:p>
            <a:r>
              <a:rPr lang="uk-UA" b="1" dirty="0"/>
              <a:t>Перехід через залізницю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6347023-F914-0A69-09CC-57FEEC69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9996" y="919163"/>
            <a:ext cx="1827954" cy="823912"/>
          </a:xfrm>
        </p:spPr>
        <p:txBody>
          <a:bodyPr>
            <a:normAutofit/>
          </a:bodyPr>
          <a:lstStyle/>
          <a:p>
            <a:r>
              <a:rPr lang="uk-UA" sz="2800" dirty="0"/>
              <a:t> </a:t>
            </a:r>
            <a:r>
              <a:rPr lang="uk-UA" sz="2800" dirty="0" smtClean="0"/>
              <a:t>       </a:t>
            </a:r>
            <a:r>
              <a:rPr lang="uk-UA" sz="2800" dirty="0" smtClean="0"/>
              <a:t>Труба</a:t>
            </a:r>
            <a:endParaRPr lang="uk-UA" sz="2800" dirty="0"/>
          </a:p>
        </p:txBody>
      </p:sp>
      <p:pic>
        <p:nvPicPr>
          <p:cNvPr id="7" name="Місце для вмісту 6" descr="Зображення, що містить тунель, інфраструктура, дорога, просто неба&#10;&#10;Опис створено автоматично">
            <a:extLst>
              <a:ext uri="{FF2B5EF4-FFF2-40B4-BE49-F238E27FC236}">
                <a16:creationId xmlns:a16="http://schemas.microsoft.com/office/drawing/2014/main" id="{360064FE-027C-9209-9F02-F5CA2239DD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418" y="2168412"/>
            <a:ext cx="4514780" cy="3224151"/>
          </a:xfrm>
        </p:spPr>
      </p:pic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BE5121B-862E-F82F-A8F4-1143105B95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82149" y="6067425"/>
            <a:ext cx="3787836" cy="1029444"/>
          </a:xfrm>
        </p:spPr>
        <p:txBody>
          <a:bodyPr>
            <a:noAutofit/>
          </a:bodyPr>
          <a:lstStyle/>
          <a:p>
            <a:r>
              <a:rPr lang="uk-UA" sz="2800" dirty="0" smtClean="0"/>
              <a:t>     Пішохідний </a:t>
            </a:r>
            <a:r>
              <a:rPr lang="uk-UA" sz="2800" dirty="0"/>
              <a:t>міст</a:t>
            </a:r>
          </a:p>
          <a:p>
            <a:endParaRPr lang="uk-UA" sz="2800" dirty="0"/>
          </a:p>
          <a:p>
            <a:endParaRPr lang="uk-UA" sz="2800" dirty="0"/>
          </a:p>
          <a:p>
            <a:endParaRPr lang="uk-UA" sz="2800" dirty="0"/>
          </a:p>
          <a:p>
            <a:endParaRPr lang="uk-UA" sz="2800" dirty="0"/>
          </a:p>
          <a:p>
            <a:endParaRPr lang="uk-UA" sz="2800" dirty="0"/>
          </a:p>
          <a:p>
            <a:endParaRPr lang="uk-UA" sz="2800" dirty="0"/>
          </a:p>
          <a:p>
            <a:endParaRPr lang="uk-UA" sz="2800" dirty="0"/>
          </a:p>
          <a:p>
            <a:endParaRPr lang="uk-UA" dirty="0"/>
          </a:p>
          <a:p>
            <a:endParaRPr lang="uk-UA" dirty="0">
              <a:ea typeface="+mn-lt"/>
              <a:cs typeface="+mn-lt"/>
            </a:endParaRPr>
          </a:p>
          <a:p>
            <a:r>
              <a:rPr lang="uk-UA" sz="1800" dirty="0">
                <a:ea typeface="+mn-lt"/>
                <a:cs typeface="+mn-lt"/>
              </a:rPr>
              <a:t>За офіційним повідомленням АТ «Укрзалізниця», з 20 березня 2024 року пішохідна частина мостового переходу на залізничній станції Васильків відкрито</a:t>
            </a:r>
          </a:p>
          <a:p>
            <a:endParaRPr lang="uk-UA" sz="2000" b="0" dirty="0"/>
          </a:p>
        </p:txBody>
      </p:sp>
      <p:pic>
        <p:nvPicPr>
          <p:cNvPr id="4" name="Місце для вмісту 3" descr="Зображення, що містить просто неба, небо, сталь, потяг&#10;&#10;Опис створено автоматично">
            <a:extLst>
              <a:ext uri="{FF2B5EF4-FFF2-40B4-BE49-F238E27FC236}">
                <a16:creationId xmlns:a16="http://schemas.microsoft.com/office/drawing/2014/main" id="{F67041D5-8674-784D-6F28-D9F91FB48D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922351" y="919163"/>
            <a:ext cx="3857058" cy="43127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A99CD-6ED7-86A5-BAB3-7CA51A3CCAEB}"/>
              </a:ext>
            </a:extLst>
          </p:cNvPr>
          <p:cNvSpPr txBox="1"/>
          <p:nvPr/>
        </p:nvSpPr>
        <p:spPr>
          <a:xfrm>
            <a:off x="4724400" y="1735776"/>
            <a:ext cx="27432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Першою</a:t>
            </a:r>
            <a:r>
              <a:rPr lang="en-US" b="1" dirty="0"/>
              <a:t> </a:t>
            </a:r>
            <a:r>
              <a:rPr lang="en-US" b="1" err="1"/>
              <a:t>спорудою</a:t>
            </a:r>
            <a:r>
              <a:rPr lang="en-US" b="1" dirty="0"/>
              <a:t> </a:t>
            </a:r>
            <a:r>
              <a:rPr lang="en-US" b="1" err="1"/>
              <a:t>на</a:t>
            </a:r>
            <a:r>
              <a:rPr lang="en-US" b="1" dirty="0"/>
              <a:t> </a:t>
            </a:r>
            <a:r>
              <a:rPr lang="en-US" b="1" err="1"/>
              <a:t>території</a:t>
            </a:r>
            <a:r>
              <a:rPr lang="en-US" b="1" dirty="0"/>
              <a:t> </a:t>
            </a:r>
            <a:r>
              <a:rPr lang="en-US" b="1" err="1"/>
              <a:t>селища</a:t>
            </a:r>
            <a:r>
              <a:rPr lang="en-US" b="1" dirty="0"/>
              <a:t> є </a:t>
            </a:r>
            <a:r>
              <a:rPr lang="en-US" b="1" err="1"/>
              <a:t>труба</a:t>
            </a:r>
            <a:r>
              <a:rPr lang="en-US" b="1" dirty="0"/>
              <a:t>, </a:t>
            </a:r>
            <a:r>
              <a:rPr lang="en-US" b="1" err="1"/>
              <a:t>яка</a:t>
            </a:r>
            <a:r>
              <a:rPr lang="en-US" b="1" dirty="0"/>
              <a:t> </a:t>
            </a:r>
            <a:r>
              <a:rPr lang="en-US" b="1" err="1"/>
              <a:t>будувалася</a:t>
            </a:r>
            <a:r>
              <a:rPr lang="en-US" b="1" dirty="0"/>
              <a:t> в </a:t>
            </a:r>
            <a:r>
              <a:rPr lang="en-US" b="1" err="1"/>
              <a:t>другій</a:t>
            </a:r>
            <a:r>
              <a:rPr lang="en-US" b="1" dirty="0"/>
              <a:t> </a:t>
            </a:r>
            <a:r>
              <a:rPr lang="en-US" b="1" err="1"/>
              <a:t>половині</a:t>
            </a:r>
            <a:r>
              <a:rPr lang="en-US" b="1" dirty="0"/>
              <a:t> ХІХ </a:t>
            </a:r>
            <a:r>
              <a:rPr lang="en-US" b="1" err="1"/>
              <a:t>столітті</a:t>
            </a:r>
            <a:r>
              <a:rPr lang="en-US" b="1" dirty="0"/>
              <a:t>. </a:t>
            </a:r>
            <a:r>
              <a:rPr lang="en-US" b="1" err="1"/>
              <a:t>Для</a:t>
            </a:r>
            <a:r>
              <a:rPr lang="en-US" b="1" dirty="0"/>
              <a:t> </a:t>
            </a:r>
            <a:r>
              <a:rPr lang="en-US" b="1" err="1"/>
              <a:t>будівництва</a:t>
            </a:r>
            <a:r>
              <a:rPr lang="en-US" b="1" dirty="0"/>
              <a:t> </a:t>
            </a:r>
            <a:r>
              <a:rPr lang="en-US" b="1" err="1"/>
              <a:t>використовувалась</a:t>
            </a:r>
            <a:r>
              <a:rPr lang="en-US" b="1" dirty="0"/>
              <a:t> </a:t>
            </a:r>
            <a:r>
              <a:rPr lang="en-US" b="1" err="1"/>
              <a:t>цегла</a:t>
            </a:r>
            <a:r>
              <a:rPr lang="en-US" b="1" dirty="0"/>
              <a:t> </a:t>
            </a:r>
            <a:r>
              <a:rPr lang="en-US" b="1" err="1"/>
              <a:t>часів</a:t>
            </a:r>
            <a:r>
              <a:rPr lang="en-US" b="1" dirty="0"/>
              <a:t> </a:t>
            </a:r>
            <a:r>
              <a:rPr lang="en-US" b="1" err="1"/>
              <a:t>царської</a:t>
            </a:r>
            <a:r>
              <a:rPr lang="en-US" b="1" dirty="0"/>
              <a:t> </a:t>
            </a:r>
            <a:r>
              <a:rPr lang="en-US" b="1" err="1"/>
              <a:t>росії</a:t>
            </a:r>
            <a:r>
              <a:rPr lang="en-US" b="1" dirty="0"/>
              <a:t>.</a:t>
            </a:r>
            <a:br>
              <a:rPr lang="en-US" b="1" dirty="0"/>
            </a:br>
            <a:r>
              <a:rPr lang="en-US" b="1" err="1"/>
              <a:t>Зі</a:t>
            </a:r>
            <a:r>
              <a:rPr lang="en-US" b="1" dirty="0"/>
              <a:t> </a:t>
            </a:r>
            <a:r>
              <a:rPr lang="en-US" b="1" err="1"/>
              <a:t>спогадів</a:t>
            </a:r>
            <a:r>
              <a:rPr lang="en-US" b="1" dirty="0"/>
              <a:t> </a:t>
            </a:r>
            <a:r>
              <a:rPr lang="en-US" b="1" err="1"/>
              <a:t>місцевого</a:t>
            </a:r>
            <a:r>
              <a:rPr lang="en-US" b="1" dirty="0"/>
              <a:t> </a:t>
            </a:r>
            <a:r>
              <a:rPr lang="en-US" b="1" err="1"/>
              <a:t>мешканця</a:t>
            </a:r>
            <a:r>
              <a:rPr lang="en-US" b="1" dirty="0"/>
              <a:t>, </a:t>
            </a:r>
            <a:r>
              <a:rPr lang="en-US" b="1" err="1"/>
              <a:t>Василя</a:t>
            </a:r>
            <a:r>
              <a:rPr lang="en-US" b="1" dirty="0"/>
              <a:t> </a:t>
            </a:r>
            <a:r>
              <a:rPr lang="en-US" b="1" err="1"/>
              <a:t>Савенка</a:t>
            </a:r>
            <a:r>
              <a:rPr lang="en-US" b="1" dirty="0"/>
              <a:t>, в </a:t>
            </a:r>
            <a:r>
              <a:rPr lang="en-US" b="1" err="1"/>
              <a:t>роки</a:t>
            </a:r>
            <a:r>
              <a:rPr lang="en-US" b="1" dirty="0"/>
              <a:t> </a:t>
            </a:r>
            <a:r>
              <a:rPr lang="en-US" b="1" err="1"/>
              <a:t>Другої</a:t>
            </a:r>
            <a:r>
              <a:rPr lang="en-US" b="1" dirty="0"/>
              <a:t> </a:t>
            </a:r>
            <a:r>
              <a:rPr lang="en-US" b="1" err="1"/>
              <a:t>світової</a:t>
            </a:r>
            <a:r>
              <a:rPr lang="en-US" b="1" dirty="0"/>
              <a:t> </a:t>
            </a:r>
            <a:r>
              <a:rPr lang="en-US" b="1" err="1"/>
              <a:t>війни</a:t>
            </a:r>
            <a:r>
              <a:rPr lang="en-US" b="1" dirty="0"/>
              <a:t> </a:t>
            </a:r>
            <a:r>
              <a:rPr lang="en-US" b="1" err="1"/>
              <a:t>німці</a:t>
            </a:r>
            <a:r>
              <a:rPr lang="en-US" b="1" dirty="0"/>
              <a:t> </a:t>
            </a:r>
            <a:r>
              <a:rPr lang="en-US" b="1" err="1"/>
              <a:t>використовували</a:t>
            </a:r>
            <a:r>
              <a:rPr lang="en-US" b="1" dirty="0"/>
              <a:t> </a:t>
            </a:r>
            <a:r>
              <a:rPr lang="en-US" b="1" err="1"/>
              <a:t>працю</a:t>
            </a:r>
            <a:r>
              <a:rPr lang="en-US" b="1" dirty="0"/>
              <a:t> </a:t>
            </a:r>
            <a:r>
              <a:rPr lang="en-US" b="1" err="1"/>
              <a:t>радянських</a:t>
            </a:r>
            <a:r>
              <a:rPr lang="en-US" b="1" dirty="0"/>
              <a:t> </a:t>
            </a:r>
            <a:r>
              <a:rPr lang="en-US" b="1" err="1"/>
              <a:t>військовополонених</a:t>
            </a:r>
            <a:r>
              <a:rPr lang="en-US" b="1" dirty="0"/>
              <a:t> </a:t>
            </a:r>
            <a:r>
              <a:rPr lang="en-US" b="1" err="1"/>
              <a:t>для</a:t>
            </a:r>
            <a:r>
              <a:rPr lang="en-US" b="1" dirty="0"/>
              <a:t> </a:t>
            </a:r>
            <a:r>
              <a:rPr lang="en-US" b="1" err="1"/>
              <a:t>розширення</a:t>
            </a:r>
            <a:r>
              <a:rPr lang="en-US" b="1" dirty="0"/>
              <a:t> </a:t>
            </a:r>
            <a:r>
              <a:rPr lang="en-US" b="1" err="1"/>
              <a:t>труби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7442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97180-6ACF-0916-8538-55E78ECC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90" y="-129145"/>
            <a:ext cx="10515600" cy="1325563"/>
          </a:xfrm>
        </p:spPr>
        <p:txBody>
          <a:bodyPr/>
          <a:lstStyle/>
          <a:p>
            <a:r>
              <a:rPr lang="uk-UA" b="1" dirty="0">
                <a:ea typeface="+mj-lt"/>
                <a:cs typeface="+mj-lt"/>
              </a:rPr>
              <a:t>Калинівський військово-історичний музей</a:t>
            </a:r>
            <a:endParaRPr lang="uk-UA" b="1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BF0503-42EE-B0A1-B869-893468A74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8333" y="691552"/>
            <a:ext cx="2426463" cy="843704"/>
          </a:xfrm>
        </p:spPr>
        <p:txBody>
          <a:bodyPr>
            <a:noAutofit/>
          </a:bodyPr>
          <a:lstStyle/>
          <a:p>
            <a:r>
              <a:rPr lang="uk-UA" sz="2800"/>
              <a:t>Карта музею</a:t>
            </a:r>
          </a:p>
        </p:txBody>
      </p:sp>
      <p:pic>
        <p:nvPicPr>
          <p:cNvPr id="7" name="Місце для вмісту 6" descr="Зображення, що містить текст, просто неба, небо, дерево&#10;&#10;Опис створено автоматично">
            <a:extLst>
              <a:ext uri="{FF2B5EF4-FFF2-40B4-BE49-F238E27FC236}">
                <a16:creationId xmlns:a16="http://schemas.microsoft.com/office/drawing/2014/main" id="{2608618E-7E6D-03C7-38C8-FF6A7A6D93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705" y="1745053"/>
            <a:ext cx="4863115" cy="390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253995B-10C3-9771-DE23-A88255C44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62798" y="978540"/>
            <a:ext cx="3916486" cy="566310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z="1800" dirty="0" smtClean="0">
                <a:ea typeface="+mn-lt"/>
                <a:cs typeface="+mn-lt"/>
              </a:rPr>
              <a:t> За </a:t>
            </a:r>
            <a:r>
              <a:rPr lang="uk-UA" sz="1800" dirty="0">
                <a:ea typeface="+mn-lt"/>
                <a:cs typeface="+mn-lt"/>
              </a:rPr>
              <a:t>ініціативою Юрія Володимировича </a:t>
            </a:r>
            <a:r>
              <a:rPr lang="uk-UA" sz="1800" dirty="0" err="1">
                <a:ea typeface="+mn-lt"/>
                <a:cs typeface="+mn-lt"/>
              </a:rPr>
              <a:t>Шовтенка</a:t>
            </a:r>
            <a:r>
              <a:rPr lang="uk-UA" sz="1800" dirty="0">
                <a:ea typeface="+mn-lt"/>
                <a:cs typeface="+mn-lt"/>
              </a:rPr>
              <a:t> було створено </a:t>
            </a:r>
            <a:r>
              <a:rPr lang="uk-UA" sz="1800" dirty="0" err="1">
                <a:ea typeface="+mn-lt"/>
                <a:cs typeface="+mn-lt"/>
              </a:rPr>
              <a:t>Калинівський</a:t>
            </a:r>
            <a:r>
              <a:rPr lang="uk-UA" sz="1800" dirty="0">
                <a:ea typeface="+mn-lt"/>
                <a:cs typeface="+mn-lt"/>
              </a:rPr>
              <a:t> Військово- історичний музей. Офіціальне відкриття відбулося 19 жовтня 2019 року. У музеї є зали : «Оборона Києва», «Київський </a:t>
            </a:r>
            <a:r>
              <a:rPr lang="uk-UA" sz="1800" dirty="0" err="1">
                <a:ea typeface="+mn-lt"/>
                <a:cs typeface="+mn-lt"/>
              </a:rPr>
              <a:t>укріпр</a:t>
            </a:r>
            <a:r>
              <a:rPr lang="uk-UA" sz="1800" dirty="0">
                <a:ea typeface="+mn-lt"/>
                <a:cs typeface="+mn-lt"/>
              </a:rPr>
              <a:t>. район», «Військово-польовий шпиталь», «Жахіття війни</a:t>
            </a:r>
            <a:r>
              <a:rPr lang="uk-UA" sz="1800" dirty="0" smtClean="0">
                <a:ea typeface="+mn-lt"/>
                <a:cs typeface="+mn-lt"/>
              </a:rPr>
              <a:t>», «</a:t>
            </a:r>
            <a:r>
              <a:rPr lang="uk-UA" sz="1800" dirty="0">
                <a:ea typeface="+mn-lt"/>
                <a:cs typeface="+mn-lt"/>
              </a:rPr>
              <a:t>Вермахту» , «ОУН-УПА», тематичні локації : «Голодомор», «Кімната часу», «Зал валіз». Унікальність музею в тому , що можна приторкнутися до експонатів , роздивитись зразки зброї та потримати в руках.</a:t>
            </a:r>
            <a:endParaRPr lang="uk-UA" sz="1800" dirty="0"/>
          </a:p>
          <a:p>
            <a:r>
              <a:rPr lang="uk-UA" sz="1800" dirty="0">
                <a:ea typeface="+mn-lt"/>
                <a:cs typeface="+mn-lt"/>
              </a:rPr>
              <a:t>У музеї функціонує кінозал в якому можна провести тематичні </a:t>
            </a:r>
            <a:r>
              <a:rPr lang="uk-UA" sz="1800" dirty="0" err="1">
                <a:ea typeface="+mn-lt"/>
                <a:cs typeface="+mn-lt"/>
              </a:rPr>
              <a:t>уроки</a:t>
            </a:r>
            <a:r>
              <a:rPr lang="uk-UA" sz="1800" dirty="0">
                <a:ea typeface="+mn-lt"/>
                <a:cs typeface="+mn-lt"/>
              </a:rPr>
              <a:t>, заходи, перегляд фільмів. Також у музеї є аудіо гід на трьох мовах: Українська, Англійська та Німецька</a:t>
            </a:r>
            <a:endParaRPr lang="uk-UA" sz="1800" dirty="0"/>
          </a:p>
        </p:txBody>
      </p:sp>
      <p:pic>
        <p:nvPicPr>
          <p:cNvPr id="8" name="Місце для вмісту 7" descr="Зображення, що містить просто неба, транспортний засіб, Наземний транспортний засіб, трава&#10;&#10;Опис створено автоматично">
            <a:extLst>
              <a:ext uri="{FF2B5EF4-FFF2-40B4-BE49-F238E27FC236}">
                <a16:creationId xmlns:a16="http://schemas.microsoft.com/office/drawing/2014/main" id="{6A248308-641E-610B-DB7A-D49F135301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9079284" y="1535256"/>
            <a:ext cx="3118247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28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66BBF-DA1A-E38E-C61C-4BC7C31A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086" y="147411"/>
            <a:ext cx="3271652" cy="1325563"/>
          </a:xfrm>
        </p:spPr>
        <p:txBody>
          <a:bodyPr/>
          <a:lstStyle/>
          <a:p>
            <a:r>
              <a:rPr lang="uk-UA" b="1" dirty="0"/>
              <a:t>Фонд музею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4CE5509-3277-1950-CF3A-B163B64E7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2567" y="2957761"/>
            <a:ext cx="5157787" cy="823912"/>
          </a:xfrm>
        </p:spPr>
        <p:txBody>
          <a:bodyPr>
            <a:noAutofit/>
          </a:bodyPr>
          <a:lstStyle/>
          <a:p>
            <a:pPr algn="ctr"/>
            <a:r>
              <a:rPr lang="uk-UA" sz="2800" dirty="0"/>
              <a:t>Експонати музею ще поповнюються</a:t>
            </a:r>
          </a:p>
        </p:txBody>
      </p:sp>
      <p:pic>
        <p:nvPicPr>
          <p:cNvPr id="7" name="Місце для вмісту 6" descr="Зображення, що містить колаж, текст, у приміщенні&#10;&#10;Опис створено автоматично">
            <a:extLst>
              <a:ext uri="{FF2B5EF4-FFF2-40B4-BE49-F238E27FC236}">
                <a16:creationId xmlns:a16="http://schemas.microsoft.com/office/drawing/2014/main" id="{DEBF0ADA-9B28-334A-81B0-BC4A894E5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515" t="1770" r="1515" b="-1770"/>
          <a:stretch/>
        </p:blipFill>
        <p:spPr>
          <a:xfrm>
            <a:off x="-123675" y="-67913"/>
            <a:ext cx="3274713" cy="335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D3241B6-376F-55D2-FD78-A77074C06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43992" y="5501058"/>
            <a:ext cx="136176" cy="61913"/>
          </a:xfrm>
        </p:spPr>
        <p:txBody>
          <a:bodyPr>
            <a:normAutofit fontScale="25000" lnSpcReduction="20000"/>
          </a:bodyPr>
          <a:lstStyle/>
          <a:p>
            <a:r>
              <a:rPr lang="uk-UA" sz="800" dirty="0"/>
              <a:t>,</a:t>
            </a:r>
          </a:p>
        </p:txBody>
      </p:sp>
      <p:pic>
        <p:nvPicPr>
          <p:cNvPr id="8" name="Місце для вмісту 7" descr="Зображення, що містить текст, Обличчя людини, колаж, особа&#10;&#10;Опис створено автоматично">
            <a:extLst>
              <a:ext uri="{FF2B5EF4-FFF2-40B4-BE49-F238E27FC236}">
                <a16:creationId xmlns:a16="http://schemas.microsoft.com/office/drawing/2014/main" id="{2874BC45-29FE-0456-A3DC-EC10C09CAF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-135626" y="3573855"/>
            <a:ext cx="3518762" cy="335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Зображення, що містить одежа, особа, Обличчя людини, стіна&#10;&#10;Опис створено автоматично">
            <a:extLst>
              <a:ext uri="{FF2B5EF4-FFF2-40B4-BE49-F238E27FC236}">
                <a16:creationId xmlns:a16="http://schemas.microsoft.com/office/drawing/2014/main" id="{C3B35781-D80C-5E92-6148-6C1B913E0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417" y="-2290"/>
            <a:ext cx="5373584" cy="296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, що містить трава, просто неба, одежа, особа&#10;&#10;Опис створено автоматично">
            <a:extLst>
              <a:ext uri="{FF2B5EF4-FFF2-40B4-BE49-F238E27FC236}">
                <a16:creationId xmlns:a16="http://schemas.microsoft.com/office/drawing/2014/main" id="{50E87492-0800-D553-7D22-2799632A6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169" y="3781673"/>
            <a:ext cx="5254832" cy="296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, що містить у приміщенні, стіна, стілець, меблі&#10;&#10;Опис створено автоматично">
            <a:extLst>
              <a:ext uri="{FF2B5EF4-FFF2-40B4-BE49-F238E27FC236}">
                <a16:creationId xmlns:a16="http://schemas.microsoft.com/office/drawing/2014/main" id="{3161DDED-D6F2-33FC-8ACE-289C4BE9C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232" y="2295896"/>
            <a:ext cx="3430315" cy="256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1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9A1EA-E2B4-5197-00A7-52DA350A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5" y="-1031"/>
            <a:ext cx="2954977" cy="1345355"/>
          </a:xfrm>
        </p:spPr>
        <p:txBody>
          <a:bodyPr/>
          <a:lstStyle/>
          <a:p>
            <a:r>
              <a:rPr lang="uk-UA" b="1" dirty="0"/>
              <a:t>Висновки</a:t>
            </a:r>
          </a:p>
        </p:txBody>
      </p:sp>
      <p:sp>
        <p:nvSpPr>
          <p:cNvPr id="12" name="Місце для вмісту 11">
            <a:extLst>
              <a:ext uri="{FF2B5EF4-FFF2-40B4-BE49-F238E27FC236}">
                <a16:creationId xmlns:a16="http://schemas.microsoft.com/office/drawing/2014/main" id="{4EC5501E-1955-850D-000D-14BEAED07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46" y="1347172"/>
            <a:ext cx="11139054" cy="47966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 sz="1800" b="1" dirty="0">
                <a:ea typeface="+mn-lt"/>
                <a:cs typeface="+mn-lt"/>
              </a:rPr>
              <a:t> Дослідили визначні місця селища Калинівки : камінь що передає </a:t>
            </a:r>
            <a:r>
              <a:rPr lang="uk-UA" sz="1800" b="1" dirty="0" smtClean="0">
                <a:ea typeface="+mn-lt"/>
                <a:cs typeface="+mn-lt"/>
              </a:rPr>
              <a:t>сум, біль </a:t>
            </a:r>
            <a:r>
              <a:rPr lang="uk-UA" sz="1800" b="1" dirty="0">
                <a:ea typeface="+mn-lt"/>
                <a:cs typeface="+mn-lt"/>
              </a:rPr>
              <a:t>та нашу історію; пам’ятний знак до 30-х роковин чорнобильської катастрофи; місце розстрілу радянських військовополонених; алею Пам’яті; парк Слави; пішохідну трубу.</a:t>
            </a:r>
            <a:endParaRPr lang="uk-UA" sz="1800" b="1" dirty="0"/>
          </a:p>
          <a:p>
            <a:r>
              <a:rPr lang="uk-UA" sz="1800" b="1" dirty="0">
                <a:ea typeface="+mn-lt"/>
                <a:cs typeface="+mn-lt"/>
              </a:rPr>
              <a:t> Ознайомилися з експозиціями військово-історичного музею та хатини-Садиби</a:t>
            </a:r>
            <a:endParaRPr lang="uk-UA" sz="1800" b="1" dirty="0"/>
          </a:p>
          <a:p>
            <a:r>
              <a:rPr lang="uk-UA" sz="1800" b="1" dirty="0">
                <a:ea typeface="+mn-lt"/>
                <a:cs typeface="+mn-lt"/>
              </a:rPr>
              <a:t>Музей є осередком збереження та популяризації народних надбань, стає продовженням традиції і культурної спадщини, музейні експонати-носії безцінної інформації про історію та культуру краю </a:t>
            </a:r>
            <a:endParaRPr lang="uk-UA" sz="1800" b="1" dirty="0"/>
          </a:p>
          <a:p>
            <a:r>
              <a:rPr lang="uk-UA" sz="1800" b="1" dirty="0">
                <a:ea typeface="+mn-lt"/>
                <a:cs typeface="+mn-lt"/>
              </a:rPr>
              <a:t>Створили екскурсійний пішохідний маршрут, тривалістю 2 години</a:t>
            </a:r>
            <a:endParaRPr lang="uk-UA" sz="1800" b="1" dirty="0"/>
          </a:p>
          <a:p>
            <a:r>
              <a:rPr lang="uk-UA" sz="1800" b="1" dirty="0">
                <a:ea typeface="+mn-lt"/>
                <a:cs typeface="+mn-lt"/>
              </a:rPr>
              <a:t>Популяризуємо культурну історичну спадщину селища</a:t>
            </a:r>
            <a:endParaRPr lang="uk-UA" sz="1800" b="1" dirty="0"/>
          </a:p>
          <a:p>
            <a:pPr marL="0" indent="0">
              <a:buNone/>
            </a:pPr>
            <a:r>
              <a:rPr lang="uk-UA" sz="4400" b="1" dirty="0" smtClean="0">
                <a:latin typeface="+mj-lt"/>
                <a:ea typeface="+mn-lt"/>
                <a:cs typeface="+mn-lt"/>
              </a:rPr>
              <a:t>Джерела</a:t>
            </a:r>
            <a:r>
              <a:rPr lang="uk-UA" sz="4400" b="1" dirty="0">
                <a:latin typeface="+mj-lt"/>
                <a:ea typeface="+mn-lt"/>
                <a:cs typeface="+mn-lt"/>
              </a:rPr>
              <a:t>:</a:t>
            </a:r>
            <a:endParaRPr lang="uk-UA" sz="4400" b="1" dirty="0">
              <a:latin typeface="+mj-lt"/>
            </a:endParaRPr>
          </a:p>
          <a:p>
            <a:r>
              <a:rPr lang="uk-UA" sz="1800" b="1" dirty="0">
                <a:ea typeface="+mn-lt"/>
                <a:cs typeface="+mn-lt"/>
              </a:rPr>
              <a:t>Бейліс В.Г «На землі Васильківській»;</a:t>
            </a:r>
            <a:endParaRPr lang="uk-UA" sz="1800" b="1" dirty="0"/>
          </a:p>
          <a:p>
            <a:r>
              <a:rPr lang="uk-UA" sz="1800" b="1" dirty="0">
                <a:ea typeface="+mn-lt"/>
                <a:cs typeface="+mn-lt"/>
              </a:rPr>
              <a:t> </a:t>
            </a:r>
            <a:r>
              <a:rPr lang="uk-UA" sz="1800" b="1" dirty="0" err="1">
                <a:ea typeface="+mn-lt"/>
                <a:cs typeface="+mn-lt"/>
              </a:rPr>
              <a:t>Овдієнко</a:t>
            </a:r>
            <a:r>
              <a:rPr lang="uk-UA" sz="1800" b="1" dirty="0">
                <a:ea typeface="+mn-lt"/>
                <a:cs typeface="+mn-lt"/>
              </a:rPr>
              <a:t> В.Г «Кроки крізь століття нариси з історії Васильківщини»;</a:t>
            </a:r>
            <a:endParaRPr lang="uk-UA" sz="1800" b="1" dirty="0"/>
          </a:p>
          <a:p>
            <a:r>
              <a:rPr lang="uk-UA" sz="1800" b="1" dirty="0">
                <a:ea typeface="+mn-lt"/>
                <a:cs typeface="+mn-lt"/>
              </a:rPr>
              <a:t>Журнал ¨Калинівка. 50 років з дня заснування селища¨.</a:t>
            </a:r>
            <a:endParaRPr lang="uk-UA" sz="1800" b="1" dirty="0"/>
          </a:p>
          <a:p>
            <a:r>
              <a:rPr lang="uk-UA" sz="1800" b="1" dirty="0">
                <a:ea typeface="+mn-lt"/>
                <a:cs typeface="+mn-lt"/>
              </a:rPr>
              <a:t>Газета "Калинівський вісник" квітень, жовтень ,травень 2016 рік, жовтень 2019 рік.</a:t>
            </a:r>
            <a:endParaRPr lang="uk-UA" sz="1800" b="1" dirty="0"/>
          </a:p>
          <a:p>
            <a:r>
              <a:rPr lang="uk-UA" sz="1800" b="1" dirty="0">
                <a:ea typeface="+mn-lt"/>
                <a:cs typeface="+mn-lt"/>
              </a:rPr>
              <a:t>Спогади місцевих жителів</a:t>
            </a:r>
            <a:endParaRPr lang="uk-UA" sz="1800" b="1" dirty="0"/>
          </a:p>
        </p:txBody>
      </p:sp>
    </p:spTree>
    <p:extLst>
      <p:ext uri="{BB962C8B-B14F-4D97-AF65-F5344CB8AC3E}">
        <p14:creationId xmlns:p14="http://schemas.microsoft.com/office/powerpoint/2010/main" val="113745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60794-AB5E-A66C-D78A-636A1416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1" y="185347"/>
            <a:ext cx="7295243" cy="1325563"/>
          </a:xfrm>
        </p:spPr>
        <p:txBody>
          <a:bodyPr>
            <a:normAutofit fontScale="90000"/>
          </a:bodyPr>
          <a:lstStyle/>
          <a:p>
            <a:r>
              <a:rPr lang="uk-UA" sz="4800" dirty="0">
                <a:latin typeface="+mn-lt"/>
              </a:rPr>
              <a:t>Мета:</a:t>
            </a:r>
            <a:r>
              <a:rPr lang="uk-UA" dirty="0">
                <a:solidFill>
                  <a:srgbClr val="000000"/>
                </a:solidFill>
                <a:latin typeface="+mn-lt"/>
                <a:cs typeface="Times New Roman"/>
              </a:rPr>
              <a:t> </a:t>
            </a:r>
            <a:r>
              <a:rPr lang="uk-UA" dirty="0">
                <a:solidFill>
                  <a:srgbClr val="000000"/>
                </a:solidFill>
                <a:latin typeface="Aptos Display"/>
                <a:cs typeface="Times New Roman"/>
              </a:rPr>
              <a:t/>
            </a:r>
            <a:br>
              <a:rPr lang="uk-UA" dirty="0">
                <a:solidFill>
                  <a:srgbClr val="000000"/>
                </a:solidFill>
                <a:latin typeface="Aptos Display"/>
                <a:cs typeface="Times New Roman"/>
              </a:rPr>
            </a:br>
            <a:r>
              <a:rPr lang="uk-UA" sz="3200" dirty="0">
                <a:solidFill>
                  <a:srgbClr val="343330"/>
                </a:solidFill>
                <a:latin typeface="Times New Roman"/>
                <a:cs typeface="Times New Roman"/>
              </a:rPr>
              <a:t>- створити екскурсійний маршрут до </a:t>
            </a:r>
            <a:r>
              <a:rPr lang="uk-UA" sz="3200" dirty="0" smtClean="0">
                <a:solidFill>
                  <a:srgbClr val="343330"/>
                </a:solidFill>
                <a:latin typeface="Times New Roman"/>
                <a:cs typeface="Times New Roman"/>
              </a:rPr>
              <a:t>  культурно-історичних </a:t>
            </a:r>
            <a:r>
              <a:rPr lang="uk-UA" sz="3200" dirty="0">
                <a:solidFill>
                  <a:srgbClr val="343330"/>
                </a:solidFill>
                <a:latin typeface="Times New Roman"/>
                <a:cs typeface="Times New Roman"/>
              </a:rPr>
              <a:t>пам’яток селища  Калинівки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DBFEF4-8029-1749-CD11-26B5F8B5E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" y="2684113"/>
            <a:ext cx="6761679" cy="33419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uk-UA" sz="4000" dirty="0" smtClean="0"/>
              <a:t> </a:t>
            </a:r>
            <a:r>
              <a:rPr lang="uk-UA" sz="4300" dirty="0" smtClean="0"/>
              <a:t>Завдання</a:t>
            </a:r>
            <a:r>
              <a:rPr lang="uk-UA" sz="4300" dirty="0"/>
              <a:t>:</a:t>
            </a:r>
          </a:p>
          <a:p>
            <a:pPr marL="0" indent="0">
              <a:buNone/>
            </a:pPr>
            <a:r>
              <a:rPr lang="uk-UA" dirty="0"/>
              <a:t> </a:t>
            </a:r>
            <a:r>
              <a:rPr lang="uk-UA" sz="3200" dirty="0">
                <a:solidFill>
                  <a:srgbClr val="343330"/>
                </a:solidFill>
                <a:latin typeface="Times New Roman"/>
                <a:cs typeface="Times New Roman"/>
              </a:rPr>
              <a:t>- дослідити визначні місця </a:t>
            </a:r>
            <a:endParaRPr lang="uk-UA" sz="3200" dirty="0" smtClean="0">
              <a:solidFill>
                <a:srgbClr val="34333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uk-UA" sz="3200" dirty="0" smtClean="0">
                <a:solidFill>
                  <a:srgbClr val="343330"/>
                </a:solidFill>
                <a:latin typeface="Times New Roman"/>
                <a:cs typeface="Times New Roman"/>
              </a:rPr>
              <a:t>   с</a:t>
            </a:r>
            <a:r>
              <a:rPr lang="uk-UA" sz="3200" dirty="0" smtClean="0">
                <a:solidFill>
                  <a:srgbClr val="343330"/>
                </a:solidFill>
                <a:latin typeface="Times New Roman"/>
                <a:cs typeface="Times New Roman"/>
              </a:rPr>
              <a:t>елища Калинівки;</a:t>
            </a:r>
            <a:r>
              <a:rPr lang="uk-UA" sz="3200" dirty="0">
                <a:solidFill>
                  <a:srgbClr val="343330"/>
                </a:solidFill>
                <a:latin typeface="Times New Roman"/>
                <a:cs typeface="Times New Roman"/>
              </a:rPr>
              <a:t> </a:t>
            </a:r>
            <a:r>
              <a:rPr lang="uk-UA" sz="3200" dirty="0" smtClean="0">
                <a:solidFill>
                  <a:srgbClr val="343330"/>
                </a:solidFill>
                <a:latin typeface="Times New Roman"/>
                <a:cs typeface="Times New Roman"/>
              </a:rPr>
              <a:t>  </a:t>
            </a:r>
            <a:endParaRPr lang="uk-UA" dirty="0"/>
          </a:p>
          <a:p>
            <a:pPr>
              <a:buFont typeface="Calibri" panose="020B0604020202020204" pitchFamily="34" charset="0"/>
              <a:buChar char="-"/>
            </a:pPr>
            <a:r>
              <a:rPr lang="uk-UA" sz="3200" dirty="0">
                <a:solidFill>
                  <a:srgbClr val="343330"/>
                </a:solidFill>
                <a:latin typeface="Times New Roman"/>
                <a:cs typeface="Times New Roman"/>
              </a:rPr>
              <a:t>створити екскурсійний маршрут;</a:t>
            </a:r>
            <a:endParaRPr lang="uk-UA" dirty="0"/>
          </a:p>
          <a:p>
            <a:pPr>
              <a:buFont typeface="Calibri" panose="020B0604020202020204" pitchFamily="34" charset="0"/>
              <a:buChar char="-"/>
            </a:pPr>
            <a:r>
              <a:rPr lang="uk-UA" sz="3200" dirty="0">
                <a:solidFill>
                  <a:srgbClr val="343330"/>
                </a:solidFill>
                <a:latin typeface="Times New Roman"/>
                <a:cs typeface="Times New Roman"/>
              </a:rPr>
              <a:t> популяризувати </a:t>
            </a:r>
            <a:r>
              <a:rPr lang="uk-UA" sz="3200" dirty="0" smtClean="0">
                <a:solidFill>
                  <a:srgbClr val="343330"/>
                </a:solidFill>
                <a:latin typeface="Times New Roman"/>
                <a:cs typeface="Times New Roman"/>
              </a:rPr>
              <a:t>культурно-  історичні </a:t>
            </a:r>
            <a:r>
              <a:rPr lang="uk-UA" sz="3200" dirty="0">
                <a:solidFill>
                  <a:srgbClr val="343330"/>
                </a:solidFill>
                <a:latin typeface="Times New Roman"/>
                <a:cs typeface="Times New Roman"/>
              </a:rPr>
              <a:t> пам'ятки селища;</a:t>
            </a: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 descr="Зображення, що містить карта, схема, текст, План&#10;&#10;Опис створено автоматично">
            <a:extLst>
              <a:ext uri="{FF2B5EF4-FFF2-40B4-BE49-F238E27FC236}">
                <a16:creationId xmlns:a16="http://schemas.microsoft.com/office/drawing/2014/main" id="{0D8F5C30-82FB-A11A-A5B2-052B256E4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717" y="2263733"/>
            <a:ext cx="4400842" cy="418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F3525-8B59-8810-397A-12FDBEF9F6F8}"/>
              </a:ext>
            </a:extLst>
          </p:cNvPr>
          <p:cNvSpPr txBox="1"/>
          <p:nvPr/>
        </p:nvSpPr>
        <p:spPr>
          <a:xfrm>
            <a:off x="7566230" y="639784"/>
            <a:ext cx="390434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/>
              <a:t>Калинівка</a:t>
            </a:r>
            <a:r>
              <a:rPr lang="en-US" b="1" dirty="0"/>
              <a:t> </a:t>
            </a:r>
            <a:r>
              <a:rPr lang="en-US" b="1" dirty="0" err="1"/>
              <a:t>це</a:t>
            </a:r>
            <a:r>
              <a:rPr lang="en-US" b="1" dirty="0"/>
              <a:t> </a:t>
            </a:r>
            <a:r>
              <a:rPr lang="en-US" b="1" dirty="0" err="1"/>
              <a:t>наш</a:t>
            </a:r>
            <a:r>
              <a:rPr lang="en-US" b="1" dirty="0"/>
              <a:t> </a:t>
            </a:r>
            <a:r>
              <a:rPr lang="en-US" b="1" dirty="0" err="1"/>
              <a:t>родинний</a:t>
            </a:r>
            <a:r>
              <a:rPr lang="en-US" b="1" dirty="0"/>
              <a:t> </a:t>
            </a:r>
            <a:r>
              <a:rPr lang="en-US" b="1" dirty="0" err="1"/>
              <a:t>дім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 err="1"/>
              <a:t>любові</a:t>
            </a:r>
            <a:r>
              <a:rPr lang="en-US" b="1" dirty="0"/>
              <a:t> </a:t>
            </a:r>
            <a:r>
              <a:rPr lang="en-US" b="1" dirty="0" err="1"/>
              <a:t>щастя</a:t>
            </a:r>
            <a:r>
              <a:rPr lang="en-US" b="1" dirty="0"/>
              <a:t> </a:t>
            </a:r>
            <a:r>
              <a:rPr lang="en-US" b="1" dirty="0" err="1"/>
              <a:t>вистачить</a:t>
            </a:r>
            <a:r>
              <a:rPr lang="en-US" b="1" dirty="0"/>
              <a:t> </a:t>
            </a:r>
            <a:r>
              <a:rPr lang="en-US" b="1" dirty="0" err="1"/>
              <a:t>усім</a:t>
            </a:r>
            <a:r>
              <a:rPr lang="en-US" b="1" dirty="0"/>
              <a:t>.</a:t>
            </a:r>
            <a:br>
              <a:rPr lang="en-US" b="1" dirty="0"/>
            </a:br>
            <a:r>
              <a:rPr lang="en-US" b="1" dirty="0" err="1"/>
              <a:t>Гостинно</a:t>
            </a:r>
            <a:r>
              <a:rPr lang="en-US" b="1" dirty="0"/>
              <a:t> </a:t>
            </a:r>
            <a:r>
              <a:rPr lang="en-US" b="1" dirty="0" err="1"/>
              <a:t>селище</a:t>
            </a:r>
            <a:r>
              <a:rPr lang="en-US" b="1" dirty="0"/>
              <a:t> </a:t>
            </a:r>
            <a:r>
              <a:rPr lang="en-US" b="1" dirty="0" err="1"/>
              <a:t>гостей</a:t>
            </a:r>
            <a:r>
              <a:rPr lang="en-US" b="1" dirty="0"/>
              <a:t> </a:t>
            </a:r>
            <a:r>
              <a:rPr lang="en-US" b="1" dirty="0" err="1"/>
              <a:t>приймає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І</a:t>
            </a:r>
            <a:r>
              <a:rPr lang="uk-UA" b="1" dirty="0" smtClean="0"/>
              <a:t> </a:t>
            </a:r>
            <a:r>
              <a:rPr lang="en-US" b="1" dirty="0" err="1" smtClean="0"/>
              <a:t>хлібом-сіллю</a:t>
            </a:r>
            <a:r>
              <a:rPr lang="en-US" b="1" dirty="0" smtClean="0"/>
              <a:t> </a:t>
            </a:r>
            <a:r>
              <a:rPr lang="en-US" b="1" dirty="0" err="1"/>
              <a:t>друзів</a:t>
            </a:r>
            <a:r>
              <a:rPr lang="en-US" b="1" dirty="0"/>
              <a:t> </a:t>
            </a:r>
            <a:r>
              <a:rPr lang="en-US" b="1" dirty="0" err="1"/>
              <a:t>зустрічає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662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AAAF5-2E65-0BE5-1767-A427FDC53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359" y="3629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/>
              <a:t>Екскурсійний маршрут</a:t>
            </a:r>
          </a:p>
        </p:txBody>
      </p:sp>
      <p:pic>
        <p:nvPicPr>
          <p:cNvPr id="5" name="Місце для вмісту 4" descr="Зображення, що містить знімок екрана, Комп’ютерна гра, Стратегічна відеоігра&#10;&#10;Опис створено автоматично">
            <a:extLst>
              <a:ext uri="{FF2B5EF4-FFF2-40B4-BE49-F238E27FC236}">
                <a16:creationId xmlns:a16="http://schemas.microsoft.com/office/drawing/2014/main" id="{2E230F3F-0150-424D-11CF-E73809B4B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572" y="883330"/>
            <a:ext cx="6188074" cy="4564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59526C-2249-BDFA-F0FB-80735FD98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3503" y="1912708"/>
            <a:ext cx="5568497" cy="39165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latin typeface="Segoe UI"/>
                <a:cs typeface="Segoe UI"/>
              </a:rPr>
              <a:t>Екскурсія  </a:t>
            </a:r>
            <a:r>
              <a:rPr lang="en-US" sz="2400" b="1" dirty="0" err="1">
                <a:latin typeface="Segoe UI"/>
                <a:cs typeface="Segoe UI"/>
              </a:rPr>
              <a:t>пішохідна</a:t>
            </a:r>
            <a:r>
              <a:rPr lang="en-US" sz="2400" b="1" dirty="0">
                <a:latin typeface="Segoe UI"/>
                <a:cs typeface="Segoe UI"/>
              </a:rPr>
              <a:t>, </a:t>
            </a:r>
            <a:r>
              <a:rPr lang="en-US" sz="2400" b="1" dirty="0" err="1">
                <a:latin typeface="Segoe UI"/>
                <a:cs typeface="Segoe UI"/>
              </a:rPr>
              <a:t>тривалістю</a:t>
            </a:r>
            <a:r>
              <a:rPr lang="en-US" sz="2400" b="1" dirty="0">
                <a:latin typeface="Segoe UI"/>
                <a:cs typeface="Segoe UI"/>
              </a:rPr>
              <a:t> 2 </a:t>
            </a:r>
            <a:r>
              <a:rPr lang="en-US" sz="2400" b="1" dirty="0" err="1">
                <a:latin typeface="Segoe UI"/>
                <a:cs typeface="Segoe UI"/>
              </a:rPr>
              <a:t>години</a:t>
            </a:r>
            <a:r>
              <a:rPr lang="en-US" sz="2400" b="1" dirty="0">
                <a:latin typeface="Segoe UI"/>
                <a:cs typeface="Segoe UI"/>
              </a:rPr>
              <a:t>.</a:t>
            </a:r>
            <a:endParaRPr lang="en-US" sz="2400" dirty="0">
              <a:latin typeface="Segoe UI"/>
              <a:cs typeface="Segoe UI"/>
            </a:endParaRPr>
          </a:p>
          <a:p>
            <a:r>
              <a:rPr lang="en-US" sz="2400" b="1" dirty="0">
                <a:latin typeface="Segoe UI"/>
                <a:cs typeface="Segoe UI"/>
              </a:rPr>
              <a:t>Екскурсія </a:t>
            </a:r>
            <a:r>
              <a:rPr lang="en-US" sz="2400" b="1" dirty="0" err="1">
                <a:latin typeface="Segoe UI"/>
                <a:cs typeface="Segoe UI"/>
              </a:rPr>
              <a:t>оглядова</a:t>
            </a:r>
            <a:r>
              <a:rPr lang="en-US" sz="2400" b="1" dirty="0">
                <a:latin typeface="Segoe UI"/>
                <a:cs typeface="Segoe UI"/>
              </a:rPr>
              <a:t>:</a:t>
            </a:r>
            <a:endParaRPr lang="en-US" sz="2400" dirty="0">
              <a:latin typeface="Segoe UI"/>
              <a:cs typeface="Segoe UI"/>
            </a:endParaRPr>
          </a:p>
          <a:p>
            <a:r>
              <a:rPr lang="uk-UA" sz="2400" b="1" i="1" dirty="0" smtClean="0">
                <a:latin typeface="Arial"/>
                <a:cs typeface="Arial"/>
              </a:rPr>
              <a:t>- </a:t>
            </a:r>
            <a:r>
              <a:rPr lang="en-US" sz="2400" b="1" i="1" dirty="0" err="1" smtClean="0">
                <a:latin typeface="Arial"/>
                <a:cs typeface="Arial"/>
              </a:rPr>
              <a:t>подорож</a:t>
            </a:r>
            <a:r>
              <a:rPr lang="en-US" sz="2400" b="1" i="1" dirty="0">
                <a:latin typeface="Arial"/>
                <a:cs typeface="Arial"/>
              </a:rPr>
              <a:t> </a:t>
            </a:r>
            <a:r>
              <a:rPr lang="en-US" sz="2400" b="1" i="1" dirty="0" err="1">
                <a:latin typeface="Arial"/>
                <a:cs typeface="Arial"/>
              </a:rPr>
              <a:t>селищем</a:t>
            </a:r>
            <a:r>
              <a:rPr lang="en-US" sz="2400" b="1" i="1" dirty="0">
                <a:latin typeface="Arial"/>
                <a:cs typeface="Arial"/>
              </a:rPr>
              <a:t>,</a:t>
            </a:r>
            <a:endParaRPr lang="en-US" sz="2400" i="1" dirty="0">
              <a:latin typeface="Arial"/>
              <a:cs typeface="Arial"/>
            </a:endParaRPr>
          </a:p>
          <a:p>
            <a:r>
              <a:rPr lang="uk-UA" sz="2400" b="1" i="1" dirty="0" smtClean="0">
                <a:latin typeface="Segoe UI"/>
                <a:cs typeface="Segoe UI"/>
              </a:rPr>
              <a:t>-</a:t>
            </a:r>
            <a:r>
              <a:rPr lang="en-US" sz="2400" b="1" i="1" dirty="0" err="1" smtClean="0">
                <a:latin typeface="Segoe UI"/>
                <a:cs typeface="Segoe UI"/>
              </a:rPr>
              <a:t>демонстрація</a:t>
            </a:r>
            <a:r>
              <a:rPr lang="en-US" sz="2400" b="1" i="1" dirty="0">
                <a:latin typeface="Segoe UI"/>
                <a:cs typeface="Segoe UI"/>
              </a:rPr>
              <a:t> </a:t>
            </a:r>
            <a:r>
              <a:rPr lang="en-US" sz="2400" b="1" i="1" dirty="0" err="1">
                <a:latin typeface="Segoe UI"/>
                <a:cs typeface="Segoe UI"/>
              </a:rPr>
              <a:t>пам'яток</a:t>
            </a:r>
            <a:r>
              <a:rPr lang="en-US" sz="2400" b="1" i="1" dirty="0">
                <a:latin typeface="Segoe UI"/>
                <a:cs typeface="Segoe UI"/>
              </a:rPr>
              <a:t> </a:t>
            </a:r>
            <a:r>
              <a:rPr lang="en-US" sz="2400" b="1" i="1" dirty="0" err="1">
                <a:latin typeface="Segoe UI"/>
                <a:cs typeface="Segoe UI"/>
              </a:rPr>
              <a:t>історії</a:t>
            </a:r>
            <a:r>
              <a:rPr lang="en-US" sz="2400" b="1" dirty="0" smtClean="0">
                <a:latin typeface="Segoe UI"/>
                <a:cs typeface="Segoe UI"/>
              </a:rPr>
              <a:t>,</a:t>
            </a:r>
            <a:endParaRPr lang="uk-UA" sz="2400" b="1" dirty="0">
              <a:latin typeface="Segoe UI"/>
              <a:cs typeface="Segoe UI"/>
            </a:endParaRPr>
          </a:p>
          <a:p>
            <a:r>
              <a:rPr lang="uk-UA" sz="2400" b="1" i="1" dirty="0" smtClean="0">
                <a:latin typeface="Segoe UI"/>
                <a:cs typeface="Segoe UI"/>
              </a:rPr>
              <a:t>-</a:t>
            </a:r>
            <a:r>
              <a:rPr lang="en-US" sz="2400" b="1" i="1" dirty="0" err="1" smtClean="0">
                <a:latin typeface="Segoe UI"/>
                <a:cs typeface="Segoe UI"/>
              </a:rPr>
              <a:t>перегляд</a:t>
            </a:r>
            <a:r>
              <a:rPr lang="en-US" sz="2400" b="1" i="1" dirty="0">
                <a:latin typeface="Segoe UI"/>
                <a:cs typeface="Segoe UI"/>
              </a:rPr>
              <a:t> </a:t>
            </a:r>
            <a:r>
              <a:rPr lang="en-US" sz="2400" b="1" i="1" dirty="0" err="1">
                <a:latin typeface="Segoe UI"/>
                <a:cs typeface="Segoe UI"/>
              </a:rPr>
              <a:t>експозицій</a:t>
            </a:r>
            <a:r>
              <a:rPr lang="en-US" sz="2400" b="1" i="1" dirty="0">
                <a:latin typeface="Segoe UI"/>
                <a:cs typeface="Segoe UI"/>
              </a:rPr>
              <a:t> </a:t>
            </a:r>
            <a:r>
              <a:rPr lang="en-US" sz="2400" b="1" i="1" dirty="0" err="1" smtClean="0">
                <a:latin typeface="Segoe UI"/>
                <a:cs typeface="Segoe UI"/>
              </a:rPr>
              <a:t>місцевого</a:t>
            </a:r>
            <a:endParaRPr lang="uk-UA" sz="2400" b="1" i="1" dirty="0" smtClean="0">
              <a:latin typeface="Segoe UI"/>
              <a:cs typeface="Segoe UI"/>
            </a:endParaRPr>
          </a:p>
          <a:p>
            <a:r>
              <a:rPr lang="en-US" sz="2400" b="1" i="1" dirty="0">
                <a:latin typeface="Segoe UI"/>
                <a:cs typeface="Segoe UI"/>
              </a:rPr>
              <a:t> </a:t>
            </a:r>
            <a:r>
              <a:rPr lang="en-US" sz="2400" b="1" i="1" dirty="0" err="1">
                <a:latin typeface="Segoe UI"/>
                <a:cs typeface="Segoe UI"/>
              </a:rPr>
              <a:t>військово-історичного</a:t>
            </a:r>
            <a:r>
              <a:rPr lang="en-US" sz="2400" b="1" i="1" dirty="0">
                <a:latin typeface="Segoe UI"/>
                <a:cs typeface="Segoe UI"/>
              </a:rPr>
              <a:t> </a:t>
            </a:r>
            <a:r>
              <a:rPr lang="en-US" sz="2400" b="1" i="1" dirty="0" err="1">
                <a:latin typeface="Segoe UI"/>
                <a:cs typeface="Segoe UI"/>
              </a:rPr>
              <a:t>музею</a:t>
            </a:r>
            <a:r>
              <a:rPr lang="en-US" sz="2400" b="1" i="1" dirty="0">
                <a:latin typeface="Segoe UI"/>
                <a:cs typeface="Segoe UI"/>
              </a:rPr>
              <a:t> </a:t>
            </a:r>
            <a:r>
              <a:rPr lang="en-US" sz="2400" b="1" i="1" dirty="0" err="1">
                <a:latin typeface="Segoe UI"/>
                <a:cs typeface="Segoe UI"/>
              </a:rPr>
              <a:t>та</a:t>
            </a:r>
            <a:r>
              <a:rPr lang="en-US" sz="2400" b="1" i="1" dirty="0">
                <a:latin typeface="Segoe UI"/>
                <a:cs typeface="Segoe UI"/>
              </a:rPr>
              <a:t> </a:t>
            </a:r>
            <a:r>
              <a:rPr lang="en-US" sz="2400" b="1" i="1" dirty="0" err="1">
                <a:latin typeface="Segoe UI"/>
                <a:cs typeface="Segoe UI"/>
              </a:rPr>
              <a:t>хатини-садиби</a:t>
            </a:r>
            <a:r>
              <a:rPr lang="en-US" sz="2400" b="1" i="1" dirty="0">
                <a:latin typeface="Segoe UI"/>
                <a:cs typeface="Segoe UI"/>
              </a:rPr>
              <a:t> </a:t>
            </a:r>
            <a:r>
              <a:rPr lang="en-US" sz="2400" b="1" i="1" dirty="0" err="1">
                <a:latin typeface="Segoe UI"/>
                <a:cs typeface="Segoe UI"/>
              </a:rPr>
              <a:t>українських</a:t>
            </a:r>
            <a:r>
              <a:rPr lang="en-US" sz="2400" b="1" i="1" dirty="0">
                <a:latin typeface="Segoe UI"/>
                <a:cs typeface="Segoe UI"/>
              </a:rPr>
              <a:t> </a:t>
            </a:r>
            <a:r>
              <a:rPr lang="en-US" sz="2400" b="1" i="1" dirty="0" err="1">
                <a:latin typeface="Segoe UI"/>
                <a:cs typeface="Segoe UI"/>
              </a:rPr>
              <a:t>старожитностей</a:t>
            </a:r>
            <a:endParaRPr lang="en-US" sz="2400" b="1" i="1" dirty="0">
              <a:latin typeface="Segoe UI"/>
              <a:cs typeface="Segoe UI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78778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7F940-447F-B30C-4FE7-378FFCB5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09" y="-99992"/>
            <a:ext cx="4765964" cy="1325563"/>
          </a:xfrm>
        </p:spPr>
        <p:txBody>
          <a:bodyPr>
            <a:noAutofit/>
          </a:bodyPr>
          <a:lstStyle/>
          <a:p>
            <a:r>
              <a:rPr lang="uk-UA" sz="4800" i="1" dirty="0">
                <a:ea typeface="+mj-lt"/>
                <a:cs typeface="+mj-lt"/>
              </a:rPr>
              <a:t>Історія селища</a:t>
            </a:r>
            <a:endParaRPr lang="uk-UA" sz="48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7320E4-6C52-C4E4-E8BC-EFA9C3FF3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471" y="1310350"/>
            <a:ext cx="6291716" cy="5475080"/>
          </a:xfrm>
        </p:spPr>
        <p:txBody>
          <a:bodyPr>
            <a:normAutofit fontScale="62500" lnSpcReduction="20000"/>
          </a:bodyPr>
          <a:lstStyle/>
          <a:p>
            <a:r>
              <a:rPr lang="uk-UA" sz="2000" i="1" dirty="0">
                <a:latin typeface="Segoe UI"/>
                <a:cs typeface="Segoe UI"/>
              </a:rPr>
              <a:t>•</a:t>
            </a:r>
            <a:r>
              <a:rPr lang="uk-UA" sz="2900" i="1" dirty="0">
                <a:latin typeface="Segoe UI"/>
                <a:cs typeface="Segoe UI"/>
              </a:rPr>
              <a:t> </a:t>
            </a:r>
            <a:r>
              <a:rPr lang="uk-UA" sz="3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cs typeface="Segoe UI"/>
              </a:rPr>
              <a:t>В1876-1877 роках у зв'язку з будівництвом  залізничної дороги було створено станцію Васильків-1, яка територіально відносилась до с. Кожухівки.</a:t>
            </a:r>
            <a:endParaRPr lang="en-US" sz="3800" b="0" dirty="0">
              <a:solidFill>
                <a:schemeClr val="tx1">
                  <a:lumMod val="95000"/>
                  <a:lumOff val="5000"/>
                </a:schemeClr>
              </a:solidFill>
              <a:latin typeface="Segoe UI"/>
              <a:cs typeface="Segoe UI"/>
            </a:endParaRPr>
          </a:p>
          <a:p>
            <a:r>
              <a:rPr lang="uk-UA" sz="3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cs typeface="Segoe UI"/>
              </a:rPr>
              <a:t>• В 1902-1903 роках було побудовано шосейну дорогу до м. Василькова.</a:t>
            </a:r>
            <a:endParaRPr lang="en-US" sz="3800" b="0" dirty="0">
              <a:solidFill>
                <a:schemeClr val="tx1">
                  <a:lumMod val="95000"/>
                  <a:lumOff val="5000"/>
                </a:schemeClr>
              </a:solidFill>
              <a:latin typeface="Segoe UI"/>
              <a:cs typeface="Segoe UI"/>
            </a:endParaRPr>
          </a:p>
          <a:p>
            <a:r>
              <a:rPr lang="uk-UA" sz="3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cs typeface="Segoe UI"/>
              </a:rPr>
              <a:t>• До революції Калинівка належала до монастирю Києво-Печерської лаври.</a:t>
            </a:r>
            <a:endParaRPr lang="en-US" sz="3800" b="0" dirty="0">
              <a:solidFill>
                <a:schemeClr val="tx1">
                  <a:lumMod val="95000"/>
                  <a:lumOff val="5000"/>
                </a:schemeClr>
              </a:solidFill>
              <a:latin typeface="Segoe UI"/>
              <a:cs typeface="Segoe UI"/>
            </a:endParaRPr>
          </a:p>
          <a:p>
            <a:r>
              <a:rPr lang="uk-UA" sz="3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cs typeface="Segoe UI"/>
              </a:rPr>
              <a:t>• На той час кількість жителів становила 29 чоловік.</a:t>
            </a:r>
            <a:endParaRPr lang="en-US" sz="3800" b="0" dirty="0">
              <a:solidFill>
                <a:schemeClr val="tx1">
                  <a:lumMod val="95000"/>
                  <a:lumOff val="5000"/>
                </a:schemeClr>
              </a:solidFill>
              <a:latin typeface="Segoe UI"/>
              <a:cs typeface="Segoe UI"/>
            </a:endParaRPr>
          </a:p>
          <a:p>
            <a:r>
              <a:rPr lang="uk-UA" sz="3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cs typeface="Segoe UI"/>
              </a:rPr>
              <a:t>• 1 січня 1958 року було рішення обласної ради створити селищну раду та населений пункт Калинівка.</a:t>
            </a:r>
            <a:endParaRPr lang="en-US" sz="3800" b="0" dirty="0">
              <a:solidFill>
                <a:schemeClr val="tx1">
                  <a:lumMod val="95000"/>
                  <a:lumOff val="5000"/>
                </a:schemeClr>
              </a:solidFill>
              <a:latin typeface="Segoe UI"/>
              <a:cs typeface="Segoe UI"/>
            </a:endParaRPr>
          </a:p>
          <a:p>
            <a:r>
              <a:rPr lang="uk-UA" sz="3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cs typeface="Segoe UI"/>
              </a:rPr>
              <a:t>• З 1968 року селище набуло статусу селище міського типу.</a:t>
            </a:r>
            <a:endParaRPr lang="en-US" sz="3800" b="0" dirty="0">
              <a:solidFill>
                <a:schemeClr val="tx1">
                  <a:lumMod val="95000"/>
                  <a:lumOff val="5000"/>
                </a:schemeClr>
              </a:solidFill>
              <a:latin typeface="Segoe UI"/>
              <a:cs typeface="Segoe UI"/>
            </a:endParaRPr>
          </a:p>
          <a:p>
            <a:endParaRPr lang="uk-UA" sz="4500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BCEDFC2-CCDE-1155-8FE4-E7416CFF6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6282645" y="558780"/>
            <a:ext cx="734229" cy="3035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z="800" dirty="0"/>
              <a:t>,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1780444-1BF9-E453-7CFC-14F2FA798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0772" y="5002956"/>
            <a:ext cx="2788331" cy="823912"/>
          </a:xfrm>
        </p:spPr>
        <p:txBody>
          <a:bodyPr>
            <a:noAutofit/>
          </a:bodyPr>
          <a:lstStyle/>
          <a:p>
            <a:r>
              <a:rPr lang="uk-UA" sz="2000" dirty="0">
                <a:ea typeface="+mn-lt"/>
                <a:cs typeface="+mn-lt"/>
              </a:rPr>
              <a:t>12 червня 2020 року утворена Калинівська селищна територіальна громада.</a:t>
            </a:r>
            <a:endParaRPr lang="uk-UA" sz="2000"/>
          </a:p>
        </p:txBody>
      </p:sp>
      <p:pic>
        <p:nvPicPr>
          <p:cNvPr id="7" name="Місце для вмісту 6" descr="Зображення, що містить захід сонця, просто неба, небо, будівля&#10;&#10;Опис створено автоматично">
            <a:extLst>
              <a:ext uri="{FF2B5EF4-FFF2-40B4-BE49-F238E27FC236}">
                <a16:creationId xmlns:a16="http://schemas.microsoft.com/office/drawing/2014/main" id="{204B06C6-2526-26A3-4E03-89592E23C6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15729" y="73425"/>
            <a:ext cx="5353793" cy="308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, що містить текст, карта&#10;&#10;Опис створено автоматично">
            <a:extLst>
              <a:ext uri="{FF2B5EF4-FFF2-40B4-BE49-F238E27FC236}">
                <a16:creationId xmlns:a16="http://schemas.microsoft.com/office/drawing/2014/main" id="{78700B3B-A5FE-41B3-7CD6-81E096121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256" y="3356429"/>
            <a:ext cx="3041061" cy="3429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4184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1F230-0171-09CE-9424-F9032778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19" y="-1031"/>
            <a:ext cx="5172137" cy="1325563"/>
          </a:xfrm>
        </p:spPr>
        <p:txBody>
          <a:bodyPr/>
          <a:lstStyle/>
          <a:p>
            <a:r>
              <a:rPr lang="uk-UA" i="1" dirty="0"/>
              <a:t>Символіка селища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D8BD83A-8BE5-274B-CAD1-AE6E00B1C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70" y="1333975"/>
            <a:ext cx="358177" cy="3810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 sz="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uk-UA" sz="6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Місце для вмісту 8" descr="Зображення, що містить нашивка, емблема, символ, значок&#10;&#10;Опис створено автоматично">
            <a:extLst>
              <a:ext uri="{FF2B5EF4-FFF2-40B4-BE49-F238E27FC236}">
                <a16:creationId xmlns:a16="http://schemas.microsoft.com/office/drawing/2014/main" id="{CCD59632-5BA5-0F6F-B91E-73F2609D6B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88725" y="3429752"/>
            <a:ext cx="2047875" cy="2552700"/>
          </a:xfrm>
          <a:solidFill>
            <a:srgbClr val="EBC39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1BC936F-BBD3-78D9-D429-B26BF168E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18070" y="1324903"/>
            <a:ext cx="5183188" cy="823912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uk-UA"/>
          </a:p>
          <a:p>
            <a:endParaRPr lang="uk-UA"/>
          </a:p>
        </p:txBody>
      </p:sp>
      <p:pic>
        <p:nvPicPr>
          <p:cNvPr id="7" name="Місце для вмісту 6" descr="Зображення, що містить фрукти, знімок екрана, ягода&#10;&#10;Опис створено автоматично">
            <a:extLst>
              <a:ext uri="{FF2B5EF4-FFF2-40B4-BE49-F238E27FC236}">
                <a16:creationId xmlns:a16="http://schemas.microsoft.com/office/drawing/2014/main" id="{FFA2D73B-3BE2-3E37-ABDE-12D5E9A5C2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51937" y="234136"/>
            <a:ext cx="1932338" cy="2176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C1978-B728-E933-095A-6BBF66EA7C38}"/>
              </a:ext>
            </a:extLst>
          </p:cNvPr>
          <p:cNvSpPr txBox="1"/>
          <p:nvPr/>
        </p:nvSpPr>
        <p:spPr>
          <a:xfrm>
            <a:off x="8999514" y="234869"/>
            <a:ext cx="2963885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3200" i="1" dirty="0">
                <a:cs typeface="Arial"/>
              </a:rPr>
              <a:t>Прапор</a:t>
            </a:r>
          </a:p>
          <a:p>
            <a:endParaRPr lang="uk-UA" sz="3200" i="1" dirty="0">
              <a:latin typeface="Aptos"/>
              <a:cs typeface="Arial"/>
            </a:endParaRPr>
          </a:p>
          <a:p>
            <a:r>
              <a:rPr lang="uk-UA" sz="2400" b="1" dirty="0">
                <a:latin typeface="Times New Roman"/>
                <a:cs typeface="Times New Roman"/>
              </a:rPr>
              <a:t>Тло містить три кольори: жовтий, </a:t>
            </a:r>
            <a:r>
              <a:rPr lang="uk-UA" sz="2400" b="1" dirty="0" smtClean="0">
                <a:latin typeface="Times New Roman"/>
                <a:cs typeface="Times New Roman"/>
              </a:rPr>
              <a:t>блакитний</a:t>
            </a:r>
            <a:r>
              <a:rPr lang="uk-UA" sz="2400" b="1" dirty="0">
                <a:latin typeface="Times New Roman"/>
                <a:cs typeface="Times New Roman"/>
              </a:rPr>
              <a:t>, зелений в</a:t>
            </a:r>
            <a:endParaRPr lang="uk-UA" sz="2400" b="1" dirty="0"/>
          </a:p>
          <a:p>
            <a:r>
              <a:rPr lang="uk-UA" sz="2400" b="1" dirty="0">
                <a:latin typeface="Times New Roman"/>
                <a:cs typeface="Times New Roman"/>
              </a:rPr>
              <a:t> центрі полотна розміщена срібне коло, а на ньому червона калина </a:t>
            </a:r>
            <a:endParaRPr lang="uk-UA" sz="2400" b="1" dirty="0">
              <a:latin typeface="Aptos"/>
              <a:cs typeface="Times New Roman"/>
            </a:endParaRPr>
          </a:p>
          <a:p>
            <a:r>
              <a:rPr lang="uk-UA" sz="2400" b="1" dirty="0">
                <a:latin typeface="Times New Roman"/>
                <a:cs typeface="Times New Roman"/>
              </a:rPr>
              <a:t>з зеленим листям</a:t>
            </a:r>
            <a:r>
              <a:rPr lang="uk-UA" sz="2400" b="1" dirty="0">
                <a:latin typeface="Calibri"/>
                <a:cs typeface="Calibri"/>
              </a:rPr>
              <a:t> </a:t>
            </a:r>
            <a:endParaRPr lang="uk-UA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129B7-8AB1-5C97-7BC6-C7063D35E788}"/>
              </a:ext>
            </a:extLst>
          </p:cNvPr>
          <p:cNvSpPr txBox="1"/>
          <p:nvPr/>
        </p:nvSpPr>
        <p:spPr>
          <a:xfrm>
            <a:off x="5112821" y="3508005"/>
            <a:ext cx="2743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 dirty="0" err="1"/>
              <a:t>Герб</a:t>
            </a:r>
            <a:endParaRPr lang="en-US" sz="3200" i="1" dirty="0"/>
          </a:p>
          <a:p>
            <a:endParaRPr lang="en-US" sz="2800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гербу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кетяг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калини,церква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залізничний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знак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1181B-A656-C7E4-24EA-7C20BB45C6C7}"/>
              </a:ext>
            </a:extLst>
          </p:cNvPr>
          <p:cNvSpPr txBox="1"/>
          <p:nvPr/>
        </p:nvSpPr>
        <p:spPr>
          <a:xfrm>
            <a:off x="166420" y="1180770"/>
            <a:ext cx="469603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15-ї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сесії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Калинівської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символіку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прапор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3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A521C-91FA-57EC-CE77-03B7B88C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Центральний парк - центр дозвілля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40A702-617C-946F-C200-5CAF794A4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646" y="5727020"/>
            <a:ext cx="5157787" cy="823912"/>
          </a:xfrm>
        </p:spPr>
        <p:txBody>
          <a:bodyPr/>
          <a:lstStyle/>
          <a:p>
            <a:r>
              <a:rPr lang="uk-UA"/>
              <a:t>Ігровий майданчик </a:t>
            </a:r>
          </a:p>
        </p:txBody>
      </p:sp>
      <p:pic>
        <p:nvPicPr>
          <p:cNvPr id="7" name="Місце для вмісту 6" descr="Зображення, що містить небо, просто неба, дерево, хмара&#10;&#10;Опис створено автоматично">
            <a:extLst>
              <a:ext uri="{FF2B5EF4-FFF2-40B4-BE49-F238E27FC236}">
                <a16:creationId xmlns:a16="http://schemas.microsoft.com/office/drawing/2014/main" id="{200F5334-F85B-0460-7046-091519A1D9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9559" y="2016028"/>
            <a:ext cx="5805715" cy="368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5A10FC3-78FE-DB26-FE2E-139B46D9C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557" y="5727020"/>
            <a:ext cx="5174117" cy="823912"/>
          </a:xfrm>
        </p:spPr>
        <p:txBody>
          <a:bodyPr/>
          <a:lstStyle/>
          <a:p>
            <a:r>
              <a:rPr lang="uk-UA"/>
              <a:t>Фото зони</a:t>
            </a:r>
          </a:p>
        </p:txBody>
      </p:sp>
      <p:pic>
        <p:nvPicPr>
          <p:cNvPr id="8" name="Місце для вмісту 7" descr="Зображення, що містить небо, просто неба, рослина, дерево&#10;&#10;Опис створено автоматично">
            <a:extLst>
              <a:ext uri="{FF2B5EF4-FFF2-40B4-BE49-F238E27FC236}">
                <a16:creationId xmlns:a16="http://schemas.microsoft.com/office/drawing/2014/main" id="{62E1DD18-D07D-361E-C143-5EE5B60668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43471" y="1998239"/>
            <a:ext cx="5588000" cy="366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75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15BD1-3ADF-96B6-F06F-87485088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347" y="-1031"/>
            <a:ext cx="584463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z="3600" dirty="0"/>
              <a:t>Калинівський музей-садиба українських </a:t>
            </a:r>
            <a:r>
              <a:rPr lang="uk-UA" sz="3600" err="1"/>
              <a:t>старожитностей</a:t>
            </a:r>
            <a:endParaRPr lang="uk-UA" sz="3600" dirty="0"/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id="{D8116329-ED2D-7627-99DE-403CD66C2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5762" y="3588638"/>
            <a:ext cx="3534826" cy="8239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dirty="0"/>
              <a:t>Музей </a:t>
            </a:r>
            <a:r>
              <a:rPr lang="uk-UA" dirty="0" err="1"/>
              <a:t>старожитностей</a:t>
            </a:r>
            <a:r>
              <a:rPr lang="uk-UA" dirty="0"/>
              <a:t> в </a:t>
            </a:r>
            <a:r>
              <a:rPr lang="uk-UA" dirty="0" smtClean="0"/>
              <a:t>селищі </a:t>
            </a:r>
            <a:r>
              <a:rPr lang="uk-UA" dirty="0"/>
              <a:t>Калинівка Фастівського району Київської області було </a:t>
            </a:r>
            <a:r>
              <a:rPr lang="uk-UA" dirty="0" smtClean="0"/>
              <a:t>створено </a:t>
            </a:r>
            <a:r>
              <a:rPr lang="uk-UA" dirty="0"/>
              <a:t>в 2011 році за ініціативи та при сприянні Героя України Тетяни Засухи.</a:t>
            </a:r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23B7303F-252F-7BC7-1397-42C53D0F4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473" y="4303632"/>
            <a:ext cx="5183188" cy="8239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/>
              <a:t>Розквіт музею почався вже в 2016 році, коли було створено КЗ "Калинівський інформаційно-просвітницький центр", який відразу взяв під опіку "Музей  </a:t>
            </a:r>
            <a:r>
              <a:rPr lang="uk-UA" err="1"/>
              <a:t>старожитностей</a:t>
            </a:r>
            <a:r>
              <a:rPr lang="uk-UA"/>
              <a:t>".</a:t>
            </a:r>
          </a:p>
        </p:txBody>
      </p:sp>
      <p:pic>
        <p:nvPicPr>
          <p:cNvPr id="5" name="Місце для вмісту 4" descr="Зображення, що містить просто неба, будівля, одежа, рослина&#10;&#10;Опис створено автоматично">
            <a:extLst>
              <a:ext uri="{FF2B5EF4-FFF2-40B4-BE49-F238E27FC236}">
                <a16:creationId xmlns:a16="http://schemas.microsoft.com/office/drawing/2014/main" id="{200B5C69-D6D1-879A-ACD9-DC6335EDB1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-4155" y="4639"/>
            <a:ext cx="5472546" cy="306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Місце для вмісту 5" descr="Зображення, що містить одежа, у приміщенні, особа, Обличчя людини&#10;&#10;Опис створено автоматично">
            <a:extLst>
              <a:ext uri="{FF2B5EF4-FFF2-40B4-BE49-F238E27FC236}">
                <a16:creationId xmlns:a16="http://schemas.microsoft.com/office/drawing/2014/main" id="{EBB1A196-4A04-C45B-57AB-22AD3C5817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861131" y="1095016"/>
            <a:ext cx="2087905" cy="4134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5820E1-CA95-8679-36F9-02D1EAC68A60}"/>
              </a:ext>
            </a:extLst>
          </p:cNvPr>
          <p:cNvSpPr txBox="1"/>
          <p:nvPr/>
        </p:nvSpPr>
        <p:spPr>
          <a:xfrm>
            <a:off x="142503" y="5219205"/>
            <a:ext cx="771846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У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місцевій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газеті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 "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Калинівський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вісник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"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за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жовтень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2016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року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було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опубліковано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оголошення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із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зверненям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до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калинівчан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 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долучитися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до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створення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етнографічного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музею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та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прохання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приносити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старовинні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речі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які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стануть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перлинами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селища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  <p:pic>
        <p:nvPicPr>
          <p:cNvPr id="7" name="Рисунок 6" descr="Зображення, що містить газета, текст, Газетний папір, Новини&#10;&#10;Опис створено автоматично">
            <a:extLst>
              <a:ext uri="{FF2B5EF4-FFF2-40B4-BE49-F238E27FC236}">
                <a16:creationId xmlns:a16="http://schemas.microsoft.com/office/drawing/2014/main" id="{CAFB7A53-36C6-5C52-644B-F189A85A0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433" y="5129665"/>
            <a:ext cx="4087133" cy="16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39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5B047-904A-D1DD-F709-00384BA65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08" y="315644"/>
            <a:ext cx="3647704" cy="939615"/>
          </a:xfrm>
        </p:spPr>
        <p:txBody>
          <a:bodyPr/>
          <a:lstStyle/>
          <a:p>
            <a:r>
              <a:rPr lang="uk-UA"/>
              <a:t>Фонд музею 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80A7379-1559-5301-E08B-CFFED838C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10549783" y="2067112"/>
            <a:ext cx="344446" cy="823912"/>
          </a:xfrm>
        </p:spPr>
        <p:txBody>
          <a:bodyPr>
            <a:normAutofit/>
          </a:bodyPr>
          <a:lstStyle/>
          <a:p>
            <a:r>
              <a:rPr lang="uk-UA" sz="600" dirty="0"/>
              <a:t>,</a:t>
            </a:r>
            <a:endParaRPr lang="uk-UA" sz="600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883F4AE-8920-1095-24BC-1566A76AD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>
            <a:off x="212375" y="3017136"/>
            <a:ext cx="408110" cy="823912"/>
          </a:xfrm>
        </p:spPr>
        <p:txBody>
          <a:bodyPr>
            <a:normAutofit/>
          </a:bodyPr>
          <a:lstStyle/>
          <a:p>
            <a:r>
              <a:rPr lang="uk-UA" sz="800" dirty="0"/>
              <a:t>,</a:t>
            </a:r>
          </a:p>
        </p:txBody>
      </p:sp>
      <p:pic>
        <p:nvPicPr>
          <p:cNvPr id="8" name="Місце для вмісту 7" descr="Зображення, що містить Автозапчастина, картина, покришка, колесо&#10;&#10;Опис створено автоматично">
            <a:extLst>
              <a:ext uri="{FF2B5EF4-FFF2-40B4-BE49-F238E27FC236}">
                <a16:creationId xmlns:a16="http://schemas.microsoft.com/office/drawing/2014/main" id="{C68BE405-C80B-D6C1-D46C-EE8F52D5729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444" y="3839398"/>
            <a:ext cx="4026414" cy="302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Місце для вмісту 9" descr="Зображення, що містить у приміщенні, колесо, велосипед, стіна&#10;&#10;Опис створено автоматично">
            <a:extLst>
              <a:ext uri="{FF2B5EF4-FFF2-40B4-BE49-F238E27FC236}">
                <a16:creationId xmlns:a16="http://schemas.microsoft.com/office/drawing/2014/main" id="{C8F3E8C1-F584-6272-9B99-7D96EC0D05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92887" y="158183"/>
            <a:ext cx="1900232" cy="4223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Зображення, що містить квітка, дерев’яний, у приміщенні, взуття&#10;&#10;Опис створено автоматично">
            <a:extLst>
              <a:ext uri="{FF2B5EF4-FFF2-40B4-BE49-F238E27FC236}">
                <a16:creationId xmlns:a16="http://schemas.microsoft.com/office/drawing/2014/main" id="{A88CB348-5607-A3A1-84CA-0991E0E0E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812" y="2736623"/>
            <a:ext cx="1857375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, що містить Модель (модний дизайн), текстиль, у приміщенні, одежа&#10;&#10;Опис створено автоматично">
            <a:extLst>
              <a:ext uri="{FF2B5EF4-FFF2-40B4-BE49-F238E27FC236}">
                <a16:creationId xmlns:a16="http://schemas.microsoft.com/office/drawing/2014/main" id="{6BF817CC-A907-0EBE-5B1C-B40F6C4AB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383" y="1811337"/>
            <a:ext cx="2256517" cy="504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Зображення, що містить просто неба, взуття, бетон, особа&#10;&#10;Опис створено автоматично">
            <a:extLst>
              <a:ext uri="{FF2B5EF4-FFF2-40B4-BE49-F238E27FC236}">
                <a16:creationId xmlns:a16="http://schemas.microsoft.com/office/drawing/2014/main" id="{888B3352-E938-FB2A-7DE8-1802F51EA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955" y="169408"/>
            <a:ext cx="1639661" cy="367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Зображення, що містить бочка, стіна, будівля, кег&#10;&#10;Опис створено автоматично">
            <a:extLst>
              <a:ext uri="{FF2B5EF4-FFF2-40B4-BE49-F238E27FC236}">
                <a16:creationId xmlns:a16="http://schemas.microsoft.com/office/drawing/2014/main" id="{45949692-8BDB-341E-0C42-7B52D81A7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74" y="1248908"/>
            <a:ext cx="1624238" cy="4732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411032-FA93-0C40-F55E-AFD2667AF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1" y="160337"/>
            <a:ext cx="2886076" cy="367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525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80729-F05D-ECD4-E5EB-060A76B1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74" y="238125"/>
            <a:ext cx="10515600" cy="1325563"/>
          </a:xfrm>
        </p:spPr>
        <p:txBody>
          <a:bodyPr/>
          <a:lstStyle/>
          <a:p>
            <a:pPr algn="ctr"/>
            <a:r>
              <a:rPr lang="uk-UA" b="1" dirty="0">
                <a:ea typeface="+mj-lt"/>
                <a:cs typeface="+mj-lt"/>
              </a:rPr>
              <a:t>Зберегти історію селища-спільна справа всіх </a:t>
            </a:r>
            <a:r>
              <a:rPr lang="uk-UA" b="1" dirty="0" err="1">
                <a:ea typeface="+mj-lt"/>
                <a:cs typeface="+mj-lt"/>
              </a:rPr>
              <a:t>калинівчан</a:t>
            </a:r>
            <a:endParaRPr lang="uk-UA" b="1" dirty="0"/>
          </a:p>
        </p:txBody>
      </p:sp>
      <p:sp>
        <p:nvSpPr>
          <p:cNvPr id="7" name="Місце для тексту 6">
            <a:extLst>
              <a:ext uri="{FF2B5EF4-FFF2-40B4-BE49-F238E27FC236}">
                <a16:creationId xmlns:a16="http://schemas.microsoft.com/office/drawing/2014/main" id="{0BD58A89-175E-4A76-328D-E0ED56D88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7217" y="1981200"/>
            <a:ext cx="2385558" cy="132591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Пам'ятний знак до 30-х роковин чорнобильської катастрофи</a:t>
            </a:r>
          </a:p>
        </p:txBody>
      </p:sp>
      <p:pic>
        <p:nvPicPr>
          <p:cNvPr id="4" name="Місце для вмісту 3" descr="Зображення, що містить просто неба, цвинтар, могила, пам’ятник&#10;&#10;Опис створено автоматично">
            <a:extLst>
              <a:ext uri="{FF2B5EF4-FFF2-40B4-BE49-F238E27FC236}">
                <a16:creationId xmlns:a16="http://schemas.microsoft.com/office/drawing/2014/main" id="{299ED7AC-C791-396A-ABB3-97AD7D358B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1286" r="52150"/>
          <a:stretch/>
        </p:blipFill>
        <p:spPr>
          <a:xfrm>
            <a:off x="521581" y="3695700"/>
            <a:ext cx="2916944" cy="303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D4482CA9-A895-744C-33B8-C7E50A64C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53729" y="1847460"/>
            <a:ext cx="3985759" cy="796699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Камінь, що передає сум, біль та нашу історію</a:t>
            </a:r>
          </a:p>
        </p:txBody>
      </p:sp>
      <p:pic>
        <p:nvPicPr>
          <p:cNvPr id="5" name="Місце для вмісту 4" descr="Зображення, що містить просто неба, рослина, трава, статуя&#10;&#10;Опис створено автоматично">
            <a:extLst>
              <a:ext uri="{FF2B5EF4-FFF2-40B4-BE49-F238E27FC236}">
                <a16:creationId xmlns:a16="http://schemas.microsoft.com/office/drawing/2014/main" id="{AB061F4B-AD59-4E37-4C50-939A8835C8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32105" y="2828726"/>
            <a:ext cx="3624943" cy="362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534B3-7D73-5454-5863-1FD5DE462E55}"/>
              </a:ext>
            </a:extLst>
          </p:cNvPr>
          <p:cNvSpPr txBox="1"/>
          <p:nvPr/>
        </p:nvSpPr>
        <p:spPr>
          <a:xfrm>
            <a:off x="351312" y="1563688"/>
            <a:ext cx="398021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en-US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en-US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1941 р. </a:t>
            </a:r>
            <a:r>
              <a:rPr lang="en-US" sz="24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німецько-фашиськими</a:t>
            </a:r>
            <a:r>
              <a:rPr lang="en-US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загарбниками</a:t>
            </a:r>
            <a:r>
              <a:rPr lang="en-US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</a:t>
            </a:r>
            <a:r>
              <a:rPr lang="en-US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розстріли</a:t>
            </a:r>
            <a:r>
              <a:rPr lang="en-US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радянських</a:t>
            </a:r>
            <a:r>
              <a:rPr lang="en-US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військовополонених</a:t>
            </a:r>
            <a:endParaRPr lang="en-US" sz="2400" b="1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675" y="3734284"/>
            <a:ext cx="2890709" cy="31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008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503</Words>
  <Application>Microsoft Office PowerPoint</Application>
  <PresentationFormat>Широкоэкранный</PresentationFormat>
  <Paragraphs>105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PT Serif</vt:lpstr>
      <vt:lpstr>Roboto</vt:lpstr>
      <vt:lpstr>Segoe UI</vt:lpstr>
      <vt:lpstr>Times New Roman</vt:lpstr>
      <vt:lpstr>Тема Office</vt:lpstr>
      <vt:lpstr>Стежками Калинівки у пошуках незвіданого </vt:lpstr>
      <vt:lpstr>Мета:  - створити екскурсійний маршрут до   культурно-історичних пам’яток селища  Калинівки</vt:lpstr>
      <vt:lpstr>Екскурсійний маршрут</vt:lpstr>
      <vt:lpstr>Історія селища</vt:lpstr>
      <vt:lpstr>Символіка селища</vt:lpstr>
      <vt:lpstr>Центральний парк - центр дозвілля</vt:lpstr>
      <vt:lpstr>Калинівський музей-садиба українських старожитностей</vt:lpstr>
      <vt:lpstr>Фонд музею </vt:lpstr>
      <vt:lpstr>Зберегти історію селища-спільна справа всіх калинівчан</vt:lpstr>
      <vt:lpstr>Алея героїв</vt:lpstr>
      <vt:lpstr>Парк Слави</vt:lpstr>
      <vt:lpstr>Перехід через залізницю</vt:lpstr>
      <vt:lpstr>Калинівський військово-історичний музей</vt:lpstr>
      <vt:lpstr>Фонд музею</vt:lpstr>
      <vt:lpstr>Висновки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Olga</dc:creator>
  <cp:lastModifiedBy>Olga</cp:lastModifiedBy>
  <cp:revision>445</cp:revision>
  <dcterms:created xsi:type="dcterms:W3CDTF">2024-03-14T13:04:44Z</dcterms:created>
  <dcterms:modified xsi:type="dcterms:W3CDTF">2024-04-19T12:24:07Z</dcterms:modified>
</cp:coreProperties>
</file>