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91" r:id="rId4"/>
    <p:sldId id="292" r:id="rId5"/>
    <p:sldId id="260" r:id="rId6"/>
    <p:sldId id="293" r:id="rId7"/>
    <p:sldId id="294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FB84A-B2F6-4D40-954D-284E7A1C7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1E3CE7A-04C7-467E-A82C-5D314DF5F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3DF126-1CA0-473F-A659-9C449E60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7F21F-F78B-4BC2-B99F-A9D90D0E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146A4F-EEAF-451A-85FC-D13FC2B8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75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A35CB-7C8D-44E3-9558-B52EE572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ABFFA5-9258-4956-999B-1BC905AFD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6B0D679-E706-483B-A2F5-DE6A63D7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362CC-7C37-4298-8DBE-0A5405CA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8C4AC9-4E96-47B5-9FC5-BD55E029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3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A9B348B-8532-4DEA-8B1C-0D7CD6693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DCBE81-FB71-460E-B395-34F521BFD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138A2-E1D9-4DB9-B0DE-1FB1AE21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A0883D-D2BE-483B-A81F-2805F408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EE72F2-FB1F-4EE5-83AB-D6FF1696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28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C9382E04-7FE1-4000-B880-5E1EEBE2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D7-2ADF-41FC-A2CF-DC2C7E98D7D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F0AE60-680F-4FD3-9670-108AC616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7871B5-61E3-4B01-BF4C-909B3D5E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7749DFAD-8D6E-4C15-AE7A-BA2B9D0782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0669" y="1442494"/>
            <a:ext cx="6334125" cy="42195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57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9B7088C1-56D9-4A0A-8418-04EC2B2FA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035511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72386B-B7C4-4839-B74A-86D2B606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D7-2ADF-41FC-A2CF-DC2C7E98D7D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46CF2A-DCA2-4486-AA10-2E154456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908D16-8716-45AC-98C4-B786A953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74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B361AFA3-2680-4CF4-A4EE-3EB851A8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D7-2ADF-41FC-A2CF-DC2C7E98D7D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331B08-EF41-4378-A7E1-E80A53B4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045639-D7EE-4145-A78A-55B1119E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888DCCF7-55B7-4491-9720-FD0EC2E1B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988" y="865188"/>
            <a:ext cx="2635250" cy="2886075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9E7506A-8560-404B-850D-453F2A3571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865188"/>
            <a:ext cx="2635250" cy="28860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9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74113-5BD0-47B1-AE6A-00AB2357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97466A-C881-466A-9C10-5B02566CD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BED009-EDD9-4204-9555-7A4127B7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06F648-8BE5-440B-95FD-98C35484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E3F58A-5F60-4D0D-881E-CCF024B2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40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0B267-431E-488B-815D-9A045140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94F69C-68CE-4B50-AAC3-2AD417A90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03B12-CF86-436F-9D8B-9C16D8FE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457AC5-AAAB-4150-813B-CE2B6C34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95C607-22FC-4EF2-87A5-7BF24BCF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69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D118F-BDEA-408A-8481-F2879DCE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D01ED3-8214-490D-AEBA-C5EDDFF21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56D10F-7C5D-4DAF-9254-BEB60C52E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087B19-BBD8-4EE9-AC3A-A0BAD7CB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8833A3-CB7C-4C3C-8791-7A938241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9FDB603-BB53-4B72-AAF7-C598043B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29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08BC5-DC9B-4B6B-89E8-C3CE7405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9361CF-203D-4AEC-A7E1-7122ED7D6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07C80-7E6F-4FA0-B165-2A6DC01AD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93DD76-29F7-41BA-A416-BD15F87CD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4C37848-EB9C-4EB5-BFE1-4811F8E5C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279EAE-6EAD-4037-80A5-C22F1F58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1E6836-F01B-41E1-A7D2-A4DD95DB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995A7BD-9975-4BB2-899D-AA625B58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FF644-500B-4123-8A21-2C7897CA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D326157-3E95-4892-9813-345F14A9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03BC96E-666F-4C5B-A50D-E5C5238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32857F7-C768-488B-9A9C-42BA957B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7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B002244-0B54-4E97-B3FB-5739DCAF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24D144-587E-4F5E-B483-A77D73F9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D3D2EB-C720-42F9-AFA0-150D5C71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6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EBA0B-1682-49FD-876A-45DE8C18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7FB0C-DC2A-4FB2-BD45-6EACF143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C78203-FE41-4656-A605-CD2DA99B3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C1CFB9-7D2A-468F-BE1C-555A6053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0FB677-5026-4ED7-A7CE-950863DB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01938E-6CE2-4440-AA22-30925322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97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44689-2493-459C-90B7-ED2F7285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F1B456-99B8-4959-BC72-FA0541EF8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3E4448-7EF5-4D18-B878-E95E66F62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52B274-EB18-44EA-A6A6-DC7680A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7E76D7-8CF6-4281-BC59-95820927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7945C8-AB80-453B-9DE0-37A00984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161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B35BCCD-1DDC-4129-820D-2DEAEC81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E5FC55C-A348-4AF8-BAD2-425DFFD8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AB1AF6-F32D-4E26-A97B-01C8F801A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C110-3138-41C2-8225-BC04FD90A0CC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ADFF43-60C3-45C5-9FBB-52A5183FA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0CE46C-501C-4199-92E6-BFF8E2649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3264-B1BF-4F81-A75A-E009A437F7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998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A40740-D8C9-4FD8-95F9-2CFCC9D5E32B}"/>
              </a:ext>
            </a:extLst>
          </p:cNvPr>
          <p:cNvSpPr/>
          <p:nvPr/>
        </p:nvSpPr>
        <p:spPr>
          <a:xfrm>
            <a:off x="1393371" y="5543549"/>
            <a:ext cx="10798629" cy="1314449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E4DAAD-13DA-48F9-AC28-073C2393CE48}"/>
              </a:ext>
            </a:extLst>
          </p:cNvPr>
          <p:cNvSpPr/>
          <p:nvPr/>
        </p:nvSpPr>
        <p:spPr>
          <a:xfrm>
            <a:off x="5190669" y="0"/>
            <a:ext cx="6319157" cy="595086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AAD47-71D6-4546-AA46-3381E97A1447}"/>
              </a:ext>
            </a:extLst>
          </p:cNvPr>
          <p:cNvSpPr txBox="1"/>
          <p:nvPr/>
        </p:nvSpPr>
        <p:spPr>
          <a:xfrm>
            <a:off x="275772" y="298685"/>
            <a:ext cx="46962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Тема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Дослідження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явища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поляризації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та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заломлення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лінзі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1A802-B67E-46DD-81B5-38C3026929DD}"/>
              </a:ext>
            </a:extLst>
          </p:cNvPr>
          <p:cNvSpPr txBox="1"/>
          <p:nvPr/>
        </p:nvSpPr>
        <p:spPr>
          <a:xfrm>
            <a:off x="275772" y="1442494"/>
            <a:ext cx="46962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Роботу виконав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Богатирьов Тимур Євгенович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Учень 10-го класу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entury Gothic" panose="020B0502020202020204" pitchFamily="34" charset="0"/>
              </a:rPr>
              <a:t>ЗОШ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I-III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ступенів №1 </a:t>
            </a:r>
            <a:r>
              <a:rPr lang="uk-UA" dirty="0">
                <a:solidFill>
                  <a:prstClr val="black"/>
                </a:solidFill>
                <a:latin typeface="Century Gothic" panose="020B0502020202020204" pitchFamily="34" charset="0"/>
              </a:rPr>
              <a:t>м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Горішні Плавні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Горішньоплавнівської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міської ради Кременчуцького району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Полтавської області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0D56E-3C7C-457D-8727-8456F9702D39}"/>
              </a:ext>
            </a:extLst>
          </p:cNvPr>
          <p:cNvSpPr txBox="1"/>
          <p:nvPr/>
        </p:nvSpPr>
        <p:spPr>
          <a:xfrm>
            <a:off x="275772" y="3627708"/>
            <a:ext cx="4696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Керівник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Гончаренко Олена Анатоліївна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EB997-FDC6-40B1-96C0-2CB2CBD803ED}"/>
              </a:ext>
            </a:extLst>
          </p:cNvPr>
          <p:cNvSpPr txBox="1"/>
          <p:nvPr/>
        </p:nvSpPr>
        <p:spPr>
          <a:xfrm>
            <a:off x="275772" y="4458705"/>
            <a:ext cx="4696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Науковий керівник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Гончаренко Олена Анатоліївна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0CAD1B-FD44-40A8-8798-672E44173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69" y="1059316"/>
            <a:ext cx="6319157" cy="47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1D4FD0B7-E0E7-4CB0-AE7E-06C1E0C1E8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78C42-FE2E-4812-ACBF-F7D3DA9A25CE}"/>
              </a:ext>
            </a:extLst>
          </p:cNvPr>
          <p:cNvSpPr txBox="1"/>
          <p:nvPr/>
        </p:nvSpPr>
        <p:spPr>
          <a:xfrm>
            <a:off x="103908" y="166255"/>
            <a:ext cx="724823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ДОСЛІД 2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Дослідження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поляризації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ВСТУП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-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електромагнітна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хвиля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яка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складається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коливань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електричного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магнітного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полів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У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неполяризованому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коливання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хаотичні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та не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мають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певної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орієнтації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Поляризоване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-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в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якому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коливання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електричного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магнітного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полів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мають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певну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орієнтацію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орієнтація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може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бути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лінійною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круговою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еліптичною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ВИДИ ПОЛЯРИЗАЦІЇ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Лінійна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поляризація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коливання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електричного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поля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відбуваються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одній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площині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Кругова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поляризація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кінчик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вектора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електричного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поля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описує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коло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під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час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поширення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хвилі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Еліптична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поляризація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кінчик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вектора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електричного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поля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описує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еліпс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під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час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поширення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хвилі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10CC0-F98E-41E5-B7AD-C9579F2D8B4E}"/>
              </a:ext>
            </a:extLst>
          </p:cNvPr>
          <p:cNvSpPr txBox="1"/>
          <p:nvPr/>
        </p:nvSpPr>
        <p:spPr>
          <a:xfrm>
            <a:off x="7734151" y="2951694"/>
            <a:ext cx="407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7.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Поляризована світлова хвиля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70DA5-0B68-4FA1-B2FD-D6E309752553}"/>
              </a:ext>
            </a:extLst>
          </p:cNvPr>
          <p:cNvSpPr txBox="1"/>
          <p:nvPr/>
        </p:nvSpPr>
        <p:spPr>
          <a:xfrm>
            <a:off x="7734151" y="5857516"/>
            <a:ext cx="427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7.1.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Поляризована світлова хвиля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128EC-0DA3-4FB5-A463-854D6B134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369" y="575731"/>
            <a:ext cx="3986240" cy="2356602"/>
          </a:xfrm>
          <a:prstGeom prst="round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6BB0C40-2977-4C97-85CF-0BC72C4C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68" y="4000750"/>
            <a:ext cx="3986241" cy="18153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8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1D4FD0B7-E0E7-4CB0-AE7E-06C1E0C1E8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78C42-FE2E-4812-ACBF-F7D3DA9A25CE}"/>
              </a:ext>
            </a:extLst>
          </p:cNvPr>
          <p:cNvSpPr txBox="1"/>
          <p:nvPr/>
        </p:nvSpPr>
        <p:spPr>
          <a:xfrm>
            <a:off x="103908" y="166255"/>
            <a:ext cx="755303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ДОСЛІД 2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Дослідження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поляризації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МЕТОДИ ОТРИМАННЯ ПОЛЯРИЗОВАНОГО СВІТЛА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Відбиття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при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відбитті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деяких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поверхонь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таких як вода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або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скло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частково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поляризується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Заломлення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при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заломленні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на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межі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двох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середовищ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різною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оптичною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густиною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також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частково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поляризується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Подвійне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проломлення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деякі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кристали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такі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як кальцит,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розщеплюють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падаюче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на два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промені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різними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напрямками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поляризації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Поглинання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деякі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матеріали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такі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як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поляризаційні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плівки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поглинають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коливання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електричного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поля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якого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не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збігаються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певною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орієнтацією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ЗАСТОСУВАННЯ ПОЛЯРИЗОВАНОГО СВІТЛА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Наука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: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поляризоване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використовується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мікроскопії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спектроскопії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інших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наукових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дослідженнях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Техніка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: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поляризоване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використовується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рідкокристалічних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дисплеях, 3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D-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окулярах та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інших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оптичних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приладах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Повсякденне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життя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поляризоване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використовується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сонцезахисних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окулярах,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поляризаційних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фільтрах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для камер та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інших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предметах.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10CC0-F98E-41E5-B7AD-C9579F2D8B4E}"/>
              </a:ext>
            </a:extLst>
          </p:cNvPr>
          <p:cNvSpPr txBox="1"/>
          <p:nvPr/>
        </p:nvSpPr>
        <p:spPr>
          <a:xfrm>
            <a:off x="7949655" y="3432471"/>
            <a:ext cx="401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8.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Поляризаційний мікроскоп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07DB1-BD6C-4610-841D-20091607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655" y="286473"/>
            <a:ext cx="3949633" cy="3142527"/>
          </a:xfrm>
          <a:prstGeom prst="roundRect">
            <a:avLst/>
          </a:prstGeom>
        </p:spPr>
      </p:pic>
      <p:pic>
        <p:nvPicPr>
          <p:cNvPr id="6146" name="Picture 2" descr="Поляризація: користь чи рекламний трюк?">
            <a:extLst>
              <a:ext uri="{FF2B5EF4-FFF2-40B4-BE49-F238E27FC236}">
                <a16:creationId xmlns:a16="http://schemas.microsoft.com/office/drawing/2014/main" id="{7D762D01-8A4B-485E-B0DB-94A76983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55" y="4129583"/>
            <a:ext cx="3949633" cy="17433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870DA5-0B68-4FA1-B2FD-D6E309752553}"/>
              </a:ext>
            </a:extLst>
          </p:cNvPr>
          <p:cNvSpPr txBox="1"/>
          <p:nvPr/>
        </p:nvSpPr>
        <p:spPr>
          <a:xfrm>
            <a:off x="7815383" y="5872899"/>
            <a:ext cx="427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9.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Поляризаційні лінзи в окулярах</a:t>
            </a:r>
          </a:p>
        </p:txBody>
      </p:sp>
    </p:spTree>
    <p:extLst>
      <p:ext uri="{BB962C8B-B14F-4D97-AF65-F5344CB8AC3E}">
        <p14:creationId xmlns:p14="http://schemas.microsoft.com/office/powerpoint/2010/main" val="70237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1D4FD0B7-E0E7-4CB0-AE7E-06C1E0C1E8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78C42-FE2E-4812-ACBF-F7D3DA9A25CE}"/>
              </a:ext>
            </a:extLst>
          </p:cNvPr>
          <p:cNvSpPr txBox="1"/>
          <p:nvPr/>
        </p:nvSpPr>
        <p:spPr>
          <a:xfrm>
            <a:off x="103908" y="166255"/>
            <a:ext cx="805180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ДОСЛІД 2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Дослідження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поляризації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Існує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багато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дослідів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які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можна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провести,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щоб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дослідити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поляризацію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Ось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декілька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прикладів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lang="ru-RU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ВИГОТОВЛЕННЯ ПОЛЯРИЗАТОРА З ПЛІВКИ ПВХ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Візьміть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шматок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плівки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ПВХ і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натріть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його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вовняною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ганчіркою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Помістіть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поляризатор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між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джерелом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і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аналізатором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наприклад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другим поляризатором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або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поляризаційними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окулярами).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Повертайте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поляризатор і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спостерігайте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як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змінюється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інтенсивність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ДОСЛІДЖЕННЯ ПОЛЯРИЗАЦІЇ СВІТЛА ПРИ ВІДБИТТІ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Направте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промінь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скляну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пластину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під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різними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кутами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падіння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Помістіть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аналізатор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за пластиною і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спостерігайте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як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змінюється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інтенсивність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відбитого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ДОСЛІДЖЕННЯ ПОЛЯРИЗАЦІЇ СВІТЛА ПРИ ЗАЛОМЛЕННІ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Направте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промінь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на призму з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оптичного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скла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Помістіть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аналізатор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за призмою і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спостерігайте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як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змінюється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інтенсивність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заломленого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10CC0-F98E-41E5-B7AD-C9579F2D8B4E}"/>
              </a:ext>
            </a:extLst>
          </p:cNvPr>
          <p:cNvSpPr txBox="1"/>
          <p:nvPr/>
        </p:nvSpPr>
        <p:spPr>
          <a:xfrm>
            <a:off x="8387667" y="4437326"/>
            <a:ext cx="357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10.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Відбиття поляризованого світла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8CFEDEA-66F3-42D8-A07E-C398AB766AB3}"/>
              </a:ext>
            </a:extLst>
          </p:cNvPr>
          <p:cNvGrpSpPr/>
          <p:nvPr/>
        </p:nvGrpSpPr>
        <p:grpSpPr>
          <a:xfrm>
            <a:off x="8387667" y="2343193"/>
            <a:ext cx="3572374" cy="2029108"/>
            <a:chOff x="8349673" y="552100"/>
            <a:chExt cx="3572374" cy="202910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BF5C9ED-55D9-4BE3-937E-6C951A78F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9673" y="552100"/>
              <a:ext cx="3572374" cy="2029108"/>
            </a:xfrm>
            <a:prstGeom prst="roundRect">
              <a:avLst/>
            </a:prstGeom>
          </p:spPr>
        </p:pic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4C82C6AE-7F68-453A-82A1-6459F16E9C57}"/>
                </a:ext>
              </a:extLst>
            </p:cNvPr>
            <p:cNvSpPr/>
            <p:nvPr/>
          </p:nvSpPr>
          <p:spPr>
            <a:xfrm>
              <a:off x="11076088" y="1364005"/>
              <a:ext cx="825816" cy="176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012180B6-106F-403C-9D91-FD9EBB0A21C5}"/>
                </a:ext>
              </a:extLst>
            </p:cNvPr>
            <p:cNvSpPr/>
            <p:nvPr/>
          </p:nvSpPr>
          <p:spPr>
            <a:xfrm>
              <a:off x="11050258" y="1822265"/>
              <a:ext cx="825816" cy="176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09294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4F9360-8276-41FB-AE5A-83B4E5BB8D8A}"/>
              </a:ext>
            </a:extLst>
          </p:cNvPr>
          <p:cNvSpPr/>
          <p:nvPr/>
        </p:nvSpPr>
        <p:spPr>
          <a:xfrm>
            <a:off x="595366" y="910628"/>
            <a:ext cx="3514722" cy="5425518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CC84F7-C96A-4E37-AB98-23E887C7BE2E}"/>
              </a:ext>
            </a:extLst>
          </p:cNvPr>
          <p:cNvSpPr/>
          <p:nvPr/>
        </p:nvSpPr>
        <p:spPr>
          <a:xfrm>
            <a:off x="4358323" y="901390"/>
            <a:ext cx="3523076" cy="5425517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12D0A-971E-46AA-AEB7-4375D7AA29EE}"/>
              </a:ext>
            </a:extLst>
          </p:cNvPr>
          <p:cNvSpPr txBox="1"/>
          <p:nvPr/>
        </p:nvSpPr>
        <p:spPr>
          <a:xfrm>
            <a:off x="595366" y="4864609"/>
            <a:ext cx="385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ПОЛЯРИЗОВАНЕ СВІТЛО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6FBF89-0DDF-4B3C-905C-4AC363B55D51}"/>
              </a:ext>
            </a:extLst>
          </p:cNvPr>
          <p:cNvSpPr txBox="1"/>
          <p:nvPr/>
        </p:nvSpPr>
        <p:spPr>
          <a:xfrm>
            <a:off x="4339470" y="4866029"/>
            <a:ext cx="4357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НЕПОЛЯРИЗОВАНЕ СВІТЛО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74DB5-1600-4C74-929F-DB34E7D090D0}"/>
              </a:ext>
            </a:extLst>
          </p:cNvPr>
          <p:cNvSpPr txBox="1"/>
          <p:nvPr/>
        </p:nvSpPr>
        <p:spPr>
          <a:xfrm>
            <a:off x="3101621" y="141565"/>
            <a:ext cx="598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Century Gothic" panose="020B0502020202020204" pitchFamily="34" charset="0"/>
              </a:rPr>
              <a:t>Види поляризації світла</a:t>
            </a:r>
            <a:endParaRPr lang="en-US" sz="3200" b="1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209FEE5-1491-475E-8D22-C55023D29E3C}"/>
              </a:ext>
            </a:extLst>
          </p:cNvPr>
          <p:cNvSpPr/>
          <p:nvPr/>
        </p:nvSpPr>
        <p:spPr>
          <a:xfrm>
            <a:off x="1494196" y="7121101"/>
            <a:ext cx="8996218" cy="17549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433401-07A3-4C00-9E4E-2EC3640864B1}"/>
              </a:ext>
            </a:extLst>
          </p:cNvPr>
          <p:cNvSpPr txBox="1"/>
          <p:nvPr/>
        </p:nvSpPr>
        <p:spPr>
          <a:xfrm>
            <a:off x="1627455" y="7547367"/>
            <a:ext cx="8729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Дослідження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переломлення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світла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через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лінзи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може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бути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цікавим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корисним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досвідом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може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допомогти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вам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краще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зрозуміти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, як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працюють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лінзи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і як вони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використовуються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різних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оптичних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приладах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DDB77-63D2-4CE2-81E6-6869D000D14B}"/>
              </a:ext>
            </a:extLst>
          </p:cNvPr>
          <p:cNvSpPr txBox="1"/>
          <p:nvPr/>
        </p:nvSpPr>
        <p:spPr>
          <a:xfrm>
            <a:off x="2997925" y="7095971"/>
            <a:ext cx="598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ВИСНОВОК</a:t>
            </a:r>
            <a:endParaRPr lang="en-US" sz="3200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3798A90D-0646-4A7C-BF87-5DBCC5BBF905}"/>
              </a:ext>
            </a:extLst>
          </p:cNvPr>
          <p:cNvSpPr/>
          <p:nvPr/>
        </p:nvSpPr>
        <p:spPr>
          <a:xfrm>
            <a:off x="8129634" y="901390"/>
            <a:ext cx="3523076" cy="5425517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167AD-09CB-46D0-B25E-C9B32547CCB8}"/>
              </a:ext>
            </a:extLst>
          </p:cNvPr>
          <p:cNvSpPr txBox="1"/>
          <p:nvPr/>
        </p:nvSpPr>
        <p:spPr>
          <a:xfrm>
            <a:off x="8129634" y="4864609"/>
            <a:ext cx="4357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ЧАСТКОВО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ПОЛЯРИЗОВАНЕ СВІТЛО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158988-3679-4214-9F80-AE8909199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24" y="1037864"/>
            <a:ext cx="3221223" cy="28648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F827BD-5511-4AB5-A017-A134DC5C4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1"/>
          <a:stretch/>
        </p:blipFill>
        <p:spPr>
          <a:xfrm>
            <a:off x="720120" y="1044652"/>
            <a:ext cx="3265213" cy="28512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FB1DFE-FECF-4B41-9D7F-8DAD49657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762" y="1071514"/>
            <a:ext cx="3203386" cy="28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1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C5B511FF-F5AC-4BDB-9243-23F665E9C3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551B3-643D-4EE6-9E16-2CF6413B1372}"/>
              </a:ext>
            </a:extLst>
          </p:cNvPr>
          <p:cNvSpPr txBox="1"/>
          <p:nvPr/>
        </p:nvSpPr>
        <p:spPr>
          <a:xfrm>
            <a:off x="2985256" y="131826"/>
            <a:ext cx="622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ВИСНОВОК ДО РОБОТИ</a:t>
            </a:r>
            <a:endParaRPr lang="en-US" sz="3200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5BE39-D69A-46E8-9E35-47C6BB198D1D}"/>
              </a:ext>
            </a:extLst>
          </p:cNvPr>
          <p:cNvSpPr txBox="1"/>
          <p:nvPr/>
        </p:nvSpPr>
        <p:spPr>
          <a:xfrm>
            <a:off x="314531" y="716601"/>
            <a:ext cx="11365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Дослідження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поляризації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світла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може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бути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цікавим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корисним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досвідом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може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допомогти</a:t>
            </a:r>
            <a:r>
              <a:rPr lang="ru-RU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нам :</a:t>
            </a:r>
            <a:endParaRPr lang="en-US" sz="28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1B0B085-B61E-4254-8E02-9B8F8E046277}"/>
              </a:ext>
            </a:extLst>
          </p:cNvPr>
          <p:cNvSpPr/>
          <p:nvPr/>
        </p:nvSpPr>
        <p:spPr>
          <a:xfrm>
            <a:off x="1026347" y="2108596"/>
            <a:ext cx="2043748" cy="20437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7A03A98-DAAE-43A4-BED9-158CEB083D5F}"/>
              </a:ext>
            </a:extLst>
          </p:cNvPr>
          <p:cNvSpPr/>
          <p:nvPr/>
        </p:nvSpPr>
        <p:spPr>
          <a:xfrm>
            <a:off x="3754126" y="2152449"/>
            <a:ext cx="2043748" cy="20437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E5DAD80-7C9A-4188-B5D4-85572D11CA52}"/>
              </a:ext>
            </a:extLst>
          </p:cNvPr>
          <p:cNvSpPr/>
          <p:nvPr/>
        </p:nvSpPr>
        <p:spPr>
          <a:xfrm>
            <a:off x="6481905" y="2108596"/>
            <a:ext cx="2043748" cy="20437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EFF40E2-B096-4A09-AFAA-F3485FC345A3}"/>
              </a:ext>
            </a:extLst>
          </p:cNvPr>
          <p:cNvSpPr/>
          <p:nvPr/>
        </p:nvSpPr>
        <p:spPr>
          <a:xfrm>
            <a:off x="9209684" y="2108596"/>
            <a:ext cx="2043748" cy="20437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F547F-9CF1-48B7-9FFE-70166FEB4D78}"/>
              </a:ext>
            </a:extLst>
          </p:cNvPr>
          <p:cNvSpPr txBox="1"/>
          <p:nvPr/>
        </p:nvSpPr>
        <p:spPr>
          <a:xfrm>
            <a:off x="741533" y="4304842"/>
            <a:ext cx="2602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Краще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зрозуміти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природу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світла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C9DA1-A5F1-4272-89C3-B874C31C739B}"/>
              </a:ext>
            </a:extLst>
          </p:cNvPr>
          <p:cNvSpPr txBox="1"/>
          <p:nvPr/>
        </p:nvSpPr>
        <p:spPr>
          <a:xfrm>
            <a:off x="9190618" y="4304842"/>
            <a:ext cx="2473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Зрозуміти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принцип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дії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лінзи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явища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заломлення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світла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756F1-A982-4498-B2F9-7C6BFAF835D7}"/>
              </a:ext>
            </a:extLst>
          </p:cNvPr>
          <p:cNvSpPr txBox="1"/>
          <p:nvPr/>
        </p:nvSpPr>
        <p:spPr>
          <a:xfrm>
            <a:off x="6314735" y="4304842"/>
            <a:ext cx="2378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Дізнатися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нові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технології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застосування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FBE6C-705C-4CBA-ADCB-60485C58D937}"/>
              </a:ext>
            </a:extLst>
          </p:cNvPr>
          <p:cNvSpPr txBox="1"/>
          <p:nvPr/>
        </p:nvSpPr>
        <p:spPr>
          <a:xfrm>
            <a:off x="3535809" y="4277831"/>
            <a:ext cx="2480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Зробити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цікаві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досліди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проєкти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44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12FFFD92-537F-4F97-8512-1B5FC67FE5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4187C-22D6-4C3A-AC4D-18C5CDE1CEF0}"/>
              </a:ext>
            </a:extLst>
          </p:cNvPr>
          <p:cNvSpPr txBox="1"/>
          <p:nvPr/>
        </p:nvSpPr>
        <p:spPr>
          <a:xfrm>
            <a:off x="1379062" y="2731673"/>
            <a:ext cx="9433875" cy="1394653"/>
          </a:xfrm>
          <a:custGeom>
            <a:avLst/>
            <a:gdLst/>
            <a:ahLst/>
            <a:cxnLst/>
            <a:rect l="l" t="t" r="r" b="b"/>
            <a:pathLst>
              <a:path w="9433875" h="1394653">
                <a:moveTo>
                  <a:pt x="9082097" y="941945"/>
                </a:moveTo>
                <a:cubicBezTo>
                  <a:pt x="9058543" y="941945"/>
                  <a:pt x="9038471" y="950239"/>
                  <a:pt x="9021882" y="966827"/>
                </a:cubicBezTo>
                <a:cubicBezTo>
                  <a:pt x="9005295" y="983415"/>
                  <a:pt x="8997000" y="1003487"/>
                  <a:pt x="8997000" y="1027042"/>
                </a:cubicBezTo>
                <a:cubicBezTo>
                  <a:pt x="8997000" y="1050597"/>
                  <a:pt x="9005295" y="1070669"/>
                  <a:pt x="9021882" y="1087257"/>
                </a:cubicBezTo>
                <a:cubicBezTo>
                  <a:pt x="9038471" y="1103845"/>
                  <a:pt x="9058543" y="1112139"/>
                  <a:pt x="9082097" y="1112139"/>
                </a:cubicBezTo>
                <a:cubicBezTo>
                  <a:pt x="9105653" y="1112139"/>
                  <a:pt x="9125808" y="1103762"/>
                  <a:pt x="9142561" y="1087008"/>
                </a:cubicBezTo>
                <a:cubicBezTo>
                  <a:pt x="9159316" y="1070254"/>
                  <a:pt x="9167692" y="1050265"/>
                  <a:pt x="9167692" y="1027042"/>
                </a:cubicBezTo>
                <a:cubicBezTo>
                  <a:pt x="9167692" y="1003487"/>
                  <a:pt x="9159316" y="983415"/>
                  <a:pt x="9142561" y="966827"/>
                </a:cubicBezTo>
                <a:cubicBezTo>
                  <a:pt x="9125808" y="950239"/>
                  <a:pt x="9105653" y="941945"/>
                  <a:pt x="9082097" y="941945"/>
                </a:cubicBezTo>
                <a:close/>
                <a:moveTo>
                  <a:pt x="6686217" y="777722"/>
                </a:moveTo>
                <a:lnTo>
                  <a:pt x="6715157" y="777722"/>
                </a:lnTo>
                <a:cubicBezTo>
                  <a:pt x="6770049" y="777722"/>
                  <a:pt x="6809304" y="786846"/>
                  <a:pt x="6832924" y="805093"/>
                </a:cubicBezTo>
                <a:cubicBezTo>
                  <a:pt x="6856544" y="823340"/>
                  <a:pt x="6868354" y="848222"/>
                  <a:pt x="6868354" y="879739"/>
                </a:cubicBezTo>
                <a:cubicBezTo>
                  <a:pt x="6868354" y="907608"/>
                  <a:pt x="6858292" y="928840"/>
                  <a:pt x="6838165" y="943438"/>
                </a:cubicBezTo>
                <a:cubicBezTo>
                  <a:pt x="6818039" y="958035"/>
                  <a:pt x="6779032" y="965334"/>
                  <a:pt x="6721145" y="965334"/>
                </a:cubicBezTo>
                <a:lnTo>
                  <a:pt x="6686217" y="965334"/>
                </a:lnTo>
                <a:close/>
                <a:moveTo>
                  <a:pt x="560386" y="560345"/>
                </a:moveTo>
                <a:lnTo>
                  <a:pt x="720246" y="967325"/>
                </a:lnTo>
                <a:lnTo>
                  <a:pt x="400028" y="967325"/>
                </a:lnTo>
                <a:close/>
                <a:moveTo>
                  <a:pt x="7432280" y="560252"/>
                </a:moveTo>
                <a:lnTo>
                  <a:pt x="7529912" y="811562"/>
                </a:lnTo>
                <a:lnTo>
                  <a:pt x="7334065" y="811562"/>
                </a:lnTo>
                <a:close/>
                <a:moveTo>
                  <a:pt x="5146280" y="560252"/>
                </a:moveTo>
                <a:lnTo>
                  <a:pt x="5243912" y="811562"/>
                </a:lnTo>
                <a:lnTo>
                  <a:pt x="5048065" y="811562"/>
                </a:lnTo>
                <a:close/>
                <a:moveTo>
                  <a:pt x="1285319" y="502525"/>
                </a:moveTo>
                <a:lnTo>
                  <a:pt x="1323521" y="502525"/>
                </a:lnTo>
                <a:lnTo>
                  <a:pt x="1323521" y="667743"/>
                </a:lnTo>
                <a:lnTo>
                  <a:pt x="1279861" y="667743"/>
                </a:lnTo>
                <a:cubicBezTo>
                  <a:pt x="1237524" y="667743"/>
                  <a:pt x="1206764" y="661771"/>
                  <a:pt x="1187579" y="649828"/>
                </a:cubicBezTo>
                <a:cubicBezTo>
                  <a:pt x="1168393" y="637884"/>
                  <a:pt x="1158801" y="616817"/>
                  <a:pt x="1158801" y="586627"/>
                </a:cubicBezTo>
                <a:cubicBezTo>
                  <a:pt x="1158801" y="566390"/>
                  <a:pt x="1163597" y="549387"/>
                  <a:pt x="1173190" y="535619"/>
                </a:cubicBezTo>
                <a:cubicBezTo>
                  <a:pt x="1182782" y="521850"/>
                  <a:pt x="1195186" y="512893"/>
                  <a:pt x="1210400" y="508746"/>
                </a:cubicBezTo>
                <a:cubicBezTo>
                  <a:pt x="1225615" y="504599"/>
                  <a:pt x="1250588" y="502525"/>
                  <a:pt x="1285319" y="502525"/>
                </a:cubicBezTo>
                <a:close/>
                <a:moveTo>
                  <a:pt x="6686217" y="499042"/>
                </a:moveTo>
                <a:lnTo>
                  <a:pt x="6722186" y="499042"/>
                </a:lnTo>
                <a:cubicBezTo>
                  <a:pt x="6754155" y="499042"/>
                  <a:pt x="6777966" y="505760"/>
                  <a:pt x="6793618" y="519196"/>
                </a:cubicBezTo>
                <a:cubicBezTo>
                  <a:pt x="6809271" y="532633"/>
                  <a:pt x="6817097" y="550797"/>
                  <a:pt x="6817097" y="573688"/>
                </a:cubicBezTo>
                <a:cubicBezTo>
                  <a:pt x="6817097" y="598239"/>
                  <a:pt x="6808854" y="617647"/>
                  <a:pt x="6792370" y="631913"/>
                </a:cubicBezTo>
                <a:cubicBezTo>
                  <a:pt x="6775885" y="646178"/>
                  <a:pt x="6750659" y="653311"/>
                  <a:pt x="6716689" y="653311"/>
                </a:cubicBezTo>
                <a:lnTo>
                  <a:pt x="6686217" y="653311"/>
                </a:lnTo>
                <a:close/>
                <a:moveTo>
                  <a:pt x="3526222" y="484112"/>
                </a:moveTo>
                <a:cubicBezTo>
                  <a:pt x="3595632" y="484112"/>
                  <a:pt x="3653087" y="508995"/>
                  <a:pt x="3698585" y="558759"/>
                </a:cubicBezTo>
                <a:cubicBezTo>
                  <a:pt x="3744084" y="608523"/>
                  <a:pt x="3766832" y="666748"/>
                  <a:pt x="3766832" y="733432"/>
                </a:cubicBezTo>
                <a:cubicBezTo>
                  <a:pt x="3766832" y="802770"/>
                  <a:pt x="3743667" y="861492"/>
                  <a:pt x="3697337" y="909598"/>
                </a:cubicBezTo>
                <a:cubicBezTo>
                  <a:pt x="3651007" y="957704"/>
                  <a:pt x="3594798" y="981756"/>
                  <a:pt x="3528710" y="981756"/>
                </a:cubicBezTo>
                <a:cubicBezTo>
                  <a:pt x="3463949" y="981756"/>
                  <a:pt x="3407324" y="959031"/>
                  <a:pt x="3358838" y="913579"/>
                </a:cubicBezTo>
                <a:cubicBezTo>
                  <a:pt x="3310352" y="868128"/>
                  <a:pt x="3286108" y="808410"/>
                  <a:pt x="3286108" y="734427"/>
                </a:cubicBezTo>
                <a:cubicBezTo>
                  <a:pt x="3286108" y="659781"/>
                  <a:pt x="3309771" y="599400"/>
                  <a:pt x="3357096" y="553285"/>
                </a:cubicBezTo>
                <a:cubicBezTo>
                  <a:pt x="3404422" y="507170"/>
                  <a:pt x="3460797" y="484112"/>
                  <a:pt x="3526222" y="484112"/>
                </a:cubicBezTo>
                <a:close/>
                <a:moveTo>
                  <a:pt x="8310788" y="366171"/>
                </a:moveTo>
                <a:lnTo>
                  <a:pt x="8570830" y="930211"/>
                </a:lnTo>
                <a:cubicBezTo>
                  <a:pt x="8556543" y="948075"/>
                  <a:pt x="8544251" y="960883"/>
                  <a:pt x="8533951" y="968635"/>
                </a:cubicBezTo>
                <a:cubicBezTo>
                  <a:pt x="8523651" y="976387"/>
                  <a:pt x="8510527" y="980264"/>
                  <a:pt x="8494582" y="980264"/>
                </a:cubicBezTo>
                <a:cubicBezTo>
                  <a:pt x="8459027" y="980264"/>
                  <a:pt x="8422976" y="959031"/>
                  <a:pt x="8386430" y="916565"/>
                </a:cubicBezTo>
                <a:lnTo>
                  <a:pt x="8294863" y="1008629"/>
                </a:lnTo>
                <a:cubicBezTo>
                  <a:pt x="8355969" y="1079626"/>
                  <a:pt x="8422725" y="1115125"/>
                  <a:pt x="8495126" y="1115125"/>
                </a:cubicBezTo>
                <a:cubicBezTo>
                  <a:pt x="8539629" y="1115125"/>
                  <a:pt x="8581557" y="1099949"/>
                  <a:pt x="8620910" y="1069598"/>
                </a:cubicBezTo>
                <a:cubicBezTo>
                  <a:pt x="8660263" y="1039247"/>
                  <a:pt x="8696711" y="979289"/>
                  <a:pt x="8730255" y="889723"/>
                </a:cubicBezTo>
                <a:lnTo>
                  <a:pt x="8925130" y="366171"/>
                </a:lnTo>
                <a:lnTo>
                  <a:pt x="8781816" y="366171"/>
                </a:lnTo>
                <a:lnTo>
                  <a:pt x="8640602" y="774363"/>
                </a:lnTo>
                <a:lnTo>
                  <a:pt x="8468090" y="366171"/>
                </a:lnTo>
                <a:close/>
                <a:moveTo>
                  <a:pt x="7889403" y="366171"/>
                </a:moveTo>
                <a:lnTo>
                  <a:pt x="7889403" y="1098205"/>
                </a:lnTo>
                <a:lnTo>
                  <a:pt x="8027749" y="1098205"/>
                </a:lnTo>
                <a:lnTo>
                  <a:pt x="8027749" y="502525"/>
                </a:lnTo>
                <a:lnTo>
                  <a:pt x="8252683" y="502525"/>
                </a:lnTo>
                <a:lnTo>
                  <a:pt x="8252683" y="366171"/>
                </a:lnTo>
                <a:close/>
                <a:moveTo>
                  <a:pt x="7360752" y="366171"/>
                </a:moveTo>
                <a:lnTo>
                  <a:pt x="7078455" y="1098205"/>
                </a:lnTo>
                <a:lnTo>
                  <a:pt x="7223269" y="1098205"/>
                </a:lnTo>
                <a:lnTo>
                  <a:pt x="7282823" y="947419"/>
                </a:lnTo>
                <a:lnTo>
                  <a:pt x="7581527" y="947419"/>
                </a:lnTo>
                <a:lnTo>
                  <a:pt x="7638803" y="1098205"/>
                </a:lnTo>
                <a:lnTo>
                  <a:pt x="7783617" y="1098205"/>
                </a:lnTo>
                <a:lnTo>
                  <a:pt x="7502067" y="366171"/>
                </a:lnTo>
                <a:close/>
                <a:moveTo>
                  <a:pt x="6546876" y="366171"/>
                </a:moveTo>
                <a:lnTo>
                  <a:pt x="6546876" y="1098205"/>
                </a:lnTo>
                <a:lnTo>
                  <a:pt x="6752131" y="1098205"/>
                </a:lnTo>
                <a:cubicBezTo>
                  <a:pt x="6811247" y="1098205"/>
                  <a:pt x="6857577" y="1089828"/>
                  <a:pt x="6891121" y="1073074"/>
                </a:cubicBezTo>
                <a:cubicBezTo>
                  <a:pt x="6924665" y="1056320"/>
                  <a:pt x="6952066" y="1031023"/>
                  <a:pt x="6973322" y="997183"/>
                </a:cubicBezTo>
                <a:cubicBezTo>
                  <a:pt x="6994578" y="963344"/>
                  <a:pt x="7005206" y="925854"/>
                  <a:pt x="7005206" y="884716"/>
                </a:cubicBezTo>
                <a:cubicBezTo>
                  <a:pt x="7005206" y="841919"/>
                  <a:pt x="6994922" y="804844"/>
                  <a:pt x="6974352" y="773492"/>
                </a:cubicBezTo>
                <a:cubicBezTo>
                  <a:pt x="6953783" y="742141"/>
                  <a:pt x="6921270" y="716015"/>
                  <a:pt x="6876814" y="695114"/>
                </a:cubicBezTo>
                <a:cubicBezTo>
                  <a:pt x="6903355" y="675208"/>
                  <a:pt x="6922514" y="653892"/>
                  <a:pt x="6934292" y="631166"/>
                </a:cubicBezTo>
                <a:cubicBezTo>
                  <a:pt x="6946070" y="608440"/>
                  <a:pt x="6951958" y="583144"/>
                  <a:pt x="6951958" y="555275"/>
                </a:cubicBezTo>
                <a:cubicBezTo>
                  <a:pt x="6951958" y="512478"/>
                  <a:pt x="6939004" y="475321"/>
                  <a:pt x="6913095" y="443803"/>
                </a:cubicBezTo>
                <a:cubicBezTo>
                  <a:pt x="6887187" y="412286"/>
                  <a:pt x="6852308" y="390721"/>
                  <a:pt x="6808458" y="379109"/>
                </a:cubicBezTo>
                <a:cubicBezTo>
                  <a:pt x="6777568" y="370484"/>
                  <a:pt x="6728739" y="366171"/>
                  <a:pt x="6661972" y="366171"/>
                </a:cubicBezTo>
                <a:close/>
                <a:moveTo>
                  <a:pt x="5834288" y="366171"/>
                </a:moveTo>
                <a:lnTo>
                  <a:pt x="6094331" y="930211"/>
                </a:lnTo>
                <a:cubicBezTo>
                  <a:pt x="6080044" y="948075"/>
                  <a:pt x="6067751" y="960883"/>
                  <a:pt x="6057450" y="968635"/>
                </a:cubicBezTo>
                <a:cubicBezTo>
                  <a:pt x="6047150" y="976387"/>
                  <a:pt x="6034027" y="980264"/>
                  <a:pt x="6018082" y="980264"/>
                </a:cubicBezTo>
                <a:cubicBezTo>
                  <a:pt x="5982527" y="980264"/>
                  <a:pt x="5946476" y="959031"/>
                  <a:pt x="5909930" y="916565"/>
                </a:cubicBezTo>
                <a:lnTo>
                  <a:pt x="5818364" y="1008629"/>
                </a:lnTo>
                <a:cubicBezTo>
                  <a:pt x="5879470" y="1079626"/>
                  <a:pt x="5946225" y="1115125"/>
                  <a:pt x="6018626" y="1115125"/>
                </a:cubicBezTo>
                <a:cubicBezTo>
                  <a:pt x="6063130" y="1115125"/>
                  <a:pt x="6105057" y="1099949"/>
                  <a:pt x="6144410" y="1069598"/>
                </a:cubicBezTo>
                <a:cubicBezTo>
                  <a:pt x="6183762" y="1039247"/>
                  <a:pt x="6220211" y="979289"/>
                  <a:pt x="6253755" y="889723"/>
                </a:cubicBezTo>
                <a:lnTo>
                  <a:pt x="6448630" y="366171"/>
                </a:lnTo>
                <a:lnTo>
                  <a:pt x="6305316" y="366171"/>
                </a:lnTo>
                <a:lnTo>
                  <a:pt x="6164102" y="774363"/>
                </a:lnTo>
                <a:lnTo>
                  <a:pt x="5991590" y="366171"/>
                </a:lnTo>
                <a:close/>
                <a:moveTo>
                  <a:pt x="5074752" y="366171"/>
                </a:moveTo>
                <a:lnTo>
                  <a:pt x="4792455" y="1098205"/>
                </a:lnTo>
                <a:lnTo>
                  <a:pt x="4937270" y="1098205"/>
                </a:lnTo>
                <a:lnTo>
                  <a:pt x="4996824" y="947419"/>
                </a:lnTo>
                <a:lnTo>
                  <a:pt x="5295526" y="947419"/>
                </a:lnTo>
                <a:lnTo>
                  <a:pt x="5352803" y="1098205"/>
                </a:lnTo>
                <a:lnTo>
                  <a:pt x="5497617" y="1098205"/>
                </a:lnTo>
                <a:lnTo>
                  <a:pt x="5216067" y="366171"/>
                </a:lnTo>
                <a:close/>
                <a:moveTo>
                  <a:pt x="2205264" y="366171"/>
                </a:moveTo>
                <a:lnTo>
                  <a:pt x="2465306" y="930211"/>
                </a:lnTo>
                <a:cubicBezTo>
                  <a:pt x="2451020" y="948075"/>
                  <a:pt x="2438726" y="960883"/>
                  <a:pt x="2428426" y="968635"/>
                </a:cubicBezTo>
                <a:cubicBezTo>
                  <a:pt x="2418126" y="976387"/>
                  <a:pt x="2405003" y="980264"/>
                  <a:pt x="2389057" y="980264"/>
                </a:cubicBezTo>
                <a:cubicBezTo>
                  <a:pt x="2353502" y="980264"/>
                  <a:pt x="2317451" y="959031"/>
                  <a:pt x="2280906" y="916565"/>
                </a:cubicBezTo>
                <a:lnTo>
                  <a:pt x="2189339" y="1008629"/>
                </a:lnTo>
                <a:cubicBezTo>
                  <a:pt x="2250446" y="1079626"/>
                  <a:pt x="2317200" y="1115125"/>
                  <a:pt x="2389602" y="1115125"/>
                </a:cubicBezTo>
                <a:cubicBezTo>
                  <a:pt x="2434105" y="1115125"/>
                  <a:pt x="2476033" y="1099949"/>
                  <a:pt x="2515386" y="1069598"/>
                </a:cubicBezTo>
                <a:cubicBezTo>
                  <a:pt x="2554738" y="1039247"/>
                  <a:pt x="2591187" y="979289"/>
                  <a:pt x="2624731" y="889723"/>
                </a:cubicBezTo>
                <a:lnTo>
                  <a:pt x="2819605" y="366171"/>
                </a:lnTo>
                <a:lnTo>
                  <a:pt x="2676292" y="366171"/>
                </a:lnTo>
                <a:lnTo>
                  <a:pt x="2535078" y="774363"/>
                </a:lnTo>
                <a:lnTo>
                  <a:pt x="2362566" y="366171"/>
                </a:lnTo>
                <a:close/>
                <a:moveTo>
                  <a:pt x="1632972" y="366171"/>
                </a:moveTo>
                <a:lnTo>
                  <a:pt x="1632972" y="1098205"/>
                </a:lnTo>
                <a:lnTo>
                  <a:pt x="1773805" y="1098205"/>
                </a:lnTo>
                <a:lnTo>
                  <a:pt x="1773805" y="772956"/>
                </a:lnTo>
                <a:lnTo>
                  <a:pt x="1999479" y="1098205"/>
                </a:lnTo>
                <a:lnTo>
                  <a:pt x="2164705" y="1098205"/>
                </a:lnTo>
                <a:lnTo>
                  <a:pt x="1884212" y="692874"/>
                </a:lnTo>
                <a:lnTo>
                  <a:pt x="2139838" y="366171"/>
                </a:lnTo>
                <a:lnTo>
                  <a:pt x="1972528" y="366171"/>
                </a:lnTo>
                <a:lnTo>
                  <a:pt x="1773805" y="618538"/>
                </a:lnTo>
                <a:lnTo>
                  <a:pt x="1773805" y="366171"/>
                </a:lnTo>
                <a:close/>
                <a:moveTo>
                  <a:pt x="1315224" y="366171"/>
                </a:moveTo>
                <a:cubicBezTo>
                  <a:pt x="1248613" y="368493"/>
                  <a:pt x="1208016" y="370318"/>
                  <a:pt x="1193434" y="371645"/>
                </a:cubicBezTo>
                <a:cubicBezTo>
                  <a:pt x="1178852" y="372972"/>
                  <a:pt x="1159217" y="378033"/>
                  <a:pt x="1134529" y="386827"/>
                </a:cubicBezTo>
                <a:cubicBezTo>
                  <a:pt x="1109841" y="395621"/>
                  <a:pt x="1088135" y="409227"/>
                  <a:pt x="1069411" y="427645"/>
                </a:cubicBezTo>
                <a:cubicBezTo>
                  <a:pt x="1050687" y="446063"/>
                  <a:pt x="1036272" y="468547"/>
                  <a:pt x="1026163" y="495096"/>
                </a:cubicBezTo>
                <a:cubicBezTo>
                  <a:pt x="1016055" y="521644"/>
                  <a:pt x="1011001" y="552839"/>
                  <a:pt x="1011001" y="588680"/>
                </a:cubicBezTo>
                <a:cubicBezTo>
                  <a:pt x="1011001" y="689235"/>
                  <a:pt x="1059018" y="753283"/>
                  <a:pt x="1155053" y="780825"/>
                </a:cubicBezTo>
                <a:lnTo>
                  <a:pt x="989353" y="1098205"/>
                </a:lnTo>
                <a:lnTo>
                  <a:pt x="1141585" y="1098205"/>
                </a:lnTo>
                <a:lnTo>
                  <a:pt x="1288686" y="803600"/>
                </a:lnTo>
                <a:lnTo>
                  <a:pt x="1323521" y="803600"/>
                </a:lnTo>
                <a:lnTo>
                  <a:pt x="1323521" y="1098205"/>
                </a:lnTo>
                <a:lnTo>
                  <a:pt x="1462861" y="1098205"/>
                </a:lnTo>
                <a:lnTo>
                  <a:pt x="1462861" y="366171"/>
                </a:lnTo>
                <a:close/>
                <a:moveTo>
                  <a:pt x="488780" y="366171"/>
                </a:moveTo>
                <a:lnTo>
                  <a:pt x="254211" y="967325"/>
                </a:lnTo>
                <a:lnTo>
                  <a:pt x="173219" y="967325"/>
                </a:lnTo>
                <a:lnTo>
                  <a:pt x="173219" y="1207687"/>
                </a:lnTo>
                <a:lnTo>
                  <a:pt x="308081" y="1207687"/>
                </a:lnTo>
                <a:lnTo>
                  <a:pt x="308081" y="1098205"/>
                </a:lnTo>
                <a:lnTo>
                  <a:pt x="811697" y="1098205"/>
                </a:lnTo>
                <a:lnTo>
                  <a:pt x="811697" y="1207687"/>
                </a:lnTo>
                <a:lnTo>
                  <a:pt x="946558" y="1207687"/>
                </a:lnTo>
                <a:lnTo>
                  <a:pt x="946558" y="967325"/>
                </a:lnTo>
                <a:lnTo>
                  <a:pt x="865069" y="967325"/>
                </a:lnTo>
                <a:lnTo>
                  <a:pt x="629613" y="366171"/>
                </a:lnTo>
                <a:close/>
                <a:moveTo>
                  <a:pt x="9013423" y="347758"/>
                </a:moveTo>
                <a:lnTo>
                  <a:pt x="9013423" y="882725"/>
                </a:lnTo>
                <a:lnTo>
                  <a:pt x="9150772" y="882725"/>
                </a:lnTo>
                <a:lnTo>
                  <a:pt x="9150772" y="347758"/>
                </a:lnTo>
                <a:close/>
                <a:moveTo>
                  <a:pt x="3526968" y="347758"/>
                </a:moveTo>
                <a:cubicBezTo>
                  <a:pt x="3452653" y="347758"/>
                  <a:pt x="3382236" y="369110"/>
                  <a:pt x="3315718" y="411814"/>
                </a:cubicBezTo>
                <a:cubicBezTo>
                  <a:pt x="3249199" y="454518"/>
                  <a:pt x="3194044" y="531534"/>
                  <a:pt x="3150251" y="642861"/>
                </a:cubicBezTo>
                <a:lnTo>
                  <a:pt x="3055699" y="642861"/>
                </a:lnTo>
                <a:lnTo>
                  <a:pt x="3055699" y="366171"/>
                </a:lnTo>
                <a:lnTo>
                  <a:pt x="2917354" y="366171"/>
                </a:lnTo>
                <a:lnTo>
                  <a:pt x="2917354" y="1098205"/>
                </a:lnTo>
                <a:lnTo>
                  <a:pt x="3055699" y="1098205"/>
                </a:lnTo>
                <a:lnTo>
                  <a:pt x="3055699" y="777722"/>
                </a:lnTo>
                <a:lnTo>
                  <a:pt x="3150251" y="777722"/>
                </a:lnTo>
                <a:cubicBezTo>
                  <a:pt x="3158214" y="881232"/>
                  <a:pt x="3199932" y="963592"/>
                  <a:pt x="3275409" y="1024803"/>
                </a:cubicBezTo>
                <a:cubicBezTo>
                  <a:pt x="3350885" y="1086013"/>
                  <a:pt x="3435235" y="1116618"/>
                  <a:pt x="3528461" y="1116618"/>
                </a:cubicBezTo>
                <a:cubicBezTo>
                  <a:pt x="3632966" y="1116618"/>
                  <a:pt x="3722044" y="1079626"/>
                  <a:pt x="3795696" y="1005643"/>
                </a:cubicBezTo>
                <a:cubicBezTo>
                  <a:pt x="3869347" y="931660"/>
                  <a:pt x="3906172" y="841255"/>
                  <a:pt x="3906172" y="734427"/>
                </a:cubicBezTo>
                <a:cubicBezTo>
                  <a:pt x="3906172" y="624282"/>
                  <a:pt x="3868186" y="532301"/>
                  <a:pt x="3792212" y="458484"/>
                </a:cubicBezTo>
                <a:cubicBezTo>
                  <a:pt x="3716238" y="384666"/>
                  <a:pt x="3627823" y="347758"/>
                  <a:pt x="3526968" y="347758"/>
                </a:cubicBezTo>
                <a:close/>
                <a:moveTo>
                  <a:pt x="4469909" y="346265"/>
                </a:moveTo>
                <a:cubicBezTo>
                  <a:pt x="4444991" y="346265"/>
                  <a:pt x="4417745" y="350163"/>
                  <a:pt x="4388172" y="357960"/>
                </a:cubicBezTo>
                <a:cubicBezTo>
                  <a:pt x="4358598" y="365756"/>
                  <a:pt x="4321715" y="389560"/>
                  <a:pt x="4277523" y="429372"/>
                </a:cubicBezTo>
                <a:lnTo>
                  <a:pt x="4359634" y="520938"/>
                </a:lnTo>
                <a:cubicBezTo>
                  <a:pt x="4392593" y="490084"/>
                  <a:pt x="4424717" y="474657"/>
                  <a:pt x="4456007" y="474657"/>
                </a:cubicBezTo>
                <a:cubicBezTo>
                  <a:pt x="4482304" y="474657"/>
                  <a:pt x="4503442" y="482288"/>
                  <a:pt x="4519421" y="497549"/>
                </a:cubicBezTo>
                <a:cubicBezTo>
                  <a:pt x="4535400" y="512810"/>
                  <a:pt x="4543389" y="533545"/>
                  <a:pt x="4543389" y="559754"/>
                </a:cubicBezTo>
                <a:cubicBezTo>
                  <a:pt x="4543389" y="588286"/>
                  <a:pt x="4533851" y="611012"/>
                  <a:pt x="4514775" y="627932"/>
                </a:cubicBezTo>
                <a:cubicBezTo>
                  <a:pt x="4495699" y="644851"/>
                  <a:pt x="4467748" y="653311"/>
                  <a:pt x="4430922" y="653311"/>
                </a:cubicBezTo>
                <a:lnTo>
                  <a:pt x="4401063" y="653311"/>
                </a:lnTo>
                <a:lnTo>
                  <a:pt x="4401063" y="777722"/>
                </a:lnTo>
                <a:lnTo>
                  <a:pt x="4430922" y="777722"/>
                </a:lnTo>
                <a:cubicBezTo>
                  <a:pt x="4492962" y="777722"/>
                  <a:pt x="4533851" y="787675"/>
                  <a:pt x="4553591" y="807581"/>
                </a:cubicBezTo>
                <a:cubicBezTo>
                  <a:pt x="4573331" y="827487"/>
                  <a:pt x="4583201" y="852535"/>
                  <a:pt x="4583201" y="882725"/>
                </a:cubicBezTo>
                <a:cubicBezTo>
                  <a:pt x="4583201" y="913579"/>
                  <a:pt x="4573057" y="938296"/>
                  <a:pt x="4552767" y="956874"/>
                </a:cubicBezTo>
                <a:cubicBezTo>
                  <a:pt x="4532478" y="975453"/>
                  <a:pt x="4505866" y="984742"/>
                  <a:pt x="4472934" y="984742"/>
                </a:cubicBezTo>
                <a:cubicBezTo>
                  <a:pt x="4423372" y="984742"/>
                  <a:pt x="4380131" y="959031"/>
                  <a:pt x="4343212" y="907608"/>
                </a:cubicBezTo>
                <a:lnTo>
                  <a:pt x="4236716" y="985738"/>
                </a:lnTo>
                <a:cubicBezTo>
                  <a:pt x="4278902" y="1040147"/>
                  <a:pt x="4317933" y="1075562"/>
                  <a:pt x="4353810" y="1091985"/>
                </a:cubicBezTo>
                <a:cubicBezTo>
                  <a:pt x="4389688" y="1108407"/>
                  <a:pt x="4430217" y="1116618"/>
                  <a:pt x="4475399" y="1116618"/>
                </a:cubicBezTo>
                <a:cubicBezTo>
                  <a:pt x="4547148" y="1116618"/>
                  <a:pt x="4605861" y="1095966"/>
                  <a:pt x="4651538" y="1054661"/>
                </a:cubicBezTo>
                <a:cubicBezTo>
                  <a:pt x="4697214" y="1013357"/>
                  <a:pt x="4720053" y="958699"/>
                  <a:pt x="4720053" y="890688"/>
                </a:cubicBezTo>
                <a:cubicBezTo>
                  <a:pt x="4720053" y="798458"/>
                  <a:pt x="4677256" y="733266"/>
                  <a:pt x="4591661" y="695114"/>
                </a:cubicBezTo>
                <a:cubicBezTo>
                  <a:pt x="4633463" y="667245"/>
                  <a:pt x="4658926" y="640870"/>
                  <a:pt x="4668049" y="615988"/>
                </a:cubicBezTo>
                <a:cubicBezTo>
                  <a:pt x="4677173" y="591106"/>
                  <a:pt x="4681735" y="565560"/>
                  <a:pt x="4681735" y="539351"/>
                </a:cubicBezTo>
                <a:cubicBezTo>
                  <a:pt x="4681735" y="480297"/>
                  <a:pt x="4661383" y="433353"/>
                  <a:pt x="4620680" y="398518"/>
                </a:cubicBezTo>
                <a:cubicBezTo>
                  <a:pt x="4579977" y="363683"/>
                  <a:pt x="4529720" y="346265"/>
                  <a:pt x="4469909" y="346265"/>
                </a:cubicBezTo>
                <a:close/>
                <a:moveTo>
                  <a:pt x="232447" y="0"/>
                </a:moveTo>
                <a:lnTo>
                  <a:pt x="9201428" y="0"/>
                </a:lnTo>
                <a:cubicBezTo>
                  <a:pt x="9329805" y="0"/>
                  <a:pt x="9433875" y="104070"/>
                  <a:pt x="9433875" y="232447"/>
                </a:cubicBezTo>
                <a:lnTo>
                  <a:pt x="9433875" y="1162206"/>
                </a:lnTo>
                <a:cubicBezTo>
                  <a:pt x="9433875" y="1290583"/>
                  <a:pt x="9329805" y="1394653"/>
                  <a:pt x="9201428" y="1394653"/>
                </a:cubicBezTo>
                <a:lnTo>
                  <a:pt x="232447" y="1394653"/>
                </a:lnTo>
                <a:cubicBezTo>
                  <a:pt x="104070" y="1394653"/>
                  <a:pt x="0" y="1290583"/>
                  <a:pt x="0" y="1162206"/>
                </a:cubicBezTo>
                <a:lnTo>
                  <a:pt x="0" y="232447"/>
                </a:lnTo>
                <a:cubicBezTo>
                  <a:pt x="0" y="104070"/>
                  <a:pt x="104070" y="0"/>
                  <a:pt x="23244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uk-UA" sz="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3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46377D83-2E4C-4504-8674-28D2D278EF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3EC7CD9-0DC3-4827-B4E2-91EFC32C0140}"/>
              </a:ext>
            </a:extLst>
          </p:cNvPr>
          <p:cNvSpPr/>
          <p:nvPr/>
        </p:nvSpPr>
        <p:spPr>
          <a:xfrm>
            <a:off x="4352925" y="1685925"/>
            <a:ext cx="3486150" cy="34861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F97619A-0733-42C0-B00B-F7CB5B0EE201}"/>
              </a:ext>
            </a:extLst>
          </p:cNvPr>
          <p:cNvSpPr/>
          <p:nvPr/>
        </p:nvSpPr>
        <p:spPr>
          <a:xfrm>
            <a:off x="4572000" y="1905000"/>
            <a:ext cx="3048000" cy="304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DB6745C-55A1-4F8F-A2EC-7651DFD22317}"/>
              </a:ext>
            </a:extLst>
          </p:cNvPr>
          <p:cNvSpPr/>
          <p:nvPr/>
        </p:nvSpPr>
        <p:spPr>
          <a:xfrm>
            <a:off x="3895725" y="1228725"/>
            <a:ext cx="1352550" cy="1352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7E69ABA-3B38-4071-9DCA-394100BB9442}"/>
              </a:ext>
            </a:extLst>
          </p:cNvPr>
          <p:cNvSpPr/>
          <p:nvPr/>
        </p:nvSpPr>
        <p:spPr>
          <a:xfrm>
            <a:off x="6943725" y="1228725"/>
            <a:ext cx="1352550" cy="1352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4C30890-2D9A-4BE9-AF62-A38631870E9C}"/>
              </a:ext>
            </a:extLst>
          </p:cNvPr>
          <p:cNvSpPr/>
          <p:nvPr/>
        </p:nvSpPr>
        <p:spPr>
          <a:xfrm>
            <a:off x="6943725" y="4276726"/>
            <a:ext cx="1352550" cy="1352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5124EF1-E3B6-48BE-AEF4-5C367D343E05}"/>
              </a:ext>
            </a:extLst>
          </p:cNvPr>
          <p:cNvSpPr/>
          <p:nvPr/>
        </p:nvSpPr>
        <p:spPr>
          <a:xfrm>
            <a:off x="3895725" y="4276726"/>
            <a:ext cx="1352550" cy="1352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B9416-021C-41DA-B6A9-7B72FDED54FA}"/>
              </a:ext>
            </a:extLst>
          </p:cNvPr>
          <p:cNvSpPr txBox="1"/>
          <p:nvPr/>
        </p:nvSpPr>
        <p:spPr>
          <a:xfrm>
            <a:off x="4601039" y="2885628"/>
            <a:ext cx="2989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МЕТА</a:t>
            </a:r>
          </a:p>
          <a:p>
            <a:pPr algn="ctr"/>
            <a:r>
              <a:rPr lang="uk-UA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ДОСЛІДЖЕНЬ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284C0-86EF-4502-BF54-406764A41FBF}"/>
              </a:ext>
            </a:extLst>
          </p:cNvPr>
          <p:cNvSpPr txBox="1"/>
          <p:nvPr/>
        </p:nvSpPr>
        <p:spPr>
          <a:xfrm>
            <a:off x="460013" y="781614"/>
            <a:ext cx="3219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Розробляти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нові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оптичні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технології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пристрої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різних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галузей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включаючи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медицину,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комунікації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фотографію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, науку про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матеріали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інші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95BA6-3BBB-4E5B-9B52-967E7648C0CC}"/>
              </a:ext>
            </a:extLst>
          </p:cNvPr>
          <p:cNvSpPr txBox="1"/>
          <p:nvPr/>
        </p:nvSpPr>
        <p:spPr>
          <a:xfrm>
            <a:off x="8634411" y="935502"/>
            <a:ext cx="3219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Покращити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роботу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існуючих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оптичних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пристроїв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та систем, таких як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лінзи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мікроскопи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телескопи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інші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E82C6-FC99-4FBB-93E4-1D75079232DB}"/>
              </a:ext>
            </a:extLst>
          </p:cNvPr>
          <p:cNvSpPr txBox="1"/>
          <p:nvPr/>
        </p:nvSpPr>
        <p:spPr>
          <a:xfrm>
            <a:off x="338137" y="3809997"/>
            <a:ext cx="3219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Вдосконалювати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наші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знання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світло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його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властивості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може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призвести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відкриття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нових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закономірностей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додаткових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застосувань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91858-3D6E-4CAE-9512-6FC32FB997B4}"/>
              </a:ext>
            </a:extLst>
          </p:cNvPr>
          <p:cNvSpPr txBox="1"/>
          <p:nvPr/>
        </p:nvSpPr>
        <p:spPr>
          <a:xfrm>
            <a:off x="8634412" y="3675726"/>
            <a:ext cx="3219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ct val="0"/>
              </a:spcAft>
              <a:buClr>
                <a:srgbClr val="009FE9"/>
              </a:buClr>
            </a:pPr>
            <a:r>
              <a:rPr lang="ru-RU" sz="2000">
                <a:solidFill>
                  <a:schemeClr val="bg1"/>
                </a:solidFill>
                <a:latin typeface="Century Gothic" panose="020B0502020202020204" pitchFamily="34" charset="0"/>
                <a:ea typeface="VTB Group Cond Book" panose="020B0506050504020204" pitchFamily="34" charset="77"/>
              </a:rPr>
              <a:t>Отже, мета цих досліджень полягає в розширенні нашого знання про оптичні явища та їх використання для створення нових технологій та розвитку науки.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VTB Group Cond Book" panose="020B050605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581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75B815D-3F9B-4DBB-B212-D8F62A899DAC}"/>
              </a:ext>
            </a:extLst>
          </p:cNvPr>
          <p:cNvSpPr txBox="1"/>
          <p:nvPr/>
        </p:nvSpPr>
        <p:spPr>
          <a:xfrm>
            <a:off x="2882498" y="407041"/>
            <a:ext cx="598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/>
                <a:latin typeface="Century Gothic" panose="020B0502020202020204" pitchFamily="34" charset="0"/>
              </a:rPr>
              <a:t>Об’єкт досліджень</a:t>
            </a:r>
            <a:endParaRPr lang="en-US" sz="3200" b="1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247C24-DB34-4624-88A1-4D19DF35521F}"/>
              </a:ext>
            </a:extLst>
          </p:cNvPr>
          <p:cNvSpPr txBox="1"/>
          <p:nvPr/>
        </p:nvSpPr>
        <p:spPr>
          <a:xfrm>
            <a:off x="4191045" y="1403640"/>
            <a:ext cx="3371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Об'єктом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досліджень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є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оптичні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явища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оптичні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елементи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такі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як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дзеркала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призми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інші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оптичні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пристрої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3FF16B-9605-4E65-81AF-BB8B8E9F0BD1}"/>
              </a:ext>
            </a:extLst>
          </p:cNvPr>
          <p:cNvSpPr txBox="1"/>
          <p:nvPr/>
        </p:nvSpPr>
        <p:spPr>
          <a:xfrm>
            <a:off x="4078555" y="4064735"/>
            <a:ext cx="342354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Д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осліджується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поведінка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при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взаємодії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об'єктами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а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також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властивості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322D73-0662-49C2-9F70-BCD47ADCB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7"/>
          <a:stretch/>
        </p:blipFill>
        <p:spPr>
          <a:xfrm>
            <a:off x="2052366" y="1403640"/>
            <a:ext cx="2026189" cy="4041998"/>
          </a:xfrm>
          <a:prstGeom prst="rect">
            <a:avLst/>
          </a:prstGeom>
        </p:spPr>
      </p:pic>
      <p:sp>
        <p:nvSpPr>
          <p:cNvPr id="13" name="Oval 159">
            <a:extLst>
              <a:ext uri="{FF2B5EF4-FFF2-40B4-BE49-F238E27FC236}">
                <a16:creationId xmlns:a16="http://schemas.microsoft.com/office/drawing/2014/main" id="{EDB94A98-4FFB-4E1E-9C4F-887541FEE5A3}"/>
              </a:ext>
            </a:extLst>
          </p:cNvPr>
          <p:cNvSpPr/>
          <p:nvPr/>
        </p:nvSpPr>
        <p:spPr>
          <a:xfrm rot="18900000" flipV="1">
            <a:off x="432914" y="2028073"/>
            <a:ext cx="2793131" cy="2793131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252B3B"/>
            </a:solidFill>
            <a:prstDash val="solid"/>
            <a:miter lim="800000"/>
          </a:ln>
          <a:effectLst>
            <a:outerShdw sx="1000" sy="1000" algn="ctr" rotWithShape="0">
              <a:schemeClr val="bg1">
                <a:lumMod val="8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lt1"/>
              </a:solidFill>
            </a:endParaRPr>
          </a:p>
        </p:txBody>
      </p:sp>
      <p:pic>
        <p:nvPicPr>
          <p:cNvPr id="15" name="Picture 2" descr="Набор зеркал (выпуклое и вогнутое) - купить в B-Pro">
            <a:extLst>
              <a:ext uri="{FF2B5EF4-FFF2-40B4-BE49-F238E27FC236}">
                <a16:creationId xmlns:a16="http://schemas.microsoft.com/office/drawing/2014/main" id="{FC1E7866-FDEA-433D-8E3A-A0B11486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0" y="2487511"/>
            <a:ext cx="1759357" cy="17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91E16D-C7F2-47A6-951F-673CDD205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294" y="3945246"/>
            <a:ext cx="3666836" cy="177786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A2FCEC-CFE1-4A63-A50D-6F20953CE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294" y="1330318"/>
            <a:ext cx="3654365" cy="177785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833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1D4FD0B7-E0E7-4CB0-AE7E-06C1E0C1E8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78C42-FE2E-4812-ACBF-F7D3DA9A25CE}"/>
              </a:ext>
            </a:extLst>
          </p:cNvPr>
          <p:cNvSpPr txBox="1"/>
          <p:nvPr/>
        </p:nvSpPr>
        <p:spPr>
          <a:xfrm>
            <a:off x="103908" y="166255"/>
            <a:ext cx="7248237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ДОСЛІД 1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Дослідження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переломлення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через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ВСТУП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Переломлення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явище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яке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відбувається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коли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світловий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промінь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проходить з одного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середовища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інше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різною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оптичною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густиною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межі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розділу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двох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середовищ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промінь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змінює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свій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напрямок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оптичні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прилади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виготовлені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прозорого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матеріалу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такі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як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скло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або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пластик,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мають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одну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або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кілька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сферичних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поверхонь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поверхні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заломлюють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змушуючи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промені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сходитися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або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розходитися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ВИДИ ЛІНЗ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Існує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два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основних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типи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Збиральні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товсті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центрі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і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тонкі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по краях. Вони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збирають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паралельні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промені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одній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точці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яка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називається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фокусом.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Розсіювальні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тонкі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центрі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і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товсті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по краях. Вони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розсіюють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паралельні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промені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ніби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вони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розходяться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однієї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точки,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яка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називається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фокусом.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B47B71-77EA-4E86-9691-626FFE3FA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369" y="631203"/>
            <a:ext cx="3907407" cy="22650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E10CC0-F98E-41E5-B7AD-C9579F2D8B4E}"/>
              </a:ext>
            </a:extLst>
          </p:cNvPr>
          <p:cNvSpPr txBox="1"/>
          <p:nvPr/>
        </p:nvSpPr>
        <p:spPr>
          <a:xfrm>
            <a:off x="8094369" y="2951694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1.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Збиральна лінза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BBFCC1-C175-4EC1-A711-D0661946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"/>
          <a:stretch/>
        </p:blipFill>
        <p:spPr>
          <a:xfrm>
            <a:off x="7818369" y="3872874"/>
            <a:ext cx="3907407" cy="22650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870DA5-0B68-4FA1-B2FD-D6E309752553}"/>
              </a:ext>
            </a:extLst>
          </p:cNvPr>
          <p:cNvSpPr txBox="1"/>
          <p:nvPr/>
        </p:nvSpPr>
        <p:spPr>
          <a:xfrm>
            <a:off x="7970136" y="6157310"/>
            <a:ext cx="3603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2.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Розсіювальна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лінза</a:t>
            </a:r>
          </a:p>
        </p:txBody>
      </p:sp>
    </p:spTree>
    <p:extLst>
      <p:ext uri="{BB962C8B-B14F-4D97-AF65-F5344CB8AC3E}">
        <p14:creationId xmlns:p14="http://schemas.microsoft.com/office/powerpoint/2010/main" val="390806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58BAEB7-1EFB-4D7A-BA69-A0924E91695C}"/>
              </a:ext>
            </a:extLst>
          </p:cNvPr>
          <p:cNvSpPr/>
          <p:nvPr/>
        </p:nvSpPr>
        <p:spPr>
          <a:xfrm>
            <a:off x="5143501" y="0"/>
            <a:ext cx="70485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2F7EC-AE83-4A85-90F5-8984C302980E}"/>
              </a:ext>
            </a:extLst>
          </p:cNvPr>
          <p:cNvSpPr txBox="1"/>
          <p:nvPr/>
        </p:nvSpPr>
        <p:spPr>
          <a:xfrm>
            <a:off x="4081216" y="414427"/>
            <a:ext cx="768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7200" b="1" dirty="0">
                <a:latin typeface="Century Gothic" panose="020B0502020202020204" pitchFamily="34" charset="0"/>
              </a:rPr>
              <a:t>ПРИКЛАД №1</a:t>
            </a:r>
            <a:endParaRPr lang="en-US" sz="7200" b="1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90ED97-5788-4E0E-966B-9CFAA399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4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1D4FD0B7-E0E7-4CB0-AE7E-06C1E0C1E8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78C42-FE2E-4812-ACBF-F7D3DA9A25CE}"/>
              </a:ext>
            </a:extLst>
          </p:cNvPr>
          <p:cNvSpPr txBox="1"/>
          <p:nvPr/>
        </p:nvSpPr>
        <p:spPr>
          <a:xfrm>
            <a:off x="103908" y="166255"/>
            <a:ext cx="7248237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ДОСЛІД 1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Дослідження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переломлення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через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ФОКУСНА ВІДСТАНЬ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Фокусна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її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фокуса до центру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Вона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вимірюється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метрах (м).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збиральних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фокусна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додатня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розсіювальних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фокусна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від'ємна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РІВНЯННЯ ЛІНЗИ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Рівняння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математичне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співвідношення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яке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описує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як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заломлює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Воно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має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наступний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вигляд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1/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= 1/d₀ + 1/dᵢ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де:     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-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фокусна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(м)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d₀ -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предмета до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(м)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dᵢ -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зображення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до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(м)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10CC0-F98E-41E5-B7AD-C9579F2D8B4E}"/>
              </a:ext>
            </a:extLst>
          </p:cNvPr>
          <p:cNvSpPr txBox="1"/>
          <p:nvPr/>
        </p:nvSpPr>
        <p:spPr>
          <a:xfrm>
            <a:off x="8094369" y="2951694"/>
            <a:ext cx="3421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3.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Фокусна відстань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70DA5-0B68-4FA1-B2FD-D6E309752553}"/>
              </a:ext>
            </a:extLst>
          </p:cNvPr>
          <p:cNvSpPr txBox="1"/>
          <p:nvPr/>
        </p:nvSpPr>
        <p:spPr>
          <a:xfrm>
            <a:off x="8378901" y="6236981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4.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Рівняння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лінзи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65E93-3E1F-41FE-BBCC-76C25C34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019" y="621019"/>
            <a:ext cx="4044757" cy="2311314"/>
          </a:xfrm>
          <a:prstGeom prst="round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5EB933-126F-4218-8C4F-C3CF940E1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7" t="5973" r="3978" b="8246"/>
          <a:stretch/>
        </p:blipFill>
        <p:spPr>
          <a:xfrm>
            <a:off x="7681019" y="3925668"/>
            <a:ext cx="4006424" cy="223301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965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58BAEB7-1EFB-4D7A-BA69-A0924E91695C}"/>
              </a:ext>
            </a:extLst>
          </p:cNvPr>
          <p:cNvSpPr/>
          <p:nvPr/>
        </p:nvSpPr>
        <p:spPr>
          <a:xfrm>
            <a:off x="5143501" y="0"/>
            <a:ext cx="70485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2F7EC-AE83-4A85-90F5-8984C302980E}"/>
              </a:ext>
            </a:extLst>
          </p:cNvPr>
          <p:cNvSpPr txBox="1"/>
          <p:nvPr/>
        </p:nvSpPr>
        <p:spPr>
          <a:xfrm>
            <a:off x="4081216" y="414427"/>
            <a:ext cx="768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7200" b="1" dirty="0">
                <a:latin typeface="Century Gothic" panose="020B0502020202020204" pitchFamily="34" charset="0"/>
              </a:rPr>
              <a:t>ПРИКЛАД №2</a:t>
            </a:r>
            <a:endParaRPr lang="en-US" sz="7200" b="1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5AB35B-2103-4F62-AF60-C5E132D66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1D4FD0B7-E0E7-4CB0-AE7E-06C1E0C1E8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78C42-FE2E-4812-ACBF-F7D3DA9A25CE}"/>
              </a:ext>
            </a:extLst>
          </p:cNvPr>
          <p:cNvSpPr txBox="1"/>
          <p:nvPr/>
        </p:nvSpPr>
        <p:spPr>
          <a:xfrm>
            <a:off x="103908" y="166255"/>
            <a:ext cx="867987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ДОСЛІД 1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Дослідження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переломлення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через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Існує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багато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дослідів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які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можна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провести,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щоб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дослідити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переломлення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через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Ось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декілька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прикладів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ВИЗНАЧЕННЯ ФОКУСНОЇ ВІДСТАНІ ЛІНЗИ :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Використовуйте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джерело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наприклад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лазерну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вказівку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і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екран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Поставте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між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джерелом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і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екраном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Переміщуйте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доки не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отримаєте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чітке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зображення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світлового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джерела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на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екрані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Виміряйте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до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екрана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буде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фокусна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ОТРИМАННЯ ЗОБРАЖЕНЬ ЗА ДОПОМОГОЮ ЛІНЗ: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Використовуйте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щоб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отримати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зображення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предмета на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екрані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Змініть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відстань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між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предметом,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лінзою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екраном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Спостерігайте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як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змінюється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розмір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і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розташування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зображення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РОЗКЛАДАННЯ БІЛОГО СВІТЛА ЗА ДОПОМОГОЮ ЛІНЗИ: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Використовуйте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щоб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розкласти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біле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на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його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складові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кольори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(спектр).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можна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зробити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направивши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біле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на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потім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спостерігаючи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за спектром,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що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проектується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на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екран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6BF77-2E4C-40F3-9CA9-8BE083AB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033" y="254709"/>
            <a:ext cx="2877716" cy="2037809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80662C-1FB9-4B9F-83F3-B7E65EFEAD8D}"/>
              </a:ext>
            </a:extLst>
          </p:cNvPr>
          <p:cNvSpPr txBox="1"/>
          <p:nvPr/>
        </p:nvSpPr>
        <p:spPr>
          <a:xfrm>
            <a:off x="9049033" y="2347172"/>
            <a:ext cx="287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5.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Розкладання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білого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світла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за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допомогою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лінзи</a:t>
            </a:r>
            <a:endParaRPr lang="uk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6B7A53D-D520-47A7-AFBC-ADB45D81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033" y="3988985"/>
            <a:ext cx="2877716" cy="1253926"/>
          </a:xfrm>
          <a:prstGeom prst="round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1B78F1-8FE5-45FB-9479-4EFFDDBFF72E}"/>
              </a:ext>
            </a:extLst>
          </p:cNvPr>
          <p:cNvSpPr txBox="1"/>
          <p:nvPr/>
        </p:nvSpPr>
        <p:spPr>
          <a:xfrm>
            <a:off x="9049033" y="5397993"/>
            <a:ext cx="287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Мал</a:t>
            </a:r>
            <a:r>
              <a:rPr lang="uk-UA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6.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Отримання зображень за допомогою лінз</a:t>
            </a:r>
          </a:p>
        </p:txBody>
      </p:sp>
    </p:spTree>
    <p:extLst>
      <p:ext uri="{BB962C8B-B14F-4D97-AF65-F5344CB8AC3E}">
        <p14:creationId xmlns:p14="http://schemas.microsoft.com/office/powerpoint/2010/main" val="185683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4F9360-8276-41FB-AE5A-83B4E5BB8D8A}"/>
              </a:ext>
            </a:extLst>
          </p:cNvPr>
          <p:cNvSpPr/>
          <p:nvPr/>
        </p:nvSpPr>
        <p:spPr>
          <a:xfrm>
            <a:off x="6891582" y="910627"/>
            <a:ext cx="4807673" cy="5425518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CC84F7-C96A-4E37-AB98-23E887C7BE2E}"/>
              </a:ext>
            </a:extLst>
          </p:cNvPr>
          <p:cNvSpPr/>
          <p:nvPr/>
        </p:nvSpPr>
        <p:spPr>
          <a:xfrm>
            <a:off x="492746" y="910627"/>
            <a:ext cx="4807673" cy="5425517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12D0A-971E-46AA-AEB7-4375D7AA29EE}"/>
              </a:ext>
            </a:extLst>
          </p:cNvPr>
          <p:cNvSpPr txBox="1"/>
          <p:nvPr/>
        </p:nvSpPr>
        <p:spPr>
          <a:xfrm>
            <a:off x="1171837" y="3565858"/>
            <a:ext cx="385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ЗБИРАЛЬНА ЛІНЗА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6FBF89-0DDF-4B3C-905C-4AC363B55D51}"/>
              </a:ext>
            </a:extLst>
          </p:cNvPr>
          <p:cNvSpPr txBox="1"/>
          <p:nvPr/>
        </p:nvSpPr>
        <p:spPr>
          <a:xfrm>
            <a:off x="7149533" y="3578423"/>
            <a:ext cx="467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РОЗСІЮВАЛЬНА ЛІНЗА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74DB5-1600-4C74-929F-DB34E7D090D0}"/>
              </a:ext>
            </a:extLst>
          </p:cNvPr>
          <p:cNvSpPr txBox="1"/>
          <p:nvPr/>
        </p:nvSpPr>
        <p:spPr>
          <a:xfrm>
            <a:off x="3101621" y="144211"/>
            <a:ext cx="598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/>
                <a:latin typeface="Century Gothic" panose="020B0502020202020204" pitchFamily="34" charset="0"/>
              </a:rPr>
              <a:t>Лінзи</a:t>
            </a:r>
            <a:endParaRPr lang="en-US" sz="3200" b="1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209FEE5-1491-475E-8D22-C55023D29E3C}"/>
              </a:ext>
            </a:extLst>
          </p:cNvPr>
          <p:cNvSpPr/>
          <p:nvPr/>
        </p:nvSpPr>
        <p:spPr>
          <a:xfrm>
            <a:off x="1597892" y="4192463"/>
            <a:ext cx="8996218" cy="17549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433401-07A3-4C00-9E4E-2EC3640864B1}"/>
              </a:ext>
            </a:extLst>
          </p:cNvPr>
          <p:cNvSpPr txBox="1"/>
          <p:nvPr/>
        </p:nvSpPr>
        <p:spPr>
          <a:xfrm>
            <a:off x="1731151" y="4618729"/>
            <a:ext cx="8729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Дослідження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переломлення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світла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через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лінзи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може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бути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цікавим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корисним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досвідом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може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допомогти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вам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краще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зрозуміти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, як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працюють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лінзи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і як вони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використовуються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різних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оптичних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приладах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DDB77-63D2-4CE2-81E6-6869D000D14B}"/>
              </a:ext>
            </a:extLst>
          </p:cNvPr>
          <p:cNvSpPr txBox="1"/>
          <p:nvPr/>
        </p:nvSpPr>
        <p:spPr>
          <a:xfrm>
            <a:off x="3101621" y="4167333"/>
            <a:ext cx="598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ВИСНОВОК</a:t>
            </a:r>
            <a:endParaRPr lang="en-US" sz="3200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A30ACA-8ABE-411B-B729-A7F9EFFD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78" y="1192776"/>
            <a:ext cx="3907407" cy="22650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D62FFE-0512-4B1A-9839-984F44C2D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"/>
          <a:stretch/>
        </p:blipFill>
        <p:spPr>
          <a:xfrm>
            <a:off x="7341714" y="1192776"/>
            <a:ext cx="3907407" cy="22650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518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1159</Words>
  <Application>Microsoft Office PowerPoint</Application>
  <PresentationFormat>Широкий екран</PresentationFormat>
  <Paragraphs>159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Tim Bogatyrev</dc:creator>
  <cp:lastModifiedBy>Tim Bogatyrev</cp:lastModifiedBy>
  <cp:revision>50</cp:revision>
  <dcterms:created xsi:type="dcterms:W3CDTF">2024-04-15T10:06:46Z</dcterms:created>
  <dcterms:modified xsi:type="dcterms:W3CDTF">2024-04-15T13:45:04Z</dcterms:modified>
</cp:coreProperties>
</file>