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88" r:id="rId2"/>
    <p:sldId id="289" r:id="rId3"/>
    <p:sldId id="301" r:id="rId4"/>
    <p:sldId id="305" r:id="rId5"/>
    <p:sldId id="319" r:id="rId6"/>
    <p:sldId id="311" r:id="rId7"/>
    <p:sldId id="315" r:id="rId8"/>
    <p:sldId id="318" r:id="rId9"/>
    <p:sldId id="306" r:id="rId10"/>
    <p:sldId id="304" r:id="rId11"/>
    <p:sldId id="314" r:id="rId12"/>
    <p:sldId id="307" r:id="rId13"/>
    <p:sldId id="316" r:id="rId14"/>
    <p:sldId id="317" r:id="rId15"/>
    <p:sldId id="31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62" autoAdjust="0"/>
    <p:restoredTop sz="94660" autoAdjust="0"/>
  </p:normalViewPr>
  <p:slideViewPr>
    <p:cSldViewPr snapToGrid="0" showGuides="1">
      <p:cViewPr varScale="1">
        <p:scale>
          <a:sx n="69" d="100"/>
          <a:sy n="69" d="100"/>
        </p:scale>
        <p:origin x="-666" y="-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6291682" y="993076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2" y="-16"/>
            <a:ext cx="12336461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E98BA1-0656-4E7F-AAE1-68D7B8B4E0D5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FC46633-956B-4271-8DD5-EBAD7DC8EF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323" y="420756"/>
            <a:ext cx="9412777" cy="726355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/>
            </a:r>
            <a:b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</a:br>
            <a:r>
              <a:rPr lang="ru-RU" altLang="ru-RU" b="1" dirty="0" err="1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>Опорний</a:t>
            </a:r>
            <a: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> заклад «</a:t>
            </a:r>
            <a:r>
              <a:rPr lang="ru-RU" altLang="ru-RU" b="1" dirty="0" err="1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>Колківський</a:t>
            </a:r>
            <a: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> </a:t>
            </a:r>
            <a:r>
              <a:rPr lang="ru-RU" altLang="ru-RU" b="1" dirty="0" err="1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>ліцей</a:t>
            </a:r>
            <a: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  <a:t>»</a:t>
            </a:r>
            <a:b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Century" pitchFamily="18" charset="0"/>
              </a:rPr>
            </a:br>
            <a: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Arial Narrow" panose="020B0606020202030204" pitchFamily="34" charset="0"/>
              </a:rPr>
              <a:t/>
            </a:r>
            <a:br>
              <a:rPr lang="ru-RU" altLang="ru-RU" b="1" dirty="0" smtClean="0">
                <a:solidFill>
                  <a:srgbClr val="001236"/>
                </a:solidFill>
                <a:effectLst>
                  <a:glow rad="190500">
                    <a:schemeClr val="bg1"/>
                  </a:glow>
                </a:effectLst>
                <a:latin typeface="Arial Narrow" panose="020B0606020202030204" pitchFamily="34" charset="0"/>
              </a:rPr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133857"/>
            <a:ext cx="11911584" cy="206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err="1" smtClean="0">
                <a:solidFill>
                  <a:schemeClr val="tx1"/>
                </a:solidFill>
                <a:latin typeface="Book Antiqua" pitchFamily="18" charset="0"/>
              </a:rPr>
              <a:t>Путівник</a:t>
            </a:r>
            <a:r>
              <a:rPr lang="ru-RU" sz="6000" b="1" dirty="0" smtClean="0">
                <a:solidFill>
                  <a:schemeClr val="tx1"/>
                </a:solidFill>
                <a:latin typeface="Book Antiqua" pitchFamily="18" charset="0"/>
              </a:rPr>
              <a:t> селищем КОЛКИ</a:t>
            </a:r>
            <a:endParaRPr lang="ru-RU" sz="6600" b="1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3523488" y="4305240"/>
            <a:ext cx="82174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Виконав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Бобік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Вячеслав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Вікторович</a:t>
            </a:r>
            <a:endParaRPr lang="ru-RU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учень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10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класу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опорного закладу </a:t>
            </a:r>
          </a:p>
          <a:p>
            <a:pPr>
              <a:defRPr/>
            </a:pP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Колківський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ліцей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Колківської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селищної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ради</a:t>
            </a:r>
          </a:p>
          <a:p>
            <a:pPr>
              <a:defRPr/>
            </a:pP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Науковий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керівник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Комаринська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Ганна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Володимирівна</a:t>
            </a:r>
            <a:endParaRPr lang="ru-RU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вчитель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опорного закладу «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Колківський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ліцей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Колківської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селищної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ради</a:t>
            </a:r>
          </a:p>
          <a:p>
            <a:pPr>
              <a:defRPr/>
            </a:pPr>
            <a:endParaRPr lang="ru-RU" sz="3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21794" y="4461095"/>
            <a:ext cx="6967898" cy="2396906"/>
          </a:xfrm>
        </p:spPr>
        <p:txBody>
          <a:bodyPr>
            <a:noAutofit/>
          </a:bodyPr>
          <a:lstStyle/>
          <a:p>
            <a:pPr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історичних та археологічних джерел, топоніміки місцевості дізнаємось, що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мало свого попередника - княже містечко Романів, розташоване на схід від сучасного селища. Романів виводить свою назву від імені його засновника – волинського князя Романа Мстиславовича, могутнього володаря Галицько-Волинської держави.</a:t>
            </a:r>
          </a:p>
          <a:p>
            <a:pPr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1997 році на честь 800-річчя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центрі селища був відкритий пам'ятник засновнику містечка — князю Роману Мстиславичу</a:t>
            </a:r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193280" y="6022848"/>
            <a:ext cx="4133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D:\види колок\1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1624" y="1375558"/>
            <a:ext cx="3267619" cy="483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514907" y="238780"/>
            <a:ext cx="8917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ПАМ'ЯТНИЙ ЗНАК 800-РІЧЧЮ ЗАСНУВАННЯ СЕЛИЩА	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2979" y="745958"/>
            <a:ext cx="2673323" cy="35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1032" y="872238"/>
            <a:ext cx="2590800" cy="345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88130" y="1127321"/>
            <a:ext cx="5460962" cy="5520089"/>
          </a:xfrm>
        </p:spPr>
        <p:txBody>
          <a:bodyPr>
            <a:noAutofit/>
          </a:bodyPr>
          <a:lstStyle/>
          <a:p>
            <a:pPr indent="179388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1998 році на честь 55-ї річниці утворення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Колківської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республіки у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Колках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встановлено пам'ятний знак «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Колківська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республіка». Історія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Колківської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республіки бере свій початок з буремних років Другої світової війни, коли у глибокому німецькому тилу з березня по листопад 1943 року майже на двох тисячах квадратних кілометрів з’явився острівець вільної Української самостійної держави. Тут дислокувався штаб Клима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Савура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командувача групою «УПА – Північ». У вересні – жовтні 1943 року вояки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Колківської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республіки провели 47 боїв з окупантами, знищили 1,5 тисяч німецьких солдатів та офіцерів. </a:t>
            </a:r>
          </a:p>
          <a:p>
            <a:pPr indent="179388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листопада 1943 року німецькі війська при підтримці авіації спалили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вбили майже півтисячі людей. Невелика кількість уцілілих повстанців перенесла свій штаб у сусіднє село Комарове. По-різному склалася доля оборонців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Колківської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республіки. Багато з них зі зброєю в руках боролися до останнього подиху.</a:t>
            </a:r>
          </a:p>
          <a:p>
            <a:pPr indent="179388" algn="just"/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Колківська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республіка – унікальне явище в історії боротьби за свою незалежність. В знак належної подяки та хвали героям краю в селищі відкрита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стелла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Колківська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республіка».</a:t>
            </a:r>
          </a:p>
          <a:p>
            <a:pPr algn="just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427461" y="235545"/>
            <a:ext cx="79982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1000" algn="l"/>
              </a:tabLs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ПАМ'ЯТНА СТЕЛА «КОЛКІВСЬКА РЕСПУБЛІКА»</a:t>
            </a:r>
            <a:endParaRPr kumimoji="0" lang="uk-UA" sz="3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/>
          <a:srcRect t="21875" b="21875"/>
          <a:stretch>
            <a:fillRect/>
          </a:stretch>
        </p:blipFill>
        <p:spPr bwMode="auto">
          <a:xfrm>
            <a:off x="6206177" y="825532"/>
            <a:ext cx="4976817" cy="37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71275">
            <a:off x="5727846" y="3990108"/>
            <a:ext cx="3566039" cy="256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93635">
            <a:off x="8688555" y="4185645"/>
            <a:ext cx="3428741" cy="257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225" y="0"/>
            <a:ext cx="9326088" cy="118586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ХРАМ СВЯТИТЕЛЯ МИКОЛАЯ-ЧУДОТВОРЦЯ</a:t>
            </a:r>
            <a:b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2238" t="-1854" r="10907"/>
          <a:stretch/>
        </p:blipFill>
        <p:spPr bwMode="auto">
          <a:xfrm>
            <a:off x="2526276" y="4258491"/>
            <a:ext cx="4467499" cy="2599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0020" y="1559761"/>
            <a:ext cx="5727762" cy="2901403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серпня 2002 року було засновано та зареєстровано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Свято-Миколаївську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громаду Української Православної Церкви Київського Патріархату. Богослужіння та таїнства звершувались більше 10-ти років в приміщенні колишнього дитячого садочка</a:t>
            </a:r>
          </a:p>
          <a:p>
            <a:pPr algn="just"/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заснування громади до сьогодні - настоятель протоієрей   Андрій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Закидальський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uk-UA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1256" y="1049140"/>
            <a:ext cx="4062549" cy="541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3078" y="614228"/>
            <a:ext cx="9941168" cy="83233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БРАТСЬКА МОГИЛА ЗАГИБЛИМ ВОЇНАМ ТА ОДНОСЕЛЬЧАНАМ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:\види колок\DSC_494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8368146" y="1343888"/>
            <a:ext cx="4197931" cy="30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0446" y="1186474"/>
            <a:ext cx="6982790" cy="319302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Жорстокого терору зазнало населення під час окупації в роки Другої  світової війни. Проте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колківчани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мирилися з сваволею гітлерівців. Вони боролися, йшли в партизанські загони, в лави Червоної Армії, в загони УПА.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честь пам’яті полеглим за Батьківщину було відкрито пам’ятник та братську могилу на яких викарбувані імена загиблих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колківчан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Щороку ми вшановуємо пам’ять полеглих у роки Другої  світової війни.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Нехай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вічною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буде слава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загинув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нашу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рідну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землю.</a:t>
            </a:r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https://static.wixstatic.com/media/cb3483_40abfd9a04374c7489d7be71e1a0457c~mv1.jpg/v1/fill/w_740,h_492,al_c,q_85,usm_0.66_1.00_0.01,enc_auto/cb3483_40abfd9a04374c7489d7be71e1a0457c~mv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1321" y="3582958"/>
            <a:ext cx="4925876" cy="3275042"/>
          </a:xfrm>
          <a:prstGeom prst="rect">
            <a:avLst/>
          </a:prstGeom>
          <a:noFill/>
        </p:spPr>
      </p:pic>
      <p:pic>
        <p:nvPicPr>
          <p:cNvPr id="24582" name="Picture 6" descr="https://static.wixstatic.com/media/cb3483_f78bfded0e7b450590496aa8ce5aeb86~mv2.jpg/v1/fill/w_740,h_492,al_c,q_85,usm_0.66_1.00_0.01,enc_auto/cb3483_f78bfded0e7b450590496aa8ce5aeb86~mv2.jpg"/>
          <p:cNvPicPr>
            <a:picLocks noChangeAspect="1" noChangeArrowheads="1"/>
          </p:cNvPicPr>
          <p:nvPr/>
        </p:nvPicPr>
        <p:blipFill>
          <a:blip r:embed="rId4"/>
          <a:srcRect l="19847" t="1696" r="18624"/>
          <a:stretch>
            <a:fillRect/>
          </a:stretch>
        </p:blipFill>
        <p:spPr bwMode="auto">
          <a:xfrm>
            <a:off x="347551" y="3629891"/>
            <a:ext cx="3038938" cy="3228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193280" y="6022848"/>
            <a:ext cx="4133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354364" y="264695"/>
            <a:ext cx="5668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9. МОГИЛА РОЗСТРІЛЯНИХ ЄВРЕЇВ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види колок\DSC_08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" y="345199"/>
            <a:ext cx="2965269" cy="352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668982" y="912143"/>
            <a:ext cx="7230250" cy="5017602"/>
          </a:xfrm>
        </p:spPr>
        <p:txBody>
          <a:bodyPr>
            <a:noAutofit/>
          </a:bodyPr>
          <a:lstStyle/>
          <a:p>
            <a:r>
              <a:rPr lang="uk-UA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r>
              <a:rPr lang="uk-UA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Нацистська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окупація, що замінила 1941 року комуністичну, принесла масовий геноцид єврейському населенню містечка, а пізніше й українському. Після захоплення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німецько–фашистськими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окупантами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було створено гетто, до якого, крім місцевих мешканців, помістили і жителів єврейської національності з навколишніх сіл. Перший розстріл 40 євреїв – активістів разом з комуністом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Будецьким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відбувся у 1941 році в районі Кривий ліс. На протязі 1941- 42 років тут було розстріляно 4 тисячі людей єврейської національності. Історія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колківського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геноциду – це одна із сторінок багатомільйонного винищення євреїв німецькими окупантами. </a:t>
            </a:r>
          </a:p>
          <a:p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У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1992 р на місці розстрілу був відкритий пам’ятник в знак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шани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невинно вбитих євреїв.</a:t>
            </a:r>
          </a:p>
          <a:p>
            <a:endParaRPr lang="uk-UA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363" y="4033412"/>
            <a:ext cx="3532909" cy="264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075" y="170688"/>
            <a:ext cx="9500151" cy="9244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9330"/>
            <a:ext cx="12192000" cy="4333934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Минуле – це вже історія, її  не перепишеш, але слід добре вивчити щоб не помилитись ні сьогодні, ні завтра. Історія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повинна стати нам і нашим нащадкам дороговказом у майбутнє. Адже чим більше ми будемо знати про своє минуле, тим багатшою буде наша пам'ять, сильнішою національна свідомість і тим  обізнаними ми будемо.</a:t>
            </a:r>
          </a:p>
          <a:p>
            <a:pPr marL="0" indent="17463">
              <a:buFont typeface="+mj-lt"/>
              <a:buAutoNum type="arabicPeriod"/>
              <a:tabLst>
                <a:tab pos="0" algn="l"/>
                <a:tab pos="84138" algn="l"/>
              </a:tabLst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За матеріалами екскурсійного маршруту було проведено 6 екскурсій для подорожніх та 10 - для учнів шкіл. Гості селища отримали багато хороших  вражень. </a:t>
            </a:r>
          </a:p>
          <a:p>
            <a:pPr>
              <a:buFont typeface="+mj-lt"/>
              <a:buAutoNum type="arabicPeriod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Зібрана інформація виховує почуття національної гордості, любові до рідного краю, сприяє інтересу до вивчення історії.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256032" y="402336"/>
            <a:ext cx="11740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dirty="0" smtClean="0"/>
          </a:p>
          <a:p>
            <a:endParaRPr lang="uk-UA" dirty="0"/>
          </a:p>
        </p:txBody>
      </p:sp>
      <p:sp>
        <p:nvSpPr>
          <p:cNvPr id="8" name="Прямокутник 4"/>
          <p:cNvSpPr/>
          <p:nvPr/>
        </p:nvSpPr>
        <p:spPr>
          <a:xfrm>
            <a:off x="451104" y="3364992"/>
            <a:ext cx="1153363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Новизна: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Путівник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знайомить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історією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селища Колки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визначними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пам’ятками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допоможе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проведенні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екскурсій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експедицій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походів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подорожніх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>
              <a:lnSpc>
                <a:spcPct val="15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uk-UA" dirty="0" smtClean="0"/>
          </a:p>
          <a:p>
            <a:endParaRPr lang="uk-UA" dirty="0"/>
          </a:p>
        </p:txBody>
      </p:sp>
      <p:pic>
        <p:nvPicPr>
          <p:cNvPr id="6" name="Рисунок 5" descr="D:\Image-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589" y="574766"/>
            <a:ext cx="5734594" cy="3722914"/>
          </a:xfrm>
          <a:prstGeom prst="rect">
            <a:avLst/>
          </a:prstGeom>
          <a:noFill/>
          <a:ln w="539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37941"/>
            <a:ext cx="7850777" cy="1065625"/>
          </a:xfrm>
        </p:spPr>
        <p:txBody>
          <a:bodyPr/>
          <a:lstStyle/>
          <a:p>
            <a:pPr marL="514350" indent="387350"/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Мета: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 екскурсійного маршруту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селищем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типу Колки.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Зібрати цікаві факти про  пам’ятки, місця, пов’язані з історичними подіями, із залученням свідчень та спогадів мешканців селища 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2. Розробити екскурсійний маршрут з зупинками для мандрівників. </a:t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FF0000"/>
                </a:solidFill>
              </a:rPr>
              <a:t/>
            </a:r>
            <a:br>
              <a:rPr lang="uk-UA" i="1" dirty="0" smtClean="0">
                <a:solidFill>
                  <a:srgbClr val="FF0000"/>
                </a:solidFill>
              </a:rPr>
            </a:br>
            <a:r>
              <a:rPr lang="uk-UA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3841" y="822960"/>
            <a:ext cx="4101736" cy="579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242" y="378824"/>
            <a:ext cx="9991833" cy="965068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 - МІСТЕЧКО НАД СТИРОМ, БАГАТЕ СВОЄЮ ІСТОРІЄЮ.</a:t>
            </a: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446" y="1567543"/>
            <a:ext cx="7236823" cy="5107577"/>
          </a:xfrm>
        </p:spPr>
        <p:txBody>
          <a:bodyPr>
            <a:noAutofit/>
          </a:bodyPr>
          <a:lstStyle/>
          <a:p>
            <a:pPr marL="263525" indent="0">
              <a:buFont typeface="Wingdings" pitchFamily="2" charset="2"/>
              <a:buChar char=""/>
            </a:pPr>
            <a:r>
              <a:rPr lang="uk-UA" sz="2400" dirty="0" smtClean="0">
                <a:solidFill>
                  <a:schemeClr val="tx1"/>
                </a:solidFill>
              </a:rPr>
              <a:t>	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Романів,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містечко з багатовіковими традиціями, красивою природою та історичними пам’ятками. </a:t>
            </a:r>
          </a:p>
          <a:p>
            <a:pPr marL="263525" lvl="0" indent="0">
              <a:buFont typeface="Wingdings" pitchFamily="2" charset="2"/>
              <a:buChar char=""/>
            </a:pP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одне із старовинних населених пунктів Волині.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Територією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селища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протікають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Рудка 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3525" indent="0">
              <a:buFont typeface="Wingdings" pitchFamily="2" charset="2"/>
              <a:buChar char="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кінця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XVI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до початку XX — 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до 1940 року — 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містечко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3525" indent="0">
              <a:buFont typeface="Wingdings" pitchFamily="2" charset="2"/>
              <a:buChar char=""/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Районний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центр до 1960-х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63525" indent="0">
              <a:buFont typeface="Wingdings" pitchFamily="2" charset="2"/>
              <a:buChar char=""/>
            </a:pP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Нині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селище міського типу, розташоване на правому березі Стиру на шосейному шляху Луцьк – Любешів. Населення  - 4,055 тис. чоловік. </a:t>
            </a:r>
          </a:p>
          <a:p>
            <a:endParaRPr lang="uk-UA" sz="2400" dirty="0" smtClean="0">
              <a:solidFill>
                <a:schemeClr val="tx1"/>
              </a:solidFill>
              <a:latin typeface="Times New Roman"/>
              <a:ea typeface="Calibri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Школа\AppData\Local\Packages\Microsoft.Windows.Photos_8wekyb3d8bbwe\TempState\ShareServiceTempFolder\Kolky_v_h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2445" y="900545"/>
            <a:ext cx="1714670" cy="1973721"/>
          </a:xfrm>
          <a:prstGeom prst="rect">
            <a:avLst/>
          </a:prstGeom>
          <a:noFill/>
        </p:spPr>
      </p:pic>
      <p:pic>
        <p:nvPicPr>
          <p:cNvPr id="12291" name="Picture 3" descr="C:\Users\Школа\Desktop\Kolky_v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149" y="2467642"/>
            <a:ext cx="2514600" cy="3238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280469" y="2978332"/>
            <a:ext cx="191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Прапор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1669" y="5812972"/>
            <a:ext cx="886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Герб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/>
          <p:cNvSpPr>
            <a:spLocks noChangeAspect="1" noChangeArrowheads="1"/>
          </p:cNvSpPr>
          <p:nvPr/>
        </p:nvSpPr>
        <p:spPr bwMode="auto">
          <a:xfrm rot="16200000">
            <a:off x="2370478" y="1401819"/>
            <a:ext cx="6081296" cy="549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Arial" pitchFamily="34" charset="0"/>
            </a:endParaRPr>
          </a:p>
        </p:txBody>
      </p:sp>
      <p:grpSp>
        <p:nvGrpSpPr>
          <p:cNvPr id="148" name="Группа 147"/>
          <p:cNvGrpSpPr/>
          <p:nvPr/>
        </p:nvGrpSpPr>
        <p:grpSpPr>
          <a:xfrm>
            <a:off x="161675" y="1118749"/>
            <a:ext cx="6407013" cy="5739251"/>
            <a:chOff x="1749843" y="1039228"/>
            <a:chExt cx="6407013" cy="5739251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 rot="16200000">
              <a:off x="5151991" y="29018"/>
              <a:ext cx="518269" cy="5491461"/>
            </a:xfrm>
            <a:custGeom>
              <a:avLst/>
              <a:gdLst/>
              <a:ahLst/>
              <a:cxnLst>
                <a:cxn ang="0">
                  <a:pos x="399" y="0"/>
                </a:cxn>
                <a:cxn ang="0">
                  <a:pos x="568" y="464"/>
                </a:cxn>
                <a:cxn ang="0">
                  <a:pos x="484" y="1016"/>
                </a:cxn>
                <a:cxn ang="0">
                  <a:pos x="653" y="1602"/>
                </a:cxn>
                <a:cxn ang="0">
                  <a:pos x="753" y="2540"/>
                </a:cxn>
                <a:cxn ang="0">
                  <a:pos x="366" y="3796"/>
                </a:cxn>
                <a:cxn ang="0">
                  <a:pos x="635" y="4466"/>
                </a:cxn>
                <a:cxn ang="0">
                  <a:pos x="412" y="5484"/>
                </a:cxn>
                <a:cxn ang="0">
                  <a:pos x="886" y="6207"/>
                </a:cxn>
                <a:cxn ang="0">
                  <a:pos x="265" y="7580"/>
                </a:cxn>
                <a:cxn ang="0">
                  <a:pos x="328" y="8598"/>
                </a:cxn>
                <a:cxn ang="0">
                  <a:pos x="10" y="9841"/>
                </a:cxn>
                <a:cxn ang="0">
                  <a:pos x="389" y="11305"/>
                </a:cxn>
              </a:cxnLst>
              <a:rect l="0" t="0" r="r" b="b"/>
              <a:pathLst>
                <a:path w="910" h="11305">
                  <a:moveTo>
                    <a:pt x="399" y="0"/>
                  </a:moveTo>
                  <a:cubicBezTo>
                    <a:pt x="427" y="77"/>
                    <a:pt x="554" y="295"/>
                    <a:pt x="568" y="464"/>
                  </a:cubicBezTo>
                  <a:cubicBezTo>
                    <a:pt x="582" y="633"/>
                    <a:pt x="470" y="826"/>
                    <a:pt x="484" y="1016"/>
                  </a:cubicBezTo>
                  <a:cubicBezTo>
                    <a:pt x="498" y="1206"/>
                    <a:pt x="608" y="1348"/>
                    <a:pt x="653" y="1602"/>
                  </a:cubicBezTo>
                  <a:cubicBezTo>
                    <a:pt x="698" y="1856"/>
                    <a:pt x="801" y="2174"/>
                    <a:pt x="753" y="2540"/>
                  </a:cubicBezTo>
                  <a:cubicBezTo>
                    <a:pt x="705" y="2906"/>
                    <a:pt x="386" y="3475"/>
                    <a:pt x="366" y="3796"/>
                  </a:cubicBezTo>
                  <a:cubicBezTo>
                    <a:pt x="346" y="4117"/>
                    <a:pt x="627" y="4185"/>
                    <a:pt x="635" y="4466"/>
                  </a:cubicBezTo>
                  <a:cubicBezTo>
                    <a:pt x="643" y="4747"/>
                    <a:pt x="370" y="5194"/>
                    <a:pt x="412" y="5484"/>
                  </a:cubicBezTo>
                  <a:cubicBezTo>
                    <a:pt x="455" y="5774"/>
                    <a:pt x="910" y="5858"/>
                    <a:pt x="886" y="6207"/>
                  </a:cubicBezTo>
                  <a:cubicBezTo>
                    <a:pt x="862" y="6556"/>
                    <a:pt x="358" y="7182"/>
                    <a:pt x="265" y="7580"/>
                  </a:cubicBezTo>
                  <a:cubicBezTo>
                    <a:pt x="172" y="7978"/>
                    <a:pt x="370" y="8221"/>
                    <a:pt x="328" y="8598"/>
                  </a:cubicBezTo>
                  <a:cubicBezTo>
                    <a:pt x="286" y="8975"/>
                    <a:pt x="0" y="9390"/>
                    <a:pt x="10" y="9841"/>
                  </a:cubicBezTo>
                  <a:cubicBezTo>
                    <a:pt x="20" y="10292"/>
                    <a:pt x="310" y="11000"/>
                    <a:pt x="389" y="11305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 rot="16200000">
              <a:off x="4553682" y="1258988"/>
              <a:ext cx="478277" cy="17410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16200000">
              <a:off x="4370680" y="1160151"/>
              <a:ext cx="205675" cy="2346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374112" y="6385811"/>
              <a:ext cx="901870" cy="31930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82090" tIns="41045" rIns="82090" bIns="41045"/>
            <a:lstStyle/>
            <a:p>
              <a:pPr>
                <a:spcAft>
                  <a:spcPts val="1000"/>
                </a:spcAft>
                <a:defRPr/>
              </a:pPr>
              <a:r>
                <a:rPr lang="uk-UA" sz="1200" b="1" dirty="0">
                  <a:latin typeface="Calibri" pitchFamily="34" charset="0"/>
                </a:rPr>
                <a:t>На Луцьк</a:t>
              </a:r>
              <a:endParaRPr lang="uk-UA" b="1" dirty="0">
                <a:latin typeface="Arial" pitchFamily="34" charset="0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124719" y="6490849"/>
              <a:ext cx="1161412" cy="23328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82090" tIns="41045" rIns="82090" bIns="41045"/>
            <a:lstStyle/>
            <a:p>
              <a:pPr>
                <a:spcAft>
                  <a:spcPts val="1000"/>
                </a:spcAft>
                <a:defRPr/>
              </a:pPr>
              <a:r>
                <a:rPr lang="uk-UA" sz="1200" b="1" dirty="0">
                  <a:latin typeface="Calibri" pitchFamily="34" charset="0"/>
                </a:rPr>
                <a:t>На Калинівку</a:t>
              </a:r>
              <a:endParaRPr lang="uk-UA" b="1" dirty="0">
                <a:latin typeface="Arial" pitchFamily="34" charset="0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 rot="16200000">
              <a:off x="2750049" y="5538211"/>
              <a:ext cx="472563" cy="16584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16200000">
              <a:off x="4140894" y="1734585"/>
              <a:ext cx="472563" cy="16722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 rot="10800000">
              <a:off x="3068653" y="4685815"/>
              <a:ext cx="389495" cy="20241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 rot="16200000">
              <a:off x="3250144" y="4096178"/>
              <a:ext cx="471747" cy="16722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 rot="16200000">
              <a:off x="2990361" y="2945118"/>
              <a:ext cx="202411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 rot="16200000">
              <a:off x="3078457" y="5012274"/>
              <a:ext cx="204043" cy="22365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 rot="16200000">
              <a:off x="4080471" y="4878358"/>
              <a:ext cx="203227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 rot="16200000">
              <a:off x="4470654" y="4742873"/>
              <a:ext cx="203227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 rot="16200000">
              <a:off x="4692928" y="1773641"/>
              <a:ext cx="203227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rot="16200000">
              <a:off x="3203624" y="6011281"/>
              <a:ext cx="810459" cy="7239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5" name="Line 35"/>
            <p:cNvSpPr>
              <a:spLocks noChangeShapeType="1"/>
            </p:cNvSpPr>
            <p:nvPr/>
          </p:nvSpPr>
          <p:spPr bwMode="auto">
            <a:xfrm rot="16200000">
              <a:off x="1642692" y="3639891"/>
              <a:ext cx="465626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6" name="Line 36"/>
            <p:cNvSpPr>
              <a:spLocks noChangeShapeType="1"/>
            </p:cNvSpPr>
            <p:nvPr/>
          </p:nvSpPr>
          <p:spPr bwMode="auto">
            <a:xfrm rot="16200000" flipV="1">
              <a:off x="3490404" y="5571868"/>
              <a:ext cx="1405601" cy="44476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7" name="Line 37"/>
            <p:cNvSpPr>
              <a:spLocks noChangeShapeType="1"/>
            </p:cNvSpPr>
            <p:nvPr/>
          </p:nvSpPr>
          <p:spPr bwMode="auto">
            <a:xfrm rot="16200000">
              <a:off x="5724172" y="4213855"/>
              <a:ext cx="816" cy="35075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8" name="Line 38"/>
            <p:cNvSpPr>
              <a:spLocks noChangeShapeType="1"/>
            </p:cNvSpPr>
            <p:nvPr/>
          </p:nvSpPr>
          <p:spPr bwMode="auto">
            <a:xfrm rot="16200000" flipV="1">
              <a:off x="3897382" y="2599967"/>
              <a:ext cx="67742" cy="557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 rot="16200000" flipV="1">
              <a:off x="3825467" y="2539238"/>
              <a:ext cx="238097" cy="14069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rot="16200000">
              <a:off x="3856122" y="2532647"/>
              <a:ext cx="216568" cy="2045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2" name="Rectangle 42"/>
            <p:cNvSpPr>
              <a:spLocks noChangeArrowheads="1"/>
            </p:cNvSpPr>
            <p:nvPr/>
          </p:nvSpPr>
          <p:spPr bwMode="auto">
            <a:xfrm rot="16200000">
              <a:off x="3115819" y="5569514"/>
              <a:ext cx="472563" cy="16653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3" name="Rectangle 43"/>
            <p:cNvSpPr>
              <a:spLocks noChangeArrowheads="1"/>
            </p:cNvSpPr>
            <p:nvPr/>
          </p:nvSpPr>
          <p:spPr bwMode="auto">
            <a:xfrm rot="16200000">
              <a:off x="3305477" y="1936179"/>
              <a:ext cx="472563" cy="16722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4" name="Rectangle 44"/>
            <p:cNvSpPr>
              <a:spLocks noChangeArrowheads="1"/>
            </p:cNvSpPr>
            <p:nvPr/>
          </p:nvSpPr>
          <p:spPr bwMode="auto">
            <a:xfrm rot="16200000" flipV="1">
              <a:off x="3406898" y="1320088"/>
              <a:ext cx="201594" cy="32205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5" name="Rectangle 45"/>
            <p:cNvSpPr>
              <a:spLocks noChangeArrowheads="1"/>
            </p:cNvSpPr>
            <p:nvPr/>
          </p:nvSpPr>
          <p:spPr bwMode="auto">
            <a:xfrm rot="16200000" flipV="1">
              <a:off x="3072735" y="1926912"/>
              <a:ext cx="202411" cy="32205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 rot="16200000" flipV="1">
              <a:off x="5077733" y="1521683"/>
              <a:ext cx="201594" cy="32205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8" name="Rectangle 48"/>
            <p:cNvSpPr>
              <a:spLocks noChangeArrowheads="1"/>
            </p:cNvSpPr>
            <p:nvPr/>
          </p:nvSpPr>
          <p:spPr bwMode="auto">
            <a:xfrm rot="16200000" flipV="1">
              <a:off x="3518314" y="5031286"/>
              <a:ext cx="202411" cy="32274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39" name="Rectangle 49"/>
            <p:cNvSpPr>
              <a:spLocks noChangeArrowheads="1"/>
            </p:cNvSpPr>
            <p:nvPr/>
          </p:nvSpPr>
          <p:spPr bwMode="auto">
            <a:xfrm rot="16200000" flipV="1">
              <a:off x="4576758" y="5098964"/>
              <a:ext cx="201594" cy="32205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42" name="Rectangle 52"/>
            <p:cNvSpPr>
              <a:spLocks noChangeArrowheads="1"/>
            </p:cNvSpPr>
            <p:nvPr/>
          </p:nvSpPr>
          <p:spPr bwMode="auto">
            <a:xfrm rot="16200000">
              <a:off x="3023940" y="1369291"/>
              <a:ext cx="201594" cy="22365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43" name="Rectangle 53"/>
            <p:cNvSpPr>
              <a:spLocks noChangeArrowheads="1"/>
            </p:cNvSpPr>
            <p:nvPr/>
          </p:nvSpPr>
          <p:spPr bwMode="auto">
            <a:xfrm rot="16200000">
              <a:off x="3134733" y="1639316"/>
              <a:ext cx="201594" cy="22227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 rot="16200000">
              <a:off x="5502623" y="3810925"/>
              <a:ext cx="2180811" cy="1593074"/>
            </a:xfrm>
            <a:custGeom>
              <a:avLst/>
              <a:gdLst/>
              <a:ahLst/>
              <a:cxnLst>
                <a:cxn ang="0">
                  <a:pos x="0" y="3362"/>
                </a:cxn>
                <a:cxn ang="0">
                  <a:pos x="101" y="1705"/>
                </a:cxn>
                <a:cxn ang="0">
                  <a:pos x="587" y="868"/>
                </a:cxn>
                <a:cxn ang="0">
                  <a:pos x="1273" y="299"/>
                </a:cxn>
                <a:cxn ang="0">
                  <a:pos x="2076" y="31"/>
                </a:cxn>
                <a:cxn ang="0">
                  <a:pos x="3215" y="483"/>
                </a:cxn>
                <a:cxn ang="0">
                  <a:pos x="3796" y="703"/>
                </a:cxn>
                <a:cxn ang="0">
                  <a:pos x="3700" y="1254"/>
                </a:cxn>
                <a:cxn ang="0">
                  <a:pos x="3678" y="2193"/>
                </a:cxn>
                <a:cxn ang="0">
                  <a:pos x="3879" y="3432"/>
                </a:cxn>
              </a:cxnLst>
              <a:rect l="0" t="0" r="r" b="b"/>
              <a:pathLst>
                <a:path w="3879" h="3432">
                  <a:moveTo>
                    <a:pt x="0" y="3362"/>
                  </a:moveTo>
                  <a:cubicBezTo>
                    <a:pt x="17" y="3086"/>
                    <a:pt x="3" y="2121"/>
                    <a:pt x="101" y="1705"/>
                  </a:cubicBezTo>
                  <a:cubicBezTo>
                    <a:pt x="199" y="1290"/>
                    <a:pt x="392" y="1102"/>
                    <a:pt x="587" y="868"/>
                  </a:cubicBezTo>
                  <a:cubicBezTo>
                    <a:pt x="782" y="634"/>
                    <a:pt x="1025" y="438"/>
                    <a:pt x="1273" y="299"/>
                  </a:cubicBezTo>
                  <a:cubicBezTo>
                    <a:pt x="1521" y="160"/>
                    <a:pt x="1753" y="0"/>
                    <a:pt x="2076" y="31"/>
                  </a:cubicBezTo>
                  <a:cubicBezTo>
                    <a:pt x="2400" y="62"/>
                    <a:pt x="2928" y="371"/>
                    <a:pt x="3215" y="483"/>
                  </a:cubicBezTo>
                  <a:cubicBezTo>
                    <a:pt x="3502" y="595"/>
                    <a:pt x="3715" y="575"/>
                    <a:pt x="3796" y="703"/>
                  </a:cubicBezTo>
                  <a:cubicBezTo>
                    <a:pt x="3877" y="831"/>
                    <a:pt x="3720" y="1006"/>
                    <a:pt x="3700" y="1254"/>
                  </a:cubicBezTo>
                  <a:cubicBezTo>
                    <a:pt x="3680" y="1502"/>
                    <a:pt x="3648" y="1830"/>
                    <a:pt x="3678" y="2193"/>
                  </a:cubicBezTo>
                  <a:cubicBezTo>
                    <a:pt x="3708" y="2556"/>
                    <a:pt x="3837" y="3174"/>
                    <a:pt x="3879" y="3432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grpSp>
          <p:nvGrpSpPr>
            <p:cNvPr id="47" name="Group 57"/>
            <p:cNvGrpSpPr>
              <a:grpSpLocks/>
            </p:cNvGrpSpPr>
            <p:nvPr/>
          </p:nvGrpSpPr>
          <p:grpSpPr bwMode="auto">
            <a:xfrm rot="16200000">
              <a:off x="2884847" y="4002365"/>
              <a:ext cx="479093" cy="334442"/>
              <a:chOff x="5354" y="1469"/>
              <a:chExt cx="587" cy="508"/>
            </a:xfrm>
            <a:noFill/>
          </p:grpSpPr>
          <p:sp>
            <p:nvSpPr>
              <p:cNvPr id="98" name="Line 58"/>
              <p:cNvSpPr>
                <a:spLocks noChangeShapeType="1"/>
              </p:cNvSpPr>
              <p:nvPr/>
            </p:nvSpPr>
            <p:spPr bwMode="auto">
              <a:xfrm>
                <a:off x="5354" y="1469"/>
                <a:ext cx="0" cy="508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99" name="Line 59"/>
              <p:cNvSpPr>
                <a:spLocks noChangeShapeType="1"/>
              </p:cNvSpPr>
              <p:nvPr/>
            </p:nvSpPr>
            <p:spPr bwMode="auto">
              <a:xfrm>
                <a:off x="5354" y="1977"/>
                <a:ext cx="586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 flipV="1">
                <a:off x="5940" y="1723"/>
                <a:ext cx="1" cy="254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 flipH="1">
                <a:off x="5605" y="1723"/>
                <a:ext cx="335" cy="1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102" name="Line 62"/>
              <p:cNvSpPr>
                <a:spLocks noChangeShapeType="1"/>
              </p:cNvSpPr>
              <p:nvPr/>
            </p:nvSpPr>
            <p:spPr bwMode="auto">
              <a:xfrm flipV="1">
                <a:off x="5605" y="1469"/>
                <a:ext cx="1" cy="254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103" name="Line 63"/>
              <p:cNvSpPr>
                <a:spLocks noChangeShapeType="1"/>
              </p:cNvSpPr>
              <p:nvPr/>
            </p:nvSpPr>
            <p:spPr bwMode="auto">
              <a:xfrm flipH="1">
                <a:off x="5354" y="1469"/>
                <a:ext cx="251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</p:grpSp>
        <p:sp>
          <p:nvSpPr>
            <p:cNvPr id="48" name="Rectangle 64"/>
            <p:cNvSpPr>
              <a:spLocks noChangeArrowheads="1"/>
            </p:cNvSpPr>
            <p:nvPr/>
          </p:nvSpPr>
          <p:spPr bwMode="auto">
            <a:xfrm rot="16200000">
              <a:off x="5417209" y="4269966"/>
              <a:ext cx="203227" cy="22365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49" name="Rectangle 65"/>
            <p:cNvSpPr>
              <a:spLocks noChangeArrowheads="1"/>
            </p:cNvSpPr>
            <p:nvPr/>
          </p:nvSpPr>
          <p:spPr bwMode="auto">
            <a:xfrm rot="16200000">
              <a:off x="4637123" y="4135706"/>
              <a:ext cx="204043" cy="22365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0" name="Rectangle 66"/>
            <p:cNvSpPr>
              <a:spLocks noChangeArrowheads="1"/>
            </p:cNvSpPr>
            <p:nvPr/>
          </p:nvSpPr>
          <p:spPr bwMode="auto">
            <a:xfrm rot="16200000" flipV="1">
              <a:off x="5189686" y="4492892"/>
              <a:ext cx="199962" cy="32136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1" name="Rectangle 67"/>
            <p:cNvSpPr>
              <a:spLocks noChangeArrowheads="1"/>
            </p:cNvSpPr>
            <p:nvPr/>
          </p:nvSpPr>
          <p:spPr bwMode="auto">
            <a:xfrm rot="16200000" flipV="1">
              <a:off x="4966252" y="4019985"/>
              <a:ext cx="201594" cy="32205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2" name="Rectangle 68"/>
            <p:cNvSpPr>
              <a:spLocks noChangeArrowheads="1"/>
            </p:cNvSpPr>
            <p:nvPr/>
          </p:nvSpPr>
          <p:spPr bwMode="auto">
            <a:xfrm rot="16200000">
              <a:off x="5086073" y="5041929"/>
              <a:ext cx="472563" cy="16515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3" name="Rectangle 69"/>
            <p:cNvSpPr>
              <a:spLocks noChangeArrowheads="1"/>
            </p:cNvSpPr>
            <p:nvPr/>
          </p:nvSpPr>
          <p:spPr bwMode="auto">
            <a:xfrm rot="16200000">
              <a:off x="4641462" y="4771152"/>
              <a:ext cx="473380" cy="16722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4" name="Rectangle 70"/>
            <p:cNvSpPr>
              <a:spLocks noChangeArrowheads="1"/>
            </p:cNvSpPr>
            <p:nvPr/>
          </p:nvSpPr>
          <p:spPr bwMode="auto">
            <a:xfrm rot="16200000">
              <a:off x="5140011" y="3731293"/>
              <a:ext cx="201594" cy="22365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7" name="Line 85"/>
            <p:cNvSpPr>
              <a:spLocks noChangeShapeType="1"/>
            </p:cNvSpPr>
            <p:nvPr/>
          </p:nvSpPr>
          <p:spPr bwMode="auto">
            <a:xfrm rot="16200000">
              <a:off x="6376109" y="3572620"/>
              <a:ext cx="67742" cy="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8" name="Line 86"/>
            <p:cNvSpPr>
              <a:spLocks noChangeShapeType="1"/>
            </p:cNvSpPr>
            <p:nvPr/>
          </p:nvSpPr>
          <p:spPr bwMode="auto">
            <a:xfrm rot="16200000">
              <a:off x="6487246" y="3572276"/>
              <a:ext cx="67742" cy="13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59" name="Line 87"/>
            <p:cNvSpPr>
              <a:spLocks noChangeShapeType="1"/>
            </p:cNvSpPr>
            <p:nvPr/>
          </p:nvSpPr>
          <p:spPr bwMode="auto">
            <a:xfrm rot="16200000">
              <a:off x="6598726" y="3572276"/>
              <a:ext cx="67742" cy="13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0" name="Line 88"/>
            <p:cNvSpPr>
              <a:spLocks noChangeShapeType="1"/>
            </p:cNvSpPr>
            <p:nvPr/>
          </p:nvSpPr>
          <p:spPr bwMode="auto">
            <a:xfrm rot="16200000">
              <a:off x="6710207" y="3572276"/>
              <a:ext cx="67742" cy="13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1" name="Line 89"/>
            <p:cNvSpPr>
              <a:spLocks noChangeShapeType="1"/>
            </p:cNvSpPr>
            <p:nvPr/>
          </p:nvSpPr>
          <p:spPr bwMode="auto">
            <a:xfrm rot="16200000">
              <a:off x="6821688" y="3572276"/>
              <a:ext cx="67742" cy="13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2" name="Line 90"/>
            <p:cNvSpPr>
              <a:spLocks noChangeShapeType="1"/>
            </p:cNvSpPr>
            <p:nvPr/>
          </p:nvSpPr>
          <p:spPr bwMode="auto">
            <a:xfrm rot="16200000">
              <a:off x="6932825" y="3572620"/>
              <a:ext cx="67742" cy="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3" name="Line 91"/>
            <p:cNvSpPr>
              <a:spLocks noChangeShapeType="1"/>
            </p:cNvSpPr>
            <p:nvPr/>
          </p:nvSpPr>
          <p:spPr bwMode="auto">
            <a:xfrm rot="16200000" flipH="1" flipV="1">
              <a:off x="6130934" y="3740688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grpSp>
          <p:nvGrpSpPr>
            <p:cNvPr id="64" name="Group 92"/>
            <p:cNvGrpSpPr>
              <a:grpSpLocks/>
            </p:cNvGrpSpPr>
            <p:nvPr/>
          </p:nvGrpSpPr>
          <p:grpSpPr bwMode="auto">
            <a:xfrm rot="16200000">
              <a:off x="6085125" y="3651829"/>
              <a:ext cx="202411" cy="110793"/>
              <a:chOff x="6191" y="5433"/>
              <a:chExt cx="252" cy="169"/>
            </a:xfrm>
            <a:noFill/>
          </p:grpSpPr>
          <p:sp>
            <p:nvSpPr>
              <p:cNvPr id="84" name="Oval 93"/>
              <p:cNvSpPr>
                <a:spLocks noChangeArrowheads="1"/>
              </p:cNvSpPr>
              <p:nvPr/>
            </p:nvSpPr>
            <p:spPr bwMode="auto">
              <a:xfrm>
                <a:off x="6275" y="5433"/>
                <a:ext cx="168" cy="169"/>
              </a:xfrm>
              <a:prstGeom prst="ellips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85" name="Line 94"/>
              <p:cNvSpPr>
                <a:spLocks noChangeShapeType="1"/>
              </p:cNvSpPr>
              <p:nvPr/>
            </p:nvSpPr>
            <p:spPr bwMode="auto">
              <a:xfrm flipH="1">
                <a:off x="6191" y="5517"/>
                <a:ext cx="85" cy="1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</p:grpSp>
        <p:grpSp>
          <p:nvGrpSpPr>
            <p:cNvPr id="65" name="Group 95"/>
            <p:cNvGrpSpPr>
              <a:grpSpLocks/>
            </p:cNvGrpSpPr>
            <p:nvPr/>
          </p:nvGrpSpPr>
          <p:grpSpPr bwMode="auto">
            <a:xfrm>
              <a:off x="7026268" y="4367644"/>
              <a:ext cx="337079" cy="117674"/>
              <a:chOff x="4768" y="6619"/>
              <a:chExt cx="418" cy="171"/>
            </a:xfrm>
            <a:noFill/>
          </p:grpSpPr>
          <p:sp>
            <p:nvSpPr>
              <p:cNvPr id="82" name="Line 96"/>
              <p:cNvSpPr>
                <a:spLocks noChangeShapeType="1"/>
              </p:cNvSpPr>
              <p:nvPr/>
            </p:nvSpPr>
            <p:spPr bwMode="auto">
              <a:xfrm>
                <a:off x="4768" y="6789"/>
                <a:ext cx="418" cy="1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  <p:sp>
            <p:nvSpPr>
              <p:cNvPr id="83" name="Freeform 97"/>
              <p:cNvSpPr>
                <a:spLocks/>
              </p:cNvSpPr>
              <p:nvPr/>
            </p:nvSpPr>
            <p:spPr bwMode="auto">
              <a:xfrm>
                <a:off x="4902" y="6619"/>
                <a:ext cx="146" cy="169"/>
              </a:xfrm>
              <a:custGeom>
                <a:avLst/>
                <a:gdLst/>
                <a:ahLst/>
                <a:cxnLst>
                  <a:cxn ang="0">
                    <a:pos x="0" y="247"/>
                  </a:cxn>
                  <a:cxn ang="0">
                    <a:pos x="54" y="107"/>
                  </a:cxn>
                  <a:cxn ang="0">
                    <a:pos x="166" y="7"/>
                  </a:cxn>
                  <a:cxn ang="0">
                    <a:pos x="324" y="64"/>
                  </a:cxn>
                  <a:cxn ang="0">
                    <a:pos x="419" y="264"/>
                  </a:cxn>
                </a:cxnLst>
                <a:rect l="0" t="0" r="r" b="b"/>
                <a:pathLst>
                  <a:path w="419" h="264">
                    <a:moveTo>
                      <a:pt x="0" y="247"/>
                    </a:moveTo>
                    <a:cubicBezTo>
                      <a:pt x="6" y="224"/>
                      <a:pt x="26" y="147"/>
                      <a:pt x="54" y="107"/>
                    </a:cubicBezTo>
                    <a:cubicBezTo>
                      <a:pt x="86" y="69"/>
                      <a:pt x="122" y="13"/>
                      <a:pt x="166" y="7"/>
                    </a:cubicBezTo>
                    <a:cubicBezTo>
                      <a:pt x="211" y="0"/>
                      <a:pt x="282" y="21"/>
                      <a:pt x="324" y="64"/>
                    </a:cubicBezTo>
                    <a:cubicBezTo>
                      <a:pt x="366" y="107"/>
                      <a:pt x="399" y="222"/>
                      <a:pt x="419" y="264"/>
                    </a:cubicBezTo>
                  </a:path>
                </a:pathLst>
              </a:custGeom>
              <a:grpFill/>
              <a:ln w="38100" cmpd="sng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uk-UA">
                  <a:latin typeface="Arial" pitchFamily="34" charset="0"/>
                </a:endParaRPr>
              </a:p>
            </p:txBody>
          </p:sp>
        </p:grpSp>
        <p:sp>
          <p:nvSpPr>
            <p:cNvPr id="66" name="Line 98"/>
            <p:cNvSpPr>
              <a:spLocks noChangeShapeType="1"/>
            </p:cNvSpPr>
            <p:nvPr/>
          </p:nvSpPr>
          <p:spPr bwMode="auto">
            <a:xfrm rot="16200000">
              <a:off x="7155850" y="3504942"/>
              <a:ext cx="66926" cy="13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7" name="Line 99"/>
            <p:cNvSpPr>
              <a:spLocks noChangeShapeType="1"/>
            </p:cNvSpPr>
            <p:nvPr/>
          </p:nvSpPr>
          <p:spPr bwMode="auto">
            <a:xfrm rot="16200000">
              <a:off x="7043617" y="3572620"/>
              <a:ext cx="67742" cy="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8" name="Line 100"/>
            <p:cNvSpPr>
              <a:spLocks noChangeShapeType="1"/>
            </p:cNvSpPr>
            <p:nvPr/>
          </p:nvSpPr>
          <p:spPr bwMode="auto">
            <a:xfrm rot="16200000">
              <a:off x="7266987" y="3505286"/>
              <a:ext cx="66926" cy="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69" name="Line 101"/>
            <p:cNvSpPr>
              <a:spLocks noChangeShapeType="1"/>
            </p:cNvSpPr>
            <p:nvPr/>
          </p:nvSpPr>
          <p:spPr bwMode="auto">
            <a:xfrm rot="16200000">
              <a:off x="6263940" y="3572620"/>
              <a:ext cx="67742" cy="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70" name="Line 102"/>
            <p:cNvSpPr>
              <a:spLocks noChangeShapeType="1"/>
            </p:cNvSpPr>
            <p:nvPr/>
          </p:nvSpPr>
          <p:spPr bwMode="auto">
            <a:xfrm rot="16200000">
              <a:off x="6153555" y="3505286"/>
              <a:ext cx="66926" cy="6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71" name="Line 103"/>
            <p:cNvSpPr>
              <a:spLocks noChangeShapeType="1"/>
            </p:cNvSpPr>
            <p:nvPr/>
          </p:nvSpPr>
          <p:spPr bwMode="auto">
            <a:xfrm rot="16200000" flipV="1">
              <a:off x="6069601" y="3477760"/>
              <a:ext cx="66926" cy="557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72" name="Line 104"/>
            <p:cNvSpPr>
              <a:spLocks noChangeShapeType="1"/>
            </p:cNvSpPr>
            <p:nvPr/>
          </p:nvSpPr>
          <p:spPr bwMode="auto">
            <a:xfrm rot="16200000" flipV="1">
              <a:off x="6013452" y="3545094"/>
              <a:ext cx="67742" cy="557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73" name="Line 105"/>
            <p:cNvSpPr>
              <a:spLocks noChangeShapeType="1"/>
            </p:cNvSpPr>
            <p:nvPr/>
          </p:nvSpPr>
          <p:spPr bwMode="auto">
            <a:xfrm rot="16200000" flipV="1">
              <a:off x="6013796" y="3678602"/>
              <a:ext cx="67742" cy="564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74" name="Text Box 106"/>
            <p:cNvSpPr txBox="1">
              <a:spLocks noChangeArrowheads="1"/>
            </p:cNvSpPr>
            <p:nvPr/>
          </p:nvSpPr>
          <p:spPr bwMode="auto">
            <a:xfrm>
              <a:off x="1858659" y="3824606"/>
              <a:ext cx="1135295" cy="33513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82090" tIns="41045" rIns="82090" bIns="41045"/>
            <a:lstStyle/>
            <a:p>
              <a:pPr>
                <a:spcAft>
                  <a:spcPts val="1000"/>
                </a:spcAft>
                <a:defRPr/>
              </a:pPr>
              <a:r>
                <a:rPr lang="uk-UA" sz="1400" b="1">
                  <a:latin typeface="Calibri" pitchFamily="34" charset="0"/>
                </a:rPr>
                <a:t>смт. Колки</a:t>
              </a:r>
              <a:endParaRPr lang="uk-UA">
                <a:latin typeface="Arial" pitchFamily="34" charset="0"/>
              </a:endParaRPr>
            </a:p>
          </p:txBody>
        </p:sp>
        <p:sp>
          <p:nvSpPr>
            <p:cNvPr id="75" name="Text Box 107"/>
            <p:cNvSpPr txBox="1">
              <a:spLocks noChangeArrowheads="1"/>
            </p:cNvSpPr>
            <p:nvPr/>
          </p:nvSpPr>
          <p:spPr bwMode="auto">
            <a:xfrm>
              <a:off x="4996265" y="1865487"/>
              <a:ext cx="874120" cy="30554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82090" tIns="41045" rIns="82090" bIns="41045"/>
            <a:lstStyle/>
            <a:p>
              <a:pPr>
                <a:spcAft>
                  <a:spcPts val="1000"/>
                </a:spcAft>
                <a:defRPr/>
              </a:pPr>
              <a:r>
                <a:rPr lang="uk-UA" sz="1200" b="1" dirty="0">
                  <a:latin typeface="Calibri" pitchFamily="34" charset="0"/>
                </a:rPr>
                <a:t>с. </a:t>
              </a:r>
              <a:r>
                <a:rPr lang="uk-UA" sz="1200" b="1" dirty="0" err="1">
                  <a:latin typeface="Calibri" pitchFamily="34" charset="0"/>
                </a:rPr>
                <a:t>Розничі</a:t>
              </a:r>
              <a:endParaRPr lang="uk-UA" dirty="0">
                <a:latin typeface="Arial" pitchFamily="34" charset="0"/>
              </a:endParaRPr>
            </a:p>
          </p:txBody>
        </p:sp>
        <p:sp>
          <p:nvSpPr>
            <p:cNvPr id="77" name="Text Box 109"/>
            <p:cNvSpPr txBox="1">
              <a:spLocks noChangeArrowheads="1"/>
            </p:cNvSpPr>
            <p:nvPr/>
          </p:nvSpPr>
          <p:spPr bwMode="auto">
            <a:xfrm>
              <a:off x="6317434" y="6055731"/>
              <a:ext cx="1088658" cy="29627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82090" tIns="41045" rIns="82090" bIns="41045"/>
            <a:lstStyle/>
            <a:p>
              <a:pPr>
                <a:spcAft>
                  <a:spcPts val="1000"/>
                </a:spcAft>
                <a:defRPr/>
              </a:pPr>
              <a:r>
                <a:rPr lang="uk-UA" sz="1200" b="1" dirty="0">
                  <a:latin typeface="Calibri" pitchFamily="34" charset="0"/>
                </a:rPr>
                <a:t>На </a:t>
              </a:r>
              <a:r>
                <a:rPr lang="uk-UA" sz="1200" b="1" dirty="0" err="1">
                  <a:latin typeface="Calibri" pitchFamily="34" charset="0"/>
                </a:rPr>
                <a:t>Вараш</a:t>
              </a:r>
              <a:endParaRPr lang="uk-UA" b="1" dirty="0">
                <a:latin typeface="Arial" pitchFamily="34" charset="0"/>
              </a:endParaRPr>
            </a:p>
          </p:txBody>
        </p:sp>
        <p:sp>
          <p:nvSpPr>
            <p:cNvPr id="79" name="Text Box 115"/>
            <p:cNvSpPr txBox="1">
              <a:spLocks noChangeArrowheads="1"/>
            </p:cNvSpPr>
            <p:nvPr/>
          </p:nvSpPr>
          <p:spPr bwMode="auto">
            <a:xfrm rot="21270449">
              <a:off x="4463195" y="2478478"/>
              <a:ext cx="785871" cy="27015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82090" tIns="41045" rIns="82090" bIns="41045"/>
            <a:lstStyle/>
            <a:p>
              <a:pPr>
                <a:spcAft>
                  <a:spcPts val="1000"/>
                </a:spcAft>
                <a:defRPr/>
              </a:pPr>
              <a:r>
                <a:rPr lang="uk-UA" sz="1200" b="1" dirty="0">
                  <a:solidFill>
                    <a:srgbClr val="0070C0"/>
                  </a:solidFill>
                  <a:latin typeface="Calibri" pitchFamily="34" charset="0"/>
                </a:rPr>
                <a:t>Р.Стир</a:t>
              </a:r>
              <a:endParaRPr lang="uk-UA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80" name="Rectangle 116"/>
            <p:cNvSpPr>
              <a:spLocks noChangeArrowheads="1"/>
            </p:cNvSpPr>
            <p:nvPr/>
          </p:nvSpPr>
          <p:spPr bwMode="auto">
            <a:xfrm rot="16200000">
              <a:off x="5968763" y="4477618"/>
              <a:ext cx="203227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81" name="Rectangle 117"/>
            <p:cNvSpPr>
              <a:spLocks noChangeArrowheads="1"/>
            </p:cNvSpPr>
            <p:nvPr/>
          </p:nvSpPr>
          <p:spPr bwMode="auto">
            <a:xfrm rot="16200000">
              <a:off x="5581333" y="4817961"/>
              <a:ext cx="203227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10" name="Rectangle 21"/>
            <p:cNvSpPr>
              <a:spLocks noChangeArrowheads="1"/>
            </p:cNvSpPr>
            <p:nvPr/>
          </p:nvSpPr>
          <p:spPr bwMode="auto">
            <a:xfrm rot="16200000">
              <a:off x="2841071" y="3386314"/>
              <a:ext cx="471747" cy="16722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11" name="Rectangle 25"/>
            <p:cNvSpPr>
              <a:spLocks noChangeArrowheads="1"/>
            </p:cNvSpPr>
            <p:nvPr/>
          </p:nvSpPr>
          <p:spPr bwMode="auto">
            <a:xfrm rot="16200000">
              <a:off x="4205961" y="3311115"/>
              <a:ext cx="203227" cy="22296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graphicFrame>
          <p:nvGraphicFramePr>
            <p:cNvPr id="6146" name="Object 118"/>
            <p:cNvGraphicFramePr>
              <a:graphicFrameLocks noChangeAspect="1"/>
            </p:cNvGraphicFramePr>
            <p:nvPr/>
          </p:nvGraphicFramePr>
          <p:xfrm>
            <a:off x="1749843" y="1039228"/>
            <a:ext cx="942975" cy="781050"/>
          </p:xfrm>
          <a:graphic>
            <a:graphicData uri="http://schemas.openxmlformats.org/presentationml/2006/ole">
              <p:oleObj spid="_x0000_s6146" r:id="rId3" imgW="1068120" imgH="1005840" progId="">
                <p:embed/>
              </p:oleObj>
            </a:graphicData>
          </a:graphic>
        </p:graphicFrame>
        <p:grpSp>
          <p:nvGrpSpPr>
            <p:cNvPr id="121" name="Группа 120"/>
            <p:cNvGrpSpPr/>
            <p:nvPr/>
          </p:nvGrpSpPr>
          <p:grpSpPr>
            <a:xfrm>
              <a:off x="3284621" y="6268453"/>
              <a:ext cx="264695" cy="264697"/>
              <a:chOff x="7230979" y="1371600"/>
              <a:chExt cx="360950" cy="481266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Группа 121"/>
            <p:cNvGrpSpPr/>
            <p:nvPr/>
          </p:nvGrpSpPr>
          <p:grpSpPr>
            <a:xfrm>
              <a:off x="3585412" y="3356811"/>
              <a:ext cx="204536" cy="228603"/>
              <a:chOff x="7230979" y="1371600"/>
              <a:chExt cx="360950" cy="481266"/>
            </a:xfrm>
          </p:grpSpPr>
          <p:cxnSp>
            <p:nvCxnSpPr>
              <p:cNvPr id="123" name="Прямая соединительная линия 122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Группа 124"/>
            <p:cNvGrpSpPr/>
            <p:nvPr/>
          </p:nvGrpSpPr>
          <p:grpSpPr>
            <a:xfrm>
              <a:off x="3705726" y="5438274"/>
              <a:ext cx="264695" cy="264697"/>
              <a:chOff x="7230979" y="1371600"/>
              <a:chExt cx="360950" cy="481266"/>
            </a:xfrm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Группа 127"/>
            <p:cNvGrpSpPr/>
            <p:nvPr/>
          </p:nvGrpSpPr>
          <p:grpSpPr>
            <a:xfrm>
              <a:off x="3645568" y="4078705"/>
              <a:ext cx="204537" cy="240634"/>
              <a:chOff x="7230979" y="1371600"/>
              <a:chExt cx="360950" cy="481266"/>
            </a:xfrm>
          </p:grpSpPr>
          <p:cxnSp>
            <p:nvCxnSpPr>
              <p:cNvPr id="129" name="Прямая соединительная линия 128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Прямая соединительная линия 129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Группа 130"/>
            <p:cNvGrpSpPr/>
            <p:nvPr/>
          </p:nvGrpSpPr>
          <p:grpSpPr>
            <a:xfrm>
              <a:off x="4102769" y="3717757"/>
              <a:ext cx="240631" cy="216573"/>
              <a:chOff x="7230979" y="1371600"/>
              <a:chExt cx="360950" cy="481266"/>
            </a:xfrm>
          </p:grpSpPr>
          <p:cxnSp>
            <p:nvCxnSpPr>
              <p:cNvPr id="132" name="Прямая соединительная линия 131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4" name="TextBox 133"/>
            <p:cNvSpPr txBox="1"/>
            <p:nvPr/>
          </p:nvSpPr>
          <p:spPr>
            <a:xfrm>
              <a:off x="2959767" y="6051885"/>
              <a:ext cx="24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/>
                <a:t>1</a:t>
              </a:r>
              <a:endParaRPr lang="uk-UA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416968" y="5438274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2</a:t>
              </a:r>
              <a:endParaRPr lang="uk-UA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102768" y="4114800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3,4</a:t>
              </a:r>
              <a:endParaRPr lang="uk-UA" dirty="0"/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3573379" y="2995863"/>
              <a:ext cx="192505" cy="204540"/>
              <a:chOff x="7230979" y="1371600"/>
              <a:chExt cx="360950" cy="481266"/>
            </a:xfrm>
          </p:grpSpPr>
          <p:cxnSp>
            <p:nvCxnSpPr>
              <p:cNvPr id="138" name="Прямая соединительная линия 137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Группа 139"/>
            <p:cNvGrpSpPr/>
            <p:nvPr/>
          </p:nvGrpSpPr>
          <p:grpSpPr>
            <a:xfrm>
              <a:off x="6954253" y="4559969"/>
              <a:ext cx="264695" cy="264697"/>
              <a:chOff x="7230979" y="1371600"/>
              <a:chExt cx="360950" cy="481266"/>
            </a:xfrm>
          </p:grpSpPr>
          <p:cxnSp>
            <p:nvCxnSpPr>
              <p:cNvPr id="141" name="Прямая соединительная линия 140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Группа 142"/>
            <p:cNvGrpSpPr/>
            <p:nvPr/>
          </p:nvGrpSpPr>
          <p:grpSpPr>
            <a:xfrm>
              <a:off x="4138864" y="4451684"/>
              <a:ext cx="216568" cy="240634"/>
              <a:chOff x="7230979" y="1371600"/>
              <a:chExt cx="360950" cy="481266"/>
            </a:xfrm>
          </p:grpSpPr>
          <p:cxnSp>
            <p:nvCxnSpPr>
              <p:cNvPr id="144" name="Прямая соединительная линия 143"/>
              <p:cNvCxnSpPr/>
              <p:nvPr/>
            </p:nvCxnSpPr>
            <p:spPr>
              <a:xfrm rot="16200000" flipH="1">
                <a:off x="7194885" y="1479884"/>
                <a:ext cx="421105" cy="27672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rot="5400000">
                <a:off x="7170821" y="1431758"/>
                <a:ext cx="481266" cy="36095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6" name="TextBox 145"/>
            <p:cNvSpPr txBox="1"/>
            <p:nvPr/>
          </p:nvSpPr>
          <p:spPr>
            <a:xfrm>
              <a:off x="3549316" y="3717758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5</a:t>
              </a:r>
              <a:endParaRPr lang="uk-UA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307306" y="3609474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6</a:t>
              </a:r>
              <a:endParaRPr lang="uk-UA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236495" y="3332748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7</a:t>
              </a:r>
              <a:endParaRPr lang="uk-UA" dirty="0"/>
            </a:p>
          </p:txBody>
        </p:sp>
        <p:sp>
          <p:nvSpPr>
            <p:cNvPr id="152" name="Rectangle 67"/>
            <p:cNvSpPr>
              <a:spLocks noChangeArrowheads="1"/>
            </p:cNvSpPr>
            <p:nvPr/>
          </p:nvSpPr>
          <p:spPr bwMode="auto">
            <a:xfrm rot="16200000" flipV="1">
              <a:off x="4978284" y="3105585"/>
              <a:ext cx="201594" cy="32205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53" name="Rectangle 66"/>
            <p:cNvSpPr>
              <a:spLocks noChangeArrowheads="1"/>
            </p:cNvSpPr>
            <p:nvPr/>
          </p:nvSpPr>
          <p:spPr bwMode="auto">
            <a:xfrm rot="16200000" flipV="1">
              <a:off x="5454381" y="3217545"/>
              <a:ext cx="199962" cy="32136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260558" y="2827420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8</a:t>
              </a:r>
              <a:endParaRPr lang="uk-UA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05336" y="446371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9</a:t>
              </a:r>
              <a:endParaRPr lang="uk-UA" dirty="0"/>
            </a:p>
          </p:txBody>
        </p:sp>
        <p:cxnSp>
          <p:nvCxnSpPr>
            <p:cNvPr id="159" name="Прямая соединительная линия 158"/>
            <p:cNvCxnSpPr/>
            <p:nvPr/>
          </p:nvCxnSpPr>
          <p:spPr>
            <a:xfrm rot="5400000" flipH="1" flipV="1">
              <a:off x="2971798" y="5089361"/>
              <a:ext cx="1732551" cy="770021"/>
            </a:xfrm>
            <a:prstGeom prst="curvedConnector3">
              <a:avLst>
                <a:gd name="adj1" fmla="val 4305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Полилиния 166"/>
            <p:cNvSpPr/>
            <p:nvPr/>
          </p:nvSpPr>
          <p:spPr>
            <a:xfrm>
              <a:off x="3593432" y="2975810"/>
              <a:ext cx="685800" cy="1656348"/>
            </a:xfrm>
            <a:custGeom>
              <a:avLst/>
              <a:gdLst>
                <a:gd name="connsiteX0" fmla="*/ 629652 w 685800"/>
                <a:gd name="connsiteY0" fmla="*/ 1656348 h 1656348"/>
                <a:gd name="connsiteX1" fmla="*/ 148389 w 685800"/>
                <a:gd name="connsiteY1" fmla="*/ 1247274 h 1656348"/>
                <a:gd name="connsiteX2" fmla="*/ 677779 w 685800"/>
                <a:gd name="connsiteY2" fmla="*/ 838201 h 1656348"/>
                <a:gd name="connsiteX3" fmla="*/ 100263 w 685800"/>
                <a:gd name="connsiteY3" fmla="*/ 513348 h 1656348"/>
                <a:gd name="connsiteX4" fmla="*/ 76200 w 685800"/>
                <a:gd name="connsiteY4" fmla="*/ 68179 h 1656348"/>
                <a:gd name="connsiteX5" fmla="*/ 88231 w 685800"/>
                <a:gd name="connsiteY5" fmla="*/ 104274 h 1656348"/>
                <a:gd name="connsiteX6" fmla="*/ 124326 w 685800"/>
                <a:gd name="connsiteY6" fmla="*/ 92243 h 165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800" h="1656348">
                  <a:moveTo>
                    <a:pt x="629652" y="1656348"/>
                  </a:moveTo>
                  <a:cubicBezTo>
                    <a:pt x="385010" y="1519990"/>
                    <a:pt x="140368" y="1383632"/>
                    <a:pt x="148389" y="1247274"/>
                  </a:cubicBezTo>
                  <a:cubicBezTo>
                    <a:pt x="156410" y="1110916"/>
                    <a:pt x="685800" y="960522"/>
                    <a:pt x="677779" y="838201"/>
                  </a:cubicBezTo>
                  <a:cubicBezTo>
                    <a:pt x="669758" y="715880"/>
                    <a:pt x="200526" y="641685"/>
                    <a:pt x="100263" y="513348"/>
                  </a:cubicBezTo>
                  <a:cubicBezTo>
                    <a:pt x="0" y="385011"/>
                    <a:pt x="78205" y="136358"/>
                    <a:pt x="76200" y="68179"/>
                  </a:cubicBezTo>
                  <a:cubicBezTo>
                    <a:pt x="74195" y="0"/>
                    <a:pt x="80210" y="100263"/>
                    <a:pt x="88231" y="104274"/>
                  </a:cubicBezTo>
                  <a:cubicBezTo>
                    <a:pt x="96252" y="108285"/>
                    <a:pt x="110289" y="100264"/>
                    <a:pt x="124326" y="9224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dirty="0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69" name="Прямая соединительная линия 168"/>
            <p:cNvCxnSpPr>
              <a:stCxn id="167" idx="5"/>
            </p:cNvCxnSpPr>
            <p:nvPr/>
          </p:nvCxnSpPr>
          <p:spPr>
            <a:xfrm>
              <a:off x="3681663" y="3080084"/>
              <a:ext cx="3441032" cy="16362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236537" y="264695"/>
            <a:ext cx="6133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СХЕМА 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ЕКСКУРСІЙНОГО МАРШРУТУ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4858" y="1022686"/>
            <a:ext cx="6317142" cy="510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" name="TextBox 149"/>
          <p:cNvSpPr txBox="1"/>
          <p:nvPr/>
        </p:nvSpPr>
        <p:spPr>
          <a:xfrm>
            <a:off x="5871410" y="5498431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1</a:t>
            </a:r>
            <a:endParaRPr lang="uk-UA" sz="1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6641431" y="3729790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/>
              <a:t>2</a:t>
            </a:r>
            <a:endParaRPr lang="uk-UA" sz="1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7303169" y="223787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3,4</a:t>
            </a:r>
            <a:endParaRPr lang="uk-UA" sz="1200" dirty="0"/>
          </a:p>
        </p:txBody>
      </p:sp>
      <p:sp>
        <p:nvSpPr>
          <p:cNvPr id="158" name="TextBox 157"/>
          <p:cNvSpPr txBox="1"/>
          <p:nvPr/>
        </p:nvSpPr>
        <p:spPr>
          <a:xfrm>
            <a:off x="6870031" y="193708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5</a:t>
            </a:r>
            <a:endParaRPr lang="uk-UA" sz="1200" dirty="0"/>
          </a:p>
        </p:txBody>
      </p:sp>
      <p:sp>
        <p:nvSpPr>
          <p:cNvPr id="160" name="TextBox 159"/>
          <p:cNvSpPr txBox="1"/>
          <p:nvPr/>
        </p:nvSpPr>
        <p:spPr>
          <a:xfrm>
            <a:off x="7339263" y="1852863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6</a:t>
            </a:r>
            <a:endParaRPr lang="uk-UA" sz="1200" dirty="0"/>
          </a:p>
        </p:txBody>
      </p:sp>
      <p:sp>
        <p:nvSpPr>
          <p:cNvPr id="161" name="TextBox 160"/>
          <p:cNvSpPr txBox="1"/>
          <p:nvPr/>
        </p:nvSpPr>
        <p:spPr>
          <a:xfrm>
            <a:off x="6894094" y="1419726"/>
            <a:ext cx="156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7</a:t>
            </a:r>
            <a:endParaRPr lang="uk-UA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7002379" y="1275348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8</a:t>
            </a:r>
            <a:endParaRPr lang="uk-UA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10912643" y="216568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9</a:t>
            </a:r>
            <a:endParaRPr lang="uk-UA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19349" y="169817"/>
            <a:ext cx="10667542" cy="1028873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ПАМ’ЯТНИК НА МІСЦІ РОЗСТРІЛУ ПОЛЬСЬКОЮ ПОЛІЦІЄЮ  КОЛКІВСЬКОЇ ПЕРШОТРАВНЕВОЇ ДЕМОНСТРАЦІЇ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775166" y="1859738"/>
            <a:ext cx="7725172" cy="4566976"/>
          </a:xfrm>
        </p:spPr>
        <p:txBody>
          <a:bodyPr>
            <a:normAutofit/>
          </a:bodyPr>
          <a:lstStyle/>
          <a:p>
            <a:pPr marL="185738" indent="174625" algn="just"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Ризьким мирним договором 1921 року західноукраїнські землі, в тому числі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відійшли до складу Польщі.  Умови життя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колківчан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були надзвичайно тяжкі. Доведені до відчаю українці влаштували акт непокори – демонстрацію проти польської влади. Вранці 1 травня майже 2000 жителів найближчих сіл вирушили до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коли колона демонстрантів наблизилась до поліцейських, польська дефензива жорстоко розправилась з мирною демонстрацією: 20 чоловік було вбито, 50 чоловік поранено, 47 чоловік заарештовано і відправлено у в’язницю до Луцька. Вістка про цю трагедію, вчинену поляками, облетіла світ. У честь пам’яті загиблим учасникам першотравневої демонстрації, на місці розстрілу в 1975 році було встановлено пам’ятник. </a:t>
            </a:r>
          </a:p>
          <a:p>
            <a:pPr>
              <a:buNone/>
            </a:pPr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t="20791" r="847" b="21076"/>
          <a:stretch>
            <a:fillRect/>
          </a:stretch>
        </p:blipFill>
        <p:spPr bwMode="auto">
          <a:xfrm>
            <a:off x="211592" y="1815738"/>
            <a:ext cx="3302316" cy="445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73734" y="277646"/>
            <a:ext cx="9807351" cy="118586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ПАМ'ЯТНИК НА ЧЕСТЬ ПЕРШИХ ТРАКТОРИСТІВ, ЯКІ ПРАЦЮВАЛИ НА ПОЛЯХ ВОЛИНІ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:\види колок\DSC_014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48390" y="1263315"/>
            <a:ext cx="4166420" cy="266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634" y="1463040"/>
            <a:ext cx="5423491" cy="5042263"/>
          </a:xfrm>
        </p:spPr>
        <p:txBody>
          <a:bodyPr>
            <a:normAutofit/>
          </a:bodyPr>
          <a:lstStyle/>
          <a:p>
            <a:pPr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 1939р. на Волинь прийшли радянські «визволителі», почалося створення колгоспів. Одразу з’явилася машинно-тракторна станція (МТС), яка спочатку облаштувалася в с.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Чорторийськ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потім переїхала в колишній районний центр –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трактор не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дістався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фашистам,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Володимир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Дубинович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Мартинець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Янек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Хорошкевич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розібрали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сховали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частинами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міг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Після визволення Волині в 1944 році знову почала працювати МТС, тому згадали про закопаний «Універсал». Відкопали частини трактора і склали його з допомогою військових. На ньому ще понад 20 років працював Володимир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Дубинович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Нове життя йому дали в 1967 році, піднявши на п’єдестал біля центрального входу в тодішнє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Колківське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районне об’єднання «Сільгосптехніка»!</a:t>
            </a:r>
          </a:p>
          <a:p>
            <a:pPr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Зараз “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Універсалу”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вже 85, а він іще досі з гордо піднятим кермом тримає свою варту в містечку.</a:t>
            </a: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адим\Desktop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1114" y="4090736"/>
            <a:ext cx="3318014" cy="2298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300" y="388342"/>
            <a:ext cx="9500151" cy="604435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АНСАМБЛЬ ХРЕСТО-ВОЗДВИЖЕНСЬКОЇ ЦЕРКВИ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6263" y="1660358"/>
            <a:ext cx="5570621" cy="4571419"/>
          </a:xfrm>
        </p:spPr>
        <p:txBody>
          <a:bodyPr>
            <a:noAutofit/>
          </a:bodyPr>
          <a:lstStyle/>
          <a:p>
            <a:pPr marL="84138" indent="180975" algn="just">
              <a:buNone/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Ще 1782-го коштом парафіян у містечку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з’явилася дерев’яна церква, яка послужила жителям недовго – через 20 років вона згоріла. На її місці спочатку побудували каплицю, а згодом – 1825-го – парафіяни побудували нову церкву. Цього разу – з каменю та ще й із дзвіницею. </a:t>
            </a:r>
          </a:p>
          <a:p>
            <a:pPr marL="84138" indent="180975" algn="just">
              <a:buNone/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початку нового століття церква переживала не найкращі часи. «Споруда храму дуже постраждала під час Першої світової війни, але стараннями парафіян і священика відбудована за період 1920-1925 рр. У міжвоєнний період та в часи Другої світової війни храм залишався діючим. Свідчення про це можна знайти в «Літописі УПА» тих років. розпочалася в 1962 р., коли його двері були зачинені богоборцями-атеїстами на сім довгих років, поки стараннями парафіян не було отримано дозвіл від влади на його функціонування.</a:t>
            </a:r>
          </a:p>
          <a:p>
            <a:pPr marL="84138" indent="180975" algn="just">
              <a:buNone/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майже дві сотні років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Хресто-Воздвиженський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храм став невід’ємною частиною життя селища, де щонеділі та у великі свята жителі збираються, щоб прославити Бога та знайти душевний спокій. Це є пам'ятка архітектури місцевого значення.</a:t>
            </a:r>
          </a:p>
          <a:p>
            <a:pPr>
              <a:buNone/>
            </a:pPr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Школа\Downloads\IMG_06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26" y="3853543"/>
            <a:ext cx="3429343" cy="195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083" y="627016"/>
            <a:ext cx="3341706" cy="267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387737"/>
            <a:ext cx="5574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КОЛКІВСЬКИЙ  ХРЕСТО-ВОЗДВИЖЕНСЬКИЙ ХРАМ У 1916 РОЦІ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555" y="1580606"/>
            <a:ext cx="2736000" cy="364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969" y="284965"/>
            <a:ext cx="8953108" cy="111325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ХРЕСТ ЗАГИБЛИМ АВСТРО-УГОРСЬКИМ ВОЇНАМ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82618" y="1573881"/>
            <a:ext cx="4641849" cy="2530200"/>
          </a:xfrm>
        </p:spPr>
        <p:txBody>
          <a:bodyPr>
            <a:noAutofit/>
          </a:bodyPr>
          <a:lstStyle/>
          <a:p>
            <a:pPr indent="179388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листопада 2018 року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колківчани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вшановували 100-річчя пам’яті завершення Першої світової війни. На цвинтарі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Хресто-Воздвиженського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храму був встановлений пам’ятний хрест загиблим австро-угорським воїнам, які загинули в роки війни, та поховані біля храму. Про це поховання довгий час нікому не було відомо. Але останнім часом з появою документів тих часів стало зрозуміло, що на території храму з правої сторони було велике поховання. Воно було друге, найбільше за розміром, поховань воїнів Троїстого союзу (після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Костюхнівки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де поховані польські легіони). Розглядаючи старі, вицвілі від часу фотографії, читаючи оперативні довідки штабів, ми стаємо очевидцями того далекого тяжкого часу. Тому нам потрібно віддавати належну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шану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всім воїнам, які невинно загинули на фронтах, кому випала нелегка доля бути в полоні і не повернутися до рідної домівки, тим, хто помер на чужині.</a:t>
            </a:r>
          </a:p>
          <a:p>
            <a:pPr algn="just"/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Юрій\Desktop\800px-Photo_Kolki_PS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26" y="1319348"/>
            <a:ext cx="5172892" cy="451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2100</TotalTime>
  <Words>1336</Words>
  <Application>Microsoft Office PowerPoint</Application>
  <PresentationFormat>Произвольный</PresentationFormat>
  <Paragraphs>84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Spring</vt:lpstr>
      <vt:lpstr> Опорний заклад «Колківський ліцей»  </vt:lpstr>
      <vt:lpstr>Слайд 2</vt:lpstr>
      <vt:lpstr>         Мета: Створення екскурсійного маршруту селищем міського типу Колки.  Завдання: 1. Зібрати цікаві факти про  пам’ятки, місця, пов’язані з історичними подіями, із залученням свідчень та спогадів мешканців селища Колки.  2. Розробити екскурсійний маршрут з зупинками для мандрівників.       </vt:lpstr>
      <vt:lpstr>КОЛКИ - МІСТЕЧКО НАД СТИРОМ, БАГАТЕ СВОЄЮ ІСТОРІЄЮ. </vt:lpstr>
      <vt:lpstr>СХЕМА ЕКСКУРСІЙНОГО МАРШРУТУ</vt:lpstr>
      <vt:lpstr>1. ПАМ’ЯТНИК НА МІСЦІ РОЗСТРІЛУ ПОЛЬСЬКОЮ ПОЛІЦІЄЮ  КОЛКІВСЬКОЇ ПЕРШОТРАВНЕВОЇ ДЕМОНСТРАЦІЇ</vt:lpstr>
      <vt:lpstr>2. ПАМ'ЯТНИК НА ЧЕСТЬ ПЕРШИХ ТРАКТОРИСТІВ, ЯКІ ПРАЦЮВАЛИ НА ПОЛЯХ ВОЛИНІ </vt:lpstr>
      <vt:lpstr>3. АНСАМБЛЬ ХРЕСТО-ВОЗДВИЖЕНСЬКОЇ ЦЕРКВИ </vt:lpstr>
      <vt:lpstr>4. ХРЕСТ ЗАГИБЛИМ АВСТРО-УГОРСЬКИМ ВОЇНАМ </vt:lpstr>
      <vt:lpstr>Слайд 10</vt:lpstr>
      <vt:lpstr> </vt:lpstr>
      <vt:lpstr>7. ХРАМ СВЯТИТЕЛЯ МИКОЛАЯ-ЧУДОТВОРЦЯ </vt:lpstr>
      <vt:lpstr>8. БРАТСЬКА МОГИЛА ЗАГИБЛИМ ВОЇНАМ ТА ОДНОСЕЛЬЧАНАМ  </vt:lpstr>
      <vt:lpstr>Слайд 14</vt:lpstr>
      <vt:lpstr>ВИСНОВКИ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Школа</cp:lastModifiedBy>
  <cp:revision>216</cp:revision>
  <dcterms:created xsi:type="dcterms:W3CDTF">2015-08-09T14:28:50Z</dcterms:created>
  <dcterms:modified xsi:type="dcterms:W3CDTF">2024-04-12T09:44:02Z</dcterms:modified>
</cp:coreProperties>
</file>