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66" r:id="rId4"/>
    <p:sldId id="268" r:id="rId5"/>
    <p:sldId id="269" r:id="rId6"/>
    <p:sldId id="271" r:id="rId7"/>
    <p:sldId id="272" r:id="rId8"/>
    <p:sldId id="273" r:id="rId9"/>
    <p:sldId id="257" r:id="rId10"/>
    <p:sldId id="258" r:id="rId11"/>
    <p:sldId id="259" r:id="rId12"/>
    <p:sldId id="260" r:id="rId13"/>
    <p:sldId id="261" r:id="rId14"/>
    <p:sldId id="263" r:id="rId15"/>
    <p:sldId id="26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4850741-B8CC-427A-81F1-5DEBD992B921}">
          <p14:sldIdLst/>
        </p14:section>
        <p14:section name="Раздел без заголовка" id="{7AEAD4F0-782C-4641-A1C4-52C249361CB2}">
          <p14:sldIdLst>
            <p14:sldId id="256"/>
            <p14:sldId id="275"/>
            <p14:sldId id="266"/>
            <p14:sldId id="268"/>
            <p14:sldId id="269"/>
            <p14:sldId id="271"/>
            <p14:sldId id="272"/>
            <p14:sldId id="273"/>
            <p14:sldId id="257"/>
            <p14:sldId id="258"/>
            <p14:sldId id="259"/>
            <p14:sldId id="260"/>
            <p14:sldId id="261"/>
            <p14:sldId id="263"/>
            <p14:sldId id="26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E3277"/>
    <a:srgbClr val="1BAEA8"/>
    <a:srgbClr val="113B7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74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225" y="1906091"/>
            <a:ext cx="11547944" cy="2393341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Історія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i="1" dirty="0" err="1" smtClean="0">
                <a:solidFill>
                  <a:srgbClr val="49D1CD">
                    <a:lumMod val="20000"/>
                    <a:lumOff val="80000"/>
                  </a:srgbClr>
                </a:solidFill>
                <a:latin typeface="Arial Black" panose="020B0A04020102020204" pitchFamily="34" charset="0"/>
              </a:rPr>
              <a:t>Дзеркального</a:t>
            </a:r>
            <a:r>
              <a:rPr lang="ru-RU" i="1" dirty="0" smtClean="0">
                <a:solidFill>
                  <a:srgbClr val="49D1CD">
                    <a:lumMod val="20000"/>
                    <a:lumOff val="80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ru-RU" i="1" dirty="0" err="1" smtClean="0">
                <a:solidFill>
                  <a:srgbClr val="49D1CD">
                    <a:lumMod val="20000"/>
                    <a:lumOff val="80000"/>
                  </a:srgbClr>
                </a:solidFill>
                <a:latin typeface="Arial Black" panose="020B0A04020102020204" pitchFamily="34" charset="0"/>
              </a:rPr>
              <a:t>струменя</a:t>
            </a:r>
            <a:r>
              <a:rPr lang="ru-RU" i="1" dirty="0" smtClean="0">
                <a:solidFill>
                  <a:srgbClr val="49D1CD">
                    <a:lumMod val="20000"/>
                    <a:lumOff val="80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ru-RU" i="1" dirty="0">
                <a:solidFill>
                  <a:srgbClr val="49D1CD">
                    <a:lumMod val="20000"/>
                    <a:lumOff val="80000"/>
                  </a:srgbClr>
                </a:solidFill>
                <a:latin typeface="Arial Black" panose="020B0A04020102020204" pitchFamily="34" charset="0"/>
              </a:rPr>
              <a:t>Та </a:t>
            </a: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театру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Муссурі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У </a:t>
            </a:r>
            <a:r>
              <a:rPr lang="ru-RU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Харкові</a:t>
            </a: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.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</a:br>
            <a:endParaRPr lang="ru-RU" i="1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45861" y="4309605"/>
            <a:ext cx="3129308" cy="2178659"/>
          </a:xfrm>
        </p:spPr>
        <p:txBody>
          <a:bodyPr>
            <a:normAutofit/>
          </a:bodyPr>
          <a:lstStyle/>
          <a:p>
            <a:r>
              <a:rPr lang="uk-UA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</a:t>
            </a:r>
            <a:r>
              <a:rPr lang="en-US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Германовська</a:t>
            </a:r>
            <a:r>
              <a:rPr lang="ru-RU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Тетяна</a:t>
            </a:r>
            <a:r>
              <a:rPr lang="ru-RU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Юріївна</a:t>
            </a:r>
            <a:r>
              <a:rPr lang="ru-RU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b="1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правознавства</a:t>
            </a:r>
            <a:r>
              <a:rPr lang="uk-UA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cap="none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67986" y="131353"/>
            <a:ext cx="6392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latin typeface="+mj-lt"/>
              </a:rPr>
              <a:t>Міністерство</a:t>
            </a:r>
            <a:r>
              <a:rPr lang="ru-RU" b="1" i="1" dirty="0">
                <a:latin typeface="+mj-lt"/>
              </a:rPr>
              <a:t> </a:t>
            </a:r>
            <a:r>
              <a:rPr lang="ru-RU" b="1" i="1" dirty="0" err="1">
                <a:latin typeface="+mj-lt"/>
              </a:rPr>
              <a:t>освіти</a:t>
            </a:r>
            <a:r>
              <a:rPr lang="ru-RU" b="1" i="1" dirty="0">
                <a:latin typeface="+mj-lt"/>
              </a:rPr>
              <a:t> і науки </a:t>
            </a:r>
            <a:r>
              <a:rPr lang="ru-RU" b="1" i="1" dirty="0" err="1">
                <a:latin typeface="+mj-lt"/>
              </a:rPr>
              <a:t>України</a:t>
            </a:r>
            <a:r>
              <a:rPr lang="ru-RU" b="1" i="1" dirty="0">
                <a:latin typeface="+mj-lt"/>
              </a:rPr>
              <a:t/>
            </a:r>
            <a:br>
              <a:rPr lang="ru-RU" b="1" i="1" dirty="0">
                <a:latin typeface="+mj-lt"/>
              </a:rPr>
            </a:br>
            <a:r>
              <a:rPr lang="ru-RU" b="1" i="1" dirty="0">
                <a:latin typeface="+mj-lt"/>
              </a:rPr>
              <a:t> Департамент науки і </a:t>
            </a:r>
            <a:r>
              <a:rPr lang="ru-RU" b="1" i="1" dirty="0" err="1">
                <a:latin typeface="+mj-lt"/>
              </a:rPr>
              <a:t>освіти</a:t>
            </a:r>
            <a:r>
              <a:rPr lang="ru-RU" b="1" i="1" dirty="0">
                <a:latin typeface="+mj-lt"/>
              </a:rPr>
              <a:t> </a:t>
            </a:r>
            <a:r>
              <a:rPr lang="ru-RU" b="1" i="1" dirty="0" err="1">
                <a:latin typeface="+mj-lt"/>
              </a:rPr>
              <a:t>Харківської</a:t>
            </a:r>
            <a:r>
              <a:rPr lang="ru-RU" b="1" i="1" dirty="0">
                <a:latin typeface="+mj-lt"/>
              </a:rPr>
              <a:t> </a:t>
            </a:r>
            <a:r>
              <a:rPr lang="ru-RU" b="1" i="1" dirty="0" err="1">
                <a:latin typeface="+mj-lt"/>
              </a:rPr>
              <a:t>облдержадміністрації</a:t>
            </a:r>
            <a:r>
              <a:rPr lang="ru-RU" b="1" i="1" dirty="0">
                <a:latin typeface="+mj-lt"/>
              </a:rPr>
              <a:t/>
            </a:r>
            <a:br>
              <a:rPr lang="ru-RU" b="1" i="1" dirty="0">
                <a:latin typeface="+mj-lt"/>
              </a:rPr>
            </a:br>
            <a:r>
              <a:rPr lang="ru-RU" b="1" i="1" dirty="0" err="1">
                <a:latin typeface="+mj-lt"/>
              </a:rPr>
              <a:t>Харківське</a:t>
            </a:r>
            <a:r>
              <a:rPr lang="ru-RU" b="1" i="1" dirty="0">
                <a:latin typeface="+mj-lt"/>
              </a:rPr>
              <a:t> </a:t>
            </a:r>
            <a:r>
              <a:rPr lang="ru-RU" b="1" i="1" dirty="0" err="1">
                <a:latin typeface="+mj-lt"/>
              </a:rPr>
              <a:t>територіальне</a:t>
            </a:r>
            <a:r>
              <a:rPr lang="ru-RU" b="1" i="1" dirty="0">
                <a:latin typeface="+mj-lt"/>
              </a:rPr>
              <a:t> </a:t>
            </a:r>
            <a:r>
              <a:rPr lang="ru-RU" b="1" i="1" dirty="0" err="1">
                <a:latin typeface="+mj-lt"/>
              </a:rPr>
              <a:t>відділення</a:t>
            </a:r>
            <a:r>
              <a:rPr lang="ru-RU" b="1" i="1" dirty="0">
                <a:latin typeface="+mj-lt"/>
              </a:rPr>
              <a:t> МАН </a:t>
            </a:r>
            <a:r>
              <a:rPr lang="ru-RU" b="1" i="1" dirty="0" err="1">
                <a:latin typeface="+mj-lt"/>
              </a:rPr>
              <a:t>України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225" y="4426356"/>
            <a:ext cx="32270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Роботу </a:t>
            </a:r>
            <a:r>
              <a:rPr lang="ru-RU" b="1" i="1" dirty="0" err="1"/>
              <a:t>виконав</a:t>
            </a:r>
            <a:r>
              <a:rPr lang="ru-RU" b="1" i="1" dirty="0"/>
              <a:t>:</a:t>
            </a:r>
          </a:p>
          <a:p>
            <a:r>
              <a:rPr lang="ru-RU" b="1" i="1" dirty="0"/>
              <a:t> ОЛЕКСАНДР БЛАЖЕВИЧ 9-Б, </a:t>
            </a:r>
            <a:r>
              <a:rPr lang="uk-UA" b="1" i="1" dirty="0"/>
              <a:t>комунального закладу </a:t>
            </a:r>
            <a:r>
              <a:rPr lang="en-US" b="1" i="1" dirty="0"/>
              <a:t>“</a:t>
            </a:r>
            <a:r>
              <a:rPr lang="ru-RU" b="1" i="1" dirty="0" err="1"/>
              <a:t>Харківський</a:t>
            </a:r>
            <a:r>
              <a:rPr lang="ru-RU" b="1" i="1" dirty="0"/>
              <a:t> </a:t>
            </a:r>
            <a:r>
              <a:rPr lang="ru-RU" b="1" i="1" dirty="0" err="1"/>
              <a:t>ліцей</a:t>
            </a:r>
            <a:r>
              <a:rPr lang="ru-RU" b="1" i="1" dirty="0"/>
              <a:t> №38</a:t>
            </a:r>
            <a:r>
              <a:rPr lang="en-US" b="1" i="1" dirty="0"/>
              <a:t>,</a:t>
            </a:r>
            <a:r>
              <a:rPr lang="uk-UA" b="1" i="1" dirty="0"/>
              <a:t> Харківської міської ради</a:t>
            </a:r>
            <a:r>
              <a:rPr lang="en-US" b="1" i="1" dirty="0"/>
              <a:t>”</a:t>
            </a:r>
            <a:r>
              <a:rPr lang="uk-UA" b="1" i="1" dirty="0"/>
              <a:t> </a:t>
            </a:r>
            <a:endParaRPr lang="ru-RU" b="1" i="1" dirty="0"/>
          </a:p>
          <a:p>
            <a:endParaRPr lang="ru-RU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7225" y="11996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Конкурс: «МАН-</a:t>
            </a:r>
            <a:r>
              <a:rPr lang="ru-RU" b="1" dirty="0" err="1"/>
              <a:t>юніор</a:t>
            </a:r>
            <a:r>
              <a:rPr lang="ru-RU" b="1" dirty="0"/>
              <a:t> </a:t>
            </a:r>
            <a:r>
              <a:rPr lang="ru-RU" b="1" dirty="0" err="1"/>
              <a:t>дослідник</a:t>
            </a:r>
            <a:endParaRPr lang="ru-RU" b="1" dirty="0"/>
          </a:p>
          <a:p>
            <a:r>
              <a:rPr lang="ru-RU" b="1" dirty="0" err="1"/>
              <a:t>Номінація</a:t>
            </a:r>
            <a:r>
              <a:rPr lang="ru-RU" b="1" dirty="0"/>
              <a:t>: </a:t>
            </a:r>
            <a:r>
              <a:rPr lang="ru-RU" b="1" dirty="0" err="1"/>
              <a:t>Історія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1474E0-A1D0-5386-70F0-C0C925EBD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346" y="4299432"/>
            <a:ext cx="3129308" cy="25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8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9514"/>
            <a:ext cx="6164653" cy="1192696"/>
          </a:xfrm>
        </p:spPr>
        <p:txBody>
          <a:bodyPr/>
          <a:lstStyle/>
          <a:p>
            <a:r>
              <a:rPr lang="ru-RU" b="1" dirty="0" err="1">
                <a:solidFill>
                  <a:srgbClr val="0E3277"/>
                </a:solidFill>
                <a:latin typeface="Abadi" panose="020F0502020204030204" pitchFamily="34" charset="0"/>
              </a:rPr>
              <a:t>Перші</a:t>
            </a:r>
            <a:r>
              <a:rPr lang="ru-RU" b="1" dirty="0">
                <a:solidFill>
                  <a:srgbClr val="0E3277"/>
                </a:solidFill>
                <a:latin typeface="Abadi" panose="020F0502020204030204" pitchFamily="34" charset="0"/>
              </a:rPr>
              <a:t> </a:t>
            </a:r>
            <a:r>
              <a:rPr lang="ru-RU" b="1" dirty="0" err="1">
                <a:solidFill>
                  <a:srgbClr val="0E3277"/>
                </a:solidFill>
                <a:latin typeface="Abadi" panose="020F0502020204030204" pitchFamily="34" charset="0"/>
              </a:rPr>
              <a:t>вистави</a:t>
            </a:r>
            <a:r>
              <a:rPr lang="ru-RU" b="1" dirty="0">
                <a:solidFill>
                  <a:srgbClr val="0E3277"/>
                </a:solidFill>
                <a:latin typeface="Abadi" panose="020F0502020204030204" pitchFamily="34" charset="0"/>
              </a:rPr>
              <a:t> театру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r="26674"/>
          <a:stretch>
            <a:fillRect/>
          </a:stretch>
        </p:blipFill>
        <p:spPr>
          <a:xfrm>
            <a:off x="7536252" y="914399"/>
            <a:ext cx="4056749" cy="490595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2283" y="1841738"/>
            <a:ext cx="6164653" cy="4936747"/>
          </a:xfrm>
        </p:spPr>
        <p:txBody>
          <a:bodyPr>
            <a:noAutofit/>
          </a:bodyPr>
          <a:lstStyle/>
          <a:p>
            <a:pPr marL="342900" indent="-342900">
              <a:buAutoNum type="arabicParenR"/>
            </a:pPr>
            <a:r>
              <a:rPr lang="ru-RU" sz="2300" dirty="0">
                <a:solidFill>
                  <a:schemeClr val="tx2"/>
                </a:solidFill>
              </a:rPr>
              <a:t>На початковому </a:t>
            </a:r>
            <a:r>
              <a:rPr lang="ru-RU" sz="2300" dirty="0" err="1">
                <a:solidFill>
                  <a:schemeClr val="tx2"/>
                </a:solidFill>
              </a:rPr>
              <a:t>етапі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Муссурі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презентував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класичні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європейські</a:t>
            </a:r>
            <a:r>
              <a:rPr lang="ru-RU" sz="2300" dirty="0">
                <a:solidFill>
                  <a:schemeClr val="tx2"/>
                </a:solidFill>
              </a:rPr>
              <a:t> й </a:t>
            </a:r>
            <a:r>
              <a:rPr lang="ru-RU" sz="2300" dirty="0" err="1">
                <a:solidFill>
                  <a:schemeClr val="tx2"/>
                </a:solidFill>
              </a:rPr>
              <a:t>українські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драматичні</a:t>
            </a:r>
            <a:r>
              <a:rPr lang="ru-RU" sz="2300" dirty="0">
                <a:solidFill>
                  <a:schemeClr val="tx2"/>
                </a:solidFill>
              </a:rPr>
              <a:t> твори, </a:t>
            </a:r>
            <a:r>
              <a:rPr lang="ru-RU" sz="2300" dirty="0" err="1">
                <a:solidFill>
                  <a:schemeClr val="tx2"/>
                </a:solidFill>
              </a:rPr>
              <a:t>підкреслюючи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театральні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традиції</a:t>
            </a:r>
            <a:r>
              <a:rPr lang="ru-RU" sz="2300" dirty="0">
                <a:solidFill>
                  <a:schemeClr val="tx2"/>
                </a:solidFill>
              </a:rPr>
              <a:t> та </a:t>
            </a:r>
            <a:r>
              <a:rPr lang="ru-RU" sz="2300" dirty="0" err="1">
                <a:solidFill>
                  <a:schemeClr val="tx2"/>
                </a:solidFill>
              </a:rPr>
              <a:t>високий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рівень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вистав</a:t>
            </a:r>
            <a:r>
              <a:rPr lang="ru-RU" sz="2300" dirty="0">
                <a:solidFill>
                  <a:schemeClr val="tx2"/>
                </a:solidFill>
              </a:rPr>
              <a:t>.</a:t>
            </a:r>
            <a:endParaRPr lang="en-US" sz="2300" dirty="0">
              <a:solidFill>
                <a:schemeClr val="tx2"/>
              </a:solidFill>
            </a:endParaRPr>
          </a:p>
          <a:p>
            <a:pPr marL="342900" indent="-342900">
              <a:buAutoNum type="arabicParenR"/>
            </a:pPr>
            <a:r>
              <a:rPr lang="ru-RU" sz="2300" dirty="0">
                <a:solidFill>
                  <a:schemeClr val="tx2"/>
                </a:solidFill>
              </a:rPr>
              <a:t>У перших сезонах театр </a:t>
            </a:r>
            <a:r>
              <a:rPr lang="ru-RU" sz="2300" dirty="0" err="1">
                <a:solidFill>
                  <a:schemeClr val="tx2"/>
                </a:solidFill>
              </a:rPr>
              <a:t>започаткував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серію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видатних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вистав</a:t>
            </a:r>
            <a:r>
              <a:rPr lang="ru-RU" sz="2300" dirty="0">
                <a:solidFill>
                  <a:schemeClr val="tx2"/>
                </a:solidFill>
              </a:rPr>
              <a:t>, </a:t>
            </a:r>
            <a:r>
              <a:rPr lang="ru-RU" sz="2300" dirty="0" err="1">
                <a:solidFill>
                  <a:schemeClr val="tx2"/>
                </a:solidFill>
              </a:rPr>
              <a:t>які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швидко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полюбилися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глядачам</a:t>
            </a:r>
            <a:r>
              <a:rPr lang="ru-RU" sz="2300" dirty="0">
                <a:solidFill>
                  <a:schemeClr val="tx2"/>
                </a:solidFill>
              </a:rPr>
              <a:t> та </a:t>
            </a:r>
            <a:r>
              <a:rPr lang="ru-RU" sz="2300" dirty="0" err="1">
                <a:solidFill>
                  <a:schemeClr val="tx2"/>
                </a:solidFill>
              </a:rPr>
              <a:t>сприяли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зростанню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його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популярності</a:t>
            </a:r>
            <a:r>
              <a:rPr lang="ru-RU" sz="2300" dirty="0">
                <a:solidFill>
                  <a:schemeClr val="tx2"/>
                </a:solidFill>
              </a:rPr>
              <a:t>.</a:t>
            </a:r>
            <a:endParaRPr lang="en-US" sz="2300" dirty="0">
              <a:solidFill>
                <a:schemeClr val="tx2"/>
              </a:solidFill>
            </a:endParaRPr>
          </a:p>
          <a:p>
            <a:pPr marL="342900" indent="-342900">
              <a:buAutoNum type="arabicParenR"/>
            </a:pPr>
            <a:r>
              <a:rPr lang="ru-RU" sz="2300" dirty="0" err="1">
                <a:solidFill>
                  <a:schemeClr val="tx2"/>
                </a:solidFill>
              </a:rPr>
              <a:t>Згодом</a:t>
            </a:r>
            <a:r>
              <a:rPr lang="ru-RU" sz="2300" dirty="0">
                <a:solidFill>
                  <a:schemeClr val="tx2"/>
                </a:solidFill>
              </a:rPr>
              <a:t>, у </a:t>
            </a:r>
            <a:r>
              <a:rPr lang="ru-RU" sz="2300" dirty="0" err="1">
                <a:solidFill>
                  <a:schemeClr val="tx2"/>
                </a:solidFill>
              </a:rPr>
              <a:t>перші</a:t>
            </a:r>
            <a:r>
              <a:rPr lang="ru-RU" sz="2300" dirty="0">
                <a:solidFill>
                  <a:schemeClr val="tx2"/>
                </a:solidFill>
              </a:rPr>
              <a:t> роки </a:t>
            </a:r>
            <a:r>
              <a:rPr lang="ru-RU" sz="2300" dirty="0" err="1">
                <a:solidFill>
                  <a:schemeClr val="tx2"/>
                </a:solidFill>
              </a:rPr>
              <a:t>свого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існування</a:t>
            </a:r>
            <a:r>
              <a:rPr lang="ru-RU" sz="2300" dirty="0">
                <a:solidFill>
                  <a:schemeClr val="tx2"/>
                </a:solidFill>
              </a:rPr>
              <a:t>, театр </a:t>
            </a:r>
            <a:r>
              <a:rPr lang="ru-RU" sz="2300" dirty="0" err="1">
                <a:solidFill>
                  <a:schemeClr val="tx2"/>
                </a:solidFill>
              </a:rPr>
              <a:t>Муссурі</a:t>
            </a:r>
            <a:r>
              <a:rPr lang="ru-RU" sz="2300" dirty="0">
                <a:solidFill>
                  <a:schemeClr val="tx2"/>
                </a:solidFill>
              </a:rPr>
              <a:t> став платформою для </a:t>
            </a:r>
            <a:r>
              <a:rPr lang="ru-RU" sz="2300" dirty="0" err="1">
                <a:solidFill>
                  <a:schemeClr val="tx2"/>
                </a:solidFill>
              </a:rPr>
              <a:t>наважних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експериментів</a:t>
            </a:r>
            <a:r>
              <a:rPr lang="ru-RU" sz="2300" dirty="0">
                <a:solidFill>
                  <a:schemeClr val="tx2"/>
                </a:solidFill>
              </a:rPr>
              <a:t> і </a:t>
            </a:r>
            <a:r>
              <a:rPr lang="ru-RU" sz="2300" dirty="0" err="1">
                <a:solidFill>
                  <a:schemeClr val="tx2"/>
                </a:solidFill>
              </a:rPr>
              <a:t>прем'єр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сучасних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п'єс</a:t>
            </a:r>
            <a:r>
              <a:rPr lang="ru-RU" sz="2300" dirty="0">
                <a:solidFill>
                  <a:schemeClr val="tx2"/>
                </a:solidFill>
              </a:rPr>
              <a:t>, </a:t>
            </a:r>
            <a:r>
              <a:rPr lang="ru-RU" sz="2300" dirty="0" err="1">
                <a:solidFill>
                  <a:schemeClr val="tx2"/>
                </a:solidFill>
              </a:rPr>
              <a:t>які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викликиали</a:t>
            </a:r>
            <a:r>
              <a:rPr lang="ru-RU" sz="2300" dirty="0">
                <a:solidFill>
                  <a:schemeClr val="tx2"/>
                </a:solidFill>
              </a:rPr>
              <a:t> як </a:t>
            </a:r>
            <a:r>
              <a:rPr lang="ru-RU" sz="2300" dirty="0" err="1">
                <a:solidFill>
                  <a:schemeClr val="tx2"/>
                </a:solidFill>
              </a:rPr>
              <a:t>захоплення</a:t>
            </a:r>
            <a:r>
              <a:rPr lang="ru-RU" sz="2300" dirty="0">
                <a:solidFill>
                  <a:schemeClr val="tx2"/>
                </a:solidFill>
              </a:rPr>
              <a:t>, так і </a:t>
            </a:r>
            <a:r>
              <a:rPr lang="ru-RU" sz="2300" dirty="0" err="1">
                <a:solidFill>
                  <a:schemeClr val="tx2"/>
                </a:solidFill>
              </a:rPr>
              <a:t>гарячі</a:t>
            </a:r>
            <a:r>
              <a:rPr lang="ru-RU" sz="2300" dirty="0">
                <a:solidFill>
                  <a:schemeClr val="tx2"/>
                </a:solidFill>
              </a:rPr>
              <a:t> </a:t>
            </a:r>
            <a:r>
              <a:rPr lang="ru-RU" sz="2300" dirty="0" err="1">
                <a:solidFill>
                  <a:schemeClr val="tx2"/>
                </a:solidFill>
              </a:rPr>
              <a:t>дебати</a:t>
            </a:r>
            <a:r>
              <a:rPr lang="ru-RU" sz="2300" dirty="0">
                <a:solidFill>
                  <a:schemeClr val="tx2"/>
                </a:solidFill>
              </a:rPr>
              <a:t>.</a:t>
            </a:r>
            <a:endParaRPr lang="en-US" sz="2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82367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520" y="445272"/>
            <a:ext cx="6164653" cy="816997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113B7F"/>
                </a:solidFill>
                <a:latin typeface="Cooper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Відомі</a:t>
            </a:r>
            <a:r>
              <a:rPr lang="ru-RU" b="1" dirty="0">
                <a:solidFill>
                  <a:srgbClr val="113B7F"/>
                </a:solidFill>
                <a:latin typeface="Cooper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ru-RU" b="1" dirty="0" err="1">
                <a:solidFill>
                  <a:srgbClr val="113B7F"/>
                </a:solidFill>
                <a:latin typeface="Cooper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події</a:t>
            </a:r>
            <a:r>
              <a:rPr lang="ru-RU" b="1" dirty="0">
                <a:solidFill>
                  <a:srgbClr val="113B7F"/>
                </a:solidFill>
                <a:latin typeface="Cooper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ru-RU" b="1" dirty="0" err="1">
                <a:solidFill>
                  <a:srgbClr val="113B7F"/>
                </a:solidFill>
                <a:latin typeface="Cooper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що</a:t>
            </a:r>
            <a:r>
              <a:rPr lang="ru-RU" b="1" dirty="0">
                <a:solidFill>
                  <a:srgbClr val="113B7F"/>
                </a:solidFill>
                <a:latin typeface="Cooper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ru-RU" b="1" dirty="0" err="1">
                <a:solidFill>
                  <a:srgbClr val="113B7F"/>
                </a:solidFill>
                <a:latin typeface="Cooper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відбулися</a:t>
            </a:r>
            <a:r>
              <a:rPr lang="ru-RU" b="1" dirty="0">
                <a:solidFill>
                  <a:srgbClr val="113B7F"/>
                </a:solidFill>
                <a:latin typeface="Cooper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в </a:t>
            </a:r>
            <a:r>
              <a:rPr lang="ru-RU" b="1" dirty="0" err="1">
                <a:solidFill>
                  <a:srgbClr val="113B7F"/>
                </a:solidFill>
                <a:latin typeface="Cooper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театрі</a:t>
            </a:r>
            <a:r>
              <a:rPr lang="ru-RU" b="1" dirty="0">
                <a:solidFill>
                  <a:srgbClr val="113B7F"/>
                </a:solidFill>
                <a:latin typeface="Cooper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ru-RU" b="1" dirty="0" err="1">
                <a:solidFill>
                  <a:srgbClr val="113B7F"/>
                </a:solidFill>
                <a:latin typeface="Cooper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Муссурі</a:t>
            </a:r>
            <a:endParaRPr lang="ru-RU" b="1" dirty="0">
              <a:solidFill>
                <a:srgbClr val="113B7F"/>
              </a:solidFill>
              <a:latin typeface="Cooper Black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6" r="23086"/>
          <a:stretch>
            <a:fillRect/>
          </a:stretch>
        </p:blipFill>
        <p:spPr>
          <a:xfrm>
            <a:off x="7404657" y="301924"/>
            <a:ext cx="4283838" cy="596947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1820849"/>
            <a:ext cx="6164653" cy="3665551"/>
          </a:xfrm>
        </p:spPr>
        <p:txBody>
          <a:bodyPr>
            <a:normAutofit/>
          </a:bodyPr>
          <a:lstStyle/>
          <a:p>
            <a:pPr marL="342900" indent="-342900">
              <a:buAutoNum type="arabicParenR"/>
            </a:pPr>
            <a:r>
              <a:rPr lang="ru-RU" dirty="0" err="1">
                <a:latin typeface="Arial Black" panose="020B0A04020102020204" pitchFamily="34" charset="0"/>
              </a:rPr>
              <a:t>Перші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гастролі</a:t>
            </a:r>
            <a:r>
              <a:rPr lang="ru-RU" dirty="0">
                <a:latin typeface="Arial Black" panose="020B0A04020102020204" pitchFamily="34" charset="0"/>
              </a:rPr>
              <a:t>:</a:t>
            </a:r>
            <a:r>
              <a:rPr lang="ru-RU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ru-RU" dirty="0"/>
              <a:t>Театр </a:t>
            </a:r>
            <a:r>
              <a:rPr lang="ru-RU" dirty="0" err="1"/>
              <a:t>Муссурі</a:t>
            </a:r>
            <a:r>
              <a:rPr lang="ru-RU" dirty="0"/>
              <a:t> </a:t>
            </a:r>
            <a:r>
              <a:rPr lang="ru-RU" dirty="0" err="1"/>
              <a:t>приймав</a:t>
            </a:r>
            <a:r>
              <a:rPr lang="ru-RU" dirty="0"/>
              <a:t> </a:t>
            </a:r>
            <a:r>
              <a:rPr lang="ru-RU" dirty="0" err="1"/>
              <a:t>зарубіжні</a:t>
            </a:r>
            <a:r>
              <a:rPr lang="ru-RU" dirty="0"/>
              <a:t> </a:t>
            </a:r>
            <a:r>
              <a:rPr lang="ru-RU" dirty="0" err="1"/>
              <a:t>театральні</a:t>
            </a:r>
            <a:r>
              <a:rPr lang="ru-RU" dirty="0"/>
              <a:t> </a:t>
            </a:r>
            <a:r>
              <a:rPr lang="ru-RU" dirty="0" err="1"/>
              <a:t>колективи</a:t>
            </a:r>
            <a:r>
              <a:rPr lang="ru-RU" dirty="0"/>
              <a:t>, </a:t>
            </a:r>
            <a:r>
              <a:rPr lang="ru-RU" dirty="0" err="1"/>
              <a:t>проводячи</a:t>
            </a:r>
            <a:r>
              <a:rPr lang="ru-RU" dirty="0"/>
              <a:t> </a:t>
            </a:r>
            <a:r>
              <a:rPr lang="ru-RU" dirty="0" err="1"/>
              <a:t>культурний</a:t>
            </a:r>
            <a:r>
              <a:rPr lang="ru-RU" dirty="0"/>
              <a:t> </a:t>
            </a:r>
            <a:r>
              <a:rPr lang="ru-RU" dirty="0" err="1"/>
              <a:t>обмін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збагачував</a:t>
            </a:r>
            <a:r>
              <a:rPr lang="ru-RU" dirty="0"/>
              <a:t> </a:t>
            </a:r>
            <a:r>
              <a:rPr lang="ru-RU" dirty="0" err="1"/>
              <a:t>місцеву</a:t>
            </a:r>
            <a:r>
              <a:rPr lang="ru-RU" dirty="0"/>
              <a:t> сцену</a:t>
            </a:r>
            <a:endParaRPr lang="en-US" dirty="0"/>
          </a:p>
          <a:p>
            <a:pPr marL="342900" indent="-342900">
              <a:buAutoNum type="arabicParenR"/>
            </a:pPr>
            <a:r>
              <a:rPr lang="ru-RU" dirty="0" err="1">
                <a:latin typeface="Arial Black" panose="020B0A04020102020204" pitchFamily="34" charset="0"/>
              </a:rPr>
              <a:t>Фестивалі</a:t>
            </a:r>
            <a:r>
              <a:rPr lang="ru-RU" dirty="0">
                <a:latin typeface="Arial Black" panose="020B0A04020102020204" pitchFamily="34" charset="0"/>
              </a:rPr>
              <a:t> та </a:t>
            </a:r>
            <a:r>
              <a:rPr lang="ru-RU" dirty="0" err="1">
                <a:latin typeface="Arial Black" panose="020B0A04020102020204" pitchFamily="34" charset="0"/>
              </a:rPr>
              <a:t>конкурси</a:t>
            </a:r>
            <a:r>
              <a:rPr lang="ru-RU" dirty="0"/>
              <a:t>: Театр регулярно ставав центром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фестивалів</a:t>
            </a:r>
            <a:r>
              <a:rPr lang="ru-RU" dirty="0"/>
              <a:t>, </a:t>
            </a:r>
            <a:r>
              <a:rPr lang="ru-RU" dirty="0" err="1"/>
              <a:t>залучаючи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до </a:t>
            </a:r>
            <a:r>
              <a:rPr lang="ru-RU" dirty="0" err="1"/>
              <a:t>мистецтва</a:t>
            </a:r>
            <a:r>
              <a:rPr lang="ru-RU" dirty="0"/>
              <a:t> </a:t>
            </a:r>
            <a:r>
              <a:rPr lang="ru-RU" dirty="0" err="1"/>
              <a:t>Харкова</a:t>
            </a:r>
            <a:r>
              <a:rPr lang="ru-RU" dirty="0"/>
              <a:t> і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</a:t>
            </a:r>
          </a:p>
          <a:p>
            <a:pPr marL="342900" indent="-342900">
              <a:buAutoNum type="arabicParenR"/>
            </a:pPr>
            <a:r>
              <a:rPr lang="ru-RU" dirty="0" err="1">
                <a:latin typeface="Arial Black" panose="020B0A04020102020204" pitchFamily="34" charset="0"/>
              </a:rPr>
              <a:t>Історичні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прем'єри</a:t>
            </a:r>
            <a:r>
              <a:rPr lang="ru-RU" dirty="0"/>
              <a:t>: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інноваційних</a:t>
            </a:r>
            <a:r>
              <a:rPr lang="ru-RU" dirty="0"/>
              <a:t> </a:t>
            </a:r>
            <a:r>
              <a:rPr lang="ru-RU" dirty="0" err="1"/>
              <a:t>спектаклів</a:t>
            </a:r>
            <a:r>
              <a:rPr lang="ru-RU" dirty="0"/>
              <a:t> та </a:t>
            </a:r>
            <a:r>
              <a:rPr lang="ru-RU" dirty="0" err="1"/>
              <a:t>дебюти</a:t>
            </a:r>
            <a:r>
              <a:rPr lang="ru-RU" dirty="0"/>
              <a:t> </a:t>
            </a:r>
            <a:r>
              <a:rPr lang="ru-RU" dirty="0" err="1"/>
              <a:t>видатних</a:t>
            </a:r>
            <a:r>
              <a:rPr lang="ru-RU" dirty="0"/>
              <a:t> </a:t>
            </a:r>
            <a:r>
              <a:rPr lang="ru-RU" dirty="0" err="1"/>
              <a:t>режисерів</a:t>
            </a:r>
            <a:r>
              <a:rPr lang="ru-RU" dirty="0"/>
              <a:t> та </a:t>
            </a:r>
            <a:r>
              <a:rPr lang="ru-RU" dirty="0" err="1"/>
              <a:t>акторів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змінили</a:t>
            </a:r>
            <a:r>
              <a:rPr lang="ru-RU" dirty="0"/>
              <a:t> </a:t>
            </a:r>
            <a:r>
              <a:rPr lang="ru-RU" dirty="0" err="1"/>
              <a:t>обличчя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театру, </a:t>
            </a:r>
            <a:r>
              <a:rPr lang="ru-RU" dirty="0" err="1"/>
              <a:t>відбулись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на </a:t>
            </a:r>
            <a:r>
              <a:rPr lang="ru-RU" dirty="0" err="1"/>
              <a:t>сцені</a:t>
            </a:r>
            <a:r>
              <a:rPr lang="ru-RU" dirty="0"/>
              <a:t> </a:t>
            </a:r>
            <a:r>
              <a:rPr lang="ru-RU" dirty="0" err="1"/>
              <a:t>Муссурі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125142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7228" y="263576"/>
            <a:ext cx="6164653" cy="1371600"/>
          </a:xfrm>
        </p:spPr>
        <p:txBody>
          <a:bodyPr/>
          <a:lstStyle/>
          <a:p>
            <a:r>
              <a:rPr lang="ru-RU" b="1" dirty="0" err="1">
                <a:solidFill>
                  <a:srgbClr val="0E3277"/>
                </a:solidFill>
                <a:latin typeface="Arial Narrow" panose="020B0606020202030204" pitchFamily="34" charset="0"/>
              </a:rPr>
              <a:t>Вплив</a:t>
            </a:r>
            <a:r>
              <a:rPr lang="ru-RU" b="1" dirty="0">
                <a:solidFill>
                  <a:srgbClr val="0E3277"/>
                </a:solidFill>
                <a:latin typeface="Arial Narrow" panose="020B0606020202030204" pitchFamily="34" charset="0"/>
              </a:rPr>
              <a:t> театру на </a:t>
            </a:r>
            <a:r>
              <a:rPr lang="ru-RU" b="1" dirty="0" err="1">
                <a:solidFill>
                  <a:srgbClr val="0E3277"/>
                </a:solidFill>
                <a:latin typeface="Arial Narrow" panose="020B0606020202030204" pitchFamily="34" charset="0"/>
              </a:rPr>
              <a:t>культурне</a:t>
            </a:r>
            <a:r>
              <a:rPr lang="ru-RU" b="1" dirty="0">
                <a:solidFill>
                  <a:srgbClr val="0E3277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rgbClr val="0E3277"/>
                </a:solidFill>
                <a:latin typeface="Arial Narrow" panose="020B0606020202030204" pitchFamily="34" charset="0"/>
              </a:rPr>
              <a:t>життя</a:t>
            </a:r>
            <a:r>
              <a:rPr lang="ru-RU" b="1" dirty="0">
                <a:solidFill>
                  <a:srgbClr val="0E3277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rgbClr val="0E3277"/>
                </a:solidFill>
                <a:latin typeface="Arial Narrow" panose="020B0606020202030204" pitchFamily="34" charset="0"/>
              </a:rPr>
              <a:t>міста</a:t>
            </a:r>
            <a:endParaRPr lang="ru-RU" b="1" dirty="0">
              <a:solidFill>
                <a:srgbClr val="0E3277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type="body" sz="half" idx="2"/>
          </p:nvPr>
        </p:nvSpPr>
        <p:spPr>
          <a:xfrm>
            <a:off x="353324" y="1722451"/>
            <a:ext cx="6164653" cy="34130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Освітній</a:t>
            </a:r>
            <a:r>
              <a:rPr lang="ru-RU" sz="21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1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вплив</a:t>
            </a:r>
            <a:r>
              <a:rPr lang="ru-RU" sz="2100" dirty="0"/>
              <a:t>:</a:t>
            </a:r>
          </a:p>
          <a:p>
            <a:pPr marL="0" indent="0">
              <a:buNone/>
            </a:pPr>
            <a:r>
              <a:rPr lang="ru-RU" sz="2100" dirty="0" err="1"/>
              <a:t>Спектаклі</a:t>
            </a:r>
            <a:r>
              <a:rPr lang="ru-RU" sz="2100" dirty="0"/>
              <a:t> театру </a:t>
            </a:r>
            <a:r>
              <a:rPr lang="ru-RU" sz="2100" dirty="0" err="1"/>
              <a:t>Муссурі</a:t>
            </a:r>
            <a:r>
              <a:rPr lang="ru-RU" sz="2100" dirty="0"/>
              <a:t> служили </a:t>
            </a:r>
            <a:r>
              <a:rPr lang="ru-RU" sz="2100" dirty="0" err="1"/>
              <a:t>освітньою</a:t>
            </a:r>
            <a:r>
              <a:rPr lang="ru-RU" sz="2100" dirty="0"/>
              <a:t> платформою, </a:t>
            </a:r>
            <a:r>
              <a:rPr lang="ru-RU" sz="2100" dirty="0" err="1"/>
              <a:t>розширюючи</a:t>
            </a:r>
            <a:r>
              <a:rPr lang="ru-RU" sz="2100" dirty="0"/>
              <a:t> </a:t>
            </a:r>
            <a:r>
              <a:rPr lang="ru-RU" sz="2100" dirty="0" err="1"/>
              <a:t>культурний</a:t>
            </a:r>
            <a:r>
              <a:rPr lang="ru-RU" sz="2100" dirty="0"/>
              <a:t> горизонт </a:t>
            </a:r>
            <a:r>
              <a:rPr lang="ru-RU" sz="2100" dirty="0" err="1"/>
              <a:t>мешканців</a:t>
            </a:r>
            <a:r>
              <a:rPr lang="ru-RU" sz="2100" dirty="0"/>
              <a:t> </a:t>
            </a:r>
            <a:r>
              <a:rPr lang="ru-RU" sz="2100" dirty="0" err="1"/>
              <a:t>міста</a:t>
            </a:r>
            <a:r>
              <a:rPr lang="ru-RU" sz="2100" dirty="0"/>
              <a:t>, </a:t>
            </a:r>
            <a:r>
              <a:rPr lang="ru-RU" sz="2100" dirty="0" err="1"/>
              <a:t>від</a:t>
            </a:r>
            <a:r>
              <a:rPr lang="ru-RU" sz="2100" dirty="0"/>
              <a:t> </a:t>
            </a:r>
            <a:r>
              <a:rPr lang="ru-RU" sz="2100" dirty="0" err="1"/>
              <a:t>дітей</a:t>
            </a:r>
            <a:r>
              <a:rPr lang="ru-RU" sz="2100" dirty="0"/>
              <a:t> до </a:t>
            </a:r>
            <a:r>
              <a:rPr lang="ru-RU" sz="2100" dirty="0" err="1"/>
              <a:t>дорослих</a:t>
            </a:r>
            <a:r>
              <a:rPr lang="ru-RU" sz="2100" dirty="0"/>
              <a:t>.</a:t>
            </a:r>
          </a:p>
          <a:p>
            <a:r>
              <a:rPr lang="ru-RU" sz="21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Соціальна</a:t>
            </a:r>
            <a:r>
              <a:rPr lang="ru-RU" sz="21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роль</a:t>
            </a:r>
            <a:r>
              <a:rPr lang="ru-RU" sz="2100" dirty="0"/>
              <a:t>:</a:t>
            </a:r>
          </a:p>
          <a:p>
            <a:r>
              <a:rPr lang="ru-RU" sz="2100" dirty="0"/>
              <a:t>Театр активно </a:t>
            </a:r>
            <a:r>
              <a:rPr lang="ru-RU" sz="2100" dirty="0" err="1"/>
              <a:t>взаємодіяв</a:t>
            </a:r>
            <a:r>
              <a:rPr lang="ru-RU" sz="2100" dirty="0"/>
              <a:t> з </a:t>
            </a:r>
            <a:r>
              <a:rPr lang="ru-RU" sz="2100" dirty="0" err="1"/>
              <a:t>публікою</a:t>
            </a:r>
            <a:r>
              <a:rPr lang="ru-RU" sz="2100" dirty="0"/>
              <a:t>, </a:t>
            </a:r>
            <a:r>
              <a:rPr lang="ru-RU" sz="2100" dirty="0" err="1"/>
              <a:t>вносячи</a:t>
            </a:r>
            <a:r>
              <a:rPr lang="ru-RU" sz="2100" dirty="0"/>
              <a:t> </a:t>
            </a:r>
            <a:r>
              <a:rPr lang="ru-RU" sz="2100" dirty="0" err="1"/>
              <a:t>свій</a:t>
            </a:r>
            <a:r>
              <a:rPr lang="ru-RU" sz="2100" dirty="0"/>
              <a:t> вклад у </a:t>
            </a:r>
            <a:r>
              <a:rPr lang="ru-RU" sz="2100" dirty="0" err="1"/>
              <a:t>соціальний</a:t>
            </a:r>
            <a:r>
              <a:rPr lang="ru-RU" sz="2100" dirty="0"/>
              <a:t> </a:t>
            </a:r>
            <a:r>
              <a:rPr lang="ru-RU" sz="2100" dirty="0" err="1"/>
              <a:t>розвиток</a:t>
            </a:r>
            <a:r>
              <a:rPr lang="ru-RU" sz="2100" dirty="0"/>
              <a:t> </a:t>
            </a:r>
            <a:r>
              <a:rPr lang="ru-RU" sz="2100" dirty="0" err="1"/>
              <a:t>міста</a:t>
            </a:r>
            <a:r>
              <a:rPr lang="ru-RU" sz="2100" dirty="0"/>
              <a:t> і </a:t>
            </a:r>
            <a:r>
              <a:rPr lang="ru-RU" sz="2100" dirty="0" err="1"/>
              <a:t>ставлячи</a:t>
            </a:r>
            <a:r>
              <a:rPr lang="ru-RU" sz="2100" dirty="0"/>
              <a:t> в </a:t>
            </a:r>
            <a:r>
              <a:rPr lang="ru-RU" sz="2100" dirty="0" err="1"/>
              <a:t>центрі</a:t>
            </a:r>
            <a:r>
              <a:rPr lang="ru-RU" sz="2100" dirty="0"/>
              <a:t> </a:t>
            </a:r>
            <a:r>
              <a:rPr lang="ru-RU" sz="2100" dirty="0" err="1"/>
              <a:t>уваги</a:t>
            </a:r>
            <a:r>
              <a:rPr lang="ru-RU" sz="2100" dirty="0"/>
              <a:t> </a:t>
            </a:r>
            <a:r>
              <a:rPr lang="ru-RU" sz="2100" dirty="0" err="1"/>
              <a:t>актуальні</a:t>
            </a:r>
            <a:r>
              <a:rPr lang="ru-RU" sz="2100" dirty="0"/>
              <a:t> </a:t>
            </a:r>
            <a:r>
              <a:rPr lang="ru-RU" sz="2100" dirty="0" err="1"/>
              <a:t>питання</a:t>
            </a:r>
            <a:r>
              <a:rPr lang="ru-RU" sz="2100" dirty="0"/>
              <a:t> </a:t>
            </a:r>
            <a:r>
              <a:rPr lang="ru-RU" sz="2100" dirty="0" err="1"/>
              <a:t>суспільства</a:t>
            </a:r>
            <a:r>
              <a:rPr lang="ru-RU" sz="2100" dirty="0"/>
              <a:t>.</a:t>
            </a:r>
          </a:p>
          <a:p>
            <a:r>
              <a:rPr lang="ru-RU" sz="21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Естетичний</a:t>
            </a:r>
            <a:r>
              <a:rPr lang="ru-RU" sz="21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1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розвиток</a:t>
            </a:r>
            <a:r>
              <a:rPr lang="ru-RU" sz="2100" dirty="0"/>
              <a:t>: </a:t>
            </a:r>
          </a:p>
          <a:p>
            <a:r>
              <a:rPr lang="ru-RU" sz="2100" dirty="0"/>
              <a:t>Репертуар театру </a:t>
            </a:r>
            <a:r>
              <a:rPr lang="ru-RU" sz="2100" dirty="0" err="1"/>
              <a:t>був</a:t>
            </a:r>
            <a:r>
              <a:rPr lang="ru-RU" sz="2100" dirty="0"/>
              <a:t> </a:t>
            </a:r>
            <a:r>
              <a:rPr lang="ru-RU" sz="2100" dirty="0" err="1"/>
              <a:t>спрямований</a:t>
            </a:r>
            <a:r>
              <a:rPr lang="ru-RU" sz="2100" dirty="0"/>
              <a:t> на </a:t>
            </a:r>
            <a:r>
              <a:rPr lang="ru-RU" sz="2100" dirty="0" err="1"/>
              <a:t>формування</a:t>
            </a:r>
            <a:r>
              <a:rPr lang="ru-RU" sz="2100" dirty="0"/>
              <a:t> </a:t>
            </a:r>
            <a:r>
              <a:rPr lang="ru-RU" sz="2100" dirty="0" err="1"/>
              <a:t>вишуканого</a:t>
            </a:r>
            <a:r>
              <a:rPr lang="ru-RU" sz="2100" dirty="0"/>
              <a:t> смаку та </a:t>
            </a:r>
            <a:r>
              <a:rPr lang="ru-RU" sz="2100" dirty="0" err="1"/>
              <a:t>естетичні</a:t>
            </a:r>
            <a:r>
              <a:rPr lang="ru-RU" sz="2100" dirty="0"/>
              <a:t> </a:t>
            </a:r>
            <a:r>
              <a:rPr lang="ru-RU" sz="2100" dirty="0" err="1"/>
              <a:t>переваги</a:t>
            </a:r>
            <a:r>
              <a:rPr lang="ru-RU" sz="2100" dirty="0"/>
              <a:t>, </a:t>
            </a:r>
            <a:r>
              <a:rPr lang="ru-RU" sz="2100" dirty="0" err="1"/>
              <a:t>піднімаючи</a:t>
            </a:r>
            <a:r>
              <a:rPr lang="ru-RU" sz="2100" dirty="0"/>
              <a:t> </a:t>
            </a:r>
            <a:r>
              <a:rPr lang="ru-RU" sz="2100" dirty="0" err="1"/>
              <a:t>загальний</a:t>
            </a:r>
            <a:r>
              <a:rPr lang="ru-RU" sz="2100" dirty="0"/>
              <a:t> </a:t>
            </a:r>
            <a:r>
              <a:rPr lang="ru-RU" sz="2100" dirty="0" err="1"/>
              <a:t>культурний</a:t>
            </a:r>
            <a:r>
              <a:rPr lang="ru-RU" sz="2100" dirty="0"/>
              <a:t> </a:t>
            </a:r>
            <a:r>
              <a:rPr lang="ru-RU" sz="2100" dirty="0" err="1"/>
              <a:t>рівень</a:t>
            </a:r>
            <a:r>
              <a:rPr lang="ru-RU" sz="21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43FBCD5-6C6F-27BC-DC4D-93ED3368B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318" y="1897601"/>
            <a:ext cx="4163358" cy="416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799" y="-149087"/>
            <a:ext cx="6164653" cy="1371600"/>
          </a:xfrm>
        </p:spPr>
        <p:txBody>
          <a:bodyPr/>
          <a:lstStyle/>
          <a:p>
            <a:r>
              <a:rPr lang="ru-RU" dirty="0" err="1">
                <a:solidFill>
                  <a:srgbClr val="0E3277"/>
                </a:solidFill>
                <a:latin typeface="Bahnschrift SemiBold" panose="020B0502040204020203" pitchFamily="34" charset="0"/>
              </a:rPr>
              <a:t>Актори</a:t>
            </a:r>
            <a:r>
              <a:rPr lang="ru-RU" dirty="0">
                <a:solidFill>
                  <a:srgbClr val="0E3277"/>
                </a:solidFill>
                <a:latin typeface="Bahnschrift SemiBold" panose="020B0502040204020203" pitchFamily="34" charset="0"/>
              </a:rPr>
              <a:t> та </a:t>
            </a:r>
            <a:r>
              <a:rPr lang="ru-RU" dirty="0" err="1">
                <a:solidFill>
                  <a:srgbClr val="0E3277"/>
                </a:solidFill>
                <a:latin typeface="Bahnschrift SemiBold" panose="020B0502040204020203" pitchFamily="34" charset="0"/>
              </a:rPr>
              <a:t>режисери</a:t>
            </a:r>
            <a:r>
              <a:rPr lang="ru-RU" dirty="0">
                <a:solidFill>
                  <a:srgbClr val="0E3277"/>
                </a:solidFill>
                <a:latin typeface="Bahnschrift SemiBold" panose="020B0502040204020203" pitchFamily="34" charset="0"/>
              </a:rPr>
              <a:t>, </a:t>
            </a:r>
            <a:r>
              <a:rPr lang="ru-RU" dirty="0" err="1">
                <a:solidFill>
                  <a:srgbClr val="0E3277"/>
                </a:solidFill>
                <a:latin typeface="Bahnschrift SemiBold" panose="020B0502040204020203" pitchFamily="34" charset="0"/>
              </a:rPr>
              <a:t>які</a:t>
            </a:r>
            <a:r>
              <a:rPr lang="ru-RU" dirty="0">
                <a:solidFill>
                  <a:srgbClr val="0E3277"/>
                </a:solidFill>
                <a:latin typeface="Bahnschrift SemiBold" panose="020B0502040204020203" pitchFamily="34" charset="0"/>
              </a:rPr>
              <a:t> </a:t>
            </a:r>
            <a:r>
              <a:rPr lang="ru-RU" dirty="0" err="1">
                <a:solidFill>
                  <a:srgbClr val="0E3277"/>
                </a:solidFill>
                <a:latin typeface="Bahnschrift SemiBold" panose="020B0502040204020203" pitchFamily="34" charset="0"/>
              </a:rPr>
              <a:t>співпрацювали</a:t>
            </a:r>
            <a:r>
              <a:rPr lang="ru-RU" dirty="0">
                <a:solidFill>
                  <a:srgbClr val="0E3277"/>
                </a:solidFill>
                <a:latin typeface="Bahnschrift SemiBold" panose="020B0502040204020203" pitchFamily="34" charset="0"/>
              </a:rPr>
              <a:t> з театром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1" r="26091"/>
          <a:stretch>
            <a:fillRect/>
          </a:stretch>
        </p:blipFill>
        <p:spPr>
          <a:xfrm>
            <a:off x="7424935" y="548639"/>
            <a:ext cx="4074114" cy="5677232"/>
          </a:xfrm>
          <a:prstGeom prst="roundRect">
            <a:avLst>
              <a:gd name="adj" fmla="val 50000"/>
            </a:avLst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7502" y="2033545"/>
            <a:ext cx="6164653" cy="306003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Валентина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Зимня</a:t>
            </a:r>
            <a:r>
              <a:rPr lang="ru-RU" sz="2400" dirty="0"/>
              <a:t>: Знаменита </a:t>
            </a:r>
            <a:r>
              <a:rPr lang="ru-RU" sz="2400" dirty="0" err="1"/>
              <a:t>акторка</a:t>
            </a:r>
            <a:r>
              <a:rPr lang="ru-RU" sz="2400" dirty="0"/>
              <a:t>, яка </a:t>
            </a:r>
            <a:r>
              <a:rPr lang="ru-RU" sz="2400" dirty="0" err="1"/>
              <a:t>зіграла</a:t>
            </a:r>
            <a:r>
              <a:rPr lang="ru-RU" sz="2400" dirty="0"/>
              <a:t> </a:t>
            </a:r>
            <a:r>
              <a:rPr lang="ru-RU" sz="2400" dirty="0" err="1"/>
              <a:t>ключові</a:t>
            </a:r>
            <a:r>
              <a:rPr lang="ru-RU" sz="2400" dirty="0"/>
              <a:t> </a:t>
            </a:r>
            <a:r>
              <a:rPr lang="ru-RU" sz="2400" dirty="0" err="1"/>
              <a:t>ролі</a:t>
            </a:r>
            <a:r>
              <a:rPr lang="ru-RU" sz="2400" dirty="0"/>
              <a:t> у </a:t>
            </a:r>
            <a:r>
              <a:rPr lang="ru-RU" sz="2400" dirty="0" err="1"/>
              <a:t>репертуарі</a:t>
            </a:r>
            <a:r>
              <a:rPr lang="ru-RU" sz="2400" dirty="0"/>
              <a:t> театру, </a:t>
            </a:r>
            <a:r>
              <a:rPr lang="ru-RU" sz="2400" dirty="0" err="1"/>
              <a:t>залишивши</a:t>
            </a:r>
            <a:r>
              <a:rPr lang="ru-RU" sz="2400" dirty="0"/>
              <a:t> </a:t>
            </a:r>
            <a:r>
              <a:rPr lang="ru-RU" sz="2400" dirty="0" err="1"/>
              <a:t>яскравий</a:t>
            </a:r>
            <a:r>
              <a:rPr lang="ru-RU" sz="2400" dirty="0"/>
              <a:t> </a:t>
            </a:r>
            <a:r>
              <a:rPr lang="ru-RU" sz="2400" dirty="0" err="1"/>
              <a:t>слід</a:t>
            </a:r>
            <a:r>
              <a:rPr lang="ru-RU" sz="2400" dirty="0"/>
              <a:t> в </a:t>
            </a:r>
            <a:r>
              <a:rPr lang="ru-RU" sz="2400" dirty="0" err="1"/>
              <a:t>історії</a:t>
            </a:r>
            <a:r>
              <a:rPr lang="ru-RU" sz="2400" dirty="0"/>
              <a:t> </a:t>
            </a:r>
            <a:r>
              <a:rPr lang="ru-RU" sz="2400" dirty="0" err="1"/>
              <a:t>Муссурі</a:t>
            </a:r>
            <a:r>
              <a:rPr lang="ru-RU" sz="2400" dirty="0"/>
              <a:t>.</a:t>
            </a:r>
          </a:p>
          <a:p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Анатолій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Васильєв</a:t>
            </a:r>
            <a:r>
              <a:rPr lang="ru-RU" sz="2400" dirty="0">
                <a:solidFill>
                  <a:srgbClr val="C00000"/>
                </a:solidFill>
              </a:rPr>
              <a:t>:</a:t>
            </a:r>
            <a:r>
              <a:rPr lang="ru-RU" sz="2400" dirty="0"/>
              <a:t> </a:t>
            </a:r>
            <a:r>
              <a:rPr lang="ru-RU" sz="2400" dirty="0" err="1"/>
              <a:t>Режисер</a:t>
            </a:r>
            <a:r>
              <a:rPr lang="ru-RU" sz="2400" dirty="0"/>
              <a:t>,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керівництвом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театр </a:t>
            </a:r>
            <a:r>
              <a:rPr lang="ru-RU" sz="2400" dirty="0" err="1"/>
              <a:t>Муссурі</a:t>
            </a:r>
            <a:r>
              <a:rPr lang="ru-RU" sz="2400" dirty="0"/>
              <a:t> </a:t>
            </a:r>
            <a:r>
              <a:rPr lang="ru-RU" sz="2400" dirty="0" err="1"/>
              <a:t>осягнув</a:t>
            </a:r>
            <a:r>
              <a:rPr lang="ru-RU" sz="2400" dirty="0"/>
              <a:t> </a:t>
            </a:r>
            <a:r>
              <a:rPr lang="ru-RU" sz="2400" dirty="0" err="1"/>
              <a:t>нові</a:t>
            </a:r>
            <a:r>
              <a:rPr lang="ru-RU" sz="2400" dirty="0"/>
              <a:t> </a:t>
            </a:r>
            <a:r>
              <a:rPr lang="ru-RU" sz="2400" dirty="0" err="1"/>
              <a:t>вершини</a:t>
            </a:r>
            <a:r>
              <a:rPr lang="ru-RU" sz="2400" dirty="0"/>
              <a:t> </a:t>
            </a:r>
            <a:r>
              <a:rPr lang="ru-RU" sz="2400" dirty="0" err="1"/>
              <a:t>майстерності</a:t>
            </a:r>
            <a:r>
              <a:rPr lang="ru-RU" sz="2400" dirty="0"/>
              <a:t> і </a:t>
            </a:r>
            <a:r>
              <a:rPr lang="ru-RU" sz="2400" dirty="0" err="1"/>
              <a:t>оригінальності</a:t>
            </a:r>
            <a:r>
              <a:rPr lang="ru-RU" sz="2400" dirty="0"/>
              <a:t> </a:t>
            </a:r>
            <a:r>
              <a:rPr lang="ru-RU" sz="2400" dirty="0" err="1"/>
              <a:t>вистав</a:t>
            </a:r>
            <a:r>
              <a:rPr lang="ru-RU" sz="2400" dirty="0"/>
              <a:t>. 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Лариса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Таранова</a:t>
            </a:r>
            <a:r>
              <a:rPr lang="ru-RU" sz="2400" dirty="0"/>
              <a:t>: </a:t>
            </a:r>
            <a:r>
              <a:rPr lang="ru-RU" sz="2400" dirty="0" err="1"/>
              <a:t>Яскрава</a:t>
            </a:r>
            <a:r>
              <a:rPr lang="ru-RU" sz="2400" dirty="0"/>
              <a:t> </a:t>
            </a:r>
            <a:r>
              <a:rPr lang="ru-RU" sz="2400" dirty="0" err="1"/>
              <a:t>акторка</a:t>
            </a:r>
            <a:r>
              <a:rPr lang="ru-RU" sz="2400" dirty="0"/>
              <a:t> і </a:t>
            </a:r>
            <a:r>
              <a:rPr lang="ru-RU" sz="2400" dirty="0" err="1"/>
              <a:t>режисер</a:t>
            </a:r>
            <a:r>
              <a:rPr lang="ru-RU" sz="2400" dirty="0"/>
              <a:t>, внесла великий вклад у </a:t>
            </a:r>
            <a:r>
              <a:rPr lang="ru-RU" sz="2400" dirty="0" err="1"/>
              <a:t>формування</a:t>
            </a:r>
            <a:r>
              <a:rPr lang="ru-RU" sz="2400" dirty="0"/>
              <a:t> </a:t>
            </a:r>
            <a:r>
              <a:rPr lang="ru-RU" sz="2400" dirty="0" err="1"/>
              <a:t>унікальної</a:t>
            </a:r>
            <a:r>
              <a:rPr lang="ru-RU" sz="2400" dirty="0"/>
              <a:t> </a:t>
            </a:r>
            <a:r>
              <a:rPr lang="ru-RU" sz="2400" dirty="0" err="1"/>
              <a:t>театральної</a:t>
            </a:r>
            <a:r>
              <a:rPr lang="ru-RU" sz="2400" dirty="0"/>
              <a:t> </a:t>
            </a:r>
            <a:r>
              <a:rPr lang="ru-RU" sz="2400" dirty="0" err="1"/>
              <a:t>естетики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426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 b="3640"/>
          <a:stretch>
            <a:fillRect/>
          </a:stretch>
        </p:blipFill>
        <p:spPr>
          <a:xfrm>
            <a:off x="212943" y="132165"/>
            <a:ext cx="3419605" cy="348509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7481" y="3595806"/>
            <a:ext cx="7916450" cy="1624702"/>
          </a:xfrm>
        </p:spPr>
        <p:txBody>
          <a:bodyPr>
            <a:noAutofit/>
          </a:bodyPr>
          <a:lstStyle/>
          <a:p>
            <a:r>
              <a:rPr lang="ru-RU" sz="2000" dirty="0" err="1"/>
              <a:t>Будівлю</a:t>
            </a:r>
            <a:r>
              <a:rPr lang="ru-RU" sz="2000" dirty="0"/>
              <a:t>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зведено</a:t>
            </a:r>
            <a:r>
              <a:rPr lang="ru-RU" sz="2000" dirty="0"/>
              <a:t> 1911 року як </a:t>
            </a:r>
            <a:r>
              <a:rPr lang="ru-RU" sz="2000" dirty="0" err="1"/>
              <a:t>приміщення</a:t>
            </a:r>
            <a:r>
              <a:rPr lang="ru-RU" sz="2000" dirty="0"/>
              <a:t> цирку. Автор проекту — </a:t>
            </a:r>
            <a:r>
              <a:rPr lang="ru-RU" sz="2000" dirty="0" err="1"/>
              <a:t>архітектор</a:t>
            </a:r>
            <a:r>
              <a:rPr lang="ru-RU" sz="2000" dirty="0"/>
              <a:t> Борис </a:t>
            </a:r>
            <a:r>
              <a:rPr lang="ru-RU" sz="2000" dirty="0" err="1"/>
              <a:t>Корнєєнко</a:t>
            </a:r>
            <a:r>
              <a:rPr lang="ru-RU" sz="2000" dirty="0"/>
              <a:t>. </a:t>
            </a:r>
            <a:r>
              <a:rPr lang="ru-RU" sz="2000" dirty="0" err="1"/>
              <a:t>Будівля</a:t>
            </a:r>
            <a:r>
              <a:rPr lang="ru-RU" sz="2000" dirty="0"/>
              <a:t>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збудована</a:t>
            </a:r>
            <a:r>
              <a:rPr lang="ru-RU" sz="2000" dirty="0"/>
              <a:t> у </a:t>
            </a:r>
            <a:r>
              <a:rPr lang="ru-RU" sz="2000" dirty="0" err="1"/>
              <a:t>стилі</a:t>
            </a:r>
            <a:r>
              <a:rPr lang="ru-RU" sz="2000" dirty="0"/>
              <a:t> модерн, з </a:t>
            </a:r>
            <a:r>
              <a:rPr lang="ru-RU" sz="2000" dirty="0" err="1"/>
              <a:t>червоної</a:t>
            </a:r>
            <a:r>
              <a:rPr lang="ru-RU" sz="2000" dirty="0"/>
              <a:t> </a:t>
            </a:r>
            <a:r>
              <a:rPr lang="ru-RU" sz="2000" dirty="0" err="1"/>
              <a:t>цегли</a:t>
            </a:r>
            <a:r>
              <a:rPr lang="ru-RU" sz="2000" dirty="0"/>
              <a:t>. </a:t>
            </a:r>
            <a:r>
              <a:rPr lang="ru-RU" sz="2000" dirty="0" err="1"/>
              <a:t>Глядацька</a:t>
            </a:r>
            <a:r>
              <a:rPr lang="ru-RU" sz="2000" dirty="0"/>
              <a:t> зала не мала </a:t>
            </a:r>
            <a:r>
              <a:rPr lang="ru-RU" sz="2000" dirty="0" err="1"/>
              <a:t>підпірок</a:t>
            </a:r>
            <a:r>
              <a:rPr lang="ru-RU" sz="2000" dirty="0"/>
              <a:t>, </a:t>
            </a:r>
            <a:r>
              <a:rPr lang="ru-RU" sz="2000" dirty="0" err="1"/>
              <a:t>висота</a:t>
            </a:r>
            <a:r>
              <a:rPr lang="ru-RU" sz="2000" dirty="0"/>
              <a:t> куполу становила 70 </a:t>
            </a:r>
            <a:r>
              <a:rPr lang="ru-RU" sz="2000" dirty="0" err="1"/>
              <a:t>метрів</a:t>
            </a:r>
            <a:r>
              <a:rPr lang="ru-RU" sz="2000" dirty="0"/>
              <a:t>. </a:t>
            </a:r>
            <a:r>
              <a:rPr lang="ru-RU" sz="2000" dirty="0" err="1"/>
              <a:t>Місця</a:t>
            </a:r>
            <a:r>
              <a:rPr lang="ru-RU" sz="2000" dirty="0"/>
              <a:t> для </a:t>
            </a:r>
            <a:r>
              <a:rPr lang="ru-RU" sz="2000" dirty="0" err="1"/>
              <a:t>глядачів</a:t>
            </a:r>
            <a:r>
              <a:rPr lang="ru-RU" sz="2000" dirty="0"/>
              <a:t> </a:t>
            </a:r>
            <a:r>
              <a:rPr lang="ru-RU" sz="2000" dirty="0" err="1"/>
              <a:t>розташовувалися</a:t>
            </a:r>
            <a:r>
              <a:rPr lang="ru-RU" sz="2000" dirty="0"/>
              <a:t> </a:t>
            </a:r>
            <a:r>
              <a:rPr lang="ru-RU" sz="2000" dirty="0" err="1"/>
              <a:t>амфітеатром</a:t>
            </a:r>
            <a:r>
              <a:rPr lang="ru-RU" sz="2000" dirty="0"/>
              <a:t>, а сама арена </a:t>
            </a:r>
            <a:r>
              <a:rPr lang="ru-RU" sz="2000" dirty="0" err="1"/>
              <a:t>розташовувалася</a:t>
            </a:r>
            <a:r>
              <a:rPr lang="ru-RU" sz="2000" dirty="0"/>
              <a:t> </a:t>
            </a:r>
            <a:r>
              <a:rPr lang="ru-RU" sz="2000" dirty="0" err="1"/>
              <a:t>нижче</a:t>
            </a:r>
            <a:r>
              <a:rPr lang="ru-RU" sz="2000" dirty="0"/>
              <a:t> </a:t>
            </a:r>
            <a:r>
              <a:rPr lang="ru-RU" sz="2000" dirty="0" err="1"/>
              <a:t>рівня</a:t>
            </a:r>
            <a:r>
              <a:rPr lang="ru-RU" sz="2000" dirty="0"/>
              <a:t> </a:t>
            </a:r>
            <a:r>
              <a:rPr lang="ru-RU" sz="2000" dirty="0" err="1"/>
              <a:t>землі</a:t>
            </a:r>
            <a:r>
              <a:rPr lang="ru-RU" sz="2000" dirty="0"/>
              <a:t>. На той час </a:t>
            </a:r>
            <a:r>
              <a:rPr lang="ru-RU" sz="2000" dirty="0" err="1"/>
              <a:t>споруда</a:t>
            </a:r>
            <a:r>
              <a:rPr lang="ru-RU" sz="2000" dirty="0"/>
              <a:t>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найбільшим</a:t>
            </a:r>
            <a:r>
              <a:rPr lang="ru-RU" sz="2000" dirty="0"/>
              <a:t> цирком в </a:t>
            </a:r>
            <a:r>
              <a:rPr lang="ru-RU" sz="2000" dirty="0" err="1"/>
              <a:t>світі</a:t>
            </a:r>
            <a:r>
              <a:rPr lang="ru-RU" sz="2000" dirty="0"/>
              <a:t> і </a:t>
            </a:r>
            <a:r>
              <a:rPr lang="ru-RU" sz="2000" dirty="0" err="1"/>
              <a:t>вміщувала</a:t>
            </a:r>
            <a:r>
              <a:rPr lang="ru-RU" sz="2000" dirty="0"/>
              <a:t> </a:t>
            </a:r>
            <a:r>
              <a:rPr lang="ru-RU" sz="2000" dirty="0" err="1"/>
              <a:t>майже</a:t>
            </a:r>
            <a:r>
              <a:rPr lang="ru-RU" sz="2000" dirty="0"/>
              <a:t> 6000 </a:t>
            </a:r>
            <a:r>
              <a:rPr lang="ru-RU" sz="2000" dirty="0" err="1"/>
              <a:t>глядачів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 У 1912 у </a:t>
            </a:r>
            <a:r>
              <a:rPr lang="ru-RU" sz="2000" dirty="0" err="1"/>
              <a:t>будівлю</a:t>
            </a:r>
            <a:r>
              <a:rPr lang="ru-RU" sz="2000" dirty="0"/>
              <a:t> </a:t>
            </a:r>
            <a:r>
              <a:rPr lang="ru-RU" sz="2000" dirty="0" err="1"/>
              <a:t>переобладнали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оперний</a:t>
            </a:r>
            <a:r>
              <a:rPr lang="ru-RU" sz="2000" dirty="0"/>
              <a:t> театр, </a:t>
            </a:r>
            <a:r>
              <a:rPr lang="ru-RU" sz="2000" dirty="0" err="1"/>
              <a:t>який</a:t>
            </a:r>
            <a:r>
              <a:rPr lang="ru-RU" sz="2000" dirty="0"/>
              <a:t> став </a:t>
            </a:r>
            <a:r>
              <a:rPr lang="ru-RU" sz="2000" dirty="0" err="1"/>
              <a:t>носити</a:t>
            </a:r>
            <a:r>
              <a:rPr lang="ru-RU" sz="2000" dirty="0"/>
              <a:t> </a:t>
            </a:r>
            <a:r>
              <a:rPr lang="ru-RU" sz="2000" dirty="0" err="1"/>
              <a:t>назву</a:t>
            </a:r>
            <a:r>
              <a:rPr lang="ru-RU" sz="2000" dirty="0"/>
              <a:t> «</a:t>
            </a:r>
            <a:r>
              <a:rPr lang="ru-RU" sz="2000" dirty="0" err="1"/>
              <a:t>Муссурі</a:t>
            </a:r>
            <a:r>
              <a:rPr lang="ru-RU" sz="2000" dirty="0"/>
              <a:t>» — за </a:t>
            </a:r>
            <a:r>
              <a:rPr lang="ru-RU" sz="2000" dirty="0" err="1"/>
              <a:t>іменем</a:t>
            </a:r>
            <a:r>
              <a:rPr lang="ru-RU" sz="2000" dirty="0"/>
              <a:t> театрального </a:t>
            </a:r>
            <a:r>
              <a:rPr lang="ru-RU" sz="2000" dirty="0" err="1"/>
              <a:t>підприємця</a:t>
            </a:r>
            <a:r>
              <a:rPr lang="ru-RU" sz="2000" dirty="0"/>
              <a:t> Герасима Михайловича </a:t>
            </a:r>
            <a:r>
              <a:rPr lang="ru-RU" sz="2000" dirty="0" err="1"/>
              <a:t>Муссурі</a:t>
            </a:r>
            <a:r>
              <a:rPr lang="ru-RU" sz="2000" dirty="0"/>
              <a:t>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придбав</a:t>
            </a:r>
            <a:r>
              <a:rPr lang="ru-RU" sz="2000" dirty="0"/>
              <a:t> </a:t>
            </a:r>
            <a:r>
              <a:rPr lang="ru-RU" sz="2000" dirty="0" err="1"/>
              <a:t>будівлю</a:t>
            </a:r>
            <a:r>
              <a:rPr lang="ru-RU" sz="2000" dirty="0"/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356679B-D3F7-3245-4394-1A624599A9AB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4" r="26424"/>
          <a:stretch>
            <a:fillRect/>
          </a:stretch>
        </p:blipFill>
        <p:spPr>
          <a:xfrm>
            <a:off x="8422276" y="3043825"/>
            <a:ext cx="3512593" cy="3676389"/>
          </a:xfrm>
          <a:prstGeom prst="roundRect">
            <a:avLst>
              <a:gd name="adj" fmla="val 3972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Текст 3">
            <a:extLst>
              <a:ext uri="{FF2B5EF4-FFF2-40B4-BE49-F238E27FC236}">
                <a16:creationId xmlns="" xmlns:a16="http://schemas.microsoft.com/office/drawing/2014/main" id="{229727B3-C50E-6286-BE71-949F2BAA7453}"/>
              </a:ext>
            </a:extLst>
          </p:cNvPr>
          <p:cNvSpPr txBox="1">
            <a:spLocks/>
          </p:cNvSpPr>
          <p:nvPr/>
        </p:nvSpPr>
        <p:spPr>
          <a:xfrm>
            <a:off x="4321481" y="212942"/>
            <a:ext cx="7200030" cy="2489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Через </a:t>
            </a:r>
            <a:r>
              <a:rPr lang="ru-RU" sz="2000" dirty="0" err="1"/>
              <a:t>погану</a:t>
            </a:r>
            <a:r>
              <a:rPr lang="ru-RU" sz="2000" dirty="0"/>
              <a:t> акустику час </a:t>
            </a:r>
            <a:r>
              <a:rPr lang="ru-RU" sz="2000" dirty="0" err="1"/>
              <a:t>від</a:t>
            </a:r>
            <a:r>
              <a:rPr lang="ru-RU" sz="2000" dirty="0"/>
              <a:t> часу театр </a:t>
            </a:r>
            <a:r>
              <a:rPr lang="ru-RU" sz="2000" dirty="0" err="1"/>
              <a:t>перебудовувався</a:t>
            </a:r>
            <a:r>
              <a:rPr lang="ru-RU" sz="2000" dirty="0"/>
              <a:t> і </a:t>
            </a:r>
            <a:r>
              <a:rPr lang="ru-RU" sz="2000" dirty="0" err="1"/>
              <a:t>втрачав</a:t>
            </a:r>
            <a:r>
              <a:rPr lang="ru-RU" sz="2000" dirty="0"/>
              <a:t> </a:t>
            </a:r>
            <a:r>
              <a:rPr lang="ru-RU" sz="2000" dirty="0" err="1"/>
              <a:t>свій</a:t>
            </a:r>
            <a:r>
              <a:rPr lang="ru-RU" sz="2000" dirty="0"/>
              <a:t> </a:t>
            </a:r>
            <a:r>
              <a:rPr lang="ru-RU" sz="2000" dirty="0" err="1"/>
              <a:t>попередній</a:t>
            </a:r>
            <a:r>
              <a:rPr lang="ru-RU" sz="2000" dirty="0"/>
              <a:t> </a:t>
            </a:r>
            <a:r>
              <a:rPr lang="ru-RU" sz="2000" dirty="0" err="1"/>
              <a:t>вигляд</a:t>
            </a:r>
            <a:r>
              <a:rPr lang="ru-RU" sz="2000" dirty="0"/>
              <a:t>: </a:t>
            </a:r>
            <a:r>
              <a:rPr lang="ru-RU" sz="2000" dirty="0" err="1"/>
              <a:t>змінювався</a:t>
            </a:r>
            <a:r>
              <a:rPr lang="ru-RU" sz="2000" dirty="0"/>
              <a:t> фасад, </a:t>
            </a:r>
            <a:r>
              <a:rPr lang="ru-RU" sz="2000" dirty="0" err="1"/>
              <a:t>втрачались</a:t>
            </a:r>
            <a:r>
              <a:rPr lang="ru-RU" sz="2000" dirty="0"/>
              <a:t> </a:t>
            </a:r>
            <a:r>
              <a:rPr lang="ru-RU" sz="2000" dirty="0" err="1"/>
              <a:t>деталі</a:t>
            </a:r>
            <a:r>
              <a:rPr lang="ru-RU" sz="2000" dirty="0"/>
              <a:t>.</a:t>
            </a:r>
          </a:p>
          <a:p>
            <a:r>
              <a:rPr lang="ru-RU" sz="2000" dirty="0" smtClean="0"/>
              <a:t>У </a:t>
            </a:r>
            <a:r>
              <a:rPr lang="ru-RU" sz="2000" dirty="0"/>
              <a:t>1987 </a:t>
            </a:r>
            <a:r>
              <a:rPr lang="ru-RU" sz="2000" dirty="0" err="1"/>
              <a:t>році</a:t>
            </a:r>
            <a:r>
              <a:rPr lang="ru-RU" sz="2000" dirty="0"/>
              <a:t> </a:t>
            </a:r>
            <a:r>
              <a:rPr lang="ru-RU" sz="2000" dirty="0" err="1"/>
              <a:t>будівля</a:t>
            </a:r>
            <a:r>
              <a:rPr lang="ru-RU" sz="2000" dirty="0"/>
              <a:t>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визнана</a:t>
            </a:r>
            <a:r>
              <a:rPr lang="ru-RU" sz="2000" dirty="0"/>
              <a:t> </a:t>
            </a:r>
            <a:r>
              <a:rPr lang="ru-RU" sz="2000" dirty="0" err="1"/>
              <a:t>аварійною</a:t>
            </a:r>
            <a:r>
              <a:rPr lang="ru-RU" sz="2000" dirty="0"/>
              <a:t>… І </a:t>
            </a:r>
            <a:r>
              <a:rPr lang="ru-RU" sz="2000" dirty="0" err="1"/>
              <a:t>почалася</a:t>
            </a:r>
            <a:r>
              <a:rPr lang="ru-RU" sz="2000" dirty="0"/>
              <a:t> </a:t>
            </a:r>
            <a:r>
              <a:rPr lang="ru-RU" sz="2000" dirty="0" err="1"/>
              <a:t>історія</a:t>
            </a:r>
            <a:r>
              <a:rPr lang="ru-RU" sz="2000" dirty="0"/>
              <a:t> </a:t>
            </a:r>
            <a:r>
              <a:rPr lang="ru-RU" sz="2000" dirty="0" err="1"/>
              <a:t>забуття</a:t>
            </a:r>
            <a:endParaRPr lang="ru-RU" sz="2000" dirty="0"/>
          </a:p>
          <a:p>
            <a:r>
              <a:rPr lang="ru-RU" sz="2000" dirty="0"/>
              <a:t>У 2005 </a:t>
            </a:r>
            <a:r>
              <a:rPr lang="ru-RU" sz="2000" dirty="0" err="1"/>
              <a:t>році</a:t>
            </a:r>
            <a:r>
              <a:rPr lang="ru-RU" sz="2000" dirty="0"/>
              <a:t> </a:t>
            </a:r>
            <a:r>
              <a:rPr lang="ru-RU" sz="2000" dirty="0" err="1"/>
              <a:t>будівля</a:t>
            </a:r>
            <a:r>
              <a:rPr lang="ru-RU" sz="2000" dirty="0"/>
              <a:t>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виключена</a:t>
            </a:r>
            <a:r>
              <a:rPr lang="ru-RU" sz="2000" dirty="0"/>
              <a:t> з </a:t>
            </a:r>
            <a:r>
              <a:rPr lang="ru-RU" sz="2000" dirty="0" err="1"/>
              <a:t>переліку</a:t>
            </a:r>
            <a:r>
              <a:rPr lang="ru-RU" sz="2000" dirty="0"/>
              <a:t> </a:t>
            </a:r>
            <a:r>
              <a:rPr lang="ru-RU" sz="2000" dirty="0" err="1"/>
              <a:t>пам'яток</a:t>
            </a:r>
            <a:r>
              <a:rPr lang="ru-RU" sz="2000" dirty="0"/>
              <a:t> </a:t>
            </a:r>
            <a:r>
              <a:rPr lang="ru-RU" sz="2000" dirty="0" err="1"/>
              <a:t>архітектури</a:t>
            </a:r>
            <a:r>
              <a:rPr lang="ru-RU" sz="2000" dirty="0"/>
              <a:t>.</a:t>
            </a:r>
          </a:p>
          <a:p>
            <a:r>
              <a:rPr lang="ru-RU" sz="2000" dirty="0"/>
              <a:t>   А у 2019 </a:t>
            </a:r>
            <a:r>
              <a:rPr lang="ru-RU" sz="2000" dirty="0" err="1"/>
              <a:t>році</a:t>
            </a:r>
            <a:r>
              <a:rPr lang="ru-RU" sz="2000" dirty="0"/>
              <a:t> стало </a:t>
            </a:r>
            <a:r>
              <a:rPr lang="ru-RU" sz="2000" dirty="0" err="1"/>
              <a:t>питання</a:t>
            </a:r>
            <a:r>
              <a:rPr lang="ru-RU" sz="2000" dirty="0"/>
              <a:t> про </a:t>
            </a:r>
            <a:r>
              <a:rPr lang="ru-RU" sz="2000" dirty="0" err="1"/>
              <a:t>знос</a:t>
            </a:r>
            <a:r>
              <a:rPr lang="ru-RU" sz="2000" dirty="0"/>
              <a:t> </a:t>
            </a:r>
            <a:r>
              <a:rPr lang="ru-RU" sz="2000" dirty="0" err="1"/>
              <a:t>будівлі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05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557" y="45679"/>
            <a:ext cx="6164653" cy="130938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13B7F"/>
                </a:solidFill>
                <a:latin typeface="Arial Black" panose="020B0A04020102020204" pitchFamily="34" charset="0"/>
              </a:rPr>
              <a:t>Роль театру </a:t>
            </a:r>
            <a:r>
              <a:rPr lang="ru-RU" dirty="0" err="1">
                <a:solidFill>
                  <a:srgbClr val="113B7F"/>
                </a:solidFill>
                <a:latin typeface="Arial Black" panose="020B0A04020102020204" pitchFamily="34" charset="0"/>
              </a:rPr>
              <a:t>Муссурі</a:t>
            </a:r>
            <a:r>
              <a:rPr lang="ru-RU" dirty="0">
                <a:solidFill>
                  <a:srgbClr val="113B7F"/>
                </a:solidFill>
                <a:latin typeface="Arial Black" panose="020B0A04020102020204" pitchFamily="34" charset="0"/>
              </a:rPr>
              <a:t> у </a:t>
            </a:r>
            <a:r>
              <a:rPr lang="ru-RU" dirty="0" err="1">
                <a:solidFill>
                  <a:srgbClr val="113B7F"/>
                </a:solidFill>
                <a:latin typeface="Arial Black" panose="020B0A04020102020204" pitchFamily="34" charset="0"/>
              </a:rPr>
              <a:t>розвитку</a:t>
            </a:r>
            <a:r>
              <a:rPr lang="ru-RU" dirty="0">
                <a:solidFill>
                  <a:srgbClr val="113B7F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13B7F"/>
                </a:solidFill>
                <a:latin typeface="Arial Black" panose="020B0A04020102020204" pitchFamily="34" charset="0"/>
              </a:rPr>
              <a:t>української</a:t>
            </a:r>
            <a:r>
              <a:rPr lang="ru-RU" dirty="0">
                <a:solidFill>
                  <a:srgbClr val="113B7F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113B7F"/>
                </a:solidFill>
                <a:latin typeface="Arial Black" panose="020B0A04020102020204" pitchFamily="34" charset="0"/>
              </a:rPr>
              <a:t>драматургії</a:t>
            </a:r>
            <a:endParaRPr lang="ru-RU" dirty="0">
              <a:solidFill>
                <a:srgbClr val="113B7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375089"/>
            <a:ext cx="8188158" cy="4480617"/>
          </a:xfrm>
        </p:spPr>
        <p:txBody>
          <a:bodyPr>
            <a:noAutofit/>
          </a:bodyPr>
          <a:lstStyle/>
          <a:p>
            <a:pPr marL="342900" indent="-342900">
              <a:buAutoNum type="arabicParenR"/>
            </a:pPr>
            <a:r>
              <a:rPr lang="uk-UA" sz="2400" dirty="0"/>
              <a:t>Відродження класики: Театр </a:t>
            </a:r>
            <a:r>
              <a:rPr lang="uk-UA" sz="2400" dirty="0" err="1"/>
              <a:t>Муссурі</a:t>
            </a:r>
            <a:r>
              <a:rPr lang="uk-UA" sz="2400" dirty="0"/>
              <a:t> грає ключову роль у відродженні та сучасній інтерпретації класичної української драматургії на сучасній сцені.</a:t>
            </a:r>
          </a:p>
          <a:p>
            <a:pPr marL="342900" indent="-342900">
              <a:buAutoNum type="arabicParenR"/>
            </a:pPr>
            <a:r>
              <a:rPr lang="ru-RU" sz="2400" dirty="0" err="1"/>
              <a:t>Підтримка</a:t>
            </a:r>
            <a:r>
              <a:rPr lang="ru-RU" sz="2400" dirty="0"/>
              <a:t> </a:t>
            </a:r>
            <a:r>
              <a:rPr lang="ru-RU" sz="2400" dirty="0" err="1"/>
              <a:t>сучасників</a:t>
            </a:r>
            <a:r>
              <a:rPr lang="ru-RU" sz="2400" dirty="0"/>
              <a:t>: </a:t>
            </a:r>
            <a:r>
              <a:rPr lang="ru-RU" sz="2400" dirty="0" err="1"/>
              <a:t>р</a:t>
            </a:r>
            <a:r>
              <a:rPr lang="ru-RU" sz="2400" dirty="0" err="1" smtClean="0"/>
              <a:t>егулярні</a:t>
            </a:r>
            <a:r>
              <a:rPr lang="ru-RU" sz="2400" dirty="0" smtClean="0"/>
              <a:t> </a:t>
            </a:r>
            <a:r>
              <a:rPr lang="ru-RU" sz="2400" dirty="0"/>
              <a:t>постановки </a:t>
            </a:r>
            <a:r>
              <a:rPr lang="ru-RU" sz="2400" dirty="0" err="1"/>
              <a:t>п'єс</a:t>
            </a:r>
            <a:r>
              <a:rPr lang="ru-RU" sz="2400" dirty="0"/>
              <a:t> </a:t>
            </a:r>
            <a:r>
              <a:rPr lang="ru-RU" sz="2400" dirty="0" err="1"/>
              <a:t>сучасних</a:t>
            </a:r>
            <a:r>
              <a:rPr lang="ru-RU" sz="2400" dirty="0"/>
              <a:t> </a:t>
            </a:r>
            <a:r>
              <a:rPr lang="ru-RU" sz="2400" dirty="0" err="1"/>
              <a:t>українських</a:t>
            </a:r>
            <a:r>
              <a:rPr lang="ru-RU" sz="2400" dirty="0"/>
              <a:t> </a:t>
            </a:r>
            <a:r>
              <a:rPr lang="ru-RU" sz="2400" dirty="0" err="1"/>
              <a:t>драматургів</a:t>
            </a:r>
            <a:r>
              <a:rPr lang="ru-RU" sz="2400" dirty="0"/>
              <a:t> </a:t>
            </a:r>
            <a:r>
              <a:rPr lang="ru-RU" sz="2400" dirty="0" err="1"/>
              <a:t>підкреслюють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прогресивність</a:t>
            </a:r>
            <a:r>
              <a:rPr lang="ru-RU" sz="2400" dirty="0"/>
              <a:t> і </a:t>
            </a:r>
            <a:r>
              <a:rPr lang="ru-RU" sz="2400" dirty="0" err="1"/>
              <a:t>відданість</a:t>
            </a:r>
            <a:r>
              <a:rPr lang="ru-RU" sz="2400" dirty="0"/>
              <a:t> </a:t>
            </a:r>
            <a:r>
              <a:rPr lang="ru-RU" sz="2400" dirty="0" err="1"/>
              <a:t>сучасному</a:t>
            </a:r>
            <a:r>
              <a:rPr lang="ru-RU" sz="2400" dirty="0"/>
              <a:t> </a:t>
            </a:r>
            <a:r>
              <a:rPr lang="ru-RU" sz="2400" dirty="0" err="1"/>
              <a:t>мистецтву</a:t>
            </a:r>
            <a:r>
              <a:rPr lang="ru-RU" sz="2400" dirty="0"/>
              <a:t>.</a:t>
            </a:r>
          </a:p>
          <a:p>
            <a:pPr marL="342900" indent="-342900">
              <a:buAutoNum type="arabicParenR"/>
            </a:pPr>
            <a:r>
              <a:rPr lang="ru-RU" sz="2400" dirty="0" err="1"/>
              <a:t>Експериментальні</a:t>
            </a:r>
            <a:r>
              <a:rPr lang="ru-RU" sz="2400" dirty="0"/>
              <a:t> </a:t>
            </a:r>
            <a:r>
              <a:rPr lang="ru-RU" sz="2400" dirty="0" err="1"/>
              <a:t>п'єси</a:t>
            </a:r>
            <a:r>
              <a:rPr lang="ru-RU" sz="2400" dirty="0"/>
              <a:t>: </a:t>
            </a:r>
            <a:r>
              <a:rPr lang="ru-RU" sz="2400" dirty="0" err="1"/>
              <a:t>Залучення</a:t>
            </a:r>
            <a:r>
              <a:rPr lang="ru-RU" sz="2400" dirty="0"/>
              <a:t> до репертуару </a:t>
            </a:r>
            <a:r>
              <a:rPr lang="ru-RU" sz="2400" dirty="0" err="1"/>
              <a:t>експериментальної</a:t>
            </a:r>
            <a:r>
              <a:rPr lang="ru-RU" sz="2400" dirty="0"/>
              <a:t> </a:t>
            </a:r>
            <a:r>
              <a:rPr lang="ru-RU" sz="2400" dirty="0" err="1"/>
              <a:t>драматургії</a:t>
            </a:r>
            <a:r>
              <a:rPr lang="ru-RU" sz="2400" dirty="0"/>
              <a:t> та </a:t>
            </a:r>
            <a:r>
              <a:rPr lang="ru-RU" sz="2400" dirty="0" err="1"/>
              <a:t>нетрадиційної</a:t>
            </a:r>
            <a:r>
              <a:rPr lang="ru-RU" sz="2400" dirty="0"/>
              <a:t> </a:t>
            </a:r>
            <a:r>
              <a:rPr lang="ru-RU" sz="2400" dirty="0" err="1"/>
              <a:t>поетики</a:t>
            </a:r>
            <a:r>
              <a:rPr lang="ru-RU" sz="2400" dirty="0"/>
              <a:t> </a:t>
            </a:r>
            <a:r>
              <a:rPr lang="ru-RU" sz="2400" dirty="0" err="1"/>
              <a:t>сприяло</a:t>
            </a:r>
            <a:r>
              <a:rPr lang="ru-RU" sz="2400" dirty="0"/>
              <a:t> </a:t>
            </a:r>
            <a:r>
              <a:rPr lang="ru-RU" sz="2400" dirty="0" err="1"/>
              <a:t>зростанню</a:t>
            </a:r>
            <a:r>
              <a:rPr lang="ru-RU" sz="2400" dirty="0"/>
              <a:t> </a:t>
            </a:r>
            <a:r>
              <a:rPr lang="ru-RU" sz="2400" dirty="0" err="1"/>
              <a:t>популярності</a:t>
            </a:r>
            <a:r>
              <a:rPr lang="ru-RU" sz="2400" dirty="0"/>
              <a:t>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українських</a:t>
            </a:r>
            <a:r>
              <a:rPr lang="ru-RU" sz="2400" dirty="0"/>
              <a:t> </a:t>
            </a:r>
            <a:r>
              <a:rPr lang="ru-RU" sz="2400" dirty="0" err="1"/>
              <a:t>творів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         Я </a:t>
            </a:r>
            <a:r>
              <a:rPr lang="ru-RU" sz="2400" dirty="0"/>
              <a:t>хочу </a:t>
            </a:r>
            <a:r>
              <a:rPr lang="ru-RU" sz="2400" dirty="0" err="1"/>
              <a:t>сподіватися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ця</a:t>
            </a:r>
            <a:r>
              <a:rPr lang="ru-RU" sz="2400" dirty="0"/>
              <a:t> </a:t>
            </a:r>
            <a:r>
              <a:rPr lang="ru-RU" sz="2400" dirty="0" err="1"/>
              <a:t>презентація</a:t>
            </a:r>
            <a:r>
              <a:rPr lang="ru-RU" sz="2400" dirty="0"/>
              <a:t> про театр </a:t>
            </a:r>
            <a:r>
              <a:rPr lang="ru-RU" sz="2400" dirty="0" err="1"/>
              <a:t>Муссурі</a:t>
            </a:r>
            <a:r>
              <a:rPr lang="ru-RU" sz="2400" dirty="0"/>
              <a:t> </a:t>
            </a:r>
            <a:r>
              <a:rPr lang="ru-RU" sz="2400" dirty="0" err="1"/>
              <a:t>призведе</a:t>
            </a:r>
            <a:r>
              <a:rPr lang="ru-RU" sz="2400" dirty="0"/>
              <a:t> до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реставрації</a:t>
            </a:r>
            <a:r>
              <a:rPr lang="ru-RU" sz="2400" dirty="0"/>
              <a:t>, як не як,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важливий</a:t>
            </a:r>
            <a:r>
              <a:rPr lang="ru-RU" sz="2400" dirty="0"/>
              <a:t> для </a:t>
            </a:r>
            <a:r>
              <a:rPr lang="ru-RU" sz="2400" dirty="0" err="1"/>
              <a:t>нашого</a:t>
            </a:r>
            <a:r>
              <a:rPr lang="ru-RU" sz="2400" dirty="0"/>
              <a:t> </a:t>
            </a:r>
            <a:r>
              <a:rPr lang="ru-RU" sz="2400" dirty="0" err="1"/>
              <a:t>міста</a:t>
            </a:r>
            <a:r>
              <a:rPr lang="ru-RU" sz="2400" dirty="0"/>
              <a:t> і я б </a:t>
            </a:r>
            <a:r>
              <a:rPr lang="ru-RU" sz="2400" dirty="0" err="1"/>
              <a:t>хотів</a:t>
            </a:r>
            <a:r>
              <a:rPr lang="ru-RU" sz="2400" dirty="0"/>
              <a:t> </a:t>
            </a:r>
            <a:r>
              <a:rPr lang="ru-RU" sz="2400" dirty="0" err="1"/>
              <a:t>відвідати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в </a:t>
            </a:r>
            <a:r>
              <a:rPr lang="ru-RU" sz="2400" dirty="0" err="1"/>
              <a:t>новій</a:t>
            </a:r>
            <a:r>
              <a:rPr lang="ru-RU" sz="2400" dirty="0"/>
              <a:t> </a:t>
            </a:r>
            <a:r>
              <a:rPr lang="ru-RU" sz="2400" dirty="0" err="1"/>
              <a:t>обгортці</a:t>
            </a:r>
            <a:r>
              <a:rPr lang="ru-RU" sz="2400" dirty="0"/>
              <a:t>!</a:t>
            </a:r>
            <a:endParaRPr lang="ru-RU" sz="2400" dirty="0"/>
          </a:p>
          <a:p>
            <a:pPr marL="342900" indent="-342900">
              <a:buAutoNum type="arabicParenR"/>
            </a:pP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F681923-37BF-680B-7359-009741DC9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158" y="784738"/>
            <a:ext cx="3822032" cy="398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3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C81A51-4A6A-E686-B476-CC6C2BF78ABA}"/>
              </a:ext>
            </a:extLst>
          </p:cNvPr>
          <p:cNvSpPr txBox="1"/>
          <p:nvPr/>
        </p:nvSpPr>
        <p:spPr>
          <a:xfrm>
            <a:off x="1" y="1305341"/>
            <a:ext cx="121920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u="none" strike="noStrike" dirty="0" err="1">
                <a:solidFill>
                  <a:srgbClr val="0E3277"/>
                </a:solidFill>
                <a:effectLst/>
                <a:latin typeface="Arimo"/>
              </a:rPr>
              <a:t>Завдання</a:t>
            </a:r>
            <a:r>
              <a:rPr lang="ru-RU" sz="2800" b="1" i="0" u="none" strike="noStrike" dirty="0">
                <a:solidFill>
                  <a:srgbClr val="0E3277"/>
                </a:solidFill>
                <a:effectLst/>
                <a:latin typeface="Arimo"/>
              </a:rPr>
              <a:t> </a:t>
            </a:r>
            <a:r>
              <a:rPr lang="ru-RU" sz="2800" b="1" dirty="0" err="1" smtClean="0">
                <a:solidFill>
                  <a:srgbClr val="0E3277"/>
                </a:solidFill>
                <a:latin typeface="Arimo"/>
              </a:rPr>
              <a:t>дослідження</a:t>
            </a:r>
            <a:r>
              <a:rPr lang="ru-RU" sz="2800" b="1" i="0" u="none" strike="noStrike" dirty="0" smtClean="0">
                <a:solidFill>
                  <a:srgbClr val="0E3277"/>
                </a:solidFill>
                <a:effectLst/>
                <a:latin typeface="Arimo"/>
              </a:rPr>
              <a:t>:</a:t>
            </a:r>
            <a:endParaRPr lang="ru-RU" sz="2800" b="1" i="0" u="none" strike="noStrike" dirty="0">
              <a:solidFill>
                <a:srgbClr val="0E3277"/>
              </a:solidFill>
              <a:effectLst/>
              <a:latin typeface="-webkit-standard"/>
            </a:endParaRPr>
          </a:p>
          <a:p>
            <a:pPr algn="l"/>
            <a:r>
              <a:rPr lang="ru-RU" sz="2800" b="1" i="0" u="none" strike="noStrike" dirty="0" err="1">
                <a:effectLst/>
                <a:latin typeface="Arimo"/>
              </a:rPr>
              <a:t>Створити</a:t>
            </a:r>
            <a:r>
              <a:rPr lang="ru-RU" sz="2800" b="1" i="0" u="none" strike="noStrike" dirty="0">
                <a:effectLst/>
                <a:latin typeface="Arimo"/>
              </a:rPr>
              <a:t> </a:t>
            </a:r>
            <a:r>
              <a:rPr lang="ru-RU" sz="2800" b="1" i="0" u="none" strike="noStrike" dirty="0" err="1">
                <a:effectLst/>
                <a:latin typeface="Arimo"/>
              </a:rPr>
              <a:t>екскурсійний</a:t>
            </a:r>
            <a:r>
              <a:rPr lang="ru-RU" sz="2800" b="1" i="0" u="none" strike="noStrike" dirty="0">
                <a:effectLst/>
                <a:latin typeface="Arimo"/>
              </a:rPr>
              <a:t> маршрут </a:t>
            </a:r>
            <a:r>
              <a:rPr lang="ru-RU" sz="2800" b="1" i="0" u="none" strike="noStrike" dirty="0" err="1">
                <a:effectLst/>
                <a:latin typeface="Arimo"/>
              </a:rPr>
              <a:t>рідним</a:t>
            </a:r>
            <a:r>
              <a:rPr lang="ru-RU" sz="2800" b="1" i="0" u="none" strike="noStrike" dirty="0">
                <a:effectLst/>
                <a:latin typeface="Arimo"/>
              </a:rPr>
              <a:t> </a:t>
            </a:r>
            <a:r>
              <a:rPr lang="ru-RU" sz="2800" b="1" i="0" u="none" strike="noStrike" dirty="0" err="1">
                <a:effectLst/>
                <a:latin typeface="Arimo"/>
              </a:rPr>
              <a:t>містом</a:t>
            </a:r>
            <a:r>
              <a:rPr lang="ru-RU" sz="2800" b="1" i="0" u="none" strike="noStrike" dirty="0">
                <a:effectLst/>
                <a:latin typeface="Arimo"/>
              </a:rPr>
              <a:t>, </a:t>
            </a:r>
            <a:r>
              <a:rPr lang="ru-RU" sz="2800" b="1" i="0" u="none" strike="noStrike" dirty="0" err="1">
                <a:effectLst/>
                <a:latin typeface="Arimo"/>
              </a:rPr>
              <a:t>який</a:t>
            </a:r>
            <a:r>
              <a:rPr lang="ru-RU" sz="2800" b="1" i="0" u="none" strike="noStrike" dirty="0">
                <a:effectLst/>
                <a:latin typeface="Arimo"/>
              </a:rPr>
              <a:t> </a:t>
            </a:r>
            <a:r>
              <a:rPr lang="ru-RU" sz="2800" b="1" i="0" u="none" strike="noStrike" dirty="0" err="1">
                <a:effectLst/>
                <a:latin typeface="Arimo"/>
              </a:rPr>
              <a:t>містить</a:t>
            </a:r>
            <a:r>
              <a:rPr lang="ru-RU" sz="2800" b="1" i="0" u="none" strike="noStrike" dirty="0">
                <a:effectLst/>
                <a:latin typeface="Arimo"/>
              </a:rPr>
              <a:t> </a:t>
            </a:r>
            <a:r>
              <a:rPr lang="ru-RU" sz="2800" b="1" i="0" u="none" strike="noStrike" dirty="0" err="1">
                <a:effectLst/>
                <a:latin typeface="Arimo"/>
              </a:rPr>
              <a:t>ознайомлення</a:t>
            </a:r>
            <a:r>
              <a:rPr lang="ru-RU" sz="2800" b="1" i="0" u="none" strike="noStrike" dirty="0">
                <a:effectLst/>
                <a:latin typeface="Arimo"/>
              </a:rPr>
              <a:t> </a:t>
            </a:r>
            <a:r>
              <a:rPr lang="ru-RU" sz="2800" b="1" i="0" u="none" strike="noStrike" dirty="0" err="1">
                <a:effectLst/>
                <a:latin typeface="Arimo"/>
              </a:rPr>
              <a:t>із</a:t>
            </a:r>
            <a:r>
              <a:rPr lang="ru-RU" sz="2800" b="1" i="0" u="none" strike="noStrike" dirty="0">
                <a:effectLst/>
                <a:latin typeface="Arimo"/>
              </a:rPr>
              <a:t> історичнимиархітектурними </a:t>
            </a:r>
            <a:r>
              <a:rPr lang="ru-RU" sz="2800" b="1" i="0" u="none" strike="noStrike" dirty="0" err="1">
                <a:effectLst/>
                <a:latin typeface="Arimo"/>
              </a:rPr>
              <a:t>пам’ятками</a:t>
            </a:r>
            <a:r>
              <a:rPr lang="ru-RU" sz="2800" b="1" i="0" u="none" strike="noStrike" dirty="0">
                <a:effectLst/>
                <a:latin typeface="Arimo"/>
              </a:rPr>
              <a:t>.</a:t>
            </a:r>
            <a:endParaRPr lang="ru-RU" sz="2800" b="1" i="0" u="none" strike="noStrike" dirty="0">
              <a:effectLst/>
              <a:latin typeface="-webkit-standard"/>
            </a:endParaRPr>
          </a:p>
          <a:p>
            <a:pPr algn="l"/>
            <a:endParaRPr lang="ru-RU" sz="2800" b="1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ru-RU" sz="2800" b="1" i="0" u="none" strike="noStrike" dirty="0">
                <a:solidFill>
                  <a:srgbClr val="0E3277"/>
                </a:solidFill>
                <a:effectLst/>
                <a:latin typeface="Times New Roman" panose="02020603050405020304" pitchFamily="18" charset="0"/>
              </a:rPr>
              <a:t>Мета</a:t>
            </a:r>
            <a:r>
              <a:rPr lang="ru-RU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 </a:t>
            </a:r>
            <a:r>
              <a:rPr lang="ru-RU" sz="2800" b="1" i="0" u="none" strike="noStrike" dirty="0" err="1">
                <a:effectLst/>
                <a:latin typeface="Times New Roman" panose="02020603050405020304" pitchFamily="18" charset="0"/>
              </a:rPr>
              <a:t>знайомство</a:t>
            </a:r>
            <a:r>
              <a:rPr lang="ru-RU" sz="2800" b="1" i="0" u="none" strike="noStrike" dirty="0">
                <a:effectLst/>
                <a:latin typeface="Times New Roman" panose="02020603050405020304" pitchFamily="18" charset="0"/>
              </a:rPr>
              <a:t> та </a:t>
            </a:r>
            <a:r>
              <a:rPr lang="ru-RU" sz="2800" b="1" dirty="0" err="1" smtClean="0">
                <a:latin typeface="Times New Roman" panose="02020603050405020304" pitchFamily="18" charset="0"/>
              </a:rPr>
              <a:t>досл</a:t>
            </a:r>
            <a:r>
              <a:rPr lang="uk-UA" sz="2800" b="1" dirty="0" err="1" smtClean="0">
                <a:latin typeface="Times New Roman" panose="02020603050405020304" pitchFamily="18" charset="0"/>
              </a:rPr>
              <a:t>ідж</a:t>
            </a:r>
            <a:r>
              <a:rPr lang="ru-RU" sz="2800" b="1" i="0" u="none" strike="noStrike" dirty="0" err="1" smtClean="0">
                <a:effectLst/>
                <a:latin typeface="Times New Roman" panose="02020603050405020304" pitchFamily="18" charset="0"/>
              </a:rPr>
              <a:t>ення</a:t>
            </a:r>
            <a:r>
              <a:rPr lang="ru-RU" sz="2800" b="1" i="0" u="none" strike="noStrike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ru-RU" sz="2800" b="1" i="0" u="none" strike="noStrike" dirty="0" err="1">
                <a:effectLst/>
                <a:latin typeface="Times New Roman" panose="02020603050405020304" pitchFamily="18" charset="0"/>
              </a:rPr>
              <a:t>унікальних</a:t>
            </a:r>
            <a:r>
              <a:rPr lang="ru-RU" sz="28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800" b="1" i="0" u="none" strike="noStrike" dirty="0" err="1">
                <a:effectLst/>
                <a:latin typeface="Times New Roman" panose="02020603050405020304" pitchFamily="18" charset="0"/>
              </a:rPr>
              <a:t>історичних</a:t>
            </a:r>
            <a:r>
              <a:rPr lang="ru-RU" sz="28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800" b="1" i="0" u="none" strike="noStrike" dirty="0" err="1">
                <a:effectLst/>
                <a:latin typeface="Times New Roman" panose="02020603050405020304" pitchFamily="18" charset="0"/>
              </a:rPr>
              <a:t>пам’яток</a:t>
            </a:r>
            <a:r>
              <a:rPr lang="ru-RU" sz="28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800" b="1" i="0" u="none" strike="noStrike" dirty="0" err="1">
                <a:effectLst/>
                <a:latin typeface="Times New Roman" panose="02020603050405020304" pitchFamily="18" charset="0"/>
              </a:rPr>
              <a:t>архітектури</a:t>
            </a:r>
            <a:r>
              <a:rPr lang="ru-RU" sz="2800" b="1" i="0" u="none" strike="noStrike" dirty="0">
                <a:effectLst/>
                <a:latin typeface="Times New Roman" panose="02020603050405020304" pitchFamily="18" charset="0"/>
              </a:rPr>
              <a:t> </a:t>
            </a:r>
            <a:r>
              <a:rPr lang="ru-RU" sz="2800" b="1" i="0" u="none" strike="noStrike" dirty="0" smtClean="0">
                <a:effectLst/>
                <a:latin typeface="Times New Roman" panose="02020603050405020304" pitchFamily="18" charset="0"/>
              </a:rPr>
              <a:t>м</a:t>
            </a:r>
            <a:r>
              <a:rPr lang="ru-RU" sz="2800" b="1" i="0" u="none" strike="noStrike" dirty="0">
                <a:effectLst/>
                <a:latin typeface="Times New Roman" panose="02020603050405020304" pitchFamily="18" charset="0"/>
              </a:rPr>
              <a:t>. </a:t>
            </a:r>
            <a:r>
              <a:rPr lang="ru-RU" sz="2800" b="1" i="0" u="none" strike="noStrike" dirty="0" err="1">
                <a:effectLst/>
                <a:latin typeface="Times New Roman" panose="02020603050405020304" pitchFamily="18" charset="0"/>
              </a:rPr>
              <a:t>Харкова</a:t>
            </a:r>
            <a:r>
              <a:rPr lang="ru-RU" sz="2800" b="1" i="0" u="none" strike="noStrike" dirty="0">
                <a:effectLst/>
                <a:latin typeface="Times New Roman" panose="02020603050405020304" pitchFamily="18" charset="0"/>
              </a:rPr>
              <a:t>, </a:t>
            </a:r>
            <a:r>
              <a:rPr lang="ru-RU" sz="2800" b="1" i="0" u="none" strike="noStrike" dirty="0" err="1">
                <a:effectLst/>
                <a:latin typeface="Times New Roman" panose="02020603050405020304" pitchFamily="18" charset="0"/>
              </a:rPr>
              <a:t>представлених</a:t>
            </a:r>
            <a:r>
              <a:rPr lang="ru-RU" sz="28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800" b="1" i="0" u="none" strike="noStrike" dirty="0" err="1">
                <a:effectLst/>
                <a:latin typeface="Times New Roman" panose="02020603050405020304" pitchFamily="18" charset="0"/>
              </a:rPr>
              <a:t>Дзеркальним</a:t>
            </a:r>
            <a:r>
              <a:rPr lang="ru-RU" sz="28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800" b="1" i="0" u="none" strike="noStrike" dirty="0" err="1">
                <a:effectLst/>
                <a:latin typeface="Times New Roman" panose="02020603050405020304" pitchFamily="18" charset="0"/>
              </a:rPr>
              <a:t>струменем</a:t>
            </a:r>
            <a:r>
              <a:rPr lang="ru-RU" sz="2800" b="1" i="0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800" b="1" i="0" u="none" strike="noStrike" dirty="0" smtClean="0">
                <a:effectLst/>
                <a:latin typeface="Times New Roman" panose="02020603050405020304" pitchFamily="18" charset="0"/>
              </a:rPr>
              <a:t>та </a:t>
            </a:r>
            <a:r>
              <a:rPr lang="ru-RU" sz="2800" b="1" i="0" u="none" strike="noStrike" dirty="0">
                <a:effectLst/>
                <a:latin typeface="Times New Roman" panose="02020603050405020304" pitchFamily="18" charset="0"/>
              </a:rPr>
              <a:t>театром </a:t>
            </a:r>
            <a:r>
              <a:rPr lang="ru-RU" sz="2800" b="1" i="0" u="none" strike="noStrike" dirty="0" err="1" smtClean="0">
                <a:effectLst/>
                <a:latin typeface="Times New Roman" panose="02020603050405020304" pitchFamily="18" charset="0"/>
              </a:rPr>
              <a:t>Муссурі</a:t>
            </a:r>
            <a:r>
              <a:rPr lang="ru-RU" sz="2800" b="1" i="0" u="none" strike="noStrike" dirty="0" smtClean="0">
                <a:effectLst/>
                <a:latin typeface="Times New Roman" panose="02020603050405020304" pitchFamily="18" charset="0"/>
              </a:rPr>
              <a:t>.</a:t>
            </a:r>
            <a:endParaRPr lang="ru-RU" sz="2800" b="1" i="0" u="none" strike="noStrike" dirty="0">
              <a:effectLst/>
              <a:latin typeface="-webkit-standard"/>
            </a:endParaRPr>
          </a:p>
          <a:p>
            <a:pPr algn="l"/>
            <a:r>
              <a:rPr lang="ru-RU" sz="2800" b="1" i="0" u="none" strike="noStrike" dirty="0">
                <a:effectLst/>
                <a:latin typeface="-webkit-standard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DB590AF-A723-4A62-872B-1E02C136692A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05952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299" y="1472974"/>
            <a:ext cx="6164653" cy="1371600"/>
          </a:xfrm>
          <a:solidFill>
            <a:srgbClr val="FFC000"/>
          </a:solidFill>
        </p:spPr>
        <p:txBody>
          <a:bodyPr/>
          <a:lstStyle/>
          <a:p>
            <a:r>
              <a:rPr lang="ru-RU" b="1" i="1" dirty="0" err="1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Історія</a:t>
            </a:r>
            <a:r>
              <a:rPr lang="ru-RU" b="1" i="1" dirty="0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ru-RU" b="1" i="1" dirty="0" err="1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створення</a:t>
            </a:r>
            <a:r>
              <a:rPr lang="ru-RU" b="1" i="1" dirty="0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ru-RU" b="1" i="1" dirty="0" err="1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Скляного</a:t>
            </a:r>
            <a:r>
              <a:rPr lang="ru-RU" b="1" i="1" dirty="0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ru-RU" b="1" i="1" dirty="0" err="1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дзеркального</a:t>
            </a:r>
            <a:r>
              <a:rPr lang="ru-RU" b="1" i="1" dirty="0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ru-RU" b="1" i="1" dirty="0" err="1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струміня</a:t>
            </a:r>
            <a:r>
              <a:rPr lang="ru-RU" b="1" i="1" dirty="0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 в </a:t>
            </a:r>
            <a:r>
              <a:rPr lang="ru-RU" b="1" i="1" dirty="0" err="1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Харкові</a:t>
            </a:r>
            <a:r>
              <a:rPr lang="ru-RU" b="1" i="1" dirty="0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/>
            </a:r>
            <a:br>
              <a:rPr lang="ru-RU" b="1" i="1" dirty="0">
                <a:solidFill>
                  <a:srgbClr val="3366FF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</a:br>
            <a:endParaRPr lang="ru-RU" b="1" i="1" dirty="0">
              <a:solidFill>
                <a:srgbClr val="3366FF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556" b="3556"/>
          <a:stretch>
            <a:fillRect/>
          </a:stretch>
        </p:blipFill>
        <p:spPr>
          <a:xfrm>
            <a:off x="8273726" y="1210583"/>
            <a:ext cx="3183975" cy="443683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267982"/>
            <a:ext cx="8020770" cy="2379434"/>
          </a:xfrm>
        </p:spPr>
        <p:txBody>
          <a:bodyPr>
            <a:noAutofit/>
          </a:bodyPr>
          <a:lstStyle/>
          <a:p>
            <a:r>
              <a:rPr lang="ru-RU" sz="3200" dirty="0"/>
              <a:t>це </a:t>
            </a:r>
            <a:r>
              <a:rPr lang="ru-RU" sz="3200" dirty="0" err="1"/>
              <a:t>вражаючий</a:t>
            </a:r>
            <a:r>
              <a:rPr lang="ru-RU" sz="3200" dirty="0"/>
              <a:t> </a:t>
            </a:r>
            <a:r>
              <a:rPr lang="ru-RU" sz="3200" dirty="0" err="1"/>
              <a:t>архітектурний</a:t>
            </a:r>
            <a:r>
              <a:rPr lang="ru-RU" sz="3200" dirty="0"/>
              <a:t> шедевр,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відкритий</a:t>
            </a:r>
            <a:r>
              <a:rPr lang="ru-RU" sz="3200" dirty="0"/>
              <a:t> у 1947 </a:t>
            </a:r>
            <a:r>
              <a:rPr lang="ru-RU" sz="3200" dirty="0" err="1"/>
              <a:t>році</a:t>
            </a:r>
            <a:r>
              <a:rPr lang="ru-RU" sz="3200" dirty="0"/>
              <a:t>. </a:t>
            </a:r>
            <a:r>
              <a:rPr lang="ru-RU" sz="3200" dirty="0" err="1" smtClean="0"/>
              <a:t>Він</a:t>
            </a:r>
            <a:r>
              <a:rPr lang="ru-RU" sz="3200" dirty="0" smtClean="0"/>
              <a:t> </a:t>
            </a:r>
            <a:r>
              <a:rPr lang="ru-RU" sz="3200" dirty="0" err="1"/>
              <a:t>представляє</a:t>
            </a:r>
            <a:r>
              <a:rPr lang="ru-RU" sz="3200" dirty="0"/>
              <a:t> собою </a:t>
            </a:r>
            <a:r>
              <a:rPr lang="ru-RU" sz="3200" dirty="0" err="1"/>
              <a:t>каскадне</a:t>
            </a:r>
            <a:r>
              <a:rPr lang="ru-RU" sz="3200" dirty="0"/>
              <a:t> </a:t>
            </a:r>
            <a:r>
              <a:rPr lang="ru-RU" sz="3200" dirty="0" err="1"/>
              <a:t>підйомне</a:t>
            </a:r>
            <a:r>
              <a:rPr lang="ru-RU" sz="3200" dirty="0"/>
              <a:t> </a:t>
            </a:r>
            <a:r>
              <a:rPr lang="ru-RU" sz="3200" dirty="0" err="1"/>
              <a:t>спорудження</a:t>
            </a:r>
            <a:r>
              <a:rPr lang="ru-RU" sz="3200" dirty="0"/>
              <a:t>, яке </a:t>
            </a:r>
            <a:r>
              <a:rPr lang="ru-RU" sz="3200" dirty="0" err="1"/>
              <a:t>об'єднує</a:t>
            </a:r>
            <a:r>
              <a:rPr lang="ru-RU" sz="3200" dirty="0"/>
              <a:t> </a:t>
            </a:r>
            <a:r>
              <a:rPr lang="ru-RU" sz="3200" dirty="0" err="1"/>
              <a:t>функціональність</a:t>
            </a:r>
            <a:r>
              <a:rPr lang="ru-RU" sz="3200" dirty="0"/>
              <a:t> та </a:t>
            </a:r>
            <a:r>
              <a:rPr lang="ru-RU" sz="3200" dirty="0" err="1"/>
              <a:t>естетику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816085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404" y="650890"/>
            <a:ext cx="6750005" cy="1236442"/>
          </a:xfrm>
          <a:solidFill>
            <a:srgbClr val="FFC000"/>
          </a:solidFill>
        </p:spPr>
        <p:txBody>
          <a:bodyPr/>
          <a:lstStyle/>
          <a:p>
            <a:r>
              <a:rPr lang="ru-RU" i="1" dirty="0" err="1">
                <a:solidFill>
                  <a:srgbClr val="3366FF"/>
                </a:solidFill>
                <a:latin typeface="Arial Black" panose="020B0A04020102020204" pitchFamily="34" charset="0"/>
              </a:rPr>
              <a:t>Архітектурні</a:t>
            </a:r>
            <a:r>
              <a:rPr lang="ru-RU" i="1" dirty="0">
                <a:solidFill>
                  <a:srgbClr val="3366FF"/>
                </a:solidFill>
                <a:latin typeface="Arial Black" panose="020B0A04020102020204" pitchFamily="34" charset="0"/>
              </a:rPr>
              <a:t> </a:t>
            </a:r>
            <a:r>
              <a:rPr lang="ru-RU" i="1" dirty="0" err="1">
                <a:solidFill>
                  <a:srgbClr val="3366FF"/>
                </a:solidFill>
                <a:latin typeface="Arial Black" panose="020B0A04020102020204" pitchFamily="34" charset="0"/>
              </a:rPr>
              <a:t>особливості</a:t>
            </a:r>
            <a:r>
              <a:rPr lang="ru-RU" i="1" dirty="0">
                <a:solidFill>
                  <a:srgbClr val="3366FF"/>
                </a:solidFill>
                <a:latin typeface="Arial Black" panose="020B0A04020102020204" pitchFamily="34" charset="0"/>
              </a:rPr>
              <a:t> </a:t>
            </a:r>
            <a:r>
              <a:rPr lang="ru-RU" i="1" dirty="0" err="1">
                <a:solidFill>
                  <a:srgbClr val="3366FF"/>
                </a:solidFill>
                <a:latin typeface="Arial Black" panose="020B0A04020102020204" pitchFamily="34" charset="0"/>
              </a:rPr>
              <a:t>Дзеркального</a:t>
            </a:r>
            <a:r>
              <a:rPr lang="ru-RU" i="1" dirty="0">
                <a:solidFill>
                  <a:srgbClr val="3366FF"/>
                </a:solidFill>
                <a:latin typeface="Arial Black" panose="020B0A04020102020204" pitchFamily="34" charset="0"/>
              </a:rPr>
              <a:t> </a:t>
            </a:r>
            <a:r>
              <a:rPr lang="ru-RU" i="1" dirty="0" err="1">
                <a:solidFill>
                  <a:srgbClr val="3366FF"/>
                </a:solidFill>
                <a:latin typeface="Arial Black" panose="020B0A04020102020204" pitchFamily="34" charset="0"/>
              </a:rPr>
              <a:t>струміня</a:t>
            </a:r>
            <a:endParaRPr lang="ru-RU" i="1" dirty="0">
              <a:solidFill>
                <a:srgbClr val="3366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106974"/>
            <a:ext cx="8422105" cy="3100136"/>
          </a:xfrm>
        </p:spPr>
        <p:txBody>
          <a:bodyPr>
            <a:noAutofit/>
          </a:bodyPr>
          <a:lstStyle/>
          <a:p>
            <a:pPr marL="342900" indent="-342900">
              <a:buAutoNum type="arabicParenR"/>
            </a:pPr>
            <a:r>
              <a:rPr lang="ru-RU" sz="2600" dirty="0" err="1"/>
              <a:t>Унікальний</a:t>
            </a:r>
            <a:r>
              <a:rPr lang="ru-RU" sz="2600" dirty="0"/>
              <a:t> дизайн: </a:t>
            </a:r>
            <a:r>
              <a:rPr lang="uk-UA" sz="2600" dirty="0" smtClean="0"/>
              <a:t>Дзеркальний </a:t>
            </a:r>
            <a:r>
              <a:rPr lang="uk-UA" sz="2600" dirty="0"/>
              <a:t>струмінь </a:t>
            </a:r>
            <a:r>
              <a:rPr lang="ru-RU" sz="2600" dirty="0"/>
              <a:t> </a:t>
            </a:r>
            <a:r>
              <a:rPr lang="ru-RU" sz="2600" dirty="0" err="1" smtClean="0"/>
              <a:t>відомий</a:t>
            </a:r>
            <a:r>
              <a:rPr lang="ru-RU" sz="2600" dirty="0" smtClean="0"/>
              <a:t> </a:t>
            </a:r>
            <a:r>
              <a:rPr lang="ru-RU" sz="2600" dirty="0" err="1"/>
              <a:t>своїм</a:t>
            </a:r>
            <a:r>
              <a:rPr lang="ru-RU" sz="2600" dirty="0"/>
              <a:t> </a:t>
            </a:r>
            <a:r>
              <a:rPr lang="ru-RU" sz="2600" dirty="0" err="1"/>
              <a:t>ексклюзивним</a:t>
            </a:r>
            <a:r>
              <a:rPr lang="ru-RU" sz="2600" dirty="0"/>
              <a:t> дизайном, </a:t>
            </a:r>
            <a:r>
              <a:rPr lang="ru-RU" sz="2600" dirty="0" err="1"/>
              <a:t>що</a:t>
            </a:r>
            <a:r>
              <a:rPr lang="ru-RU" sz="2600" dirty="0"/>
              <a:t> </a:t>
            </a:r>
            <a:r>
              <a:rPr lang="ru-RU" sz="2600" dirty="0" err="1"/>
              <a:t>поєднує</a:t>
            </a:r>
            <a:r>
              <a:rPr lang="ru-RU" sz="2600" dirty="0"/>
              <a:t> в </a:t>
            </a:r>
            <a:r>
              <a:rPr lang="ru-RU" sz="2600" dirty="0" err="1"/>
              <a:t>собі</a:t>
            </a:r>
            <a:r>
              <a:rPr lang="ru-RU" sz="2600" dirty="0"/>
              <a:t> </a:t>
            </a:r>
            <a:r>
              <a:rPr lang="ru-RU" sz="2600" dirty="0" err="1"/>
              <a:t>майстерність</a:t>
            </a:r>
            <a:r>
              <a:rPr lang="ru-RU" sz="2600" dirty="0"/>
              <a:t> та </a:t>
            </a:r>
            <a:r>
              <a:rPr lang="ru-RU" sz="2600" dirty="0" err="1"/>
              <a:t>технології</a:t>
            </a:r>
            <a:r>
              <a:rPr lang="ru-RU" sz="2600" dirty="0"/>
              <a:t> того часу.</a:t>
            </a:r>
          </a:p>
          <a:p>
            <a:pPr marL="342900" indent="-342900">
              <a:buAutoNum type="arabicParenR"/>
            </a:pPr>
            <a:r>
              <a:rPr lang="ru-RU" sz="2600" dirty="0" err="1"/>
              <a:t>Символічне</a:t>
            </a:r>
            <a:r>
              <a:rPr lang="ru-RU" sz="2600" dirty="0"/>
              <a:t> </a:t>
            </a:r>
            <a:r>
              <a:rPr lang="ru-RU" sz="2600" dirty="0" err="1"/>
              <a:t>значення</a:t>
            </a:r>
            <a:r>
              <a:rPr lang="ru-RU" sz="2600" dirty="0"/>
              <a:t>: </a:t>
            </a:r>
            <a:r>
              <a:rPr lang="ru-RU" sz="2600" dirty="0" err="1" smtClean="0"/>
              <a:t>Дзеркальний</a:t>
            </a:r>
            <a:r>
              <a:rPr lang="ru-RU" sz="2600" dirty="0" smtClean="0"/>
              <a:t> </a:t>
            </a:r>
            <a:r>
              <a:rPr lang="ru-RU" sz="2600" dirty="0" err="1"/>
              <a:t>Струмінь</a:t>
            </a:r>
            <a:r>
              <a:rPr lang="ru-RU" sz="2600" dirty="0"/>
              <a:t> - </a:t>
            </a:r>
            <a:r>
              <a:rPr lang="ru-RU" sz="2600" dirty="0" err="1"/>
              <a:t>важливий</a:t>
            </a:r>
            <a:r>
              <a:rPr lang="ru-RU" sz="2600" dirty="0"/>
              <a:t> символ </a:t>
            </a:r>
            <a:r>
              <a:rPr lang="ru-RU" sz="2600" dirty="0" err="1"/>
              <a:t>Харкова</a:t>
            </a:r>
            <a:r>
              <a:rPr lang="ru-RU" sz="2600" dirty="0"/>
              <a:t>, </a:t>
            </a:r>
            <a:r>
              <a:rPr lang="ru-RU" sz="2600" dirty="0" err="1"/>
              <a:t>який</a:t>
            </a:r>
            <a:r>
              <a:rPr lang="ru-RU" sz="2600" dirty="0"/>
              <a:t> </a:t>
            </a:r>
            <a:r>
              <a:rPr lang="ru-RU" sz="2600" dirty="0" err="1"/>
              <a:t>відображає</a:t>
            </a:r>
            <a:r>
              <a:rPr lang="ru-RU" sz="2600" dirty="0"/>
              <a:t> </a:t>
            </a:r>
            <a:r>
              <a:rPr lang="ru-RU" sz="2600" dirty="0" err="1"/>
              <a:t>творчий</a:t>
            </a:r>
            <a:r>
              <a:rPr lang="ru-RU" sz="2600" dirty="0"/>
              <a:t> та </a:t>
            </a:r>
            <a:r>
              <a:rPr lang="ru-RU" sz="2600" dirty="0" err="1"/>
              <a:t>культурний</a:t>
            </a:r>
            <a:r>
              <a:rPr lang="ru-RU" sz="2600" dirty="0"/>
              <a:t> дух </a:t>
            </a:r>
            <a:r>
              <a:rPr lang="ru-RU" sz="2600" dirty="0" err="1"/>
              <a:t>міста</a:t>
            </a:r>
            <a:r>
              <a:rPr lang="ru-RU" sz="2600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6D9932E-8C6C-269E-8564-7C53B4118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05" y="-55326"/>
            <a:ext cx="3769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0085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037" b="190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1" y="2179054"/>
            <a:ext cx="7536253" cy="3896895"/>
          </a:xfrm>
        </p:spPr>
        <p:txBody>
          <a:bodyPr>
            <a:noAutofit/>
          </a:bodyPr>
          <a:lstStyle/>
          <a:p>
            <a:r>
              <a:rPr lang="ru-RU" sz="2300" dirty="0" err="1"/>
              <a:t>Туристичний</a:t>
            </a:r>
            <a:r>
              <a:rPr lang="ru-RU" sz="2300" dirty="0"/>
              <a:t> </a:t>
            </a:r>
            <a:r>
              <a:rPr lang="ru-RU" sz="2300" dirty="0" err="1"/>
              <a:t>об'єкт</a:t>
            </a:r>
            <a:endParaRPr lang="ru-RU" sz="2300" dirty="0"/>
          </a:p>
          <a:p>
            <a:r>
              <a:rPr lang="uk-UA" sz="2300" dirty="0" smtClean="0"/>
              <a:t>Дзеркальний </a:t>
            </a:r>
            <a:r>
              <a:rPr lang="uk-UA" sz="2300" dirty="0"/>
              <a:t>струмінь </a:t>
            </a:r>
            <a:r>
              <a:rPr lang="ru-RU" sz="2300" dirty="0"/>
              <a:t>є </a:t>
            </a:r>
            <a:r>
              <a:rPr lang="ru-RU" sz="2300" dirty="0" err="1"/>
              <a:t>ключовою</a:t>
            </a:r>
            <a:r>
              <a:rPr lang="ru-RU" sz="2300" dirty="0"/>
              <a:t> </a:t>
            </a:r>
            <a:r>
              <a:rPr lang="ru-RU" sz="2300" dirty="0" err="1"/>
              <a:t>архітектурною</a:t>
            </a:r>
            <a:r>
              <a:rPr lang="ru-RU" sz="2300" dirty="0"/>
              <a:t> </a:t>
            </a:r>
            <a:r>
              <a:rPr lang="ru-RU" sz="2300" dirty="0" err="1"/>
              <a:t>пам'яткою</a:t>
            </a:r>
            <a:r>
              <a:rPr lang="ru-RU" sz="2300" dirty="0"/>
              <a:t> та </a:t>
            </a:r>
            <a:r>
              <a:rPr lang="ru-RU" sz="2300" dirty="0" err="1"/>
              <a:t>мандрівним</a:t>
            </a:r>
            <a:r>
              <a:rPr lang="ru-RU" sz="2300" dirty="0"/>
              <a:t> </a:t>
            </a:r>
            <a:r>
              <a:rPr lang="ru-RU" sz="2300" dirty="0" err="1"/>
              <a:t>об'єктом</a:t>
            </a:r>
            <a:r>
              <a:rPr lang="ru-RU" sz="2300" dirty="0"/>
              <a:t> для </a:t>
            </a:r>
            <a:r>
              <a:rPr lang="ru-RU" sz="2300" dirty="0" err="1"/>
              <a:t>туристів</a:t>
            </a:r>
            <a:r>
              <a:rPr lang="ru-RU" sz="2300" dirty="0"/>
              <a:t> в </a:t>
            </a:r>
            <a:r>
              <a:rPr lang="ru-RU" sz="2300" dirty="0" err="1"/>
              <a:t>Харкові</a:t>
            </a:r>
            <a:r>
              <a:rPr lang="ru-RU" sz="2300" dirty="0"/>
              <a:t>.</a:t>
            </a:r>
          </a:p>
          <a:p>
            <a:r>
              <a:rPr lang="ru-RU" sz="2300" dirty="0" err="1"/>
              <a:t>Місце</a:t>
            </a:r>
            <a:r>
              <a:rPr lang="ru-RU" sz="2300" dirty="0"/>
              <a:t> </a:t>
            </a:r>
            <a:r>
              <a:rPr lang="ru-RU" sz="2300" dirty="0" err="1"/>
              <a:t>відпочинку</a:t>
            </a:r>
            <a:endParaRPr lang="ru-RU" sz="2300" dirty="0"/>
          </a:p>
          <a:p>
            <a:r>
              <a:rPr lang="ru-RU" sz="2300" dirty="0"/>
              <a:t>Для </a:t>
            </a:r>
            <a:r>
              <a:rPr lang="ru-RU" sz="2300" dirty="0" err="1"/>
              <a:t>місцевих</a:t>
            </a:r>
            <a:r>
              <a:rPr lang="ru-RU" sz="2300" dirty="0"/>
              <a:t> </a:t>
            </a:r>
            <a:r>
              <a:rPr lang="ru-RU" sz="2300" dirty="0" err="1"/>
              <a:t>мешканців</a:t>
            </a:r>
            <a:r>
              <a:rPr lang="ru-RU" sz="2300" dirty="0"/>
              <a:t> це </a:t>
            </a:r>
            <a:r>
              <a:rPr lang="ru-RU" sz="2300" dirty="0" err="1"/>
              <a:t>місце</a:t>
            </a:r>
            <a:r>
              <a:rPr lang="ru-RU" sz="2300" dirty="0"/>
              <a:t> для </a:t>
            </a:r>
            <a:r>
              <a:rPr lang="ru-RU" sz="2300" dirty="0" err="1"/>
              <a:t>відпочинку</a:t>
            </a:r>
            <a:r>
              <a:rPr lang="ru-RU" sz="2300" dirty="0"/>
              <a:t> та </a:t>
            </a:r>
            <a:r>
              <a:rPr lang="ru-RU" sz="2300" dirty="0" err="1"/>
              <a:t>релаксації</a:t>
            </a:r>
            <a:r>
              <a:rPr lang="ru-RU" sz="2300" dirty="0"/>
              <a:t> в самому </a:t>
            </a:r>
            <a:r>
              <a:rPr lang="ru-RU" sz="2300" dirty="0" err="1"/>
              <a:t>серці</a:t>
            </a:r>
            <a:r>
              <a:rPr lang="ru-RU" sz="2300" dirty="0"/>
              <a:t> </a:t>
            </a:r>
            <a:r>
              <a:rPr lang="ru-RU" sz="2300" dirty="0" err="1"/>
              <a:t>міста</a:t>
            </a:r>
            <a:endParaRPr lang="uk-UA" sz="2300" dirty="0"/>
          </a:p>
          <a:p>
            <a:r>
              <a:rPr lang="uk-UA" sz="2000" b="0" i="0" dirty="0" smtClean="0">
                <a:effectLst/>
                <a:latin typeface="Helvetica" pitchFamily="2" charset="0"/>
              </a:rPr>
              <a:t>Дзеркальний </a:t>
            </a:r>
            <a:r>
              <a:rPr lang="uk-UA" sz="2000" b="0" i="0" dirty="0">
                <a:effectLst/>
                <a:latin typeface="Helvetica" pitchFamily="2" charset="0"/>
              </a:rPr>
              <a:t>струмінь</a:t>
            </a:r>
            <a:r>
              <a:rPr lang="ru-RU" sz="2000" b="0" i="0" dirty="0">
                <a:effectLst/>
                <a:latin typeface="Helvetica" pitchFamily="2" charset="0"/>
              </a:rPr>
              <a:t> </a:t>
            </a:r>
            <a:r>
              <a:rPr lang="ru-RU" sz="2000" b="0" i="0" dirty="0" err="1">
                <a:effectLst/>
                <a:latin typeface="Helvetica" pitchFamily="2" charset="0"/>
              </a:rPr>
              <a:t>вже</a:t>
            </a:r>
            <a:r>
              <a:rPr lang="ru-RU" sz="2000" b="0" i="0" dirty="0">
                <a:effectLst/>
                <a:latin typeface="Helvetica" pitchFamily="2" charset="0"/>
              </a:rPr>
              <a:t> </a:t>
            </a:r>
            <a:r>
              <a:rPr lang="ru-RU" sz="2000" b="0" i="0" dirty="0" err="1">
                <a:effectLst/>
                <a:latin typeface="Helvetica" pitchFamily="2" charset="0"/>
              </a:rPr>
              <a:t>понад</a:t>
            </a:r>
            <a:r>
              <a:rPr lang="ru-RU" sz="2000" b="0" i="0" dirty="0">
                <a:effectLst/>
                <a:latin typeface="Helvetica" pitchFamily="2" charset="0"/>
              </a:rPr>
              <a:t> 70 </a:t>
            </a:r>
            <a:r>
              <a:rPr lang="ru-RU" sz="2000" b="0" i="0" dirty="0" err="1">
                <a:effectLst/>
                <a:latin typeface="Helvetica" pitchFamily="2" charset="0"/>
              </a:rPr>
              <a:t>років</a:t>
            </a:r>
            <a:r>
              <a:rPr lang="ru-RU" sz="2000" b="0" i="0" dirty="0">
                <a:effectLst/>
                <a:latin typeface="Helvetica" pitchFamily="2" charset="0"/>
              </a:rPr>
              <a:t> </a:t>
            </a:r>
            <a:r>
              <a:rPr lang="ru-RU" sz="2000" b="0" i="0" dirty="0" err="1">
                <a:effectLst/>
                <a:latin typeface="Helvetica" pitchFamily="2" charset="0"/>
              </a:rPr>
              <a:t>втілює</a:t>
            </a:r>
            <a:r>
              <a:rPr lang="ru-RU" sz="2000" b="0" i="0" dirty="0">
                <a:effectLst/>
                <a:latin typeface="Helvetica" pitchFamily="2" charset="0"/>
              </a:rPr>
              <a:t> в </a:t>
            </a:r>
            <a:r>
              <a:rPr lang="ru-RU" sz="2000" b="0" i="0" dirty="0" err="1">
                <a:effectLst/>
                <a:latin typeface="Helvetica" pitchFamily="2" charset="0"/>
              </a:rPr>
              <a:t>собі</a:t>
            </a:r>
            <a:r>
              <a:rPr lang="ru-RU" sz="2000" b="0" i="0" dirty="0">
                <a:effectLst/>
                <a:latin typeface="Helvetica" pitchFamily="2" charset="0"/>
              </a:rPr>
              <a:t> </a:t>
            </a:r>
            <a:r>
              <a:rPr lang="ru-RU" sz="2000" b="0" i="0" dirty="0" err="1">
                <a:effectLst/>
                <a:latin typeface="Helvetica" pitchFamily="2" charset="0"/>
              </a:rPr>
              <a:t>культуні</a:t>
            </a:r>
            <a:r>
              <a:rPr lang="ru-RU" sz="2000" b="0" i="0" dirty="0">
                <a:effectLst/>
                <a:latin typeface="Helvetica" pitchFamily="2" charset="0"/>
              </a:rPr>
              <a:t> та </a:t>
            </a:r>
            <a:r>
              <a:rPr lang="ru-RU" sz="2000" b="0" i="0" dirty="0" err="1">
                <a:effectLst/>
                <a:latin typeface="Helvetica" pitchFamily="2" charset="0"/>
              </a:rPr>
              <a:t>архітектурні</a:t>
            </a:r>
            <a:r>
              <a:rPr lang="ru-RU" sz="2000" b="0" i="0" dirty="0">
                <a:effectLst/>
                <a:latin typeface="Helvetica" pitchFamily="2" charset="0"/>
              </a:rPr>
              <a:t> </a:t>
            </a:r>
            <a:r>
              <a:rPr lang="ru-RU" sz="2000" b="0" i="0" dirty="0" err="1">
                <a:effectLst/>
                <a:latin typeface="Helvetica" pitchFamily="2" charset="0"/>
              </a:rPr>
              <a:t>цінності</a:t>
            </a:r>
            <a:r>
              <a:rPr lang="ru-RU" sz="2000" b="0" i="0" dirty="0">
                <a:effectLst/>
                <a:latin typeface="Helvetica" pitchFamily="2" charset="0"/>
              </a:rPr>
              <a:t> </a:t>
            </a:r>
            <a:r>
              <a:rPr lang="ru-RU" sz="2000" b="0" i="0" dirty="0" err="1" smtClean="0">
                <a:effectLst/>
                <a:latin typeface="Helvetica" pitchFamily="2" charset="0"/>
              </a:rPr>
              <a:t>міста</a:t>
            </a:r>
            <a:r>
              <a:rPr lang="ru-RU" sz="2000" b="0" i="0" dirty="0" smtClean="0">
                <a:effectLst/>
                <a:latin typeface="Helvetica" pitchFamily="2" charset="0"/>
              </a:rPr>
              <a:t>.</a:t>
            </a:r>
            <a:endParaRPr lang="ru-RU" sz="2000" dirty="0">
              <a:effectLst/>
              <a:latin typeface="Helvetica" pitchFamily="2" charset="0"/>
            </a:endParaRPr>
          </a:p>
          <a:p>
            <a:endParaRPr lang="uk-UA" sz="1900" dirty="0"/>
          </a:p>
          <a:p>
            <a:endParaRPr lang="ru-RU" sz="1900" dirty="0"/>
          </a:p>
          <a:p>
            <a:endParaRPr lang="ru-RU" sz="1900" dirty="0"/>
          </a:p>
          <a:p>
            <a:endParaRPr lang="ru-RU" sz="1900" dirty="0"/>
          </a:p>
          <a:p>
            <a:endParaRPr lang="ru-RU" sz="19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50C42807-BB24-9954-2F64-A0AFDC81929F}"/>
              </a:ext>
            </a:extLst>
          </p:cNvPr>
          <p:cNvSpPr>
            <a:spLocks noGrp="1"/>
          </p:cNvSpPr>
          <p:nvPr/>
        </p:nvSpPr>
        <p:spPr>
          <a:xfrm>
            <a:off x="724618" y="408974"/>
            <a:ext cx="6164653" cy="1692442"/>
          </a:xfrm>
          <a:prstGeom prst="rect">
            <a:avLst/>
          </a:prstGeom>
          <a:solidFill>
            <a:srgbClr val="FFC000"/>
          </a:solidFill>
          <a:effectLst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i="1" dirty="0">
                <a:solidFill>
                  <a:srgbClr val="3366FF"/>
                </a:solidFill>
                <a:latin typeface="Arial Black" panose="020B0A04020102020204" pitchFamily="34" charset="0"/>
              </a:rPr>
              <a:t>Роль </a:t>
            </a:r>
            <a:r>
              <a:rPr lang="uk-UA" i="1" dirty="0">
                <a:solidFill>
                  <a:srgbClr val="3366FF"/>
                </a:solidFill>
                <a:latin typeface="Arial Black" panose="020B0A04020102020204" pitchFamily="34" charset="0"/>
              </a:rPr>
              <a:t>Дзеркального струміння </a:t>
            </a:r>
            <a:r>
              <a:rPr lang="ru-RU" i="1" dirty="0">
                <a:solidFill>
                  <a:srgbClr val="3366FF"/>
                </a:solidFill>
                <a:latin typeface="Arial Black" panose="020B0A04020102020204" pitchFamily="34" charset="0"/>
              </a:rPr>
              <a:t>в </a:t>
            </a:r>
            <a:r>
              <a:rPr lang="ru-RU" i="1" dirty="0" err="1">
                <a:solidFill>
                  <a:srgbClr val="3366FF"/>
                </a:solidFill>
                <a:latin typeface="Arial Black" panose="020B0A04020102020204" pitchFamily="34" charset="0"/>
              </a:rPr>
              <a:t>підвищенні</a:t>
            </a:r>
            <a:r>
              <a:rPr lang="ru-RU" i="1" dirty="0">
                <a:solidFill>
                  <a:srgbClr val="3366FF"/>
                </a:solidFill>
                <a:latin typeface="Arial Black" panose="020B0A04020102020204" pitchFamily="34" charset="0"/>
              </a:rPr>
              <a:t> престижу </a:t>
            </a:r>
            <a:r>
              <a:rPr lang="ru-RU" i="1" dirty="0" err="1">
                <a:solidFill>
                  <a:srgbClr val="3366FF"/>
                </a:solidFill>
                <a:latin typeface="Arial Black" panose="020B0A04020102020204" pitchFamily="34" charset="0"/>
              </a:rPr>
              <a:t>Харкова</a:t>
            </a:r>
            <a:r>
              <a:rPr lang="ru-RU" dirty="0">
                <a:solidFill>
                  <a:srgbClr val="3366FF"/>
                </a:solidFill>
              </a:rPr>
              <a:t/>
            </a:r>
            <a:br>
              <a:rPr lang="ru-RU" dirty="0">
                <a:solidFill>
                  <a:srgbClr val="3366FF"/>
                </a:solidFill>
              </a:rPr>
            </a:br>
            <a:endParaRPr lang="ru-RU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799" y="597569"/>
            <a:ext cx="6164653" cy="1371600"/>
          </a:xfrm>
        </p:spPr>
        <p:txBody>
          <a:bodyPr/>
          <a:lstStyle/>
          <a:p>
            <a:r>
              <a:rPr lang="uk-UA" b="1" dirty="0"/>
              <a:t>Невеличка </a:t>
            </a:r>
            <a:r>
              <a:rPr lang="ru-RU" b="1" dirty="0" err="1"/>
              <a:t>Передісторія</a:t>
            </a:r>
            <a:r>
              <a:rPr lang="ru-RU" b="1" dirty="0">
                <a:solidFill>
                  <a:srgbClr val="3366FF"/>
                </a:solidFill>
              </a:rPr>
              <a:t/>
            </a:r>
            <a:br>
              <a:rPr lang="ru-RU" b="1" dirty="0">
                <a:solidFill>
                  <a:srgbClr val="3366FF"/>
                </a:solidFill>
              </a:rPr>
            </a:br>
            <a:endParaRPr lang="ru-RU" dirty="0">
              <a:solidFill>
                <a:srgbClr val="3366FF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r="3135"/>
          <a:stretch>
            <a:fillRect/>
          </a:stretch>
        </p:blipFill>
        <p:spPr>
          <a:xfrm>
            <a:off x="8801839" y="974558"/>
            <a:ext cx="3280974" cy="4572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187" y="1688430"/>
            <a:ext cx="8692652" cy="4862095"/>
          </a:xfrm>
        </p:spPr>
        <p:txBody>
          <a:bodyPr>
            <a:noAutofit/>
          </a:bodyPr>
          <a:lstStyle/>
          <a:p>
            <a:r>
              <a:rPr lang="ru-RU" sz="1900" dirty="0" err="1"/>
              <a:t>Місце</a:t>
            </a:r>
            <a:r>
              <a:rPr lang="ru-RU" sz="1900" dirty="0"/>
              <a:t>, на </a:t>
            </a:r>
            <a:r>
              <a:rPr lang="ru-RU" sz="1900" dirty="0" err="1"/>
              <a:t>якому</a:t>
            </a:r>
            <a:r>
              <a:rPr lang="ru-RU" sz="1900" dirty="0"/>
              <a:t> </a:t>
            </a:r>
            <a:r>
              <a:rPr lang="ru-RU" sz="1900" dirty="0" err="1"/>
              <a:t>споруджено</a:t>
            </a:r>
            <a:r>
              <a:rPr lang="ru-RU" sz="1900" dirty="0"/>
              <a:t> </a:t>
            </a:r>
            <a:r>
              <a:rPr lang="ru-RU" sz="1900" dirty="0" err="1"/>
              <a:t>оригінальний</a:t>
            </a:r>
            <a:r>
              <a:rPr lang="ru-RU" sz="1900" dirty="0"/>
              <a:t> </a:t>
            </a:r>
            <a:r>
              <a:rPr lang="ru-RU" sz="1900" dirty="0" err="1"/>
              <a:t>пам'ятник-пам'ятку</a:t>
            </a:r>
            <a:r>
              <a:rPr lang="ru-RU" sz="1900" dirty="0"/>
              <a:t> </a:t>
            </a:r>
            <a:r>
              <a:rPr lang="ru-RU" sz="1900" dirty="0" err="1"/>
              <a:t>архітектури</a:t>
            </a:r>
            <a:r>
              <a:rPr lang="ru-RU" sz="1900" dirty="0"/>
              <a:t>, </a:t>
            </a:r>
            <a:r>
              <a:rPr lang="ru-RU" sz="1900" dirty="0" err="1"/>
              <a:t>має</a:t>
            </a:r>
            <a:r>
              <a:rPr lang="ru-RU" sz="1900" dirty="0"/>
              <a:t> </a:t>
            </a:r>
            <a:r>
              <a:rPr lang="ru-RU" sz="1900" dirty="0" err="1"/>
              <a:t>багату</a:t>
            </a:r>
            <a:r>
              <a:rPr lang="ru-RU" sz="1900" dirty="0"/>
              <a:t> </a:t>
            </a:r>
            <a:r>
              <a:rPr lang="ru-RU" sz="1900" dirty="0" err="1"/>
              <a:t>історію</a:t>
            </a:r>
            <a:r>
              <a:rPr lang="ru-RU" sz="1900" dirty="0"/>
              <a:t>. </a:t>
            </a:r>
            <a:r>
              <a:rPr lang="ru-RU" sz="1900" dirty="0" err="1"/>
              <a:t>Спершу</a:t>
            </a:r>
            <a:r>
              <a:rPr lang="ru-RU" sz="1900" dirty="0"/>
              <a:t> тут </a:t>
            </a:r>
            <a:r>
              <a:rPr lang="ru-RU" sz="1900" dirty="0" err="1"/>
              <a:t>містився</a:t>
            </a:r>
            <a:r>
              <a:rPr lang="ru-RU" sz="1900" dirty="0"/>
              <a:t> </a:t>
            </a:r>
            <a:r>
              <a:rPr lang="ru-RU" sz="1900" dirty="0" err="1"/>
              <a:t>цвинтар</a:t>
            </a:r>
            <a:r>
              <a:rPr lang="ru-RU" sz="1900" dirty="0"/>
              <a:t>, через </a:t>
            </a:r>
            <a:r>
              <a:rPr lang="ru-RU" sz="1900" dirty="0" err="1"/>
              <a:t>це</a:t>
            </a:r>
            <a:r>
              <a:rPr lang="ru-RU" sz="1900" dirty="0"/>
              <a:t> на </a:t>
            </a:r>
            <a:r>
              <a:rPr lang="ru-RU" sz="1900" dirty="0" err="1"/>
              <a:t>цьому</a:t>
            </a:r>
            <a:r>
              <a:rPr lang="ru-RU" sz="1900" dirty="0"/>
              <a:t> </a:t>
            </a:r>
            <a:r>
              <a:rPr lang="ru-RU" sz="1900" dirty="0" err="1"/>
              <a:t>місці</a:t>
            </a:r>
            <a:r>
              <a:rPr lang="ru-RU" sz="1900" dirty="0"/>
              <a:t> </a:t>
            </a:r>
            <a:r>
              <a:rPr lang="ru-RU" sz="1900" dirty="0" err="1"/>
              <a:t>звели</a:t>
            </a:r>
            <a:r>
              <a:rPr lang="ru-RU" sz="1900" dirty="0"/>
              <a:t> </a:t>
            </a:r>
            <a:r>
              <a:rPr lang="ru-RU" sz="1900" dirty="0" err="1"/>
              <a:t>дерев'яний</a:t>
            </a:r>
            <a:r>
              <a:rPr lang="ru-RU" sz="1900" dirty="0"/>
              <a:t> храм — </a:t>
            </a:r>
            <a:r>
              <a:rPr lang="ru-RU" sz="1900" dirty="0" err="1"/>
              <a:t>Мироносницьку</a:t>
            </a:r>
            <a:r>
              <a:rPr lang="ru-RU" sz="1900" dirty="0"/>
              <a:t> </a:t>
            </a:r>
            <a:r>
              <a:rPr lang="ru-RU" sz="1900" dirty="0" err="1"/>
              <a:t>церкву</a:t>
            </a:r>
            <a:r>
              <a:rPr lang="ru-RU" sz="1900" dirty="0"/>
              <a:t>, перша </a:t>
            </a:r>
            <a:r>
              <a:rPr lang="ru-RU" sz="1900" dirty="0" err="1"/>
              <a:t>згадка</a:t>
            </a:r>
            <a:r>
              <a:rPr lang="ru-RU" sz="1900" dirty="0"/>
              <a:t> про яку </a:t>
            </a:r>
            <a:r>
              <a:rPr lang="ru-RU" sz="1900" dirty="0" err="1"/>
              <a:t>датується</a:t>
            </a:r>
            <a:r>
              <a:rPr lang="ru-RU" sz="1900" dirty="0"/>
              <a:t> 1701 роком.</a:t>
            </a:r>
          </a:p>
          <a:p>
            <a:r>
              <a:rPr lang="ru-RU" sz="1900" dirty="0"/>
              <a:t>У 1781—1783 на </a:t>
            </a:r>
            <a:r>
              <a:rPr lang="ru-RU" sz="1900" dirty="0" err="1"/>
              <a:t>місці</a:t>
            </a:r>
            <a:r>
              <a:rPr lang="ru-RU" sz="1900" dirty="0"/>
              <a:t> </a:t>
            </a:r>
            <a:r>
              <a:rPr lang="ru-RU" sz="1900" dirty="0" err="1"/>
              <a:t>дерев'яної</a:t>
            </a:r>
            <a:r>
              <a:rPr lang="ru-RU" sz="1900" dirty="0"/>
              <a:t> церкви </a:t>
            </a:r>
            <a:r>
              <a:rPr lang="ru-RU" sz="1900" dirty="0" err="1"/>
              <a:t>було</a:t>
            </a:r>
            <a:r>
              <a:rPr lang="ru-RU" sz="1900" dirty="0"/>
              <a:t> </a:t>
            </a:r>
            <a:r>
              <a:rPr lang="ru-RU" sz="1900" dirty="0" err="1"/>
              <a:t>збудовано</a:t>
            </a:r>
            <a:r>
              <a:rPr lang="ru-RU" sz="1900" dirty="0"/>
              <a:t> </a:t>
            </a:r>
            <a:r>
              <a:rPr lang="ru-RU" sz="1900" dirty="0" err="1"/>
              <a:t>кам'яну</a:t>
            </a:r>
            <a:r>
              <a:rPr lang="ru-RU" sz="1900" dirty="0"/>
              <a:t>. 1792 року в </a:t>
            </a:r>
            <a:r>
              <a:rPr lang="ru-RU" sz="1900" dirty="0" err="1"/>
              <a:t>зв'язку</a:t>
            </a:r>
            <a:r>
              <a:rPr lang="ru-RU" sz="1900" dirty="0"/>
              <a:t> з </a:t>
            </a:r>
            <a:r>
              <a:rPr lang="ru-RU" sz="1900" dirty="0" err="1"/>
              <a:t>розростанням</a:t>
            </a:r>
            <a:r>
              <a:rPr lang="ru-RU" sz="1900" dirty="0"/>
              <a:t> </a:t>
            </a:r>
            <a:r>
              <a:rPr lang="ru-RU" sz="1900" dirty="0" err="1"/>
              <a:t>житлових</a:t>
            </a:r>
            <a:r>
              <a:rPr lang="ru-RU" sz="1900" dirty="0"/>
              <a:t> </a:t>
            </a:r>
            <a:r>
              <a:rPr lang="ru-RU" sz="1900" dirty="0" err="1"/>
              <a:t>міських</a:t>
            </a:r>
            <a:r>
              <a:rPr lang="ru-RU" sz="1900" dirty="0"/>
              <a:t> </a:t>
            </a:r>
            <a:r>
              <a:rPr lang="ru-RU" sz="1900" dirty="0" err="1"/>
              <a:t>кварталів</a:t>
            </a:r>
            <a:r>
              <a:rPr lang="ru-RU" sz="1900" dirty="0"/>
              <a:t> </a:t>
            </a:r>
            <a:r>
              <a:rPr lang="ru-RU" sz="1900" dirty="0" err="1"/>
              <a:t>цвинтар</a:t>
            </a:r>
            <a:r>
              <a:rPr lang="ru-RU" sz="1900" dirty="0"/>
              <a:t> на </a:t>
            </a:r>
            <a:r>
              <a:rPr lang="ru-RU" sz="1900" dirty="0" err="1"/>
              <a:t>території</a:t>
            </a:r>
            <a:r>
              <a:rPr lang="ru-RU" sz="1900" dirty="0"/>
              <a:t> храму </a:t>
            </a:r>
            <a:r>
              <a:rPr lang="ru-RU" sz="1900" dirty="0" err="1"/>
              <a:t>скасували</a:t>
            </a:r>
            <a:r>
              <a:rPr lang="ru-RU" sz="1900" dirty="0"/>
              <a:t>. У 1813—19 роки </a:t>
            </a:r>
            <a:r>
              <a:rPr lang="ru-RU" sz="1900" dirty="0" err="1"/>
              <a:t>церкву</a:t>
            </a:r>
            <a:r>
              <a:rPr lang="ru-RU" sz="1900" dirty="0"/>
              <a:t> </a:t>
            </a:r>
            <a:r>
              <a:rPr lang="ru-RU" sz="1900" dirty="0" err="1"/>
              <a:t>значно</a:t>
            </a:r>
            <a:r>
              <a:rPr lang="ru-RU" sz="1900" dirty="0"/>
              <a:t> </a:t>
            </a:r>
            <a:r>
              <a:rPr lang="ru-RU" sz="1900" dirty="0" err="1"/>
              <a:t>перебудували</a:t>
            </a:r>
            <a:r>
              <a:rPr lang="ru-RU" sz="1900" dirty="0"/>
              <a:t> й </a:t>
            </a:r>
            <a:r>
              <a:rPr lang="ru-RU" sz="1900" dirty="0" err="1"/>
              <a:t>розширили</a:t>
            </a:r>
            <a:r>
              <a:rPr lang="ru-RU" sz="1900" dirty="0"/>
              <a:t>, </a:t>
            </a:r>
            <a:r>
              <a:rPr lang="ru-RU" sz="1900" dirty="0" err="1"/>
              <a:t>пізніше</a:t>
            </a:r>
            <a:r>
              <a:rPr lang="ru-RU" sz="1900" dirty="0"/>
              <a:t> </a:t>
            </a:r>
            <a:r>
              <a:rPr lang="ru-RU" sz="1900" dirty="0" err="1"/>
              <a:t>протягом</a:t>
            </a:r>
            <a:r>
              <a:rPr lang="ru-RU" sz="1900" dirty="0"/>
              <a:t> </a:t>
            </a:r>
            <a:r>
              <a:rPr lang="en-US" sz="1900" dirty="0"/>
              <a:t>XIX </a:t>
            </a:r>
            <a:r>
              <a:rPr lang="ru-RU" sz="1900" dirty="0" err="1"/>
              <a:t>століття</a:t>
            </a:r>
            <a:r>
              <a:rPr lang="ru-RU" sz="1900" dirty="0"/>
              <a:t> вона </a:t>
            </a:r>
            <a:r>
              <a:rPr lang="ru-RU" sz="1900" dirty="0" err="1"/>
              <a:t>ще</a:t>
            </a:r>
            <a:r>
              <a:rPr lang="ru-RU" sz="1900" dirty="0"/>
              <a:t> не раз </a:t>
            </a:r>
            <a:r>
              <a:rPr lang="ru-RU" sz="1900" dirty="0" err="1"/>
              <a:t>перебудовувалась</a:t>
            </a:r>
            <a:r>
              <a:rPr lang="ru-RU" sz="1900" dirty="0"/>
              <a:t> і </a:t>
            </a:r>
            <a:r>
              <a:rPr lang="ru-RU" sz="1900" dirty="0" err="1"/>
              <a:t>розширялась</a:t>
            </a:r>
            <a:r>
              <a:rPr lang="ru-RU" sz="1900" dirty="0"/>
              <a:t>.</a:t>
            </a:r>
          </a:p>
          <a:p>
            <a:r>
              <a:rPr lang="ru-RU" sz="1900" dirty="0"/>
              <a:t>У 1909—1911 до церкви </a:t>
            </a:r>
            <a:r>
              <a:rPr lang="ru-RU" sz="1900" dirty="0" err="1"/>
              <a:t>прибудували</a:t>
            </a:r>
            <a:r>
              <a:rPr lang="ru-RU" sz="1900" dirty="0"/>
              <a:t> </a:t>
            </a:r>
            <a:r>
              <a:rPr lang="ru-RU" sz="1900" dirty="0" err="1"/>
              <a:t>дзвіницю</a:t>
            </a:r>
            <a:r>
              <a:rPr lang="ru-RU" sz="1900" dirty="0"/>
              <a:t>, </a:t>
            </a:r>
            <a:r>
              <a:rPr lang="ru-RU" sz="1900" dirty="0" err="1"/>
              <a:t>що</a:t>
            </a:r>
            <a:r>
              <a:rPr lang="ru-RU" sz="1900" dirty="0"/>
              <a:t> за </a:t>
            </a:r>
            <a:r>
              <a:rPr lang="ru-RU" sz="1900" dirty="0" err="1"/>
              <a:t>розміром</a:t>
            </a:r>
            <a:r>
              <a:rPr lang="ru-RU" sz="1900" dirty="0"/>
              <a:t> </a:t>
            </a:r>
            <a:r>
              <a:rPr lang="ru-RU" sz="1900" dirty="0" err="1"/>
              <a:t>була</a:t>
            </a:r>
            <a:r>
              <a:rPr lang="ru-RU" sz="1900" dirty="0"/>
              <a:t> другою в </a:t>
            </a:r>
            <a:r>
              <a:rPr lang="ru-RU" sz="1900" dirty="0" err="1"/>
              <a:t>місті</a:t>
            </a:r>
            <a:r>
              <a:rPr lang="ru-RU" sz="1900" dirty="0"/>
              <a:t> </a:t>
            </a:r>
            <a:r>
              <a:rPr lang="ru-RU" sz="1900" dirty="0" err="1"/>
              <a:t>після</a:t>
            </a:r>
            <a:r>
              <a:rPr lang="ru-RU" sz="1900" dirty="0"/>
              <a:t> </a:t>
            </a:r>
            <a:r>
              <a:rPr lang="ru-RU" sz="1900" dirty="0" err="1"/>
              <a:t>дзвіниці</a:t>
            </a:r>
            <a:r>
              <a:rPr lang="ru-RU" sz="1900" dirty="0"/>
              <a:t> </a:t>
            </a:r>
            <a:r>
              <a:rPr lang="ru-RU" sz="1900" dirty="0" err="1"/>
              <a:t>Успенського</a:t>
            </a:r>
            <a:r>
              <a:rPr lang="ru-RU" sz="1900" dirty="0"/>
              <a:t> собору.</a:t>
            </a:r>
          </a:p>
          <a:p>
            <a:r>
              <a:rPr lang="ru-RU" sz="1900" dirty="0" err="1"/>
              <a:t>Мироносицьку</a:t>
            </a:r>
            <a:r>
              <a:rPr lang="ru-RU" sz="1900" dirty="0"/>
              <a:t> </a:t>
            </a:r>
            <a:r>
              <a:rPr lang="ru-RU" sz="1900" dirty="0" err="1"/>
              <a:t>церкву</a:t>
            </a:r>
            <a:r>
              <a:rPr lang="ru-RU" sz="1900" dirty="0"/>
              <a:t> </a:t>
            </a:r>
            <a:r>
              <a:rPr lang="ru-RU" sz="1900" dirty="0" err="1"/>
              <a:t>було</a:t>
            </a:r>
            <a:r>
              <a:rPr lang="ru-RU" sz="1900" dirty="0"/>
              <a:t> </a:t>
            </a:r>
            <a:r>
              <a:rPr lang="ru-RU" sz="1900" dirty="0" err="1"/>
              <a:t>знесено</a:t>
            </a:r>
            <a:r>
              <a:rPr lang="ru-RU" sz="1900" dirty="0"/>
              <a:t> 11 </a:t>
            </a:r>
            <a:r>
              <a:rPr lang="ru-RU" sz="1900" dirty="0" err="1"/>
              <a:t>березня</a:t>
            </a:r>
            <a:r>
              <a:rPr lang="ru-RU" sz="1900" dirty="0"/>
              <a:t> 1930 року. </a:t>
            </a:r>
            <a:r>
              <a:rPr lang="ru-RU" sz="1900" dirty="0" err="1"/>
              <a:t>Радянська</a:t>
            </a:r>
            <a:r>
              <a:rPr lang="ru-RU" sz="1900" dirty="0"/>
              <a:t> </a:t>
            </a:r>
            <a:r>
              <a:rPr lang="ru-RU" sz="1900" dirty="0" err="1"/>
              <a:t>влада</a:t>
            </a:r>
            <a:r>
              <a:rPr lang="ru-RU" sz="1900" dirty="0"/>
              <a:t> </a:t>
            </a:r>
            <a:r>
              <a:rPr lang="ru-RU" sz="1900" dirty="0" err="1"/>
              <a:t>планувала</a:t>
            </a:r>
            <a:r>
              <a:rPr lang="ru-RU" sz="1900" dirty="0"/>
              <a:t> на </a:t>
            </a:r>
            <a:r>
              <a:rPr lang="ru-RU" sz="1900" dirty="0" err="1"/>
              <a:t>її</a:t>
            </a:r>
            <a:r>
              <a:rPr lang="ru-RU" sz="1900" dirty="0"/>
              <a:t> </a:t>
            </a:r>
            <a:r>
              <a:rPr lang="ru-RU" sz="1900" dirty="0" err="1"/>
              <a:t>місці</a:t>
            </a:r>
            <a:r>
              <a:rPr lang="ru-RU" sz="1900" dirty="0"/>
              <a:t> </a:t>
            </a:r>
            <a:r>
              <a:rPr lang="ru-RU" sz="1900" dirty="0" err="1"/>
              <a:t>звести</a:t>
            </a:r>
            <a:r>
              <a:rPr lang="ru-RU" sz="1900" dirty="0"/>
              <a:t> </a:t>
            </a:r>
            <a:r>
              <a:rPr lang="ru-RU" sz="1900" dirty="0" err="1"/>
              <a:t>будівлю</a:t>
            </a:r>
            <a:r>
              <a:rPr lang="ru-RU" sz="1900" dirty="0"/>
              <a:t> «Театру </a:t>
            </a:r>
            <a:r>
              <a:rPr lang="ru-RU" sz="1900" dirty="0" err="1"/>
              <a:t>масового</a:t>
            </a:r>
            <a:r>
              <a:rPr lang="ru-RU" sz="1900" dirty="0"/>
              <a:t> </a:t>
            </a:r>
            <a:r>
              <a:rPr lang="ru-RU" sz="1900" dirty="0" err="1"/>
              <a:t>музичного</a:t>
            </a:r>
            <a:r>
              <a:rPr lang="ru-RU" sz="1900" dirty="0"/>
              <a:t> </a:t>
            </a:r>
            <a:r>
              <a:rPr lang="ru-RU" sz="1900" dirty="0" err="1"/>
              <a:t>дійства</a:t>
            </a:r>
            <a:r>
              <a:rPr lang="ru-RU" sz="1900" dirty="0"/>
              <a:t>», в </a:t>
            </a:r>
            <a:r>
              <a:rPr lang="ru-RU" sz="1900" dirty="0" err="1"/>
              <a:t>якому</a:t>
            </a:r>
            <a:r>
              <a:rPr lang="ru-RU" sz="1900" dirty="0"/>
              <a:t> б </a:t>
            </a:r>
            <a:r>
              <a:rPr lang="ru-RU" sz="1900" dirty="0" err="1"/>
              <a:t>суміщались</a:t>
            </a:r>
            <a:r>
              <a:rPr lang="ru-RU" sz="1900" dirty="0"/>
              <a:t> цирк, театр і </a:t>
            </a:r>
            <a:r>
              <a:rPr lang="ru-RU" sz="1900" dirty="0" err="1"/>
              <a:t>кінотеатр</a:t>
            </a:r>
            <a:r>
              <a:rPr lang="ru-RU" sz="1900" dirty="0"/>
              <a:t>, але </a:t>
            </a:r>
            <a:r>
              <a:rPr lang="ru-RU" sz="1900" dirty="0" err="1"/>
              <a:t>після</a:t>
            </a:r>
            <a:r>
              <a:rPr lang="ru-RU" sz="1900" dirty="0"/>
              <a:t> </a:t>
            </a:r>
            <a:r>
              <a:rPr lang="ru-RU" sz="1900" dirty="0" err="1"/>
              <a:t>перенесення</a:t>
            </a:r>
            <a:r>
              <a:rPr lang="ru-RU" sz="1900" dirty="0"/>
              <a:t> </a:t>
            </a:r>
            <a:r>
              <a:rPr lang="ru-RU" sz="1900" dirty="0" err="1"/>
              <a:t>столиці</a:t>
            </a:r>
            <a:r>
              <a:rPr lang="ru-RU" sz="1900" dirty="0"/>
              <a:t> УРСР до </a:t>
            </a:r>
            <a:r>
              <a:rPr lang="ru-RU" sz="1900" dirty="0" err="1"/>
              <a:t>Києва</a:t>
            </a:r>
            <a:r>
              <a:rPr lang="ru-RU" sz="1900" dirty="0"/>
              <a:t> </a:t>
            </a:r>
            <a:r>
              <a:rPr lang="ru-RU" sz="1900" dirty="0" err="1"/>
              <a:t>початкові</a:t>
            </a:r>
            <a:r>
              <a:rPr lang="ru-RU" sz="1900" dirty="0"/>
              <a:t> </a:t>
            </a:r>
            <a:r>
              <a:rPr lang="ru-RU" sz="1900" dirty="0" err="1"/>
              <a:t>плани</a:t>
            </a:r>
            <a:r>
              <a:rPr lang="ru-RU" sz="1900" dirty="0"/>
              <a:t> лишились </a:t>
            </a:r>
            <a:r>
              <a:rPr lang="ru-RU" sz="1900" dirty="0" err="1"/>
              <a:t>нереалізованими</a:t>
            </a:r>
            <a:r>
              <a:rPr lang="ru-RU" sz="1900" dirty="0"/>
              <a:t>. </a:t>
            </a:r>
            <a:r>
              <a:rPr lang="ru-RU" sz="1900" dirty="0" err="1"/>
              <a:t>Відтак</a:t>
            </a:r>
            <a:r>
              <a:rPr lang="ru-RU" sz="1900" dirty="0"/>
              <a:t>, на </a:t>
            </a:r>
            <a:r>
              <a:rPr lang="ru-RU" sz="1900" dirty="0" err="1"/>
              <a:t>місці</a:t>
            </a:r>
            <a:r>
              <a:rPr lang="ru-RU" sz="1900" dirty="0"/>
              <a:t> </a:t>
            </a:r>
            <a:r>
              <a:rPr lang="ru-RU" sz="1900" dirty="0" err="1"/>
              <a:t>новоутвореної</a:t>
            </a:r>
            <a:r>
              <a:rPr lang="ru-RU" sz="1900" dirty="0"/>
              <a:t> </a:t>
            </a:r>
            <a:r>
              <a:rPr lang="ru-RU" sz="1900" dirty="0" err="1"/>
              <a:t>пустки</a:t>
            </a:r>
            <a:r>
              <a:rPr lang="ru-RU" sz="1900" dirty="0"/>
              <a:t> в 1930-ті роки </a:t>
            </a:r>
            <a:r>
              <a:rPr lang="ru-RU" sz="1900" dirty="0" err="1"/>
              <a:t>було</a:t>
            </a:r>
            <a:r>
              <a:rPr lang="ru-RU" sz="1900" dirty="0"/>
              <a:t> </a:t>
            </a:r>
            <a:r>
              <a:rPr lang="ru-RU" sz="1900" dirty="0" err="1"/>
              <a:t>влаштовано</a:t>
            </a:r>
            <a:r>
              <a:rPr lang="ru-RU" sz="1900" dirty="0"/>
              <a:t> </a:t>
            </a:r>
            <a:r>
              <a:rPr lang="ru-RU" sz="1900" dirty="0" err="1"/>
              <a:t>тролейбусний</a:t>
            </a:r>
            <a:r>
              <a:rPr lang="ru-RU" sz="1900" dirty="0"/>
              <a:t> парк просто </a:t>
            </a:r>
            <a:r>
              <a:rPr lang="ru-RU" sz="1900" dirty="0" smtClean="0"/>
              <a:t>неба.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17695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326" y="310020"/>
            <a:ext cx="6164653" cy="538747"/>
          </a:xfrm>
        </p:spPr>
        <p:txBody>
          <a:bodyPr/>
          <a:lstStyle/>
          <a:p>
            <a:r>
              <a:rPr lang="ru-RU" i="1" dirty="0" err="1">
                <a:latin typeface="Arial Black" panose="020B0A04020102020204" pitchFamily="34" charset="0"/>
              </a:rPr>
              <a:t>Реконструкція</a:t>
            </a:r>
            <a:endParaRPr lang="ru-RU" i="1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037" b="190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0625" y="1139869"/>
            <a:ext cx="6985164" cy="4732212"/>
          </a:xfrm>
        </p:spPr>
        <p:txBody>
          <a:bodyPr>
            <a:noAutofit/>
          </a:bodyPr>
          <a:lstStyle/>
          <a:p>
            <a:r>
              <a:rPr lang="ru-RU" sz="2500" dirty="0" err="1">
                <a:solidFill>
                  <a:prstClr val="white"/>
                </a:solidFill>
                <a:latin typeface="Calibri Light"/>
              </a:rPr>
              <a:t>Альтанка</a:t>
            </a:r>
            <a:r>
              <a:rPr lang="ru-RU" sz="2500" dirty="0">
                <a:solidFill>
                  <a:prstClr val="white"/>
                </a:solidFill>
                <a:latin typeface="Calibri Light"/>
              </a:rPr>
              <a:t>-фонтан «</a:t>
            </a:r>
            <a:r>
              <a:rPr lang="ru-RU" sz="2500" dirty="0" err="1">
                <a:solidFill>
                  <a:prstClr val="white"/>
                </a:solidFill>
                <a:latin typeface="Calibri Light"/>
              </a:rPr>
              <a:t>Дзеркальний</a:t>
            </a:r>
            <a:r>
              <a:rPr lang="ru-RU" sz="2500" dirty="0">
                <a:solidFill>
                  <a:prstClr val="white"/>
                </a:solidFill>
                <a:latin typeface="Calibri Light"/>
              </a:rPr>
              <a:t> (</a:t>
            </a:r>
            <a:r>
              <a:rPr lang="ru-RU" sz="2500" dirty="0" err="1" smtClean="0">
                <a:solidFill>
                  <a:prstClr val="white"/>
                </a:solidFill>
                <a:latin typeface="Calibri Light"/>
              </a:rPr>
              <a:t>Скляний</a:t>
            </a:r>
            <a:r>
              <a:rPr lang="ru-RU" sz="2500" dirty="0" smtClean="0">
                <a:solidFill>
                  <a:prstClr val="white"/>
                </a:solidFill>
                <a:latin typeface="Calibri Light"/>
              </a:rPr>
              <a:t>) </a:t>
            </a:r>
            <a:r>
              <a:rPr lang="ru-RU" sz="2500" dirty="0" err="1" smtClean="0">
                <a:solidFill>
                  <a:prstClr val="white"/>
                </a:solidFill>
                <a:latin typeface="Calibri Light"/>
              </a:rPr>
              <a:t>струмінь</a:t>
            </a:r>
            <a:r>
              <a:rPr lang="ru-RU" sz="2500" dirty="0" smtClean="0">
                <a:latin typeface="+mj-lt"/>
              </a:rPr>
              <a:t>     </a:t>
            </a:r>
            <a:r>
              <a:rPr lang="ru-RU" sz="2500" dirty="0" err="1" smtClean="0">
                <a:latin typeface="+mj-lt"/>
              </a:rPr>
              <a:t>була</a:t>
            </a:r>
            <a:r>
              <a:rPr lang="ru-RU" sz="2500" dirty="0" smtClean="0">
                <a:latin typeface="+mj-lt"/>
              </a:rPr>
              <a:t> </a:t>
            </a:r>
            <a:r>
              <a:rPr lang="ru-RU" sz="2500" dirty="0" err="1" smtClean="0">
                <a:latin typeface="+mj-lt"/>
              </a:rPr>
              <a:t>споруджена</a:t>
            </a:r>
            <a:r>
              <a:rPr lang="ru-RU" sz="2500" dirty="0" smtClean="0">
                <a:latin typeface="+mj-lt"/>
              </a:rPr>
              <a:t> у </a:t>
            </a:r>
            <a:r>
              <a:rPr lang="ru-RU" sz="2500" dirty="0">
                <a:latin typeface="+mj-lt"/>
              </a:rPr>
              <a:t>1947 року за </a:t>
            </a:r>
            <a:r>
              <a:rPr lang="ru-RU" sz="2500" dirty="0" err="1">
                <a:latin typeface="+mj-lt"/>
              </a:rPr>
              <a:t>проєктом</a:t>
            </a:r>
            <a:r>
              <a:rPr lang="ru-RU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архітектора</a:t>
            </a:r>
            <a:r>
              <a:rPr lang="ru-RU" sz="2500" dirty="0">
                <a:latin typeface="+mj-lt"/>
              </a:rPr>
              <a:t> В. І. Коржа</a:t>
            </a:r>
            <a:r>
              <a:rPr lang="ru-RU" sz="2500" dirty="0" smtClean="0">
                <a:latin typeface="+mj-lt"/>
              </a:rPr>
              <a:t>.</a:t>
            </a:r>
          </a:p>
          <a:p>
            <a:r>
              <a:rPr lang="ru-RU" sz="2500" dirty="0" smtClean="0">
                <a:latin typeface="+mj-lt"/>
              </a:rPr>
              <a:t>Вона </a:t>
            </a:r>
            <a:r>
              <a:rPr lang="ru-RU" sz="2500" dirty="0" err="1" smtClean="0">
                <a:latin typeface="+mj-lt"/>
              </a:rPr>
              <a:t>розташована</a:t>
            </a:r>
            <a:r>
              <a:rPr lang="ru-RU" sz="2500" dirty="0" smtClean="0">
                <a:latin typeface="+mj-lt"/>
              </a:rPr>
              <a:t> </a:t>
            </a:r>
            <a:r>
              <a:rPr lang="ru-RU" sz="2500" dirty="0">
                <a:latin typeface="+mj-lt"/>
              </a:rPr>
              <a:t>на </a:t>
            </a:r>
            <a:r>
              <a:rPr lang="ru-RU" sz="2500" dirty="0" err="1">
                <a:latin typeface="+mj-lt"/>
              </a:rPr>
              <a:t>вулиці</a:t>
            </a:r>
            <a:r>
              <a:rPr lang="ru-RU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Сумській</a:t>
            </a:r>
            <a:r>
              <a:rPr lang="ru-RU" sz="2500" dirty="0">
                <a:latin typeface="+mj-lt"/>
              </a:rPr>
              <a:t> у </a:t>
            </a:r>
            <a:r>
              <a:rPr lang="ru-RU" sz="2500" dirty="0" err="1">
                <a:latin typeface="+mj-lt"/>
              </a:rPr>
              <a:t>сквері</a:t>
            </a:r>
            <a:r>
              <a:rPr lang="ru-RU" sz="2500" dirty="0">
                <a:latin typeface="+mj-lt"/>
              </a:rPr>
              <a:t> Перемоги, </a:t>
            </a:r>
            <a:r>
              <a:rPr lang="ru-RU" sz="2500" dirty="0" err="1">
                <a:latin typeface="+mj-lt"/>
              </a:rPr>
              <a:t>навпроти</a:t>
            </a:r>
            <a:r>
              <a:rPr lang="ru-RU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будівлі</a:t>
            </a:r>
            <a:r>
              <a:rPr lang="ru-RU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Харківського</a:t>
            </a:r>
            <a:r>
              <a:rPr lang="ru-RU" sz="2500" dirty="0">
                <a:latin typeface="+mj-lt"/>
              </a:rPr>
              <a:t> театру опери та балету. </a:t>
            </a:r>
          </a:p>
          <a:p>
            <a:r>
              <a:rPr lang="ru-RU" sz="2500" dirty="0" err="1" smtClean="0">
                <a:latin typeface="+mj-lt"/>
              </a:rPr>
              <a:t>Влітку</a:t>
            </a:r>
            <a:r>
              <a:rPr lang="ru-RU" sz="2500" dirty="0" smtClean="0">
                <a:latin typeface="+mj-lt"/>
              </a:rPr>
              <a:t> </a:t>
            </a:r>
            <a:r>
              <a:rPr lang="ru-RU" sz="2500" dirty="0">
                <a:latin typeface="+mj-lt"/>
              </a:rPr>
              <a:t>2007 року до 60-ліття </a:t>
            </a:r>
            <a:r>
              <a:rPr lang="ru-RU" sz="2500" dirty="0" err="1">
                <a:latin typeface="+mj-lt"/>
              </a:rPr>
              <a:t>Дзе</a:t>
            </a:r>
            <a:r>
              <a:rPr lang="uk-UA" sz="2500" dirty="0" err="1">
                <a:latin typeface="+mj-lt"/>
              </a:rPr>
              <a:t>ркального</a:t>
            </a:r>
            <a:r>
              <a:rPr lang="uk-UA" sz="2500" dirty="0">
                <a:latin typeface="+mj-lt"/>
              </a:rPr>
              <a:t> </a:t>
            </a:r>
            <a:r>
              <a:rPr lang="uk-UA" sz="2500" dirty="0" err="1">
                <a:latin typeface="+mj-lt"/>
              </a:rPr>
              <a:t>струміня</a:t>
            </a:r>
            <a:r>
              <a:rPr lang="uk-UA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було</a:t>
            </a:r>
            <a:r>
              <a:rPr lang="ru-RU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здійснено</a:t>
            </a:r>
            <a:r>
              <a:rPr lang="ru-RU" sz="2500" dirty="0">
                <a:latin typeface="+mj-lt"/>
              </a:rPr>
              <a:t> його </a:t>
            </a:r>
            <a:r>
              <a:rPr lang="ru-RU" sz="2500" dirty="0" err="1">
                <a:latin typeface="+mj-lt"/>
              </a:rPr>
              <a:t>реконструкцію</a:t>
            </a:r>
            <a:r>
              <a:rPr lang="ru-RU" sz="2500" dirty="0">
                <a:latin typeface="+mj-lt"/>
              </a:rPr>
              <a:t>. 7 </a:t>
            </a:r>
            <a:r>
              <a:rPr lang="ru-RU" sz="2500" dirty="0" err="1">
                <a:latin typeface="+mj-lt"/>
              </a:rPr>
              <a:t>серпня</a:t>
            </a:r>
            <a:r>
              <a:rPr lang="ru-RU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запрацював</a:t>
            </a:r>
            <a:r>
              <a:rPr lang="ru-RU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оновлений</a:t>
            </a:r>
            <a:r>
              <a:rPr lang="ru-RU" sz="2500" dirty="0">
                <a:latin typeface="+mj-lt"/>
              </a:rPr>
              <a:t> фонтан, </a:t>
            </a:r>
            <a:r>
              <a:rPr lang="ru-RU" sz="2500" dirty="0" err="1">
                <a:latin typeface="+mj-lt"/>
              </a:rPr>
              <a:t>під</a:t>
            </a:r>
            <a:r>
              <a:rPr lang="ru-RU" sz="2500" dirty="0">
                <a:latin typeface="+mj-lt"/>
              </a:rPr>
              <a:t> час </a:t>
            </a:r>
            <a:r>
              <a:rPr lang="ru-RU" sz="2500" dirty="0" err="1">
                <a:latin typeface="+mj-lt"/>
              </a:rPr>
              <a:t>реконструкції</a:t>
            </a:r>
            <a:r>
              <a:rPr lang="ru-RU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якого</a:t>
            </a:r>
            <a:r>
              <a:rPr lang="ru-RU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встановили</a:t>
            </a:r>
            <a:r>
              <a:rPr lang="ru-RU" sz="2500" dirty="0">
                <a:latin typeface="+mj-lt"/>
              </a:rPr>
              <a:t> 137 форсунок, 2 установки штучного туману і 135 </a:t>
            </a:r>
            <a:r>
              <a:rPr lang="ru-RU" sz="2500" dirty="0" err="1">
                <a:latin typeface="+mj-lt"/>
              </a:rPr>
              <a:t>прожекторів</a:t>
            </a:r>
            <a:r>
              <a:rPr lang="ru-RU" sz="2500" dirty="0">
                <a:latin typeface="+mj-lt"/>
              </a:rPr>
              <a:t>. Чашу фонтану, </a:t>
            </a:r>
            <a:r>
              <a:rPr lang="ru-RU" sz="2500" dirty="0" err="1">
                <a:latin typeface="+mj-lt"/>
              </a:rPr>
              <a:t>що</a:t>
            </a:r>
            <a:r>
              <a:rPr lang="ru-RU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вміщує</a:t>
            </a:r>
            <a:r>
              <a:rPr lang="ru-RU" sz="2500" dirty="0">
                <a:latin typeface="+mj-lt"/>
              </a:rPr>
              <a:t> 350 тонн води, </a:t>
            </a:r>
            <a:r>
              <a:rPr lang="ru-RU" sz="2500" dirty="0" err="1">
                <a:latin typeface="+mj-lt"/>
              </a:rPr>
              <a:t>облицювали</a:t>
            </a:r>
            <a:r>
              <a:rPr lang="ru-RU" sz="2500" dirty="0">
                <a:latin typeface="+mj-lt"/>
              </a:rPr>
              <a:t> </a:t>
            </a:r>
            <a:r>
              <a:rPr lang="ru-RU" sz="2500" dirty="0" err="1">
                <a:latin typeface="+mj-lt"/>
              </a:rPr>
              <a:t>плиткою</a:t>
            </a:r>
            <a:r>
              <a:rPr lang="ru-RU" sz="2500" dirty="0">
                <a:latin typeface="+mj-lt"/>
              </a:rPr>
              <a:t>, </a:t>
            </a:r>
            <a:r>
              <a:rPr lang="ru-RU" sz="2500" dirty="0" err="1" smtClean="0">
                <a:latin typeface="+mj-lt"/>
              </a:rPr>
              <a:t>стінки</a:t>
            </a:r>
            <a:r>
              <a:rPr lang="ru-RU" sz="2500" dirty="0" smtClean="0">
                <a:latin typeface="+mj-lt"/>
              </a:rPr>
              <a:t> </a:t>
            </a:r>
            <a:r>
              <a:rPr lang="ru-RU" sz="2500" dirty="0" err="1" smtClean="0">
                <a:latin typeface="+mj-lt"/>
              </a:rPr>
              <a:t>чаші</a:t>
            </a:r>
            <a:r>
              <a:rPr lang="ru-RU" sz="2500" dirty="0" smtClean="0">
                <a:latin typeface="+mj-lt"/>
              </a:rPr>
              <a:t> </a:t>
            </a:r>
            <a:r>
              <a:rPr lang="ru-RU" sz="2500" dirty="0">
                <a:latin typeface="+mj-lt"/>
              </a:rPr>
              <a:t>— </a:t>
            </a:r>
            <a:r>
              <a:rPr lang="ru-RU" sz="2500" dirty="0" err="1">
                <a:latin typeface="+mj-lt"/>
              </a:rPr>
              <a:t>мармуром</a:t>
            </a:r>
            <a:endParaRPr lang="ru-RU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56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938" y="325677"/>
            <a:ext cx="6164653" cy="1371600"/>
          </a:xfrm>
        </p:spPr>
        <p:txBody>
          <a:bodyPr/>
          <a:lstStyle/>
          <a:p>
            <a:r>
              <a:rPr lang="uk-UA" b="1" i="1" dirty="0">
                <a:latin typeface="+mn-lt"/>
              </a:rPr>
              <a:t>Цікаві факти про </a:t>
            </a:r>
            <a:r>
              <a:rPr lang="uk-UA" b="1" i="1" dirty="0" smtClean="0">
                <a:latin typeface="+mn-lt"/>
              </a:rPr>
              <a:t>дзеркальний </a:t>
            </a:r>
            <a:r>
              <a:rPr lang="uk-UA" b="1" i="1" dirty="0">
                <a:latin typeface="+mn-lt"/>
              </a:rPr>
              <a:t>струмінь</a:t>
            </a:r>
            <a:endParaRPr lang="ru-RU" b="1" i="1" dirty="0">
              <a:latin typeface="+mn-lt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0" b="937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2838" y="1856984"/>
            <a:ext cx="7218947" cy="3277937"/>
          </a:xfrm>
        </p:spPr>
        <p:txBody>
          <a:bodyPr>
            <a:noAutofit/>
          </a:bodyPr>
          <a:lstStyle/>
          <a:p>
            <a:r>
              <a:rPr lang="ru-RU" sz="2600" dirty="0" err="1"/>
              <a:t>Сьогодні</a:t>
            </a:r>
            <a:r>
              <a:rPr lang="ru-RU" sz="2600" dirty="0"/>
              <a:t> </a:t>
            </a:r>
            <a:r>
              <a:rPr lang="ru-RU" sz="2600" dirty="0" err="1"/>
              <a:t>Дзеркальний</a:t>
            </a:r>
            <a:r>
              <a:rPr lang="ru-RU" sz="2600" dirty="0"/>
              <a:t> </a:t>
            </a:r>
            <a:r>
              <a:rPr lang="ru-RU" sz="2600" dirty="0" err="1"/>
              <a:t>струмінь</a:t>
            </a:r>
            <a:r>
              <a:rPr lang="ru-RU" sz="2600" dirty="0"/>
              <a:t> є </a:t>
            </a:r>
            <a:r>
              <a:rPr lang="ru-RU" sz="2600" dirty="0" err="1"/>
              <a:t>візитною</a:t>
            </a:r>
            <a:r>
              <a:rPr lang="ru-RU" sz="2600" dirty="0"/>
              <a:t> </a:t>
            </a:r>
            <a:r>
              <a:rPr lang="ru-RU" sz="2600" dirty="0" err="1" smtClean="0"/>
              <a:t>карткою</a:t>
            </a:r>
            <a:r>
              <a:rPr lang="ru-RU" sz="2600" dirty="0" smtClean="0"/>
              <a:t> та символом  </a:t>
            </a:r>
            <a:r>
              <a:rPr lang="ru-RU" sz="2600" dirty="0" err="1"/>
              <a:t>міста</a:t>
            </a:r>
            <a:r>
              <a:rPr lang="ru-RU" sz="2600" dirty="0"/>
              <a:t>. </a:t>
            </a:r>
            <a:r>
              <a:rPr lang="ru-RU" sz="2600" dirty="0" err="1"/>
              <a:t>Ні</a:t>
            </a:r>
            <a:r>
              <a:rPr lang="ru-RU" sz="2600" dirty="0"/>
              <a:t> одна </a:t>
            </a:r>
            <a:r>
              <a:rPr lang="ru-RU" sz="2600" dirty="0" err="1"/>
              <a:t>фотосесія</a:t>
            </a:r>
            <a:r>
              <a:rPr lang="ru-RU" sz="2600" dirty="0"/>
              <a:t> </a:t>
            </a:r>
            <a:r>
              <a:rPr lang="ru-RU" sz="2600" dirty="0" err="1"/>
              <a:t>весілля</a:t>
            </a:r>
            <a:r>
              <a:rPr lang="ru-RU" sz="2600" dirty="0"/>
              <a:t> </a:t>
            </a:r>
            <a:r>
              <a:rPr lang="ru-RU" sz="2600" dirty="0" err="1"/>
              <a:t>чи</a:t>
            </a:r>
            <a:r>
              <a:rPr lang="ru-RU" sz="2600" dirty="0"/>
              <a:t> будь-</a:t>
            </a:r>
            <a:r>
              <a:rPr lang="ru-RU" sz="2600" dirty="0" err="1"/>
              <a:t>якого</a:t>
            </a:r>
            <a:r>
              <a:rPr lang="ru-RU" sz="2600" dirty="0"/>
              <a:t> свята не обходиться без фото на </a:t>
            </a:r>
            <a:r>
              <a:rPr lang="ru-RU" sz="2600" dirty="0" err="1"/>
              <a:t>Дзеркальному</a:t>
            </a:r>
            <a:r>
              <a:rPr lang="ru-RU" sz="2600" dirty="0"/>
              <a:t> </a:t>
            </a:r>
            <a:r>
              <a:rPr lang="ru-RU" sz="2600" dirty="0" err="1"/>
              <a:t>струмені</a:t>
            </a:r>
            <a:r>
              <a:rPr lang="ru-RU" sz="2600" dirty="0"/>
              <a:t>. </a:t>
            </a:r>
            <a:r>
              <a:rPr lang="ru-RU" sz="2600" dirty="0" err="1"/>
              <a:t>Він</a:t>
            </a:r>
            <a:r>
              <a:rPr lang="ru-RU" sz="2600" dirty="0"/>
              <a:t> </a:t>
            </a:r>
            <a:r>
              <a:rPr lang="ru-RU" sz="2600" dirty="0" err="1"/>
              <a:t>неймовірно</a:t>
            </a:r>
            <a:r>
              <a:rPr lang="ru-RU" sz="2600" dirty="0"/>
              <a:t> </a:t>
            </a:r>
            <a:r>
              <a:rPr lang="ru-RU" sz="2600" dirty="0" err="1"/>
              <a:t>гарний</a:t>
            </a:r>
            <a:r>
              <a:rPr lang="ru-RU" sz="2600" dirty="0"/>
              <a:t> як в день, так і </a:t>
            </a:r>
            <a:r>
              <a:rPr lang="ru-RU" sz="2600" dirty="0" err="1"/>
              <a:t>вночі</a:t>
            </a:r>
            <a:r>
              <a:rPr lang="ru-RU" sz="2600" dirty="0"/>
              <a:t>. </a:t>
            </a:r>
          </a:p>
          <a:p>
            <a:r>
              <a:rPr lang="ru-RU" sz="2600" dirty="0"/>
              <a:t>У</a:t>
            </a:r>
            <a:r>
              <a:rPr lang="ru-RU" sz="2600" dirty="0" smtClean="0"/>
              <a:t> </a:t>
            </a:r>
            <a:r>
              <a:rPr lang="ru-RU" sz="2600" dirty="0" err="1"/>
              <a:t>північно-східних</a:t>
            </a:r>
            <a:r>
              <a:rPr lang="ru-RU" sz="2600" dirty="0"/>
              <a:t> </a:t>
            </a:r>
            <a:r>
              <a:rPr lang="ru-RU" sz="2600" dirty="0" err="1"/>
              <a:t>обласних</a:t>
            </a:r>
            <a:r>
              <a:rPr lang="ru-RU" sz="2600" dirty="0"/>
              <a:t> центрах </a:t>
            </a:r>
            <a:r>
              <a:rPr lang="ru-RU" sz="2600" dirty="0" err="1"/>
              <a:t>Лівобережної</a:t>
            </a:r>
            <a:r>
              <a:rPr lang="ru-RU" sz="2600" dirty="0"/>
              <a:t> </a:t>
            </a:r>
            <a:r>
              <a:rPr lang="ru-RU" sz="2600" dirty="0" err="1"/>
              <a:t>України</a:t>
            </a:r>
            <a:r>
              <a:rPr lang="ru-RU" sz="2600" dirty="0"/>
              <a:t> (</a:t>
            </a:r>
            <a:r>
              <a:rPr lang="ru-RU" sz="2600" dirty="0" err="1"/>
              <a:t>Харків</a:t>
            </a:r>
            <a:r>
              <a:rPr lang="ru-RU" sz="2600" dirty="0"/>
              <a:t>, </a:t>
            </a:r>
            <a:r>
              <a:rPr lang="ru-RU" sz="2600" dirty="0" err="1"/>
              <a:t>Суми</a:t>
            </a:r>
            <a:r>
              <a:rPr lang="ru-RU" sz="2600" dirty="0"/>
              <a:t> і Полтава) </a:t>
            </a:r>
            <a:r>
              <a:rPr lang="ru-RU" sz="2600" dirty="0" err="1" smtClean="0"/>
              <a:t>також</a:t>
            </a:r>
            <a:r>
              <a:rPr lang="ru-RU" sz="2600" dirty="0" smtClean="0"/>
              <a:t> </a:t>
            </a:r>
            <a:r>
              <a:rPr lang="ru-RU" sz="2600" dirty="0" err="1" smtClean="0"/>
              <a:t>міськими</a:t>
            </a:r>
            <a:r>
              <a:rPr lang="ru-RU" sz="2600" dirty="0" smtClean="0"/>
              <a:t> </a:t>
            </a:r>
            <a:r>
              <a:rPr lang="ru-RU" sz="2600" dirty="0"/>
              <a:t>символами є </a:t>
            </a:r>
            <a:r>
              <a:rPr lang="ru-RU" sz="2600" dirty="0" err="1"/>
              <a:t>альтанки</a:t>
            </a:r>
            <a:r>
              <a:rPr lang="ru-RU" sz="2600" dirty="0"/>
              <a:t> — </a:t>
            </a:r>
            <a:r>
              <a:rPr lang="ru-RU" sz="2600" dirty="0" err="1"/>
              <a:t>відповідно</a:t>
            </a:r>
            <a:r>
              <a:rPr lang="ru-RU" sz="2600" dirty="0"/>
              <a:t> «</a:t>
            </a:r>
            <a:r>
              <a:rPr lang="ru-RU" sz="2600" dirty="0" err="1"/>
              <a:t>Дзеркальний</a:t>
            </a:r>
            <a:r>
              <a:rPr lang="ru-RU" sz="2600" dirty="0"/>
              <a:t> </a:t>
            </a:r>
            <a:r>
              <a:rPr lang="ru-RU" sz="2600" dirty="0" err="1"/>
              <a:t>струмінь</a:t>
            </a:r>
            <a:r>
              <a:rPr lang="ru-RU" sz="2600" dirty="0"/>
              <a:t>», </a:t>
            </a:r>
            <a:r>
              <a:rPr lang="ru-RU" sz="2600" dirty="0" err="1"/>
              <a:t>Сумська</a:t>
            </a:r>
            <a:r>
              <a:rPr lang="ru-RU" sz="2600" dirty="0"/>
              <a:t> </a:t>
            </a:r>
            <a:r>
              <a:rPr lang="ru-RU" sz="2600" dirty="0" err="1"/>
              <a:t>Альтанка</a:t>
            </a:r>
            <a:r>
              <a:rPr lang="ru-RU" sz="2600" dirty="0"/>
              <a:t>, </a:t>
            </a:r>
            <a:r>
              <a:rPr lang="ru-RU" sz="2600" dirty="0" err="1"/>
              <a:t>Біла</a:t>
            </a:r>
            <a:r>
              <a:rPr lang="ru-RU" sz="2600" dirty="0"/>
              <a:t> </a:t>
            </a:r>
            <a:r>
              <a:rPr lang="ru-RU" sz="2600" dirty="0" err="1"/>
              <a:t>альтанка</a:t>
            </a:r>
            <a:r>
              <a:rPr lang="ru-RU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72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598336"/>
            <a:ext cx="6164653" cy="1371600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ТЕАТР МУССУРІ. Причина </a:t>
            </a:r>
            <a:r>
              <a:rPr lang="ru-RU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створення</a:t>
            </a:r>
            <a:r>
              <a:rPr lang="ru-RU" i="1" dirty="0">
                <a:solidFill>
                  <a:srgbClr val="002060"/>
                </a:solidFill>
                <a:latin typeface="Arial Black" panose="020B0A04020102020204" pitchFamily="34" charset="0"/>
              </a:rPr>
              <a:t> театру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69" y="0"/>
            <a:ext cx="5003667" cy="3461807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5112" y="1730903"/>
            <a:ext cx="6164653" cy="5172323"/>
          </a:xfrm>
        </p:spPr>
        <p:txBody>
          <a:bodyPr>
            <a:normAutofit fontScale="92500"/>
          </a:bodyPr>
          <a:lstStyle/>
          <a:p>
            <a:pPr marL="342900" indent="-342900">
              <a:buAutoNum type="arabicParenR"/>
            </a:pPr>
            <a:r>
              <a:rPr lang="ru-RU" sz="2400" dirty="0"/>
              <a:t>Театр </a:t>
            </a:r>
            <a:r>
              <a:rPr lang="ru-RU" sz="2400" dirty="0" err="1"/>
              <a:t>Муссурі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заснований</a:t>
            </a:r>
            <a:r>
              <a:rPr lang="ru-RU" sz="2400" dirty="0"/>
              <a:t> з метою </a:t>
            </a:r>
            <a:r>
              <a:rPr lang="ru-RU" sz="2400" dirty="0" err="1"/>
              <a:t>зміцнення</a:t>
            </a:r>
            <a:r>
              <a:rPr lang="ru-RU" sz="2400" dirty="0"/>
              <a:t> культурного простору </a:t>
            </a:r>
            <a:r>
              <a:rPr lang="ru-RU" sz="2400" dirty="0" err="1"/>
              <a:t>Харкова</a:t>
            </a:r>
            <a:r>
              <a:rPr lang="ru-RU" sz="2400" dirty="0"/>
              <a:t>, </a:t>
            </a:r>
            <a:r>
              <a:rPr lang="ru-RU" sz="2400" dirty="0" err="1"/>
              <a:t>надаючи</a:t>
            </a:r>
            <a:r>
              <a:rPr lang="ru-RU" sz="2400" dirty="0"/>
              <a:t> </a:t>
            </a:r>
            <a:r>
              <a:rPr lang="ru-RU" sz="2400" dirty="0" err="1"/>
              <a:t>мешканцям</a:t>
            </a:r>
            <a:r>
              <a:rPr lang="ru-RU" sz="2400" dirty="0"/>
              <a:t> </a:t>
            </a:r>
            <a:r>
              <a:rPr lang="ru-RU" sz="2400" dirty="0" err="1"/>
              <a:t>міста</a:t>
            </a:r>
            <a:r>
              <a:rPr lang="ru-RU" sz="2400" dirty="0"/>
              <a:t> доступ до </a:t>
            </a:r>
            <a:r>
              <a:rPr lang="ru-RU" sz="2400" dirty="0" err="1"/>
              <a:t>високого</a:t>
            </a:r>
            <a:r>
              <a:rPr lang="ru-RU" sz="2400" dirty="0"/>
              <a:t> </a:t>
            </a:r>
            <a:r>
              <a:rPr lang="ru-RU" sz="2400" dirty="0" err="1"/>
              <a:t>мистецтва</a:t>
            </a:r>
            <a:r>
              <a:rPr lang="ru-RU" sz="2400" dirty="0"/>
              <a:t> та </a:t>
            </a:r>
            <a:r>
              <a:rPr lang="ru-RU" sz="2400" dirty="0" err="1"/>
              <a:t>театральної</a:t>
            </a:r>
            <a:r>
              <a:rPr lang="ru-RU" sz="2400" dirty="0"/>
              <a:t> </a:t>
            </a:r>
            <a:r>
              <a:rPr lang="ru-RU" sz="2400" dirty="0" err="1"/>
              <a:t>культури</a:t>
            </a:r>
            <a:r>
              <a:rPr lang="ru-RU" sz="2400" dirty="0"/>
              <a:t>.</a:t>
            </a:r>
            <a:endParaRPr lang="en-US" sz="2400" dirty="0"/>
          </a:p>
          <a:p>
            <a:pPr marL="342900" indent="-342900">
              <a:buAutoNum type="arabicParenR"/>
            </a:pPr>
            <a:r>
              <a:rPr lang="ru-RU" sz="2400" dirty="0" err="1"/>
              <a:t>Цей</a:t>
            </a:r>
            <a:r>
              <a:rPr lang="ru-RU" sz="2400" dirty="0"/>
              <a:t> театр став </a:t>
            </a:r>
            <a:r>
              <a:rPr lang="ru-RU" sz="2400" dirty="0" err="1"/>
              <a:t>своєрідною</a:t>
            </a:r>
            <a:r>
              <a:rPr lang="ru-RU" sz="2400" dirty="0"/>
              <a:t> </a:t>
            </a:r>
            <a:r>
              <a:rPr lang="ru-RU" sz="2400" dirty="0" err="1"/>
              <a:t>інкубаторною</a:t>
            </a:r>
            <a:r>
              <a:rPr lang="ru-RU" sz="2400" dirty="0"/>
              <a:t> платформою для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місцевих</a:t>
            </a:r>
            <a:r>
              <a:rPr lang="ru-RU" sz="2400" dirty="0"/>
              <a:t> </a:t>
            </a:r>
            <a:r>
              <a:rPr lang="ru-RU" sz="2400" dirty="0" err="1"/>
              <a:t>талантів</a:t>
            </a:r>
            <a:r>
              <a:rPr lang="ru-RU" sz="2400" dirty="0"/>
              <a:t>, </a:t>
            </a:r>
            <a:r>
              <a:rPr lang="ru-RU" sz="2400" dirty="0" err="1"/>
              <a:t>даючи</a:t>
            </a:r>
            <a:r>
              <a:rPr lang="ru-RU" sz="2400" dirty="0"/>
              <a:t> </a:t>
            </a:r>
            <a:r>
              <a:rPr lang="ru-RU" sz="2400" dirty="0" err="1"/>
              <a:t>можливість</a:t>
            </a:r>
            <a:r>
              <a:rPr lang="ru-RU" sz="2400" dirty="0"/>
              <a:t> </a:t>
            </a:r>
            <a:r>
              <a:rPr lang="ru-RU" sz="2400" dirty="0" err="1"/>
              <a:t>акторам</a:t>
            </a:r>
            <a:r>
              <a:rPr lang="ru-RU" sz="2400" dirty="0"/>
              <a:t> і </a:t>
            </a:r>
            <a:r>
              <a:rPr lang="ru-RU" sz="2400" dirty="0" err="1"/>
              <a:t>режисерам</a:t>
            </a:r>
            <a:r>
              <a:rPr lang="ru-RU" sz="2400" dirty="0"/>
              <a:t> </a:t>
            </a:r>
            <a:r>
              <a:rPr lang="ru-RU" sz="2400" dirty="0" err="1"/>
              <a:t>реалізовувати</a:t>
            </a:r>
            <a:r>
              <a:rPr lang="ru-RU" sz="2400" dirty="0"/>
              <a:t> </a:t>
            </a:r>
            <a:r>
              <a:rPr lang="ru-RU" sz="2400" dirty="0" err="1"/>
              <a:t>свій</a:t>
            </a:r>
            <a:r>
              <a:rPr lang="ru-RU" sz="2400" dirty="0"/>
              <a:t> </a:t>
            </a:r>
            <a:r>
              <a:rPr lang="ru-RU" sz="2400" dirty="0" err="1"/>
              <a:t>творчий</a:t>
            </a:r>
            <a:r>
              <a:rPr lang="ru-RU" sz="2400" dirty="0"/>
              <a:t> </a:t>
            </a:r>
            <a:r>
              <a:rPr lang="ru-RU" sz="2400" dirty="0" err="1"/>
              <a:t>потенціал</a:t>
            </a:r>
            <a:r>
              <a:rPr lang="ru-RU" sz="2400" dirty="0"/>
              <a:t>.</a:t>
            </a:r>
          </a:p>
          <a:p>
            <a:pPr marL="342900" indent="-342900">
              <a:buAutoNum type="arabicParenR"/>
            </a:pPr>
            <a:r>
              <a:rPr lang="ru-RU" sz="2400" dirty="0" err="1"/>
              <a:t>Залучення</a:t>
            </a:r>
            <a:r>
              <a:rPr lang="ru-RU" sz="2400" dirty="0"/>
              <a:t> </a:t>
            </a:r>
            <a:r>
              <a:rPr lang="ru-RU" sz="2400" dirty="0" err="1"/>
              <a:t>авангардних</a:t>
            </a:r>
            <a:r>
              <a:rPr lang="ru-RU" sz="2400" dirty="0"/>
              <a:t> </a:t>
            </a:r>
            <a:r>
              <a:rPr lang="ru-RU" sz="2400" dirty="0" err="1"/>
              <a:t>театральних</a:t>
            </a:r>
            <a:r>
              <a:rPr lang="ru-RU" sz="2400" dirty="0"/>
              <a:t> </a:t>
            </a:r>
            <a:r>
              <a:rPr lang="ru-RU" sz="2400" dirty="0" err="1"/>
              <a:t>технік</a:t>
            </a:r>
            <a:r>
              <a:rPr lang="ru-RU" sz="2400" dirty="0"/>
              <a:t> і </a:t>
            </a:r>
            <a:r>
              <a:rPr lang="ru-RU" sz="2400" dirty="0" err="1"/>
              <a:t>сценічних</a:t>
            </a:r>
            <a:r>
              <a:rPr lang="ru-RU" sz="2400" dirty="0"/>
              <a:t> </a:t>
            </a:r>
            <a:r>
              <a:rPr lang="ru-RU" sz="2400" dirty="0" err="1"/>
              <a:t>інновацій</a:t>
            </a:r>
            <a:r>
              <a:rPr lang="ru-RU" sz="2400" dirty="0"/>
              <a:t> </a:t>
            </a:r>
            <a:r>
              <a:rPr lang="ru-RU" sz="2400" dirty="0" err="1"/>
              <a:t>було</a:t>
            </a:r>
            <a:r>
              <a:rPr lang="ru-RU" sz="2400" dirty="0"/>
              <a:t> </a:t>
            </a:r>
            <a:r>
              <a:rPr lang="ru-RU" sz="2400" dirty="0" err="1"/>
              <a:t>однією</a:t>
            </a:r>
            <a:r>
              <a:rPr lang="ru-RU" sz="2400" dirty="0"/>
              <a:t> з </a:t>
            </a:r>
            <a:r>
              <a:rPr lang="ru-RU" sz="2400" dirty="0" err="1"/>
              <a:t>ключових</a:t>
            </a:r>
            <a:r>
              <a:rPr lang="ru-RU" sz="2400" dirty="0"/>
              <a:t> причин </a:t>
            </a:r>
            <a:r>
              <a:rPr lang="ru-RU" sz="2400" dirty="0" err="1"/>
              <a:t>створення</a:t>
            </a:r>
            <a:r>
              <a:rPr lang="ru-RU" sz="2400" dirty="0"/>
              <a:t> </a:t>
            </a:r>
            <a:r>
              <a:rPr lang="ru-RU" sz="2400" dirty="0" err="1"/>
              <a:t>Муссурі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внесло </a:t>
            </a:r>
            <a:r>
              <a:rPr lang="ru-RU" sz="2400" dirty="0" err="1"/>
              <a:t>нові</a:t>
            </a:r>
            <a:r>
              <a:rPr lang="ru-RU" sz="2400" dirty="0"/>
              <a:t> </a:t>
            </a:r>
            <a:r>
              <a:rPr lang="ru-RU" sz="2400" dirty="0" err="1"/>
              <a:t>стандарти</a:t>
            </a:r>
            <a:r>
              <a:rPr lang="ru-RU" sz="2400" dirty="0"/>
              <a:t> в </a:t>
            </a:r>
            <a:r>
              <a:rPr lang="ru-RU" sz="2400" dirty="0" err="1"/>
              <a:t>українське</a:t>
            </a:r>
            <a:r>
              <a:rPr lang="ru-RU" sz="2400" dirty="0"/>
              <a:t> </a:t>
            </a:r>
            <a:r>
              <a:rPr lang="ru-RU" sz="2400" dirty="0" err="1"/>
              <a:t>театральне</a:t>
            </a:r>
            <a:r>
              <a:rPr lang="ru-RU" sz="2400" dirty="0"/>
              <a:t> </a:t>
            </a:r>
            <a:r>
              <a:rPr lang="ru-RU" sz="2400" dirty="0" err="1"/>
              <a:t>мистецтво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08536" y="3461807"/>
            <a:ext cx="6096000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Aft>
                <a:spcPts val="1000"/>
              </a:spcAft>
              <a:buClr>
                <a:prstClr val="white"/>
              </a:buClr>
              <a:buSzPct val="100000"/>
            </a:pPr>
            <a:r>
              <a:rPr lang="ru-RU" cap="all" dirty="0">
                <a:solidFill>
                  <a:prstClr val="white"/>
                </a:solidFill>
              </a:rPr>
              <a:t>Театр </a:t>
            </a:r>
            <a:r>
              <a:rPr lang="ru-RU" cap="all" dirty="0" err="1">
                <a:solidFill>
                  <a:prstClr val="white"/>
                </a:solidFill>
              </a:rPr>
              <a:t>Муссурі</a:t>
            </a:r>
            <a:r>
              <a:rPr lang="ru-RU" cap="all" dirty="0">
                <a:solidFill>
                  <a:prstClr val="white"/>
                </a:solidFill>
              </a:rPr>
              <a:t> в </a:t>
            </a:r>
            <a:r>
              <a:rPr lang="ru-RU" cap="all" dirty="0" err="1">
                <a:solidFill>
                  <a:prstClr val="white"/>
                </a:solidFill>
              </a:rPr>
              <a:t>Харкові</a:t>
            </a:r>
            <a:r>
              <a:rPr lang="ru-RU" cap="all" dirty="0">
                <a:solidFill>
                  <a:prstClr val="white"/>
                </a:solidFill>
              </a:rPr>
              <a:t> — </a:t>
            </a:r>
            <a:r>
              <a:rPr lang="ru-RU" cap="all" dirty="0" err="1">
                <a:solidFill>
                  <a:prstClr val="white"/>
                </a:solidFill>
              </a:rPr>
              <a:t>це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яскрава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сторінка</a:t>
            </a:r>
            <a:r>
              <a:rPr lang="ru-RU" cap="all" dirty="0">
                <a:solidFill>
                  <a:prstClr val="white"/>
                </a:solidFill>
              </a:rPr>
              <a:t> в </a:t>
            </a:r>
            <a:r>
              <a:rPr lang="ru-RU" cap="all" dirty="0" err="1">
                <a:solidFill>
                  <a:prstClr val="white"/>
                </a:solidFill>
              </a:rPr>
              <a:t>історії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культури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України</a:t>
            </a:r>
            <a:r>
              <a:rPr lang="ru-RU" cap="all" dirty="0">
                <a:solidFill>
                  <a:prstClr val="white"/>
                </a:solidFill>
              </a:rPr>
              <a:t>. </a:t>
            </a:r>
            <a:r>
              <a:rPr lang="ru-RU" cap="all" dirty="0" err="1">
                <a:solidFill>
                  <a:prstClr val="white"/>
                </a:solidFill>
              </a:rPr>
              <a:t>Заснований</a:t>
            </a:r>
            <a:r>
              <a:rPr lang="ru-RU" cap="all" dirty="0">
                <a:solidFill>
                  <a:prstClr val="white"/>
                </a:solidFill>
              </a:rPr>
              <a:t> у початку XX </a:t>
            </a:r>
            <a:r>
              <a:rPr lang="ru-RU" cap="all" dirty="0" err="1">
                <a:solidFill>
                  <a:prstClr val="white"/>
                </a:solidFill>
              </a:rPr>
              <a:t>століття</a:t>
            </a:r>
            <a:r>
              <a:rPr lang="ru-RU" cap="all" dirty="0">
                <a:solidFill>
                  <a:prstClr val="white"/>
                </a:solidFill>
              </a:rPr>
              <a:t>, </a:t>
            </a:r>
            <a:r>
              <a:rPr lang="ru-RU" cap="all" dirty="0" err="1">
                <a:solidFill>
                  <a:prstClr val="white"/>
                </a:solidFill>
              </a:rPr>
              <a:t>цей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театральний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осередок</a:t>
            </a:r>
            <a:r>
              <a:rPr lang="ru-RU" cap="all" dirty="0">
                <a:solidFill>
                  <a:prstClr val="white"/>
                </a:solidFill>
              </a:rPr>
              <a:t> став символом </a:t>
            </a:r>
            <a:r>
              <a:rPr lang="ru-RU" cap="all" dirty="0" err="1">
                <a:solidFill>
                  <a:prstClr val="white"/>
                </a:solidFill>
              </a:rPr>
              <a:t>високого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мистецтва</a:t>
            </a:r>
            <a:r>
              <a:rPr lang="ru-RU" cap="all" dirty="0">
                <a:solidFill>
                  <a:prstClr val="white"/>
                </a:solidFill>
              </a:rPr>
              <a:t> та креативного </a:t>
            </a:r>
            <a:r>
              <a:rPr lang="ru-RU" cap="all" dirty="0" err="1">
                <a:solidFill>
                  <a:prstClr val="white"/>
                </a:solidFill>
              </a:rPr>
              <a:t>вибуху</a:t>
            </a:r>
            <a:r>
              <a:rPr lang="ru-RU" cap="all" dirty="0">
                <a:solidFill>
                  <a:prstClr val="white"/>
                </a:solidFill>
              </a:rPr>
              <a:t>. Театр </a:t>
            </a:r>
            <a:r>
              <a:rPr lang="ru-RU" cap="all" dirty="0" err="1">
                <a:solidFill>
                  <a:prstClr val="white"/>
                </a:solidFill>
              </a:rPr>
              <a:t>був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майданчиком</a:t>
            </a:r>
            <a:r>
              <a:rPr lang="ru-RU" cap="all" dirty="0">
                <a:solidFill>
                  <a:prstClr val="white"/>
                </a:solidFill>
              </a:rPr>
              <a:t> для </a:t>
            </a:r>
            <a:r>
              <a:rPr lang="ru-RU" cap="all" dirty="0" err="1">
                <a:solidFill>
                  <a:prstClr val="white"/>
                </a:solidFill>
              </a:rPr>
              <a:t>експериментів</a:t>
            </a:r>
            <a:r>
              <a:rPr lang="ru-RU" cap="all" dirty="0">
                <a:solidFill>
                  <a:prstClr val="white"/>
                </a:solidFill>
              </a:rPr>
              <a:t> і новаторства, </a:t>
            </a:r>
            <a:r>
              <a:rPr lang="ru-RU" cap="all" dirty="0" err="1">
                <a:solidFill>
                  <a:prstClr val="white"/>
                </a:solidFill>
              </a:rPr>
              <a:t>відкриваючи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двері</a:t>
            </a:r>
            <a:r>
              <a:rPr lang="ru-RU" cap="all" dirty="0">
                <a:solidFill>
                  <a:prstClr val="white"/>
                </a:solidFill>
              </a:rPr>
              <a:t> для </a:t>
            </a:r>
            <a:r>
              <a:rPr lang="ru-RU" cap="all" dirty="0" err="1">
                <a:solidFill>
                  <a:prstClr val="white"/>
                </a:solidFill>
              </a:rPr>
              <a:t>талановитих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акторів</a:t>
            </a:r>
            <a:r>
              <a:rPr lang="ru-RU" cap="all" dirty="0">
                <a:solidFill>
                  <a:prstClr val="white"/>
                </a:solidFill>
              </a:rPr>
              <a:t> і </a:t>
            </a:r>
            <a:r>
              <a:rPr lang="ru-RU" cap="all" dirty="0" err="1">
                <a:solidFill>
                  <a:prstClr val="white"/>
                </a:solidFill>
              </a:rPr>
              <a:t>неординарних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режисерів</a:t>
            </a:r>
            <a:r>
              <a:rPr lang="ru-RU" cap="all" dirty="0">
                <a:solidFill>
                  <a:prstClr val="white"/>
                </a:solidFill>
              </a:rPr>
              <a:t>. </a:t>
            </a:r>
            <a:r>
              <a:rPr lang="ru-RU" cap="all" dirty="0" err="1">
                <a:solidFill>
                  <a:prstClr val="white"/>
                </a:solidFill>
              </a:rPr>
              <a:t>Огляд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його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історії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дозволяє</a:t>
            </a:r>
            <a:r>
              <a:rPr lang="ru-RU" cap="all" dirty="0">
                <a:solidFill>
                  <a:prstClr val="white"/>
                </a:solidFill>
              </a:rPr>
              <a:t> не просто </a:t>
            </a:r>
            <a:r>
              <a:rPr lang="ru-RU" cap="all" dirty="0" err="1">
                <a:solidFill>
                  <a:prstClr val="white"/>
                </a:solidFill>
              </a:rPr>
              <a:t>відстежити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еволюцію</a:t>
            </a:r>
            <a:r>
              <a:rPr lang="ru-RU" cap="all" dirty="0">
                <a:solidFill>
                  <a:prstClr val="white"/>
                </a:solidFill>
              </a:rPr>
              <a:t> самого театру, але й </a:t>
            </a:r>
            <a:r>
              <a:rPr lang="ru-RU" sz="1900" cap="all" dirty="0">
                <a:solidFill>
                  <a:prstClr val="white"/>
                </a:solidFill>
              </a:rPr>
              <a:t>культурного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розвитку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міста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Харкова</a:t>
            </a:r>
            <a:r>
              <a:rPr lang="ru-RU" cap="all" dirty="0">
                <a:solidFill>
                  <a:prstClr val="white"/>
                </a:solidFill>
              </a:rPr>
              <a:t> як </a:t>
            </a:r>
            <a:r>
              <a:rPr lang="ru-RU" cap="all" dirty="0" err="1">
                <a:solidFill>
                  <a:prstClr val="white"/>
                </a:solidFill>
              </a:rPr>
              <a:t>цілісної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художньої</a:t>
            </a:r>
            <a:r>
              <a:rPr lang="ru-RU" cap="all" dirty="0">
                <a:solidFill>
                  <a:prstClr val="white"/>
                </a:solidFill>
              </a:rPr>
              <a:t> </a:t>
            </a:r>
            <a:r>
              <a:rPr lang="ru-RU" cap="all" dirty="0" err="1">
                <a:solidFill>
                  <a:prstClr val="white"/>
                </a:solidFill>
              </a:rPr>
              <a:t>екосистеми</a:t>
            </a:r>
            <a:endParaRPr lang="ru-RU" cap="al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501</TotalTime>
  <Words>1169</Words>
  <Application>Microsoft Office PowerPoint</Application>
  <PresentationFormat>Произвольный</PresentationFormat>
  <Paragraphs>73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Небеса</vt:lpstr>
      <vt:lpstr>Історія Дзеркального струменя Та театру Муссурі У Харкові. </vt:lpstr>
      <vt:lpstr>Презентация PowerPoint</vt:lpstr>
      <vt:lpstr>Історія створення Скляного дзеркального струміня в Харкові </vt:lpstr>
      <vt:lpstr>Архітектурні особливості Дзеркального струміня</vt:lpstr>
      <vt:lpstr>Презентация PowerPoint</vt:lpstr>
      <vt:lpstr>Невеличка Передісторія </vt:lpstr>
      <vt:lpstr>Реконструкція</vt:lpstr>
      <vt:lpstr>Цікаві факти про дзеркальний струмінь</vt:lpstr>
      <vt:lpstr>ТЕАТР МУССУРІ. Причина створення театру </vt:lpstr>
      <vt:lpstr>Перші вистави театру</vt:lpstr>
      <vt:lpstr>Відомі події, що відбулися в театрі Муссурі</vt:lpstr>
      <vt:lpstr>Вплив театру на культурне життя міста</vt:lpstr>
      <vt:lpstr>Актори та режисери, які співпрацювали з театром</vt:lpstr>
      <vt:lpstr>Презентация PowerPoint</vt:lpstr>
      <vt:lpstr>Роль театру Муссурі у розвитку української драматургії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театру Муссурі в Харкові</dc:title>
  <dc:creator>ДОМ</dc:creator>
  <cp:lastModifiedBy>HP</cp:lastModifiedBy>
  <cp:revision>39</cp:revision>
  <dcterms:created xsi:type="dcterms:W3CDTF">2024-02-20T14:09:54Z</dcterms:created>
  <dcterms:modified xsi:type="dcterms:W3CDTF">2024-04-06T11:28:00Z</dcterms:modified>
</cp:coreProperties>
</file>