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8" r:id="rId3"/>
    <p:sldId id="257" r:id="rId4"/>
    <p:sldId id="259" r:id="rId5"/>
    <p:sldId id="262" r:id="rId6"/>
    <p:sldId id="266" r:id="rId7"/>
    <p:sldId id="261" r:id="rId8"/>
    <p:sldId id="260" r:id="rId9"/>
    <p:sldId id="258" r:id="rId10"/>
    <p:sldId id="263" r:id="rId11"/>
    <p:sldId id="267" r:id="rId12"/>
    <p:sldId id="269" r:id="rId13"/>
    <p:sldId id="264" r:id="rId14"/>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8" d="100"/>
          <a:sy n="98" d="100"/>
        </p:scale>
        <p:origin x="110"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uk-UA" smtClean="0"/>
              <a:t>Зразок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Клацніть, щоб редагувати стиль зразка підзаголовка</a:t>
            </a:r>
            <a:endParaRPr lang="en-US" dirty="0"/>
          </a:p>
        </p:txBody>
      </p:sp>
      <p:sp>
        <p:nvSpPr>
          <p:cNvPr id="4" name="Date Placeholder 3"/>
          <p:cNvSpPr>
            <a:spLocks noGrp="1"/>
          </p:cNvSpPr>
          <p:nvPr>
            <p:ph type="dt" sz="half" idx="10"/>
          </p:nvPr>
        </p:nvSpPr>
        <p:spPr/>
        <p:txBody>
          <a:bodyPr/>
          <a:lstStyle/>
          <a:p>
            <a:fld id="{72B4D35D-CAFA-42E3-BCBC-ADF7270ADE3B}" type="datetimeFigureOut">
              <a:rPr lang="uk-UA" smtClean="0"/>
              <a:t>09.04.2024</a:t>
            </a:fld>
            <a:endParaRPr lang="uk-UA"/>
          </a:p>
        </p:txBody>
      </p:sp>
      <p:sp>
        <p:nvSpPr>
          <p:cNvPr id="5" name="Footer Placeholder 4"/>
          <p:cNvSpPr>
            <a:spLocks noGrp="1"/>
          </p:cNvSpPr>
          <p:nvPr>
            <p:ph type="ftr" sz="quarter" idx="11"/>
          </p:nvPr>
        </p:nvSpPr>
        <p:spPr/>
        <p:txBody>
          <a:bodyPr/>
          <a:lstStyle/>
          <a:p>
            <a:endParaRPr lang="uk-UA"/>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CC61811-2BE5-4A05-B9B6-CD97A47E518E}" type="slidenum">
              <a:rPr lang="uk-UA" smtClean="0"/>
              <a:t>‹№›</a:t>
            </a:fld>
            <a:endParaRPr lang="uk-UA"/>
          </a:p>
        </p:txBody>
      </p:sp>
    </p:spTree>
    <p:extLst>
      <p:ext uri="{BB962C8B-B14F-4D97-AF65-F5344CB8AC3E}">
        <p14:creationId xmlns:p14="http://schemas.microsoft.com/office/powerpoint/2010/main" val="817058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Назва та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uk-UA" smtClean="0"/>
              <a:t>Зразок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Редагувати стиль зразка тексту</a:t>
            </a:r>
          </a:p>
        </p:txBody>
      </p:sp>
      <p:sp>
        <p:nvSpPr>
          <p:cNvPr id="4" name="Date Placeholder 3"/>
          <p:cNvSpPr>
            <a:spLocks noGrp="1"/>
          </p:cNvSpPr>
          <p:nvPr>
            <p:ph type="dt" sz="half" idx="10"/>
          </p:nvPr>
        </p:nvSpPr>
        <p:spPr/>
        <p:txBody>
          <a:bodyPr/>
          <a:lstStyle/>
          <a:p>
            <a:fld id="{72B4D35D-CAFA-42E3-BCBC-ADF7270ADE3B}" type="datetimeFigureOut">
              <a:rPr lang="uk-UA" smtClean="0"/>
              <a:t>09.04.2024</a:t>
            </a:fld>
            <a:endParaRPr lang="uk-UA"/>
          </a:p>
        </p:txBody>
      </p:sp>
      <p:sp>
        <p:nvSpPr>
          <p:cNvPr id="5" name="Footer Placeholder 4"/>
          <p:cNvSpPr>
            <a:spLocks noGrp="1"/>
          </p:cNvSpPr>
          <p:nvPr>
            <p:ph type="ftr" sz="quarter" idx="11"/>
          </p:nvPr>
        </p:nvSpPr>
        <p:spPr/>
        <p:txBody>
          <a:bodyPr/>
          <a:lstStyle/>
          <a:p>
            <a:endParaRPr lang="uk-UA"/>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CC61811-2BE5-4A05-B9B6-CD97A47E518E}" type="slidenum">
              <a:rPr lang="uk-UA" smtClean="0"/>
              <a:t>‹№›</a:t>
            </a:fld>
            <a:endParaRPr lang="uk-UA"/>
          </a:p>
        </p:txBody>
      </p:sp>
    </p:spTree>
    <p:extLst>
      <p:ext uri="{BB962C8B-B14F-4D97-AF65-F5344CB8AC3E}">
        <p14:creationId xmlns:p14="http://schemas.microsoft.com/office/powerpoint/2010/main" val="3376110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uk-UA" smtClean="0"/>
              <a:t>Зразок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smtClean="0"/>
              <a:t>Редагувати стиль зразка тексту</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Редагувати стиль зразка тексту</a:t>
            </a:r>
          </a:p>
        </p:txBody>
      </p:sp>
      <p:sp>
        <p:nvSpPr>
          <p:cNvPr id="4" name="Date Placeholder 3"/>
          <p:cNvSpPr>
            <a:spLocks noGrp="1"/>
          </p:cNvSpPr>
          <p:nvPr>
            <p:ph type="dt" sz="half" idx="10"/>
          </p:nvPr>
        </p:nvSpPr>
        <p:spPr/>
        <p:txBody>
          <a:bodyPr/>
          <a:lstStyle/>
          <a:p>
            <a:fld id="{72B4D35D-CAFA-42E3-BCBC-ADF7270ADE3B}" type="datetimeFigureOut">
              <a:rPr lang="uk-UA" smtClean="0"/>
              <a:t>09.04.2024</a:t>
            </a:fld>
            <a:endParaRPr lang="uk-UA"/>
          </a:p>
        </p:txBody>
      </p:sp>
      <p:sp>
        <p:nvSpPr>
          <p:cNvPr id="5" name="Footer Placeholder 4"/>
          <p:cNvSpPr>
            <a:spLocks noGrp="1"/>
          </p:cNvSpPr>
          <p:nvPr>
            <p:ph type="ftr" sz="quarter" idx="11"/>
          </p:nvPr>
        </p:nvSpPr>
        <p:spPr/>
        <p:txBody>
          <a:bodyPr/>
          <a:lstStyle/>
          <a:p>
            <a:endParaRPr lang="uk-UA"/>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CC61811-2BE5-4A05-B9B6-CD97A47E518E}" type="slidenum">
              <a:rPr lang="uk-UA" smtClean="0"/>
              <a:t>‹№›</a:t>
            </a:fld>
            <a:endParaRPr lang="uk-UA"/>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13277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ка назв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uk-UA" smtClean="0"/>
              <a:t>Зразок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uk-UA" smtClean="0"/>
              <a:t>Редагувати стиль зразка тексту</a:t>
            </a:r>
          </a:p>
        </p:txBody>
      </p:sp>
      <p:sp>
        <p:nvSpPr>
          <p:cNvPr id="5" name="Date Placeholder 4"/>
          <p:cNvSpPr>
            <a:spLocks noGrp="1"/>
          </p:cNvSpPr>
          <p:nvPr>
            <p:ph type="dt" sz="half" idx="10"/>
          </p:nvPr>
        </p:nvSpPr>
        <p:spPr/>
        <p:txBody>
          <a:bodyPr/>
          <a:lstStyle/>
          <a:p>
            <a:fld id="{72B4D35D-CAFA-42E3-BCBC-ADF7270ADE3B}" type="datetimeFigureOut">
              <a:rPr lang="uk-UA" smtClean="0"/>
              <a:t>09.04.2024</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CC61811-2BE5-4A05-B9B6-CD97A47E518E}" type="slidenum">
              <a:rPr lang="uk-UA" smtClean="0"/>
              <a:t>‹№›</a:t>
            </a:fld>
            <a:endParaRPr lang="uk-UA"/>
          </a:p>
        </p:txBody>
      </p:sp>
    </p:spTree>
    <p:extLst>
      <p:ext uri="{BB962C8B-B14F-4D97-AF65-F5344CB8AC3E}">
        <p14:creationId xmlns:p14="http://schemas.microsoft.com/office/powerpoint/2010/main" val="1097707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ка назви цитат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uk-UA" smtClean="0"/>
              <a:t>Зразок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smtClean="0"/>
              <a:t>Редагувати стиль зразка тексту</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uk-UA" smtClean="0"/>
              <a:t>Редагувати стиль зразка тексту</a:t>
            </a:r>
          </a:p>
        </p:txBody>
      </p:sp>
      <p:sp>
        <p:nvSpPr>
          <p:cNvPr id="5" name="Date Placeholder 4"/>
          <p:cNvSpPr>
            <a:spLocks noGrp="1"/>
          </p:cNvSpPr>
          <p:nvPr>
            <p:ph type="dt" sz="half" idx="10"/>
          </p:nvPr>
        </p:nvSpPr>
        <p:spPr/>
        <p:txBody>
          <a:bodyPr/>
          <a:lstStyle/>
          <a:p>
            <a:fld id="{72B4D35D-CAFA-42E3-BCBC-ADF7270ADE3B}" type="datetimeFigureOut">
              <a:rPr lang="uk-UA" smtClean="0"/>
              <a:t>09.04.2024</a:t>
            </a:fld>
            <a:endParaRPr lang="uk-UA"/>
          </a:p>
        </p:txBody>
      </p:sp>
      <p:sp>
        <p:nvSpPr>
          <p:cNvPr id="6" name="Footer Placeholder 5"/>
          <p:cNvSpPr>
            <a:spLocks noGrp="1"/>
          </p:cNvSpPr>
          <p:nvPr>
            <p:ph type="ftr" sz="quarter" idx="11"/>
          </p:nvPr>
        </p:nvSpPr>
        <p:spPr/>
        <p:txBody>
          <a:bodyPr/>
          <a:lstStyle/>
          <a:p>
            <a:endParaRPr lang="uk-UA"/>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CC61811-2BE5-4A05-B9B6-CD97A47E518E}" type="slidenum">
              <a:rPr lang="uk-UA" smtClean="0"/>
              <a:t>‹№›</a:t>
            </a:fld>
            <a:endParaRPr lang="uk-UA"/>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73931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Істина/хибніст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uk-UA" smtClean="0"/>
              <a:t>Зразок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smtClean="0"/>
              <a:t>Редагувати стиль зразка тексту</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uk-UA" smtClean="0"/>
              <a:t>Редагувати стиль зразка тексту</a:t>
            </a:r>
          </a:p>
        </p:txBody>
      </p:sp>
      <p:sp>
        <p:nvSpPr>
          <p:cNvPr id="5" name="Date Placeholder 4"/>
          <p:cNvSpPr>
            <a:spLocks noGrp="1"/>
          </p:cNvSpPr>
          <p:nvPr>
            <p:ph type="dt" sz="half" idx="10"/>
          </p:nvPr>
        </p:nvSpPr>
        <p:spPr/>
        <p:txBody>
          <a:bodyPr/>
          <a:lstStyle/>
          <a:p>
            <a:fld id="{72B4D35D-CAFA-42E3-BCBC-ADF7270ADE3B}" type="datetimeFigureOut">
              <a:rPr lang="uk-UA" smtClean="0"/>
              <a:t>09.04.2024</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CC61811-2BE5-4A05-B9B6-CD97A47E518E}" type="slidenum">
              <a:rPr lang="uk-UA" smtClean="0"/>
              <a:t>‹№›</a:t>
            </a:fld>
            <a:endParaRPr lang="uk-UA"/>
          </a:p>
        </p:txBody>
      </p:sp>
    </p:spTree>
    <p:extLst>
      <p:ext uri="{BB962C8B-B14F-4D97-AF65-F5344CB8AC3E}">
        <p14:creationId xmlns:p14="http://schemas.microsoft.com/office/powerpoint/2010/main" val="3409636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72B4D35D-CAFA-42E3-BCBC-ADF7270ADE3B}" type="datetimeFigureOut">
              <a:rPr lang="uk-UA" smtClean="0"/>
              <a:t>09.04.2024</a:t>
            </a:fld>
            <a:endParaRPr lang="uk-UA"/>
          </a:p>
        </p:txBody>
      </p:sp>
      <p:sp>
        <p:nvSpPr>
          <p:cNvPr id="5" name="Footer Placeholder 4"/>
          <p:cNvSpPr>
            <a:spLocks noGrp="1"/>
          </p:cNvSpPr>
          <p:nvPr>
            <p:ph type="ftr" sz="quarter" idx="11"/>
          </p:nvPr>
        </p:nvSpPr>
        <p:spPr/>
        <p:txBody>
          <a:bodyPr/>
          <a:lstStyle/>
          <a:p>
            <a:endParaRPr lang="uk-U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CC61811-2BE5-4A05-B9B6-CD97A47E518E}" type="slidenum">
              <a:rPr lang="uk-UA" smtClean="0"/>
              <a:t>‹№›</a:t>
            </a:fld>
            <a:endParaRPr lang="uk-UA"/>
          </a:p>
        </p:txBody>
      </p:sp>
    </p:spTree>
    <p:extLst>
      <p:ext uri="{BB962C8B-B14F-4D97-AF65-F5344CB8AC3E}">
        <p14:creationId xmlns:p14="http://schemas.microsoft.com/office/powerpoint/2010/main" val="301548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uk-UA" smtClean="0"/>
              <a:t>Зразок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72B4D35D-CAFA-42E3-BCBC-ADF7270ADE3B}" type="datetimeFigureOut">
              <a:rPr lang="uk-UA" smtClean="0"/>
              <a:t>09.04.2024</a:t>
            </a:fld>
            <a:endParaRPr lang="uk-UA"/>
          </a:p>
        </p:txBody>
      </p:sp>
      <p:sp>
        <p:nvSpPr>
          <p:cNvPr id="5" name="Footer Placeholder 4"/>
          <p:cNvSpPr>
            <a:spLocks noGrp="1"/>
          </p:cNvSpPr>
          <p:nvPr>
            <p:ph type="ftr" sz="quarter" idx="11"/>
          </p:nvPr>
        </p:nvSpPr>
        <p:spPr/>
        <p:txBody>
          <a:bodyPr/>
          <a:lstStyle/>
          <a:p>
            <a:endParaRPr lang="uk-U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CC61811-2BE5-4A05-B9B6-CD97A47E518E}" type="slidenum">
              <a:rPr lang="uk-UA" smtClean="0"/>
              <a:t>‹№›</a:t>
            </a:fld>
            <a:endParaRPr lang="uk-UA"/>
          </a:p>
        </p:txBody>
      </p:sp>
    </p:spTree>
    <p:extLst>
      <p:ext uri="{BB962C8B-B14F-4D97-AF65-F5344CB8AC3E}">
        <p14:creationId xmlns:p14="http://schemas.microsoft.com/office/powerpoint/2010/main" val="2947174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uk-UA" smtClean="0"/>
              <a:t>Зразок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72B4D35D-CAFA-42E3-BCBC-ADF7270ADE3B}" type="datetimeFigureOut">
              <a:rPr lang="uk-UA" smtClean="0"/>
              <a:t>09.04.2024</a:t>
            </a:fld>
            <a:endParaRPr lang="uk-UA"/>
          </a:p>
        </p:txBody>
      </p:sp>
      <p:sp>
        <p:nvSpPr>
          <p:cNvPr id="5" name="Footer Placeholder 4"/>
          <p:cNvSpPr>
            <a:spLocks noGrp="1"/>
          </p:cNvSpPr>
          <p:nvPr>
            <p:ph type="ftr" sz="quarter" idx="11"/>
          </p:nvPr>
        </p:nvSpPr>
        <p:spPr/>
        <p:txBody>
          <a:bodyPr/>
          <a:lstStyle/>
          <a:p>
            <a:endParaRPr lang="uk-U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CC61811-2BE5-4A05-B9B6-CD97A47E518E}" type="slidenum">
              <a:rPr lang="uk-UA" smtClean="0"/>
              <a:t>‹№›</a:t>
            </a:fld>
            <a:endParaRPr lang="uk-UA"/>
          </a:p>
        </p:txBody>
      </p:sp>
    </p:spTree>
    <p:extLst>
      <p:ext uri="{BB962C8B-B14F-4D97-AF65-F5344CB8AC3E}">
        <p14:creationId xmlns:p14="http://schemas.microsoft.com/office/powerpoint/2010/main" val="613083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uk-UA" smtClean="0"/>
              <a:t>Зразок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Редагувати стиль зразка тексту</a:t>
            </a:r>
          </a:p>
        </p:txBody>
      </p:sp>
      <p:sp>
        <p:nvSpPr>
          <p:cNvPr id="4" name="Date Placeholder 3"/>
          <p:cNvSpPr>
            <a:spLocks noGrp="1"/>
          </p:cNvSpPr>
          <p:nvPr>
            <p:ph type="dt" sz="half" idx="10"/>
          </p:nvPr>
        </p:nvSpPr>
        <p:spPr/>
        <p:txBody>
          <a:bodyPr/>
          <a:lstStyle/>
          <a:p>
            <a:fld id="{72B4D35D-CAFA-42E3-BCBC-ADF7270ADE3B}" type="datetimeFigureOut">
              <a:rPr lang="uk-UA" smtClean="0"/>
              <a:t>09.04.2024</a:t>
            </a:fld>
            <a:endParaRPr lang="uk-UA"/>
          </a:p>
        </p:txBody>
      </p:sp>
      <p:sp>
        <p:nvSpPr>
          <p:cNvPr id="5" name="Footer Placeholder 4"/>
          <p:cNvSpPr>
            <a:spLocks noGrp="1"/>
          </p:cNvSpPr>
          <p:nvPr>
            <p:ph type="ftr" sz="quarter" idx="11"/>
          </p:nvPr>
        </p:nvSpPr>
        <p:spPr/>
        <p:txBody>
          <a:bodyPr/>
          <a:lstStyle/>
          <a:p>
            <a:endParaRPr lang="uk-UA"/>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CC61811-2BE5-4A05-B9B6-CD97A47E518E}" type="slidenum">
              <a:rPr lang="uk-UA" smtClean="0"/>
              <a:t>‹№›</a:t>
            </a:fld>
            <a:endParaRPr lang="uk-UA"/>
          </a:p>
        </p:txBody>
      </p:sp>
    </p:spTree>
    <p:extLst>
      <p:ext uri="{BB962C8B-B14F-4D97-AF65-F5344CB8AC3E}">
        <p14:creationId xmlns:p14="http://schemas.microsoft.com/office/powerpoint/2010/main" val="1352042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uk-UA" smtClean="0"/>
              <a:t>Зразок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Date Placeholder 4"/>
          <p:cNvSpPr>
            <a:spLocks noGrp="1"/>
          </p:cNvSpPr>
          <p:nvPr>
            <p:ph type="dt" sz="half" idx="10"/>
          </p:nvPr>
        </p:nvSpPr>
        <p:spPr/>
        <p:txBody>
          <a:bodyPr/>
          <a:lstStyle/>
          <a:p>
            <a:fld id="{72B4D35D-CAFA-42E3-BCBC-ADF7270ADE3B}" type="datetimeFigureOut">
              <a:rPr lang="uk-UA" smtClean="0"/>
              <a:t>09.04.2024</a:t>
            </a:fld>
            <a:endParaRPr lang="uk-UA"/>
          </a:p>
        </p:txBody>
      </p:sp>
      <p:sp>
        <p:nvSpPr>
          <p:cNvPr id="6" name="Footer Placeholder 5"/>
          <p:cNvSpPr>
            <a:spLocks noGrp="1"/>
          </p:cNvSpPr>
          <p:nvPr>
            <p:ph type="ftr" sz="quarter" idx="11"/>
          </p:nvPr>
        </p:nvSpPr>
        <p:spPr/>
        <p:txBody>
          <a:bodyPr/>
          <a:lstStyle/>
          <a:p>
            <a:endParaRPr lang="uk-UA"/>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CC61811-2BE5-4A05-B9B6-CD97A47E518E}" type="slidenum">
              <a:rPr lang="uk-UA" smtClean="0"/>
              <a:t>‹№›</a:t>
            </a:fld>
            <a:endParaRPr lang="uk-UA"/>
          </a:p>
        </p:txBody>
      </p:sp>
    </p:spTree>
    <p:extLst>
      <p:ext uri="{BB962C8B-B14F-4D97-AF65-F5344CB8AC3E}">
        <p14:creationId xmlns:p14="http://schemas.microsoft.com/office/powerpoint/2010/main" val="3118538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uk-UA" smtClean="0"/>
              <a:t>Зразок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6"/>
          <p:cNvSpPr>
            <a:spLocks noGrp="1"/>
          </p:cNvSpPr>
          <p:nvPr>
            <p:ph type="dt" sz="half" idx="10"/>
          </p:nvPr>
        </p:nvSpPr>
        <p:spPr/>
        <p:txBody>
          <a:bodyPr/>
          <a:lstStyle/>
          <a:p>
            <a:fld id="{72B4D35D-CAFA-42E3-BCBC-ADF7270ADE3B}" type="datetimeFigureOut">
              <a:rPr lang="uk-UA" smtClean="0"/>
              <a:t>09.04.2024</a:t>
            </a:fld>
            <a:endParaRPr lang="uk-UA"/>
          </a:p>
        </p:txBody>
      </p:sp>
      <p:sp>
        <p:nvSpPr>
          <p:cNvPr id="8" name="Footer Placeholder 7"/>
          <p:cNvSpPr>
            <a:spLocks noGrp="1"/>
          </p:cNvSpPr>
          <p:nvPr>
            <p:ph type="ftr" sz="quarter" idx="11"/>
          </p:nvPr>
        </p:nvSpPr>
        <p:spPr/>
        <p:txBody>
          <a:bodyPr/>
          <a:lstStyle/>
          <a:p>
            <a:endParaRPr lang="uk-UA"/>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CC61811-2BE5-4A05-B9B6-CD97A47E518E}" type="slidenum">
              <a:rPr lang="uk-UA" smtClean="0"/>
              <a:t>‹№›</a:t>
            </a:fld>
            <a:endParaRPr lang="uk-UA"/>
          </a:p>
        </p:txBody>
      </p:sp>
    </p:spTree>
    <p:extLst>
      <p:ext uri="{BB962C8B-B14F-4D97-AF65-F5344CB8AC3E}">
        <p14:creationId xmlns:p14="http://schemas.microsoft.com/office/powerpoint/2010/main" val="2646070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Date Placeholder 2"/>
          <p:cNvSpPr>
            <a:spLocks noGrp="1"/>
          </p:cNvSpPr>
          <p:nvPr>
            <p:ph type="dt" sz="half" idx="10"/>
          </p:nvPr>
        </p:nvSpPr>
        <p:spPr/>
        <p:txBody>
          <a:bodyPr/>
          <a:lstStyle/>
          <a:p>
            <a:fld id="{72B4D35D-CAFA-42E3-BCBC-ADF7270ADE3B}" type="datetimeFigureOut">
              <a:rPr lang="uk-UA" smtClean="0"/>
              <a:t>09.04.2024</a:t>
            </a:fld>
            <a:endParaRPr lang="uk-UA"/>
          </a:p>
        </p:txBody>
      </p:sp>
      <p:sp>
        <p:nvSpPr>
          <p:cNvPr id="4" name="Footer Placeholder 3"/>
          <p:cNvSpPr>
            <a:spLocks noGrp="1"/>
          </p:cNvSpPr>
          <p:nvPr>
            <p:ph type="ftr" sz="quarter" idx="11"/>
          </p:nvPr>
        </p:nvSpPr>
        <p:spPr/>
        <p:txBody>
          <a:bodyPr/>
          <a:lstStyle/>
          <a:p>
            <a:endParaRPr lang="uk-UA"/>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CC61811-2BE5-4A05-B9B6-CD97A47E518E}" type="slidenum">
              <a:rPr lang="uk-UA" smtClean="0"/>
              <a:t>‹№›</a:t>
            </a:fld>
            <a:endParaRPr lang="uk-UA"/>
          </a:p>
        </p:txBody>
      </p:sp>
    </p:spTree>
    <p:extLst>
      <p:ext uri="{BB962C8B-B14F-4D97-AF65-F5344CB8AC3E}">
        <p14:creationId xmlns:p14="http://schemas.microsoft.com/office/powerpoint/2010/main" val="3576404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B4D35D-CAFA-42E3-BCBC-ADF7270ADE3B}" type="datetimeFigureOut">
              <a:rPr lang="uk-UA" smtClean="0"/>
              <a:t>09.04.2024</a:t>
            </a:fld>
            <a:endParaRPr lang="uk-UA"/>
          </a:p>
        </p:txBody>
      </p:sp>
      <p:sp>
        <p:nvSpPr>
          <p:cNvPr id="3" name="Footer Placeholder 2"/>
          <p:cNvSpPr>
            <a:spLocks noGrp="1"/>
          </p:cNvSpPr>
          <p:nvPr>
            <p:ph type="ftr" sz="quarter" idx="11"/>
          </p:nvPr>
        </p:nvSpPr>
        <p:spPr/>
        <p:txBody>
          <a:bodyPr/>
          <a:lstStyle/>
          <a:p>
            <a:endParaRPr lang="uk-UA"/>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CC61811-2BE5-4A05-B9B6-CD97A47E518E}" type="slidenum">
              <a:rPr lang="uk-UA" smtClean="0"/>
              <a:t>‹№›</a:t>
            </a:fld>
            <a:endParaRPr lang="uk-UA"/>
          </a:p>
        </p:txBody>
      </p:sp>
    </p:spTree>
    <p:extLst>
      <p:ext uri="{BB962C8B-B14F-4D97-AF65-F5344CB8AC3E}">
        <p14:creationId xmlns:p14="http://schemas.microsoft.com/office/powerpoint/2010/main" val="2800622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uk-UA" smtClean="0"/>
              <a:t>Зразок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Редагувати стиль зразка тексту</a:t>
            </a:r>
          </a:p>
        </p:txBody>
      </p:sp>
      <p:sp>
        <p:nvSpPr>
          <p:cNvPr id="5" name="Date Placeholder 4"/>
          <p:cNvSpPr>
            <a:spLocks noGrp="1"/>
          </p:cNvSpPr>
          <p:nvPr>
            <p:ph type="dt" sz="half" idx="10"/>
          </p:nvPr>
        </p:nvSpPr>
        <p:spPr/>
        <p:txBody>
          <a:bodyPr/>
          <a:lstStyle/>
          <a:p>
            <a:fld id="{72B4D35D-CAFA-42E3-BCBC-ADF7270ADE3B}" type="datetimeFigureOut">
              <a:rPr lang="uk-UA" smtClean="0"/>
              <a:t>09.04.2024</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CC61811-2BE5-4A05-B9B6-CD97A47E518E}" type="slidenum">
              <a:rPr lang="uk-UA" smtClean="0"/>
              <a:t>‹№›</a:t>
            </a:fld>
            <a:endParaRPr lang="uk-UA"/>
          </a:p>
        </p:txBody>
      </p:sp>
    </p:spTree>
    <p:extLst>
      <p:ext uri="{BB962C8B-B14F-4D97-AF65-F5344CB8AC3E}">
        <p14:creationId xmlns:p14="http://schemas.microsoft.com/office/powerpoint/2010/main" val="1793049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uk-UA" smtClean="0"/>
              <a:t>Зразок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Редагувати стиль зразка тексту</a:t>
            </a:r>
          </a:p>
        </p:txBody>
      </p:sp>
      <p:sp>
        <p:nvSpPr>
          <p:cNvPr id="5" name="Date Placeholder 4"/>
          <p:cNvSpPr>
            <a:spLocks noGrp="1"/>
          </p:cNvSpPr>
          <p:nvPr>
            <p:ph type="dt" sz="half" idx="10"/>
          </p:nvPr>
        </p:nvSpPr>
        <p:spPr/>
        <p:txBody>
          <a:bodyPr/>
          <a:lstStyle/>
          <a:p>
            <a:fld id="{72B4D35D-CAFA-42E3-BCBC-ADF7270ADE3B}" type="datetimeFigureOut">
              <a:rPr lang="uk-UA" smtClean="0"/>
              <a:t>09.04.2024</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CC61811-2BE5-4A05-B9B6-CD97A47E518E}" type="slidenum">
              <a:rPr lang="uk-UA" smtClean="0"/>
              <a:t>‹№›</a:t>
            </a:fld>
            <a:endParaRPr lang="uk-UA"/>
          </a:p>
        </p:txBody>
      </p:sp>
    </p:spTree>
    <p:extLst>
      <p:ext uri="{BB962C8B-B14F-4D97-AF65-F5344CB8AC3E}">
        <p14:creationId xmlns:p14="http://schemas.microsoft.com/office/powerpoint/2010/main" val="483901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uk-UA" smtClean="0"/>
              <a:t>Зразок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2B4D35D-CAFA-42E3-BCBC-ADF7270ADE3B}" type="datetimeFigureOut">
              <a:rPr lang="uk-UA" smtClean="0"/>
              <a:t>09.04.2024</a:t>
            </a:fld>
            <a:endParaRPr lang="uk-UA"/>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uk-UA"/>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CC61811-2BE5-4A05-B9B6-CD97A47E518E}" type="slidenum">
              <a:rPr lang="uk-UA" smtClean="0"/>
              <a:t>‹№›</a:t>
            </a:fld>
            <a:endParaRPr lang="uk-UA"/>
          </a:p>
        </p:txBody>
      </p:sp>
    </p:spTree>
    <p:extLst>
      <p:ext uri="{BB962C8B-B14F-4D97-AF65-F5344CB8AC3E}">
        <p14:creationId xmlns:p14="http://schemas.microsoft.com/office/powerpoint/2010/main" val="3228301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402080"/>
            <a:ext cx="12191999" cy="8311651"/>
          </a:xfrm>
          <a:prstGeom prst="rect">
            <a:avLst/>
          </a:prstGeom>
        </p:spPr>
      </p:pic>
      <p:sp>
        <p:nvSpPr>
          <p:cNvPr id="2" name="Заголовок 1"/>
          <p:cNvSpPr>
            <a:spLocks noGrp="1"/>
          </p:cNvSpPr>
          <p:nvPr>
            <p:ph type="ctrTitle"/>
          </p:nvPr>
        </p:nvSpPr>
        <p:spPr>
          <a:xfrm>
            <a:off x="918755" y="242797"/>
            <a:ext cx="9144000" cy="1925637"/>
          </a:xfrm>
        </p:spPr>
        <p:txBody>
          <a:bodyPr>
            <a:normAutofit fontScale="90000"/>
          </a:bodyPr>
          <a:lstStyle/>
          <a:p>
            <a:r>
              <a:rPr lang="uk-UA" dirty="0" smtClean="0"/>
              <a:t>Туристичний маршрут «Вулицями рідного селища»</a:t>
            </a:r>
            <a:endParaRPr lang="uk-UA" dirty="0"/>
          </a:p>
        </p:txBody>
      </p:sp>
      <p:sp>
        <p:nvSpPr>
          <p:cNvPr id="6" name="Прямокутник 5"/>
          <p:cNvSpPr/>
          <p:nvPr/>
        </p:nvSpPr>
        <p:spPr>
          <a:xfrm>
            <a:off x="5712823" y="2882432"/>
            <a:ext cx="6096000" cy="3139321"/>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r>
              <a:rPr lang="uk-UA" dirty="0"/>
              <a:t>Роботу виконала</a:t>
            </a:r>
          </a:p>
          <a:p>
            <a:r>
              <a:rPr lang="uk-UA" dirty="0"/>
              <a:t>Бик Андріана-Христина Петрівна,</a:t>
            </a:r>
          </a:p>
          <a:p>
            <a:r>
              <a:rPr lang="uk-UA" dirty="0"/>
              <a:t>учениця 9 класу, ЗЗСО І-ІІІ ступенів Сокальського ліцею №</a:t>
            </a:r>
            <a:r>
              <a:rPr lang="uk-UA" dirty="0" smtClean="0"/>
              <a:t>1 імені </a:t>
            </a:r>
            <a:r>
              <a:rPr lang="uk-UA" dirty="0"/>
              <a:t>Олега </a:t>
            </a:r>
            <a:r>
              <a:rPr lang="uk-UA" dirty="0" err="1"/>
              <a:t>Романіва</a:t>
            </a:r>
            <a:endParaRPr lang="uk-UA" dirty="0"/>
          </a:p>
          <a:p>
            <a:r>
              <a:rPr lang="uk-UA" dirty="0"/>
              <a:t>слухачка КЗ «Сокальська МАНУМ </a:t>
            </a:r>
          </a:p>
          <a:p>
            <a:r>
              <a:rPr lang="uk-UA" dirty="0"/>
              <a:t>імені Ігоря </a:t>
            </a:r>
            <a:r>
              <a:rPr lang="uk-UA" dirty="0" err="1"/>
              <a:t>Богачевського</a:t>
            </a:r>
            <a:r>
              <a:rPr lang="uk-UA" dirty="0"/>
              <a:t>»</a:t>
            </a:r>
          </a:p>
          <a:p>
            <a:endParaRPr lang="uk-UA" dirty="0"/>
          </a:p>
          <a:p>
            <a:r>
              <a:rPr lang="uk-UA" dirty="0"/>
              <a:t>Наукові керівники: </a:t>
            </a:r>
          </a:p>
          <a:p>
            <a:r>
              <a:rPr lang="uk-UA" dirty="0" smtClean="0"/>
              <a:t>Бик </a:t>
            </a:r>
            <a:r>
              <a:rPr lang="uk-UA" dirty="0"/>
              <a:t>Мирослава Богданівна, </a:t>
            </a:r>
            <a:r>
              <a:rPr lang="uk-UA" dirty="0" err="1" smtClean="0"/>
              <a:t>Рябова</a:t>
            </a:r>
            <a:r>
              <a:rPr lang="uk-UA" dirty="0" smtClean="0"/>
              <a:t> </a:t>
            </a:r>
            <a:r>
              <a:rPr lang="uk-UA" dirty="0" smtClean="0"/>
              <a:t>Оксана </a:t>
            </a:r>
            <a:r>
              <a:rPr lang="uk-UA" dirty="0" smtClean="0"/>
              <a:t>Миколаївна, вчителі </a:t>
            </a:r>
            <a:endParaRPr lang="uk-UA" dirty="0"/>
          </a:p>
          <a:p>
            <a:r>
              <a:rPr lang="uk-UA" dirty="0"/>
              <a:t>КЗ «Сокальська МАНУМ імені Ігоря </a:t>
            </a:r>
            <a:r>
              <a:rPr lang="uk-UA" dirty="0" err="1"/>
              <a:t>Богачевського</a:t>
            </a:r>
            <a:r>
              <a:rPr lang="uk-UA" dirty="0"/>
              <a:t>», </a:t>
            </a:r>
          </a:p>
        </p:txBody>
      </p:sp>
    </p:spTree>
    <p:extLst>
      <p:ext uri="{BB962C8B-B14F-4D97-AF65-F5344CB8AC3E}">
        <p14:creationId xmlns:p14="http://schemas.microsoft.com/office/powerpoint/2010/main" val="22724994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995680" y="399167"/>
            <a:ext cx="9987280" cy="5617845"/>
          </a:xfrm>
          <a:prstGeom prst="rect">
            <a:avLst/>
          </a:prstGeom>
        </p:spPr>
      </p:pic>
      <p:sp>
        <p:nvSpPr>
          <p:cNvPr id="6" name="TextBox 5"/>
          <p:cNvSpPr txBox="1"/>
          <p:nvPr/>
        </p:nvSpPr>
        <p:spPr>
          <a:xfrm>
            <a:off x="2702560" y="6146800"/>
            <a:ext cx="8910320" cy="461665"/>
          </a:xfrm>
          <a:prstGeom prst="rect">
            <a:avLst/>
          </a:prstGeom>
          <a:noFill/>
        </p:spPr>
        <p:txBody>
          <a:bodyPr wrap="square" rtlCol="0">
            <a:spAutoFit/>
          </a:bodyPr>
          <a:lstStyle/>
          <a:p>
            <a:r>
              <a:rPr lang="uk-UA" sz="2400" dirty="0" smtClean="0">
                <a:latin typeface="Arial" panose="020B0604020202020204" pitchFamily="34" charset="0"/>
                <a:cs typeface="Arial" panose="020B0604020202020204" pitchFamily="34" charset="0"/>
              </a:rPr>
              <a:t>Сучасний стан монастиря </a:t>
            </a:r>
            <a:r>
              <a:rPr lang="uk-UA" sz="2400" dirty="0" err="1" smtClean="0">
                <a:latin typeface="Arial" panose="020B0604020202020204" pitchFamily="34" charset="0"/>
                <a:cs typeface="Arial" panose="020B0604020202020204" pitchFamily="34" charset="0"/>
              </a:rPr>
              <a:t>Бернандинів</a:t>
            </a:r>
            <a:r>
              <a:rPr lang="uk-UA" sz="2400" dirty="0" smtClean="0">
                <a:latin typeface="Arial" panose="020B0604020202020204" pitchFamily="34" charset="0"/>
                <a:cs typeface="Arial" panose="020B0604020202020204" pitchFamily="34" charset="0"/>
              </a:rPr>
              <a:t> </a:t>
            </a:r>
            <a:r>
              <a:rPr lang="uk-UA" dirty="0" smtClean="0"/>
              <a:t>(фото з </a:t>
            </a:r>
            <a:r>
              <a:rPr lang="uk-UA" dirty="0" err="1" smtClean="0"/>
              <a:t>дрона</a:t>
            </a:r>
            <a:r>
              <a:rPr lang="uk-UA" dirty="0" smtClean="0"/>
              <a:t>)</a:t>
            </a:r>
            <a:endParaRPr lang="uk-UA" dirty="0"/>
          </a:p>
        </p:txBody>
      </p:sp>
    </p:spTree>
    <p:extLst>
      <p:ext uri="{BB962C8B-B14F-4D97-AF65-F5344CB8AC3E}">
        <p14:creationId xmlns:p14="http://schemas.microsoft.com/office/powerpoint/2010/main" val="27986855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27361" y="571859"/>
            <a:ext cx="8911687" cy="1280890"/>
          </a:xfrm>
        </p:spPr>
        <p:txBody>
          <a:bodyPr/>
          <a:lstStyle/>
          <a:p>
            <a:pPr algn="ctr"/>
            <a:r>
              <a:rPr lang="uk-UA" dirty="0" smtClean="0">
                <a:latin typeface="Arial Black" panose="020B0A04020102020204" pitchFamily="34" charset="0"/>
              </a:rPr>
              <a:t>ВИСНОВКИ</a:t>
            </a:r>
            <a:endParaRPr lang="uk-UA" dirty="0">
              <a:latin typeface="Arial Black" panose="020B0A04020102020204" pitchFamily="34" charset="0"/>
            </a:endParaRPr>
          </a:p>
        </p:txBody>
      </p:sp>
      <p:sp>
        <p:nvSpPr>
          <p:cNvPr id="3" name="Місце для вмісту 2"/>
          <p:cNvSpPr>
            <a:spLocks noGrp="1"/>
          </p:cNvSpPr>
          <p:nvPr>
            <p:ph idx="1"/>
          </p:nvPr>
        </p:nvSpPr>
        <p:spPr>
          <a:xfrm>
            <a:off x="1927361" y="1663337"/>
            <a:ext cx="8915400" cy="3777622"/>
          </a:xfrm>
        </p:spPr>
        <p:txBody>
          <a:bodyPr>
            <a:normAutofit/>
          </a:bodyPr>
          <a:lstStyle/>
          <a:p>
            <a:r>
              <a:rPr lang="ru-RU" sz="2400" dirty="0" err="1"/>
              <a:t>Розвиток</a:t>
            </a:r>
            <a:r>
              <a:rPr lang="ru-RU" sz="2400" dirty="0"/>
              <a:t> туризму на </a:t>
            </a:r>
            <a:r>
              <a:rPr lang="ru-RU" sz="2400" dirty="0" err="1"/>
              <a:t>території</a:t>
            </a:r>
            <a:r>
              <a:rPr lang="ru-RU" sz="2400" dirty="0"/>
              <a:t> селища </a:t>
            </a:r>
            <a:r>
              <a:rPr lang="ru-RU" sz="2400" dirty="0" err="1"/>
              <a:t>Жвирка</a:t>
            </a:r>
            <a:r>
              <a:rPr lang="ru-RU" sz="2400" dirty="0"/>
              <a:t> не </a:t>
            </a:r>
            <a:r>
              <a:rPr lang="ru-RU" sz="2400" dirty="0" err="1"/>
              <a:t>лише</a:t>
            </a:r>
            <a:r>
              <a:rPr lang="ru-RU" sz="2400" dirty="0"/>
              <a:t> </a:t>
            </a:r>
            <a:r>
              <a:rPr lang="ru-RU" sz="2400" dirty="0" err="1"/>
              <a:t>можливий</a:t>
            </a:r>
            <a:r>
              <a:rPr lang="ru-RU" sz="2400" dirty="0"/>
              <a:t>, але й </a:t>
            </a:r>
            <a:r>
              <a:rPr lang="ru-RU" sz="2400" dirty="0" err="1"/>
              <a:t>може</a:t>
            </a:r>
            <a:r>
              <a:rPr lang="ru-RU" sz="2400" dirty="0"/>
              <a:t> бути </a:t>
            </a:r>
            <a:r>
              <a:rPr lang="ru-RU" sz="2400" dirty="0" err="1"/>
              <a:t>досить</a:t>
            </a:r>
            <a:r>
              <a:rPr lang="ru-RU" sz="2400" dirty="0"/>
              <a:t> </a:t>
            </a:r>
            <a:r>
              <a:rPr lang="ru-RU" sz="2400" dirty="0" err="1"/>
              <a:t>успішним</a:t>
            </a:r>
            <a:r>
              <a:rPr lang="ru-RU" sz="2400" dirty="0"/>
              <a:t> через </a:t>
            </a:r>
            <a:r>
              <a:rPr lang="ru-RU" sz="2400" dirty="0" err="1"/>
              <a:t>вдале</a:t>
            </a:r>
            <a:r>
              <a:rPr lang="ru-RU" sz="2400" dirty="0"/>
              <a:t> </a:t>
            </a:r>
            <a:r>
              <a:rPr lang="ru-RU" sz="2400" dirty="0" err="1"/>
              <a:t>географічне</a:t>
            </a:r>
            <a:r>
              <a:rPr lang="ru-RU" sz="2400" dirty="0"/>
              <a:t> </a:t>
            </a:r>
            <a:r>
              <a:rPr lang="ru-RU" sz="2400" dirty="0" err="1"/>
              <a:t>розташування</a:t>
            </a:r>
            <a:r>
              <a:rPr lang="ru-RU" sz="2400" dirty="0"/>
              <a:t>, </a:t>
            </a:r>
            <a:r>
              <a:rPr lang="ru-RU" sz="2400" dirty="0" err="1"/>
              <a:t>наявність</a:t>
            </a:r>
            <a:r>
              <a:rPr lang="ru-RU" sz="2400" dirty="0"/>
              <a:t>   </a:t>
            </a:r>
            <a:r>
              <a:rPr lang="ru-RU" sz="2400" dirty="0" err="1"/>
              <a:t>історичних</a:t>
            </a:r>
            <a:r>
              <a:rPr lang="ru-RU" sz="2400" dirty="0"/>
              <a:t>, </a:t>
            </a:r>
            <a:r>
              <a:rPr lang="ru-RU" sz="2400" dirty="0" err="1"/>
              <a:t>культурних</a:t>
            </a:r>
            <a:r>
              <a:rPr lang="ru-RU" sz="2400" dirty="0"/>
              <a:t>, </a:t>
            </a:r>
            <a:r>
              <a:rPr lang="ru-RU" sz="2400" dirty="0" err="1"/>
              <a:t>природніх</a:t>
            </a:r>
            <a:r>
              <a:rPr lang="ru-RU" sz="2400" dirty="0"/>
              <a:t> </a:t>
            </a:r>
            <a:r>
              <a:rPr lang="ru-RU" sz="2400" dirty="0" err="1"/>
              <a:t>об’єктів</a:t>
            </a:r>
            <a:r>
              <a:rPr lang="ru-RU" sz="2400" dirty="0"/>
              <a:t>. </a:t>
            </a:r>
            <a:r>
              <a:rPr lang="ru-RU" sz="2400" dirty="0" err="1"/>
              <a:t>Цей</a:t>
            </a:r>
            <a:r>
              <a:rPr lang="ru-RU" sz="2400" dirty="0"/>
              <a:t> </a:t>
            </a:r>
            <a:r>
              <a:rPr lang="ru-RU" sz="2400" dirty="0" err="1"/>
              <a:t>туристичний</a:t>
            </a:r>
            <a:r>
              <a:rPr lang="ru-RU" sz="2400" dirty="0"/>
              <a:t> маршрут </a:t>
            </a:r>
            <a:r>
              <a:rPr lang="ru-RU" sz="2400" dirty="0" err="1"/>
              <a:t>може</a:t>
            </a:r>
            <a:r>
              <a:rPr lang="ru-RU" sz="2400" dirty="0"/>
              <a:t> бути початковою точкою в </a:t>
            </a:r>
            <a:r>
              <a:rPr lang="ru-RU" sz="2400" dirty="0" err="1"/>
              <a:t>системі</a:t>
            </a:r>
            <a:r>
              <a:rPr lang="ru-RU" sz="2400" dirty="0"/>
              <a:t> </a:t>
            </a:r>
            <a:r>
              <a:rPr lang="ru-RU" sz="2400" dirty="0" err="1"/>
              <a:t>маршрутів</a:t>
            </a:r>
            <a:r>
              <a:rPr lang="ru-RU" sz="2400" dirty="0"/>
              <a:t> </a:t>
            </a:r>
            <a:r>
              <a:rPr lang="ru-RU" sz="2400" dirty="0" err="1"/>
              <a:t>міста</a:t>
            </a:r>
            <a:r>
              <a:rPr lang="ru-RU" sz="2400" dirty="0"/>
              <a:t> Сокаля.</a:t>
            </a:r>
            <a:endParaRPr lang="uk-UA" sz="2400" dirty="0"/>
          </a:p>
        </p:txBody>
      </p:sp>
      <p:pic>
        <p:nvPicPr>
          <p:cNvPr id="4" name="Рисунок 3"/>
          <p:cNvPicPr>
            <a:picLocks noChangeAspect="1"/>
          </p:cNvPicPr>
          <p:nvPr/>
        </p:nvPicPr>
        <p:blipFill>
          <a:blip r:embed="rId2"/>
          <a:stretch>
            <a:fillRect/>
          </a:stretch>
        </p:blipFill>
        <p:spPr>
          <a:xfrm>
            <a:off x="4606290" y="4422866"/>
            <a:ext cx="2857500" cy="1600200"/>
          </a:xfrm>
          <a:prstGeom prst="rect">
            <a:avLst/>
          </a:prstGeom>
        </p:spPr>
      </p:pic>
      <p:pic>
        <p:nvPicPr>
          <p:cNvPr id="5" name="Рисунок 4"/>
          <p:cNvPicPr>
            <a:picLocks noChangeAspect="1"/>
          </p:cNvPicPr>
          <p:nvPr/>
        </p:nvPicPr>
        <p:blipFill>
          <a:blip r:embed="rId3"/>
          <a:stretch>
            <a:fillRect/>
          </a:stretch>
        </p:blipFill>
        <p:spPr>
          <a:xfrm>
            <a:off x="9428344" y="4118066"/>
            <a:ext cx="1428750" cy="1905000"/>
          </a:xfrm>
          <a:prstGeom prst="rect">
            <a:avLst/>
          </a:prstGeom>
        </p:spPr>
      </p:pic>
      <p:pic>
        <p:nvPicPr>
          <p:cNvPr id="6" name="Рисунок 5"/>
          <p:cNvPicPr>
            <a:picLocks noChangeAspect="1"/>
          </p:cNvPicPr>
          <p:nvPr/>
        </p:nvPicPr>
        <p:blipFill>
          <a:blip r:embed="rId4"/>
          <a:stretch>
            <a:fillRect/>
          </a:stretch>
        </p:blipFill>
        <p:spPr>
          <a:xfrm>
            <a:off x="1126535" y="4309855"/>
            <a:ext cx="2287225" cy="1713211"/>
          </a:xfrm>
          <a:prstGeom prst="rect">
            <a:avLst/>
          </a:prstGeom>
        </p:spPr>
      </p:pic>
    </p:spTree>
    <p:extLst>
      <p:ext uri="{BB962C8B-B14F-4D97-AF65-F5344CB8AC3E}">
        <p14:creationId xmlns:p14="http://schemas.microsoft.com/office/powerpoint/2010/main" val="1195929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СПИСОК ВИКОРИСТАНОЇ ЛІТЕРАТУРИ</a:t>
            </a:r>
            <a:endParaRPr lang="uk-UA" dirty="0"/>
          </a:p>
        </p:txBody>
      </p:sp>
      <p:sp>
        <p:nvSpPr>
          <p:cNvPr id="3" name="Місце для вмісту 2"/>
          <p:cNvSpPr>
            <a:spLocks noGrp="1"/>
          </p:cNvSpPr>
          <p:nvPr>
            <p:ph idx="1"/>
          </p:nvPr>
        </p:nvSpPr>
        <p:spPr/>
        <p:txBody>
          <a:bodyPr/>
          <a:lstStyle/>
          <a:p>
            <a:r>
              <a:rPr lang="uk-UA"/>
              <a:t>1.	</a:t>
            </a:r>
            <a:r>
              <a:rPr lang="uk-UA" dirty="0"/>
              <a:t>Ансамбль монастиря Бернардинів. </a:t>
            </a:r>
            <a:r>
              <a:rPr lang="en-US"/>
              <a:t>URL: http://mapa.sokal.lviv.ua/?page=post&amp;id=24</a:t>
            </a:r>
          </a:p>
          <a:p>
            <a:r>
              <a:rPr lang="en-US" dirty="0"/>
              <a:t>2.	</a:t>
            </a:r>
            <a:r>
              <a:rPr lang="uk-UA"/>
              <a:t>Історія шкільництва на Жвирці. </a:t>
            </a:r>
            <a:r>
              <a:rPr lang="en-US"/>
              <a:t>URL: https://docplayer.net/66062986-Istoriya-shkilnictva-na-zhvirci.html</a:t>
            </a:r>
          </a:p>
          <a:p>
            <a:r>
              <a:rPr lang="en-US" dirty="0"/>
              <a:t>3.	</a:t>
            </a:r>
            <a:r>
              <a:rPr lang="uk-UA"/>
              <a:t>Сокаль і прибужжя: історико-краєзнавчий нарис / І. </a:t>
            </a:r>
            <a:r>
              <a:rPr lang="uk-UA" dirty="0"/>
              <a:t>В. </a:t>
            </a:r>
            <a:r>
              <a:rPr lang="uk-UA" dirty="0" err="1"/>
              <a:t>Вашків</a:t>
            </a:r>
            <a:r>
              <a:rPr lang="uk-UA" dirty="0"/>
              <a:t>, Львів, Каменяр, 2000, с. 259 </a:t>
            </a:r>
          </a:p>
          <a:p>
            <a:r>
              <a:rPr lang="uk-UA" dirty="0"/>
              <a:t>4.	</a:t>
            </a:r>
            <a:r>
              <a:rPr lang="uk-UA" dirty="0" err="1"/>
              <a:t>Стасюк</a:t>
            </a:r>
            <a:r>
              <a:rPr lang="uk-UA" dirty="0"/>
              <a:t> </a:t>
            </a:r>
            <a:r>
              <a:rPr lang="uk-UA" dirty="0" err="1"/>
              <a:t>І.І.Сокальщина</a:t>
            </a:r>
            <a:r>
              <a:rPr lang="uk-UA" dirty="0"/>
              <a:t>. Природа і господарство.-</a:t>
            </a:r>
            <a:r>
              <a:rPr lang="uk-UA" dirty="0" err="1"/>
              <a:t>Львів.ВТНЛ</a:t>
            </a:r>
            <a:r>
              <a:rPr lang="uk-UA" dirty="0"/>
              <a:t>.- 1999.-52с.</a:t>
            </a:r>
          </a:p>
          <a:p>
            <a:r>
              <a:rPr lang="uk-UA" dirty="0"/>
              <a:t>5.	Трагедія костелу бернардинів над Західним Бугом. </a:t>
            </a:r>
            <a:r>
              <a:rPr lang="en-US"/>
              <a:t>URL: https://photo-lviv.in.ua/</a:t>
            </a:r>
          </a:p>
          <a:p>
            <a:endParaRPr lang="en-US" dirty="0"/>
          </a:p>
          <a:p>
            <a:endParaRPr lang="uk-UA" dirty="0"/>
          </a:p>
        </p:txBody>
      </p:sp>
    </p:spTree>
    <p:extLst>
      <p:ext uri="{BB962C8B-B14F-4D97-AF65-F5344CB8AC3E}">
        <p14:creationId xmlns:p14="http://schemas.microsoft.com/office/powerpoint/2010/main" val="1548205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p:cNvSpPr/>
          <p:nvPr/>
        </p:nvSpPr>
        <p:spPr>
          <a:xfrm>
            <a:off x="3390588" y="2571095"/>
            <a:ext cx="5593711" cy="923330"/>
          </a:xfrm>
          <a:prstGeom prst="rect">
            <a:avLst/>
          </a:prstGeom>
          <a:noFill/>
        </p:spPr>
        <p:txBody>
          <a:bodyPr wrap="none" lIns="91440" tIns="45720" rIns="91440" bIns="45720">
            <a:spAutoFit/>
          </a:bodyPr>
          <a:lstStyle/>
          <a:p>
            <a:pPr algn="ctr"/>
            <a:r>
              <a:rPr lang="uk-UA"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ДЯКУЮ ЗА УВАГУ!</a:t>
            </a:r>
            <a:endParaRPr lang="uk-UA"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3722307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кутник 4"/>
          <p:cNvSpPr/>
          <p:nvPr/>
        </p:nvSpPr>
        <p:spPr>
          <a:xfrm>
            <a:off x="2542903" y="781483"/>
            <a:ext cx="8926286" cy="1969770"/>
          </a:xfrm>
          <a:prstGeom prst="rect">
            <a:avLst/>
          </a:prstGeom>
        </p:spPr>
        <p:txBody>
          <a:bodyPr wrap="square">
            <a:spAutoFit/>
          </a:bodyPr>
          <a:lstStyle/>
          <a:p>
            <a:r>
              <a:rPr lang="ru-RU" sz="3200" b="1" dirty="0" err="1"/>
              <a:t>Актуальність</a:t>
            </a:r>
            <a:r>
              <a:rPr lang="ru-RU" sz="3200" b="1" dirty="0"/>
              <a:t>. </a:t>
            </a:r>
            <a:r>
              <a:rPr lang="ru-RU" dirty="0"/>
              <a:t>Туризм – </a:t>
            </a:r>
            <a:r>
              <a:rPr lang="ru-RU" dirty="0" err="1"/>
              <a:t>це</a:t>
            </a:r>
            <a:r>
              <a:rPr lang="ru-RU" dirty="0"/>
              <a:t> не </a:t>
            </a:r>
            <a:r>
              <a:rPr lang="ru-RU" dirty="0" err="1"/>
              <a:t>тільки</a:t>
            </a:r>
            <a:r>
              <a:rPr lang="ru-RU" dirty="0"/>
              <a:t> </a:t>
            </a:r>
            <a:r>
              <a:rPr lang="ru-RU" dirty="0" err="1"/>
              <a:t>поповнення</a:t>
            </a:r>
            <a:r>
              <a:rPr lang="ru-RU" dirty="0"/>
              <a:t> бюджету </a:t>
            </a:r>
            <a:r>
              <a:rPr lang="ru-RU" dirty="0" err="1"/>
              <a:t>громади</a:t>
            </a:r>
            <a:r>
              <a:rPr lang="ru-RU" dirty="0"/>
              <a:t>, але і </a:t>
            </a:r>
            <a:r>
              <a:rPr lang="ru-RU" dirty="0" err="1"/>
              <a:t>враження</a:t>
            </a:r>
            <a:r>
              <a:rPr lang="ru-RU" dirty="0"/>
              <a:t>, </a:t>
            </a:r>
            <a:r>
              <a:rPr lang="ru-RU" dirty="0" err="1"/>
              <a:t>що</a:t>
            </a:r>
            <a:r>
              <a:rPr lang="ru-RU" dirty="0"/>
              <a:t> </a:t>
            </a:r>
            <a:r>
              <a:rPr lang="ru-RU" dirty="0" err="1" smtClean="0"/>
              <a:t>отримують</a:t>
            </a:r>
            <a:r>
              <a:rPr lang="ru-RU" dirty="0" smtClean="0"/>
              <a:t> </a:t>
            </a:r>
            <a:r>
              <a:rPr lang="ru-RU" dirty="0"/>
              <a:t>люди. </a:t>
            </a:r>
            <a:r>
              <a:rPr lang="ru-RU" dirty="0" err="1"/>
              <a:t>Розвиток</a:t>
            </a:r>
            <a:r>
              <a:rPr lang="ru-RU" dirty="0"/>
              <a:t> туризму в </a:t>
            </a:r>
            <a:r>
              <a:rPr lang="ru-RU" dirty="0" err="1"/>
              <a:t>об’єднаних</a:t>
            </a:r>
            <a:r>
              <a:rPr lang="ru-RU" dirty="0"/>
              <a:t> </a:t>
            </a:r>
            <a:r>
              <a:rPr lang="ru-RU" dirty="0" err="1"/>
              <a:t>територіальних</a:t>
            </a:r>
            <a:r>
              <a:rPr lang="ru-RU" dirty="0"/>
              <a:t> громадах </a:t>
            </a:r>
            <a:r>
              <a:rPr lang="ru-RU" dirty="0" err="1"/>
              <a:t>має</a:t>
            </a:r>
            <a:r>
              <a:rPr lang="ru-RU" dirty="0"/>
              <a:t> </a:t>
            </a:r>
            <a:r>
              <a:rPr lang="ru-RU" dirty="0" err="1"/>
              <a:t>стратегічне</a:t>
            </a:r>
            <a:r>
              <a:rPr lang="ru-RU" dirty="0"/>
              <a:t> </a:t>
            </a:r>
            <a:r>
              <a:rPr lang="ru-RU" dirty="0" err="1"/>
              <a:t>значення</a:t>
            </a:r>
            <a:r>
              <a:rPr lang="ru-RU" dirty="0"/>
              <a:t> для </a:t>
            </a:r>
            <a:r>
              <a:rPr lang="ru-RU" dirty="0" err="1"/>
              <a:t>становлення</a:t>
            </a:r>
            <a:r>
              <a:rPr lang="ru-RU" dirty="0"/>
              <a:t> </a:t>
            </a:r>
            <a:r>
              <a:rPr lang="ru-RU" dirty="0" err="1"/>
              <a:t>економіки</a:t>
            </a:r>
            <a:r>
              <a:rPr lang="ru-RU" dirty="0"/>
              <a:t>. </a:t>
            </a:r>
            <a:r>
              <a:rPr lang="ru-RU" dirty="0" err="1"/>
              <a:t>Актуальним</a:t>
            </a:r>
            <a:r>
              <a:rPr lang="ru-RU" dirty="0"/>
              <a:t> </a:t>
            </a:r>
            <a:r>
              <a:rPr lang="ru-RU" dirty="0" err="1"/>
              <a:t>питанням</a:t>
            </a:r>
            <a:r>
              <a:rPr lang="ru-RU" dirty="0"/>
              <a:t> є </a:t>
            </a:r>
            <a:r>
              <a:rPr lang="ru-RU" dirty="0" err="1"/>
              <a:t>дослідження</a:t>
            </a:r>
            <a:r>
              <a:rPr lang="ru-RU" dirty="0"/>
              <a:t> </a:t>
            </a:r>
            <a:r>
              <a:rPr lang="ru-RU" dirty="0" err="1"/>
              <a:t>сучасного</a:t>
            </a:r>
            <a:r>
              <a:rPr lang="ru-RU" dirty="0"/>
              <a:t> стану </a:t>
            </a:r>
            <a:r>
              <a:rPr lang="ru-RU" dirty="0" err="1"/>
              <a:t>функціонування</a:t>
            </a:r>
            <a:r>
              <a:rPr lang="ru-RU" dirty="0"/>
              <a:t> </a:t>
            </a:r>
            <a:r>
              <a:rPr lang="ru-RU" dirty="0" err="1"/>
              <a:t>туристичної</a:t>
            </a:r>
            <a:r>
              <a:rPr lang="ru-RU" dirty="0"/>
              <a:t> </a:t>
            </a:r>
            <a:r>
              <a:rPr lang="ru-RU" dirty="0" err="1"/>
              <a:t>інфраструктури</a:t>
            </a:r>
            <a:r>
              <a:rPr lang="ru-RU" dirty="0"/>
              <a:t> в </a:t>
            </a:r>
            <a:r>
              <a:rPr lang="ru-RU" dirty="0" err="1"/>
              <a:t>регіoнальних</a:t>
            </a:r>
            <a:r>
              <a:rPr lang="ru-RU" dirty="0"/>
              <a:t> </a:t>
            </a:r>
            <a:r>
              <a:rPr lang="ru-RU" dirty="0" err="1"/>
              <a:t>господарських</a:t>
            </a:r>
            <a:r>
              <a:rPr lang="ru-RU" dirty="0"/>
              <a:t> </a:t>
            </a:r>
            <a:r>
              <a:rPr lang="ru-RU" dirty="0" smtClean="0"/>
              <a:t>системах.</a:t>
            </a:r>
            <a:endParaRPr lang="uk-UA" dirty="0"/>
          </a:p>
        </p:txBody>
      </p:sp>
      <p:sp>
        <p:nvSpPr>
          <p:cNvPr id="6" name="Прямокутник 5"/>
          <p:cNvSpPr/>
          <p:nvPr/>
        </p:nvSpPr>
        <p:spPr>
          <a:xfrm>
            <a:off x="2403564" y="2906375"/>
            <a:ext cx="9387841" cy="830997"/>
          </a:xfrm>
          <a:prstGeom prst="rect">
            <a:avLst/>
          </a:prstGeom>
        </p:spPr>
        <p:txBody>
          <a:bodyPr wrap="square">
            <a:spAutoFit/>
          </a:bodyPr>
          <a:lstStyle/>
          <a:p>
            <a:r>
              <a:rPr lang="ru-RU" sz="2400" b="1" dirty="0" err="1"/>
              <a:t>Об’єкт</a:t>
            </a:r>
            <a:r>
              <a:rPr lang="ru-RU" sz="2400" b="1" dirty="0"/>
              <a:t> </a:t>
            </a:r>
            <a:r>
              <a:rPr lang="ru-RU" sz="2400" b="1" dirty="0" err="1"/>
              <a:t>дослідження</a:t>
            </a:r>
            <a:r>
              <a:rPr lang="ru-RU" sz="2400" b="1" dirty="0"/>
              <a:t>: </a:t>
            </a:r>
            <a:r>
              <a:rPr lang="ru-RU" dirty="0" err="1"/>
              <a:t>рідний</a:t>
            </a:r>
            <a:r>
              <a:rPr lang="ru-RU" dirty="0"/>
              <a:t> край.</a:t>
            </a:r>
          </a:p>
          <a:p>
            <a:r>
              <a:rPr lang="ru-RU" sz="2400" b="1" dirty="0"/>
              <a:t>Предмет </a:t>
            </a:r>
            <a:r>
              <a:rPr lang="ru-RU" sz="2400" b="1" dirty="0" err="1"/>
              <a:t>дослідження</a:t>
            </a:r>
            <a:r>
              <a:rPr lang="ru-RU" sz="2400" b="1" dirty="0"/>
              <a:t>: </a:t>
            </a:r>
            <a:r>
              <a:rPr lang="ru-RU" dirty="0" err="1"/>
              <a:t>історико-культурний</a:t>
            </a:r>
            <a:r>
              <a:rPr lang="ru-RU" dirty="0"/>
              <a:t> </a:t>
            </a:r>
            <a:r>
              <a:rPr lang="ru-RU" dirty="0" err="1"/>
              <a:t>потенціал</a:t>
            </a:r>
            <a:r>
              <a:rPr lang="ru-RU" dirty="0"/>
              <a:t> </a:t>
            </a:r>
            <a:r>
              <a:rPr lang="ru-RU" dirty="0" err="1"/>
              <a:t>смт</a:t>
            </a:r>
            <a:r>
              <a:rPr lang="ru-RU" dirty="0"/>
              <a:t>. </a:t>
            </a:r>
            <a:r>
              <a:rPr lang="ru-RU" dirty="0" err="1"/>
              <a:t>Жвирка</a:t>
            </a:r>
            <a:r>
              <a:rPr lang="ru-RU" dirty="0"/>
              <a:t>.</a:t>
            </a:r>
          </a:p>
        </p:txBody>
      </p:sp>
      <p:sp>
        <p:nvSpPr>
          <p:cNvPr id="7" name="Прямокутник 6"/>
          <p:cNvSpPr/>
          <p:nvPr/>
        </p:nvSpPr>
        <p:spPr>
          <a:xfrm>
            <a:off x="2333897" y="4151702"/>
            <a:ext cx="9344298" cy="738664"/>
          </a:xfrm>
          <a:prstGeom prst="rect">
            <a:avLst/>
          </a:prstGeom>
        </p:spPr>
        <p:txBody>
          <a:bodyPr wrap="square">
            <a:spAutoFit/>
          </a:bodyPr>
          <a:lstStyle/>
          <a:p>
            <a:r>
              <a:rPr lang="uk-UA" sz="2400" b="1" dirty="0"/>
              <a:t>Мета </a:t>
            </a:r>
            <a:r>
              <a:rPr lang="uk-UA" dirty="0" smtClean="0"/>
              <a:t> </a:t>
            </a:r>
            <a:r>
              <a:rPr lang="uk-UA" dirty="0"/>
              <a:t>роботи полягає </a:t>
            </a:r>
            <a:r>
              <a:rPr lang="uk-UA" dirty="0" smtClean="0"/>
              <a:t>в дослідженні </a:t>
            </a:r>
            <a:r>
              <a:rPr lang="uk-UA" dirty="0"/>
              <a:t>і оцінці перспектив розвитку туризму в межах </a:t>
            </a:r>
            <a:r>
              <a:rPr lang="uk-UA" dirty="0" err="1" smtClean="0"/>
              <a:t>смт.Жвирка</a:t>
            </a:r>
            <a:r>
              <a:rPr lang="uk-UA" dirty="0"/>
              <a:t> </a:t>
            </a:r>
            <a:r>
              <a:rPr lang="uk-UA" dirty="0" smtClean="0"/>
              <a:t>та </a:t>
            </a:r>
            <a:r>
              <a:rPr lang="uk-UA" dirty="0"/>
              <a:t>в розробці туристичного </a:t>
            </a:r>
            <a:r>
              <a:rPr lang="uk-UA" dirty="0" smtClean="0"/>
              <a:t>маршруту. </a:t>
            </a:r>
            <a:endParaRPr lang="uk-UA" dirty="0"/>
          </a:p>
        </p:txBody>
      </p:sp>
    </p:spTree>
    <p:extLst>
      <p:ext uri="{BB962C8B-B14F-4D97-AF65-F5344CB8AC3E}">
        <p14:creationId xmlns:p14="http://schemas.microsoft.com/office/powerpoint/2010/main" val="3303778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кутник 4"/>
          <p:cNvSpPr/>
          <p:nvPr/>
        </p:nvSpPr>
        <p:spPr>
          <a:xfrm>
            <a:off x="1578708" y="291881"/>
            <a:ext cx="10435492" cy="830997"/>
          </a:xfrm>
          <a:prstGeom prst="rect">
            <a:avLst/>
          </a:prstGeom>
        </p:spPr>
        <p:txBody>
          <a:bodyPr wrap="square">
            <a:spAutoFit/>
          </a:bodyPr>
          <a:lstStyle/>
          <a:p>
            <a:r>
              <a:rPr lang="ru-RU" sz="2400" b="1" dirty="0" smtClean="0">
                <a:latin typeface="Arial" panose="020B0604020202020204" pitchFamily="34" charset="0"/>
                <a:cs typeface="Arial" panose="020B0604020202020204" pitchFamily="34" charset="0"/>
              </a:rPr>
              <a:t>ЖВИРКА</a:t>
            </a:r>
            <a:r>
              <a:rPr lang="ru-RU" sz="2400" dirty="0" smtClean="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 </a:t>
            </a:r>
            <a:r>
              <a:rPr lang="ru-RU" sz="2400" dirty="0" smtClean="0">
                <a:latin typeface="Arial" panose="020B0604020202020204" pitchFamily="34" charset="0"/>
                <a:cs typeface="Arial" panose="020B0604020202020204" pitchFamily="34" charset="0"/>
              </a:rPr>
              <a:t>селище </a:t>
            </a:r>
            <a:r>
              <a:rPr lang="ru-RU" sz="2400" dirty="0" err="1" smtClean="0">
                <a:latin typeface="Arial" panose="020B0604020202020204" pitchFamily="34" charset="0"/>
                <a:cs typeface="Arial" panose="020B0604020202020204" pitchFamily="34" charset="0"/>
              </a:rPr>
              <a:t>міського</a:t>
            </a:r>
            <a:r>
              <a:rPr lang="ru-RU" sz="2400" dirty="0" smtClean="0">
                <a:latin typeface="Arial" panose="020B0604020202020204" pitchFamily="34" charset="0"/>
                <a:cs typeface="Arial" panose="020B0604020202020204" pitchFamily="34" charset="0"/>
              </a:rPr>
              <a:t> типу, </a:t>
            </a:r>
            <a:r>
              <a:rPr lang="ru-RU" sz="2400" dirty="0" err="1" smtClean="0">
                <a:latin typeface="Arial" panose="020B0604020202020204" pitchFamily="34" charset="0"/>
                <a:cs typeface="Arial" panose="020B0604020202020204" pitchFamily="34" charset="0"/>
              </a:rPr>
              <a:t>розташоване</a:t>
            </a:r>
            <a:r>
              <a:rPr lang="ru-RU" sz="2400" dirty="0" smtClean="0">
                <a:latin typeface="Arial" panose="020B0604020202020204" pitchFamily="34" charset="0"/>
                <a:cs typeface="Arial" panose="020B0604020202020204" pitchFamily="34" charset="0"/>
              </a:rPr>
              <a:t> на </a:t>
            </a:r>
            <a:r>
              <a:rPr lang="ru-RU" sz="2400" dirty="0" err="1" smtClean="0">
                <a:latin typeface="Arial" panose="020B0604020202020204" pitchFamily="34" charset="0"/>
                <a:cs typeface="Arial" panose="020B0604020202020204" pitchFamily="34" charset="0"/>
              </a:rPr>
              <a:t>лівому</a:t>
            </a:r>
            <a:r>
              <a:rPr lang="ru-RU" sz="2400" dirty="0" smtClean="0">
                <a:latin typeface="Arial" panose="020B0604020202020204" pitchFamily="34" charset="0"/>
                <a:cs typeface="Arial" panose="020B0604020202020204" pitchFamily="34" charset="0"/>
              </a:rPr>
              <a:t> </a:t>
            </a:r>
            <a:r>
              <a:rPr lang="ru-RU" sz="2400" dirty="0" err="1" smtClean="0">
                <a:latin typeface="Arial" panose="020B0604020202020204" pitchFamily="34" charset="0"/>
                <a:cs typeface="Arial" panose="020B0604020202020204" pitchFamily="34" charset="0"/>
              </a:rPr>
              <a:t>березі</a:t>
            </a:r>
            <a:r>
              <a:rPr lang="ru-RU" sz="2400" dirty="0" smtClean="0">
                <a:latin typeface="Arial" panose="020B0604020202020204" pitchFamily="34" charset="0"/>
                <a:cs typeface="Arial" panose="020B0604020202020204" pitchFamily="34" charset="0"/>
              </a:rPr>
              <a:t> </a:t>
            </a:r>
            <a:r>
              <a:rPr lang="ru-RU" sz="2400" dirty="0" err="1" smtClean="0">
                <a:latin typeface="Arial" panose="020B0604020202020204" pitchFamily="34" charset="0"/>
                <a:cs typeface="Arial" panose="020B0604020202020204" pitchFamily="34" charset="0"/>
              </a:rPr>
              <a:t>Західного</a:t>
            </a:r>
            <a:r>
              <a:rPr lang="ru-RU" sz="2400" dirty="0" smtClean="0">
                <a:latin typeface="Arial" panose="020B0604020202020204" pitchFamily="34" charset="0"/>
                <a:cs typeface="Arial" panose="020B0604020202020204" pitchFamily="34" charset="0"/>
              </a:rPr>
              <a:t> Буг</a:t>
            </a:r>
            <a:r>
              <a:rPr lang="uk-UA" sz="2400" dirty="0">
                <a:latin typeface="Arial" panose="020B0604020202020204" pitchFamily="34" charset="0"/>
                <a:cs typeface="Arial" panose="020B0604020202020204" pitchFamily="34" charset="0"/>
              </a:rPr>
              <a:t>у</a:t>
            </a:r>
          </a:p>
        </p:txBody>
      </p:sp>
      <p:sp>
        <p:nvSpPr>
          <p:cNvPr id="6" name="Прямокутник 5"/>
          <p:cNvSpPr/>
          <p:nvPr/>
        </p:nvSpPr>
        <p:spPr>
          <a:xfrm>
            <a:off x="7533684" y="1175045"/>
            <a:ext cx="4466727" cy="4524315"/>
          </a:xfrm>
          <a:prstGeom prst="rect">
            <a:avLst/>
          </a:prstGeom>
        </p:spPr>
        <p:txBody>
          <a:bodyPr wrap="square">
            <a:spAutoFit/>
          </a:bodyPr>
          <a:lstStyle/>
          <a:p>
            <a:r>
              <a:rPr lang="uk-UA" sz="2400" dirty="0" err="1" smtClean="0">
                <a:latin typeface="Arial" panose="020B0604020202020204" pitchFamily="34" charset="0"/>
                <a:cs typeface="Arial" panose="020B0604020202020204" pitchFamily="34" charset="0"/>
              </a:rPr>
              <a:t>Жвирка</a:t>
            </a:r>
            <a:r>
              <a:rPr lang="uk-UA" sz="2400" dirty="0" smtClean="0">
                <a:latin typeface="Arial" panose="020B0604020202020204" pitchFamily="34" charset="0"/>
                <a:cs typeface="Arial" panose="020B0604020202020204" pitchFamily="34" charset="0"/>
              </a:rPr>
              <a:t> виникла в 1884 році у зв’язку з будівництвом залізниці </a:t>
            </a:r>
            <a:r>
              <a:rPr lang="uk-UA" sz="2400" dirty="0" err="1" smtClean="0">
                <a:latin typeface="Arial" panose="020B0604020202020204" pitchFamily="34" charset="0"/>
                <a:cs typeface="Arial" panose="020B0604020202020204" pitchFamily="34" charset="0"/>
              </a:rPr>
              <a:t>Сокаль</a:t>
            </a:r>
            <a:r>
              <a:rPr lang="uk-UA" sz="2400" dirty="0" smtClean="0">
                <a:latin typeface="Arial" panose="020B0604020202020204" pitchFamily="34" charset="0"/>
                <a:cs typeface="Arial" panose="020B0604020202020204" pitchFamily="34" charset="0"/>
              </a:rPr>
              <a:t>—Рава-Руська— Ярослав, як поселення залізничних робітників. Поселення вважалося передмістям </a:t>
            </a:r>
            <a:r>
              <a:rPr lang="uk-UA" sz="2400" dirty="0" err="1" smtClean="0">
                <a:latin typeface="Arial" panose="020B0604020202020204" pitchFamily="34" charset="0"/>
                <a:cs typeface="Arial" panose="020B0604020202020204" pitchFamily="34" charset="0"/>
              </a:rPr>
              <a:t>Сокаля</a:t>
            </a:r>
            <a:r>
              <a:rPr lang="uk-UA" sz="2400" dirty="0" smtClean="0">
                <a:latin typeface="Arial" panose="020B0604020202020204" pitchFamily="34" charset="0"/>
                <a:cs typeface="Arial" panose="020B0604020202020204" pitchFamily="34" charset="0"/>
              </a:rPr>
              <a:t>. У 1929 році воно одержало назву </a:t>
            </a:r>
            <a:r>
              <a:rPr lang="uk-UA" sz="2400" dirty="0" err="1" smtClean="0">
                <a:latin typeface="Arial" panose="020B0604020202020204" pitchFamily="34" charset="0"/>
                <a:cs typeface="Arial" panose="020B0604020202020204" pitchFamily="34" charset="0"/>
              </a:rPr>
              <a:t>Жвирка</a:t>
            </a:r>
            <a:r>
              <a:rPr lang="uk-UA" sz="2400" dirty="0" smtClean="0">
                <a:latin typeface="Arial" panose="020B0604020202020204" pitchFamily="34" charset="0"/>
                <a:cs typeface="Arial" panose="020B0604020202020204" pitchFamily="34" charset="0"/>
              </a:rPr>
              <a:t> за ім’ям польського льотчика, що загинув під час авіакатастрофи.</a:t>
            </a:r>
            <a:endParaRPr lang="uk-UA" sz="2400" dirty="0">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rotWithShape="1">
          <a:blip r:embed="rId2"/>
          <a:srcRect l="11030" t="20633" r="15670" b="19075"/>
          <a:stretch/>
        </p:blipFill>
        <p:spPr>
          <a:xfrm>
            <a:off x="214063" y="1265940"/>
            <a:ext cx="7130914" cy="3798024"/>
          </a:xfrm>
          <a:prstGeom prst="rect">
            <a:avLst/>
          </a:prstGeom>
        </p:spPr>
      </p:pic>
      <p:sp>
        <p:nvSpPr>
          <p:cNvPr id="3" name="TextBox 2"/>
          <p:cNvSpPr txBox="1"/>
          <p:nvPr/>
        </p:nvSpPr>
        <p:spPr>
          <a:xfrm flipH="1">
            <a:off x="402770" y="4263016"/>
            <a:ext cx="5963195" cy="2308324"/>
          </a:xfrm>
          <a:prstGeom prst="rect">
            <a:avLst/>
          </a:prstGeom>
          <a:noFill/>
        </p:spPr>
        <p:txBody>
          <a:bodyPr wrap="square" rtlCol="0">
            <a:spAutoFit/>
          </a:bodyPr>
          <a:lstStyle/>
          <a:p>
            <a:r>
              <a:rPr lang="uk-UA" b="1" dirty="0" smtClean="0">
                <a:latin typeface="Arial" panose="020B0604020202020204" pitchFamily="34" charset="0"/>
                <a:cs typeface="Arial" panose="020B0604020202020204" pitchFamily="34" charset="0"/>
              </a:rPr>
              <a:t>Об’єкти туристичного маршруту по смт. </a:t>
            </a:r>
            <a:r>
              <a:rPr lang="uk-UA" b="1" dirty="0" err="1" smtClean="0">
                <a:latin typeface="Arial" panose="020B0604020202020204" pitchFamily="34" charset="0"/>
                <a:cs typeface="Arial" panose="020B0604020202020204" pitchFamily="34" charset="0"/>
              </a:rPr>
              <a:t>Жвирка</a:t>
            </a:r>
            <a:r>
              <a:rPr lang="uk-UA" b="1" dirty="0" smtClean="0">
                <a:latin typeface="Arial" panose="020B0604020202020204" pitchFamily="34" charset="0"/>
                <a:cs typeface="Arial" panose="020B0604020202020204" pitchFamily="34" charset="0"/>
              </a:rPr>
              <a:t>:</a:t>
            </a:r>
          </a:p>
          <a:p>
            <a:r>
              <a:rPr lang="uk-UA" b="1" dirty="0">
                <a:latin typeface="Arial" panose="020B0604020202020204" pitchFamily="34" charset="0"/>
                <a:cs typeface="Arial" panose="020B0604020202020204" pitchFamily="34" charset="0"/>
              </a:rPr>
              <a:t>	</a:t>
            </a:r>
            <a:r>
              <a:rPr lang="uk-UA" b="1" dirty="0" smtClean="0">
                <a:latin typeface="Arial" panose="020B0604020202020204" pitchFamily="34" charset="0"/>
                <a:cs typeface="Arial" panose="020B0604020202020204" pitchFamily="34" charset="0"/>
              </a:rPr>
              <a:t>1. Залізнична станція</a:t>
            </a:r>
          </a:p>
          <a:p>
            <a:r>
              <a:rPr lang="uk-UA" b="1" dirty="0">
                <a:latin typeface="Arial" panose="020B0604020202020204" pitchFamily="34" charset="0"/>
                <a:cs typeface="Arial" panose="020B0604020202020204" pitchFamily="34" charset="0"/>
              </a:rPr>
              <a:t>	</a:t>
            </a:r>
            <a:r>
              <a:rPr lang="uk-UA" b="1" dirty="0" smtClean="0">
                <a:latin typeface="Arial" panose="020B0604020202020204" pitchFamily="34" charset="0"/>
                <a:cs typeface="Arial" panose="020B0604020202020204" pitchFamily="34" charset="0"/>
              </a:rPr>
              <a:t>2. Бараки</a:t>
            </a:r>
          </a:p>
          <a:p>
            <a:r>
              <a:rPr lang="uk-UA" b="1" dirty="0">
                <a:latin typeface="Arial" panose="020B0604020202020204" pitchFamily="34" charset="0"/>
                <a:cs typeface="Arial" panose="020B0604020202020204" pitchFamily="34" charset="0"/>
              </a:rPr>
              <a:t> </a:t>
            </a:r>
            <a:r>
              <a:rPr lang="uk-UA" b="1" dirty="0" smtClean="0">
                <a:latin typeface="Arial" panose="020B0604020202020204" pitchFamily="34" charset="0"/>
                <a:cs typeface="Arial" panose="020B0604020202020204" pitchFamily="34" charset="0"/>
              </a:rPr>
              <a:t>             3. Бібліотека</a:t>
            </a:r>
          </a:p>
          <a:p>
            <a:r>
              <a:rPr lang="uk-UA" b="1" dirty="0">
                <a:latin typeface="Arial" panose="020B0604020202020204" pitchFamily="34" charset="0"/>
                <a:cs typeface="Arial" panose="020B0604020202020204" pitchFamily="34" charset="0"/>
              </a:rPr>
              <a:t>	4</a:t>
            </a:r>
            <a:r>
              <a:rPr lang="uk-UA" b="1" dirty="0" smtClean="0">
                <a:latin typeface="Arial" panose="020B0604020202020204" pitchFamily="34" charset="0"/>
                <a:cs typeface="Arial" panose="020B0604020202020204" pitchFamily="34" charset="0"/>
              </a:rPr>
              <a:t>. Школа</a:t>
            </a:r>
          </a:p>
          <a:p>
            <a:r>
              <a:rPr lang="uk-UA" b="1" dirty="0">
                <a:latin typeface="Arial" panose="020B0604020202020204" pitchFamily="34" charset="0"/>
                <a:cs typeface="Arial" panose="020B0604020202020204" pitchFamily="34" charset="0"/>
              </a:rPr>
              <a:t>	5</a:t>
            </a:r>
            <a:r>
              <a:rPr lang="uk-UA" b="1" dirty="0" smtClean="0">
                <a:latin typeface="Arial" panose="020B0604020202020204" pitchFamily="34" charset="0"/>
                <a:cs typeface="Arial" panose="020B0604020202020204" pitchFamily="34" charset="0"/>
              </a:rPr>
              <a:t>. Церква Святого Духа</a:t>
            </a:r>
          </a:p>
          <a:p>
            <a:r>
              <a:rPr lang="uk-UA" b="1" dirty="0">
                <a:latin typeface="Arial" panose="020B0604020202020204" pitchFamily="34" charset="0"/>
                <a:cs typeface="Arial" panose="020B0604020202020204" pitchFamily="34" charset="0"/>
              </a:rPr>
              <a:t>	6</a:t>
            </a:r>
            <a:r>
              <a:rPr lang="uk-UA" b="1" dirty="0" smtClean="0">
                <a:latin typeface="Arial" panose="020B0604020202020204" pitchFamily="34" charset="0"/>
                <a:cs typeface="Arial" panose="020B0604020202020204" pitchFamily="34" charset="0"/>
              </a:rPr>
              <a:t>. Монастир </a:t>
            </a:r>
            <a:r>
              <a:rPr lang="uk-UA" b="1" dirty="0" err="1" smtClean="0">
                <a:latin typeface="Arial" panose="020B0604020202020204" pitchFamily="34" charset="0"/>
                <a:cs typeface="Arial" panose="020B0604020202020204" pitchFamily="34" charset="0"/>
              </a:rPr>
              <a:t>Бернандинів</a:t>
            </a:r>
            <a:endParaRPr lang="uk-UA" b="1" dirty="0" smtClean="0">
              <a:latin typeface="Arial" panose="020B0604020202020204" pitchFamily="34" charset="0"/>
              <a:cs typeface="Arial" panose="020B0604020202020204" pitchFamily="34" charset="0"/>
            </a:endParaRPr>
          </a:p>
          <a:p>
            <a:endParaRPr lang="uk-UA" b="1" dirty="0">
              <a:latin typeface="Arial" panose="020B0604020202020204" pitchFamily="34" charset="0"/>
              <a:cs typeface="Arial" panose="020B0604020202020204" pitchFamily="34" charset="0"/>
            </a:endParaRPr>
          </a:p>
        </p:txBody>
      </p:sp>
      <p:sp>
        <p:nvSpPr>
          <p:cNvPr id="4" name="TextBox 3"/>
          <p:cNvSpPr txBox="1"/>
          <p:nvPr/>
        </p:nvSpPr>
        <p:spPr>
          <a:xfrm>
            <a:off x="2844800" y="2727960"/>
            <a:ext cx="45719" cy="369332"/>
          </a:xfrm>
          <a:prstGeom prst="rect">
            <a:avLst/>
          </a:prstGeom>
          <a:noFill/>
        </p:spPr>
        <p:txBody>
          <a:bodyPr wrap="square" rtlCol="0">
            <a:spAutoFit/>
          </a:bodyPr>
          <a:lstStyle/>
          <a:p>
            <a:r>
              <a:rPr lang="uk-UA" dirty="0" smtClean="0"/>
              <a:t>1</a:t>
            </a:r>
            <a:endParaRPr lang="uk-UA" dirty="0"/>
          </a:p>
        </p:txBody>
      </p:sp>
      <p:sp>
        <p:nvSpPr>
          <p:cNvPr id="7" name="TextBox 6"/>
          <p:cNvSpPr txBox="1"/>
          <p:nvPr/>
        </p:nvSpPr>
        <p:spPr>
          <a:xfrm>
            <a:off x="3022600" y="3220720"/>
            <a:ext cx="274320" cy="369332"/>
          </a:xfrm>
          <a:prstGeom prst="rect">
            <a:avLst/>
          </a:prstGeom>
          <a:noFill/>
        </p:spPr>
        <p:txBody>
          <a:bodyPr wrap="square" rtlCol="0">
            <a:spAutoFit/>
          </a:bodyPr>
          <a:lstStyle/>
          <a:p>
            <a:r>
              <a:rPr lang="uk-UA" dirty="0" smtClean="0"/>
              <a:t>2</a:t>
            </a:r>
            <a:endParaRPr lang="uk-UA" dirty="0"/>
          </a:p>
        </p:txBody>
      </p:sp>
      <p:sp>
        <p:nvSpPr>
          <p:cNvPr id="8" name="TextBox 7"/>
          <p:cNvSpPr txBox="1"/>
          <p:nvPr/>
        </p:nvSpPr>
        <p:spPr>
          <a:xfrm>
            <a:off x="3423920" y="2807902"/>
            <a:ext cx="355600" cy="369332"/>
          </a:xfrm>
          <a:prstGeom prst="rect">
            <a:avLst/>
          </a:prstGeom>
          <a:noFill/>
        </p:spPr>
        <p:txBody>
          <a:bodyPr wrap="square" rtlCol="0">
            <a:spAutoFit/>
          </a:bodyPr>
          <a:lstStyle/>
          <a:p>
            <a:r>
              <a:rPr lang="uk-UA" dirty="0" smtClean="0"/>
              <a:t>3</a:t>
            </a:r>
            <a:endParaRPr lang="uk-UA" dirty="0"/>
          </a:p>
        </p:txBody>
      </p:sp>
      <p:sp>
        <p:nvSpPr>
          <p:cNvPr id="9" name="TextBox 8"/>
          <p:cNvSpPr txBox="1"/>
          <p:nvPr/>
        </p:nvSpPr>
        <p:spPr>
          <a:xfrm>
            <a:off x="3917769" y="3276489"/>
            <a:ext cx="264160" cy="369332"/>
          </a:xfrm>
          <a:prstGeom prst="rect">
            <a:avLst/>
          </a:prstGeom>
          <a:noFill/>
        </p:spPr>
        <p:txBody>
          <a:bodyPr wrap="square" rtlCol="0">
            <a:spAutoFit/>
          </a:bodyPr>
          <a:lstStyle/>
          <a:p>
            <a:r>
              <a:rPr lang="uk-UA" dirty="0" smtClean="0"/>
              <a:t>4</a:t>
            </a:r>
            <a:endParaRPr lang="uk-UA" dirty="0"/>
          </a:p>
        </p:txBody>
      </p:sp>
      <p:sp>
        <p:nvSpPr>
          <p:cNvPr id="10" name="TextBox 9"/>
          <p:cNvSpPr txBox="1"/>
          <p:nvPr/>
        </p:nvSpPr>
        <p:spPr>
          <a:xfrm>
            <a:off x="3779520" y="3164952"/>
            <a:ext cx="289560" cy="369332"/>
          </a:xfrm>
          <a:prstGeom prst="rect">
            <a:avLst/>
          </a:prstGeom>
          <a:noFill/>
        </p:spPr>
        <p:txBody>
          <a:bodyPr wrap="square" rtlCol="0">
            <a:spAutoFit/>
          </a:bodyPr>
          <a:lstStyle/>
          <a:p>
            <a:r>
              <a:rPr lang="uk-UA" dirty="0" smtClean="0"/>
              <a:t>5</a:t>
            </a:r>
            <a:endParaRPr lang="uk-UA" dirty="0"/>
          </a:p>
        </p:txBody>
      </p:sp>
      <p:sp>
        <p:nvSpPr>
          <p:cNvPr id="11" name="TextBox 10"/>
          <p:cNvSpPr txBox="1"/>
          <p:nvPr/>
        </p:nvSpPr>
        <p:spPr>
          <a:xfrm>
            <a:off x="4671060" y="1408556"/>
            <a:ext cx="426720" cy="369332"/>
          </a:xfrm>
          <a:prstGeom prst="rect">
            <a:avLst/>
          </a:prstGeom>
          <a:noFill/>
        </p:spPr>
        <p:txBody>
          <a:bodyPr wrap="square" rtlCol="0">
            <a:spAutoFit/>
          </a:bodyPr>
          <a:lstStyle/>
          <a:p>
            <a:r>
              <a:rPr lang="uk-UA" dirty="0" smtClean="0"/>
              <a:t>6</a:t>
            </a:r>
            <a:endParaRPr lang="uk-UA" dirty="0"/>
          </a:p>
        </p:txBody>
      </p:sp>
    </p:spTree>
    <p:extLst>
      <p:ext uri="{BB962C8B-B14F-4D97-AF65-F5344CB8AC3E}">
        <p14:creationId xmlns:p14="http://schemas.microsoft.com/office/powerpoint/2010/main" val="36295296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609600" y="4085624"/>
            <a:ext cx="11145520" cy="923330"/>
          </a:xfrm>
          <a:prstGeom prst="rect">
            <a:avLst/>
          </a:prstGeom>
        </p:spPr>
        <p:txBody>
          <a:bodyPr wrap="square">
            <a:spAutoFit/>
          </a:bodyPr>
          <a:lstStyle/>
          <a:p>
            <a:r>
              <a:rPr lang="ru-RU" dirty="0" smtClean="0"/>
              <a:t>    </a:t>
            </a:r>
            <a:r>
              <a:rPr lang="ru-RU" dirty="0" err="1" smtClean="0">
                <a:latin typeface="Arial" panose="020B0604020202020204" pitchFamily="34" charset="0"/>
                <a:cs typeface="Arial" panose="020B0604020202020204" pitchFamily="34" charset="0"/>
              </a:rPr>
              <a:t>Станція</a:t>
            </a:r>
            <a:r>
              <a:rPr lang="ru-RU" dirty="0" smtClean="0">
                <a:latin typeface="Arial" panose="020B0604020202020204" pitchFamily="34" charset="0"/>
                <a:cs typeface="Arial" panose="020B0604020202020204" pitchFamily="34" charset="0"/>
              </a:rPr>
              <a:t> </a:t>
            </a:r>
            <a:r>
              <a:rPr lang="ru-RU" dirty="0" err="1" smtClean="0">
                <a:latin typeface="Arial" panose="020B0604020202020204" pitchFamily="34" charset="0"/>
                <a:cs typeface="Arial" panose="020B0604020202020204" pitchFamily="34" charset="0"/>
              </a:rPr>
              <a:t>відкрита</a:t>
            </a:r>
            <a:r>
              <a:rPr lang="ru-RU" dirty="0" smtClean="0">
                <a:latin typeface="Arial" panose="020B0604020202020204" pitchFamily="34" charset="0"/>
                <a:cs typeface="Arial" panose="020B0604020202020204" pitchFamily="34" charset="0"/>
              </a:rPr>
              <a:t> 23 листопада 1887 року в </a:t>
            </a:r>
            <a:r>
              <a:rPr lang="ru-RU" dirty="0" err="1" smtClean="0">
                <a:latin typeface="Arial" panose="020B0604020202020204" pitchFamily="34" charset="0"/>
                <a:cs typeface="Arial" panose="020B0604020202020204" pitchFamily="34" charset="0"/>
              </a:rPr>
              <a:t>складі</a:t>
            </a:r>
            <a:r>
              <a:rPr lang="ru-RU" dirty="0" smtClean="0">
                <a:latin typeface="Arial" panose="020B0604020202020204" pitchFamily="34" charset="0"/>
                <a:cs typeface="Arial" panose="020B0604020202020204" pitchFamily="34" charset="0"/>
              </a:rPr>
              <a:t> </a:t>
            </a:r>
            <a:r>
              <a:rPr lang="ru-RU" dirty="0" err="1" smtClean="0">
                <a:latin typeface="Arial" panose="020B0604020202020204" pitchFamily="34" charset="0"/>
                <a:cs typeface="Arial" panose="020B0604020202020204" pitchFamily="34" charset="0"/>
              </a:rPr>
              <a:t>залізниці</a:t>
            </a:r>
            <a:r>
              <a:rPr lang="ru-RU" dirty="0" smtClean="0">
                <a:latin typeface="Arial" panose="020B0604020202020204" pitchFamily="34" charset="0"/>
                <a:cs typeface="Arial" panose="020B0604020202020204" pitchFamily="34" charset="0"/>
              </a:rPr>
              <a:t> Ярослав — Сокаль. </a:t>
            </a:r>
            <a:r>
              <a:rPr lang="ru-RU" dirty="0" err="1" smtClean="0">
                <a:latin typeface="Arial" panose="020B0604020202020204" pitchFamily="34" charset="0"/>
                <a:cs typeface="Arial" panose="020B0604020202020204" pitchFamily="34" charset="0"/>
              </a:rPr>
              <a:t>Первісно</a:t>
            </a:r>
            <a:r>
              <a:rPr lang="ru-RU" dirty="0" smtClean="0">
                <a:latin typeface="Arial" panose="020B0604020202020204" pitchFamily="34" charset="0"/>
                <a:cs typeface="Arial" panose="020B0604020202020204" pitchFamily="34" charset="0"/>
              </a:rPr>
              <a:t> </a:t>
            </a:r>
            <a:r>
              <a:rPr lang="ru-RU" dirty="0" err="1" smtClean="0">
                <a:latin typeface="Arial" panose="020B0604020202020204" pitchFamily="34" charset="0"/>
                <a:cs typeface="Arial" panose="020B0604020202020204" pitchFamily="34" charset="0"/>
              </a:rPr>
              <a:t>була</a:t>
            </a:r>
            <a:r>
              <a:rPr lang="ru-RU" dirty="0" smtClean="0">
                <a:latin typeface="Arial" panose="020B0604020202020204" pitchFamily="34" charset="0"/>
                <a:cs typeface="Arial" panose="020B0604020202020204" pitchFamily="34" charset="0"/>
              </a:rPr>
              <a:t> тупиковою, </a:t>
            </a:r>
            <a:r>
              <a:rPr lang="ru-RU" dirty="0" err="1" smtClean="0">
                <a:latin typeface="Arial" panose="020B0604020202020204" pitchFamily="34" charset="0"/>
                <a:cs typeface="Arial" panose="020B0604020202020204" pitchFamily="34" charset="0"/>
              </a:rPr>
              <a:t>проте</a:t>
            </a:r>
            <a:r>
              <a:rPr lang="ru-RU" dirty="0" smtClean="0">
                <a:latin typeface="Arial" panose="020B0604020202020204" pitchFamily="34" charset="0"/>
                <a:cs typeface="Arial" panose="020B0604020202020204" pitchFamily="34" charset="0"/>
              </a:rPr>
              <a:t>, </a:t>
            </a:r>
            <a:r>
              <a:rPr lang="ru-RU" dirty="0" err="1" smtClean="0">
                <a:latin typeface="Arial" panose="020B0604020202020204" pitchFamily="34" charset="0"/>
                <a:cs typeface="Arial" panose="020B0604020202020204" pitchFamily="34" charset="0"/>
              </a:rPr>
              <a:t>після</a:t>
            </a:r>
            <a:r>
              <a:rPr lang="ru-RU" dirty="0" smtClean="0">
                <a:latin typeface="Arial" panose="020B0604020202020204" pitchFamily="34" charset="0"/>
                <a:cs typeface="Arial" panose="020B0604020202020204" pitchFamily="34" charset="0"/>
              </a:rPr>
              <a:t> </a:t>
            </a:r>
            <a:r>
              <a:rPr lang="ru-RU" dirty="0" err="1" smtClean="0">
                <a:latin typeface="Arial" panose="020B0604020202020204" pitchFamily="34" charset="0"/>
                <a:cs typeface="Arial" panose="020B0604020202020204" pitchFamily="34" charset="0"/>
              </a:rPr>
              <a:t>прокладання</a:t>
            </a:r>
            <a:r>
              <a:rPr lang="ru-RU" dirty="0" smtClean="0">
                <a:latin typeface="Arial" panose="020B0604020202020204" pitchFamily="34" charset="0"/>
                <a:cs typeface="Arial" panose="020B0604020202020204" pitchFamily="34" charset="0"/>
              </a:rPr>
              <a:t> </a:t>
            </a:r>
            <a:r>
              <a:rPr lang="ru-RU" dirty="0" err="1" smtClean="0">
                <a:latin typeface="Arial" panose="020B0604020202020204" pitchFamily="34" charset="0"/>
                <a:cs typeface="Arial" panose="020B0604020202020204" pitchFamily="34" charset="0"/>
              </a:rPr>
              <a:t>під</a:t>
            </a:r>
            <a:r>
              <a:rPr lang="ru-RU" dirty="0" smtClean="0">
                <a:latin typeface="Arial" panose="020B0604020202020204" pitchFamily="34" charset="0"/>
                <a:cs typeface="Arial" panose="020B0604020202020204" pitchFamily="34" charset="0"/>
              </a:rPr>
              <a:t> час </a:t>
            </a:r>
            <a:r>
              <a:rPr lang="ru-RU" dirty="0" err="1" smtClean="0">
                <a:latin typeface="Arial" panose="020B0604020202020204" pitchFamily="34" charset="0"/>
                <a:cs typeface="Arial" panose="020B0604020202020204" pitchFamily="34" charset="0"/>
              </a:rPr>
              <a:t>Першої</a:t>
            </a:r>
            <a:r>
              <a:rPr lang="ru-RU" dirty="0" smtClean="0">
                <a:latin typeface="Arial" panose="020B0604020202020204" pitchFamily="34" charset="0"/>
                <a:cs typeface="Arial" panose="020B0604020202020204" pitchFamily="34" charset="0"/>
              </a:rPr>
              <a:t> </a:t>
            </a:r>
            <a:r>
              <a:rPr lang="ru-RU" dirty="0" err="1" smtClean="0">
                <a:latin typeface="Arial" panose="020B0604020202020204" pitchFamily="34" charset="0"/>
                <a:cs typeface="Arial" panose="020B0604020202020204" pitchFamily="34" charset="0"/>
              </a:rPr>
              <a:t>світової</a:t>
            </a:r>
            <a:r>
              <a:rPr lang="ru-RU" dirty="0" smtClean="0">
                <a:latin typeface="Arial" panose="020B0604020202020204" pitchFamily="34" charset="0"/>
                <a:cs typeface="Arial" panose="020B0604020202020204" pitchFamily="34" charset="0"/>
              </a:rPr>
              <a:t> </a:t>
            </a:r>
            <a:r>
              <a:rPr lang="ru-RU" dirty="0" err="1" smtClean="0">
                <a:latin typeface="Arial" panose="020B0604020202020204" pitchFamily="34" charset="0"/>
                <a:cs typeface="Arial" panose="020B0604020202020204" pitchFamily="34" charset="0"/>
              </a:rPr>
              <a:t>війни</a:t>
            </a:r>
            <a:r>
              <a:rPr lang="ru-RU" dirty="0" smtClean="0">
                <a:latin typeface="Arial" panose="020B0604020202020204" pitchFamily="34" charset="0"/>
                <a:cs typeface="Arial" panose="020B0604020202020204" pitchFamily="34" charset="0"/>
              </a:rPr>
              <a:t> </a:t>
            </a:r>
            <a:r>
              <a:rPr lang="ru-RU" dirty="0" err="1" smtClean="0">
                <a:latin typeface="Arial" panose="020B0604020202020204" pitchFamily="34" charset="0"/>
                <a:cs typeface="Arial" panose="020B0604020202020204" pitchFamily="34" charset="0"/>
              </a:rPr>
              <a:t>залізниці</a:t>
            </a:r>
            <a:r>
              <a:rPr lang="ru-RU" dirty="0" smtClean="0">
                <a:latin typeface="Arial" panose="020B0604020202020204" pitchFamily="34" charset="0"/>
                <a:cs typeface="Arial" panose="020B0604020202020204" pitchFamily="34" charset="0"/>
              </a:rPr>
              <a:t> з </a:t>
            </a:r>
            <a:r>
              <a:rPr lang="ru-RU" dirty="0" err="1" smtClean="0">
                <a:latin typeface="Arial" panose="020B0604020202020204" pitchFamily="34" charset="0"/>
                <a:cs typeface="Arial" panose="020B0604020202020204" pitchFamily="34" charset="0"/>
              </a:rPr>
              <a:t>Володимира-Волинського</a:t>
            </a:r>
            <a:r>
              <a:rPr lang="ru-RU" dirty="0" smtClean="0">
                <a:latin typeface="Arial" panose="020B0604020202020204" pitchFamily="34" charset="0"/>
                <a:cs typeface="Arial" panose="020B0604020202020204" pitchFamily="34" charset="0"/>
              </a:rPr>
              <a:t>, </a:t>
            </a:r>
            <a:r>
              <a:rPr lang="ru-RU" dirty="0" err="1" smtClean="0">
                <a:latin typeface="Arial" panose="020B0604020202020204" pitchFamily="34" charset="0"/>
                <a:cs typeface="Arial" panose="020B0604020202020204" pitchFamily="34" charset="0"/>
              </a:rPr>
              <a:t>перетворилася</a:t>
            </a:r>
            <a:r>
              <a:rPr lang="ru-RU" dirty="0" smtClean="0">
                <a:latin typeface="Arial" panose="020B0604020202020204" pitchFamily="34" charset="0"/>
                <a:cs typeface="Arial" panose="020B0604020202020204" pitchFamily="34" charset="0"/>
              </a:rPr>
              <a:t> на </a:t>
            </a:r>
            <a:r>
              <a:rPr lang="ru-RU" dirty="0" err="1" smtClean="0">
                <a:latin typeface="Arial" panose="020B0604020202020204" pitchFamily="34" charset="0"/>
                <a:cs typeface="Arial" panose="020B0604020202020204" pitchFamily="34" charset="0"/>
              </a:rPr>
              <a:t>проміжну</a:t>
            </a:r>
            <a:r>
              <a:rPr lang="ru-RU" dirty="0" smtClean="0">
                <a:latin typeface="Arial" panose="020B0604020202020204" pitchFamily="34" charset="0"/>
                <a:cs typeface="Arial" panose="020B0604020202020204" pitchFamily="34" charset="0"/>
              </a:rPr>
              <a:t>.</a:t>
            </a:r>
            <a:endParaRPr lang="uk-UA"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stretch>
            <a:fillRect/>
          </a:stretch>
        </p:blipFill>
        <p:spPr>
          <a:xfrm>
            <a:off x="465297" y="774465"/>
            <a:ext cx="5229383" cy="3287974"/>
          </a:xfrm>
          <a:prstGeom prst="rect">
            <a:avLst/>
          </a:prstGeom>
        </p:spPr>
      </p:pic>
      <p:pic>
        <p:nvPicPr>
          <p:cNvPr id="4" name="Рисунок 3"/>
          <p:cNvPicPr>
            <a:picLocks noChangeAspect="1"/>
          </p:cNvPicPr>
          <p:nvPr/>
        </p:nvPicPr>
        <p:blipFill>
          <a:blip r:embed="rId3"/>
          <a:stretch>
            <a:fillRect/>
          </a:stretch>
        </p:blipFill>
        <p:spPr>
          <a:xfrm>
            <a:off x="6014720" y="776342"/>
            <a:ext cx="5532120" cy="3284220"/>
          </a:xfrm>
          <a:prstGeom prst="rect">
            <a:avLst/>
          </a:prstGeom>
        </p:spPr>
      </p:pic>
      <p:sp>
        <p:nvSpPr>
          <p:cNvPr id="6" name="Прямокутник 5"/>
          <p:cNvSpPr/>
          <p:nvPr/>
        </p:nvSpPr>
        <p:spPr>
          <a:xfrm>
            <a:off x="1533741" y="6379252"/>
            <a:ext cx="11621560" cy="369332"/>
          </a:xfrm>
          <a:prstGeom prst="rect">
            <a:avLst/>
          </a:prstGeom>
        </p:spPr>
        <p:txBody>
          <a:bodyPr wrap="square">
            <a:spAutoFit/>
          </a:bodyPr>
          <a:lstStyle/>
          <a:p>
            <a:r>
              <a:rPr lang="ru-RU" dirty="0" err="1" smtClean="0"/>
              <a:t>Залізнична</a:t>
            </a:r>
            <a:r>
              <a:rPr lang="ru-RU" dirty="0" smtClean="0"/>
              <a:t> ст. Сокаль (вокзал є </a:t>
            </a:r>
            <a:r>
              <a:rPr lang="ru-RU" dirty="0" err="1" smtClean="0"/>
              <a:t>зменшеною</a:t>
            </a:r>
            <a:r>
              <a:rPr lang="ru-RU" dirty="0" smtClean="0"/>
              <a:t> </a:t>
            </a:r>
            <a:r>
              <a:rPr lang="ru-RU" dirty="0" err="1" smtClean="0"/>
              <a:t>копією</a:t>
            </a:r>
            <a:r>
              <a:rPr lang="ru-RU" dirty="0" smtClean="0"/>
              <a:t> вокзалу в </a:t>
            </a:r>
            <a:r>
              <a:rPr lang="ru-RU" dirty="0" err="1" smtClean="0"/>
              <a:t>Чикаґо</a:t>
            </a:r>
            <a:r>
              <a:rPr lang="ru-RU" dirty="0" smtClean="0"/>
              <a:t>; 1927, </a:t>
            </a:r>
            <a:r>
              <a:rPr lang="ru-RU" dirty="0" err="1" smtClean="0"/>
              <a:t>інж</a:t>
            </a:r>
            <a:r>
              <a:rPr lang="ru-RU" dirty="0" smtClean="0"/>
              <a:t>. </a:t>
            </a:r>
            <a:r>
              <a:rPr lang="ru-RU" dirty="0" err="1" smtClean="0"/>
              <a:t>Глетц</a:t>
            </a:r>
            <a:r>
              <a:rPr lang="ru-RU" dirty="0" smtClean="0"/>
              <a:t>). </a:t>
            </a:r>
            <a:endParaRPr lang="uk-UA" dirty="0"/>
          </a:p>
        </p:txBody>
      </p:sp>
      <p:sp>
        <p:nvSpPr>
          <p:cNvPr id="7" name="Прямокутник 6"/>
          <p:cNvSpPr/>
          <p:nvPr/>
        </p:nvSpPr>
        <p:spPr>
          <a:xfrm>
            <a:off x="609600" y="5009749"/>
            <a:ext cx="11364310" cy="1200329"/>
          </a:xfrm>
          <a:prstGeom prst="rect">
            <a:avLst/>
          </a:prstGeom>
        </p:spPr>
        <p:txBody>
          <a:bodyPr wrap="square">
            <a:spAutoFit/>
          </a:bodyPr>
          <a:lstStyle/>
          <a:p>
            <a:r>
              <a:rPr lang="uk-UA" dirty="0" smtClean="0"/>
              <a:t>      </a:t>
            </a:r>
            <a:r>
              <a:rPr lang="uk-UA" dirty="0" smtClean="0">
                <a:latin typeface="Arial" panose="020B0604020202020204" pitchFamily="34" charset="0"/>
                <a:cs typeface="Arial" panose="020B0604020202020204" pitchFamily="34" charset="0"/>
              </a:rPr>
              <a:t>Власником цієї залізниці, що </a:t>
            </a:r>
            <a:r>
              <a:rPr lang="uk-UA" dirty="0" err="1" smtClean="0">
                <a:latin typeface="Arial" panose="020B0604020202020204" pitchFamily="34" charset="0"/>
                <a:cs typeface="Arial" panose="020B0604020202020204" pitchFamily="34" charset="0"/>
              </a:rPr>
              <a:t>простяглась</a:t>
            </a:r>
            <a:r>
              <a:rPr lang="uk-UA" dirty="0" smtClean="0">
                <a:latin typeface="Arial" panose="020B0604020202020204" pitchFamily="34" charset="0"/>
                <a:cs typeface="Arial" panose="020B0604020202020204" pitchFamily="34" charset="0"/>
              </a:rPr>
              <a:t> на 143 км, був Король Людовік - австрійський принц. Відтоді </a:t>
            </a:r>
            <a:r>
              <a:rPr lang="uk-UA" dirty="0" err="1" smtClean="0">
                <a:latin typeface="Arial" panose="020B0604020202020204" pitchFamily="34" charset="0"/>
                <a:cs typeface="Arial" panose="020B0604020202020204" pitchFamily="34" charset="0"/>
              </a:rPr>
              <a:t>Сокаль</a:t>
            </a:r>
            <a:r>
              <a:rPr lang="uk-UA" dirty="0" smtClean="0">
                <a:latin typeface="Arial" panose="020B0604020202020204" pitchFamily="34" charset="0"/>
                <a:cs typeface="Arial" panose="020B0604020202020204" pitchFamily="34" charset="0"/>
              </a:rPr>
              <a:t> через </a:t>
            </a:r>
            <a:r>
              <a:rPr lang="uk-UA" dirty="0" err="1" smtClean="0">
                <a:latin typeface="Arial" panose="020B0604020202020204" pitchFamily="34" charset="0"/>
                <a:cs typeface="Arial" panose="020B0604020202020204" pitchFamily="34" charset="0"/>
              </a:rPr>
              <a:t>Раву</a:t>
            </a:r>
            <a:r>
              <a:rPr lang="uk-UA" dirty="0" smtClean="0">
                <a:latin typeface="Arial" panose="020B0604020202020204" pitchFamily="34" charset="0"/>
                <a:cs typeface="Arial" panose="020B0604020202020204" pitchFamily="34" charset="0"/>
              </a:rPr>
              <a:t>-Руську мав нормальне сполучення зі Львовом. Це значно прискорило розвиток міста. Про нього вже не говорили, що світ тут «забито дошками». Із перших днів Другої світової війни залізнична станція зазнала німецьких бомбардувань.</a:t>
            </a:r>
            <a:endParaRPr lang="uk-UA" dirty="0">
              <a:latin typeface="Arial" panose="020B0604020202020204" pitchFamily="34" charset="0"/>
              <a:cs typeface="Arial" panose="020B0604020202020204" pitchFamily="34" charset="0"/>
            </a:endParaRPr>
          </a:p>
        </p:txBody>
      </p:sp>
      <p:sp>
        <p:nvSpPr>
          <p:cNvPr id="8" name="TextBox 7"/>
          <p:cNvSpPr txBox="1"/>
          <p:nvPr/>
        </p:nvSpPr>
        <p:spPr>
          <a:xfrm flipH="1">
            <a:off x="2994659" y="312800"/>
            <a:ext cx="6040121" cy="461665"/>
          </a:xfrm>
          <a:prstGeom prst="rect">
            <a:avLst/>
          </a:prstGeom>
          <a:noFill/>
        </p:spPr>
        <p:txBody>
          <a:bodyPr wrap="square" rtlCol="0">
            <a:spAutoFit/>
          </a:bodyPr>
          <a:lstStyle/>
          <a:p>
            <a:r>
              <a:rPr lang="uk-UA" sz="2400" dirty="0" smtClean="0">
                <a:latin typeface="Arial Black" panose="020B0A04020102020204" pitchFamily="34" charset="0"/>
                <a:cs typeface="Arial" panose="020B0604020202020204" pitchFamily="34" charset="0"/>
              </a:rPr>
              <a:t>Залізнична станція «</a:t>
            </a:r>
            <a:r>
              <a:rPr lang="uk-UA" sz="2400" dirty="0" err="1" smtClean="0">
                <a:latin typeface="Arial Black" panose="020B0A04020102020204" pitchFamily="34" charset="0"/>
                <a:cs typeface="Arial" panose="020B0604020202020204" pitchFamily="34" charset="0"/>
              </a:rPr>
              <a:t>Сокаль</a:t>
            </a:r>
            <a:r>
              <a:rPr lang="uk-UA" sz="2400" dirty="0" smtClean="0">
                <a:latin typeface="Arial Black" panose="020B0A04020102020204" pitchFamily="34" charset="0"/>
                <a:cs typeface="Arial" panose="020B0604020202020204" pitchFamily="34" charset="0"/>
              </a:rPr>
              <a:t>»</a:t>
            </a:r>
            <a:endParaRPr lang="uk-UA" sz="2400" dirty="0">
              <a:latin typeface="Arial Black" panose="020B0A04020102020204" pitchFamily="34" charset="0"/>
              <a:cs typeface="Arial" panose="020B0604020202020204" pitchFamily="34" charset="0"/>
            </a:endParaRPr>
          </a:p>
        </p:txBody>
      </p:sp>
      <p:pic>
        <p:nvPicPr>
          <p:cNvPr id="5" name="Рисунок 4"/>
          <p:cNvPicPr>
            <a:picLocks noChangeAspect="1"/>
          </p:cNvPicPr>
          <p:nvPr/>
        </p:nvPicPr>
        <p:blipFill>
          <a:blip r:embed="rId4"/>
          <a:stretch>
            <a:fillRect/>
          </a:stretch>
        </p:blipFill>
        <p:spPr>
          <a:xfrm>
            <a:off x="525517" y="772874"/>
            <a:ext cx="5108941" cy="3193792"/>
          </a:xfrm>
          <a:prstGeom prst="rect">
            <a:avLst/>
          </a:prstGeom>
        </p:spPr>
      </p:pic>
    </p:spTree>
    <p:extLst>
      <p:ext uri="{BB962C8B-B14F-4D97-AF65-F5344CB8AC3E}">
        <p14:creationId xmlns:p14="http://schemas.microsoft.com/office/powerpoint/2010/main" val="3798390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482600" y="1165225"/>
            <a:ext cx="10943046" cy="4351338"/>
          </a:xfrm>
        </p:spPr>
        <p:txBody>
          <a:bodyPr>
            <a:normAutofit/>
          </a:bodyPr>
          <a:lstStyle/>
          <a:p>
            <a:r>
              <a:rPr lang="ru-RU" sz="2000" dirty="0" smtClean="0">
                <a:latin typeface="Arial" panose="020B0604020202020204" pitchFamily="34" charset="0"/>
                <a:cs typeface="Arial" panose="020B0604020202020204" pitchFamily="34" charset="0"/>
              </a:rPr>
              <a:t>Барак (фр. </a:t>
            </a:r>
            <a:r>
              <a:rPr lang="ru-RU" sz="2000" dirty="0" err="1" smtClean="0">
                <a:latin typeface="Arial" panose="020B0604020202020204" pitchFamily="34" charset="0"/>
                <a:cs typeface="Arial" panose="020B0604020202020204" pitchFamily="34" charset="0"/>
              </a:rPr>
              <a:t>baraque</a:t>
            </a:r>
            <a:r>
              <a:rPr lang="ru-RU" sz="2000" dirty="0" smtClean="0">
                <a:latin typeface="Arial" panose="020B0604020202020204" pitchFamily="34" charset="0"/>
                <a:cs typeface="Arial" panose="020B0604020202020204" pitchFamily="34" charset="0"/>
              </a:rPr>
              <a:t>, кат. </a:t>
            </a:r>
            <a:r>
              <a:rPr lang="ru-RU" sz="2000" dirty="0" err="1" smtClean="0">
                <a:latin typeface="Arial" panose="020B0604020202020204" pitchFamily="34" charset="0"/>
                <a:cs typeface="Arial" panose="020B0604020202020204" pitchFamily="34" charset="0"/>
              </a:rPr>
              <a:t>barraca</a:t>
            </a:r>
            <a:r>
              <a:rPr lang="ru-RU" sz="2000" dirty="0" smtClean="0">
                <a:latin typeface="Arial" panose="020B0604020202020204" pitchFamily="34" charset="0"/>
                <a:cs typeface="Arial" panose="020B0604020202020204" pitchFamily="34" charset="0"/>
              </a:rPr>
              <a:t>) — </a:t>
            </a:r>
            <a:r>
              <a:rPr lang="ru-RU" sz="2000" dirty="0" err="1" smtClean="0">
                <a:latin typeface="Arial" panose="020B0604020202020204" pitchFamily="34" charset="0"/>
                <a:cs typeface="Arial" panose="020B0604020202020204" pitchFamily="34" charset="0"/>
              </a:rPr>
              <a:t>тимчасова</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швидко</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збудована</a:t>
            </a:r>
            <a:r>
              <a:rPr lang="ru-RU" sz="2000" dirty="0" smtClean="0">
                <a:latin typeface="Arial" panose="020B0604020202020204" pitchFamily="34" charset="0"/>
                <a:cs typeface="Arial" panose="020B0604020202020204" pitchFamily="34" charset="0"/>
              </a:rPr>
              <a:t>, недорога </a:t>
            </a:r>
            <a:r>
              <a:rPr lang="ru-RU" sz="2000" dirty="0" err="1" smtClean="0">
                <a:latin typeface="Arial" panose="020B0604020202020204" pitchFamily="34" charset="0"/>
                <a:cs typeface="Arial" panose="020B0604020202020204" pitchFamily="34" charset="0"/>
              </a:rPr>
              <a:t>будова</a:t>
            </a:r>
            <a:r>
              <a:rPr lang="ru-RU" sz="2000" dirty="0" smtClean="0">
                <a:latin typeface="Arial" panose="020B0604020202020204" pitchFamily="34" charset="0"/>
                <a:cs typeface="Arial" panose="020B0604020202020204" pitchFamily="34" charset="0"/>
              </a:rPr>
              <a:t>.</a:t>
            </a:r>
          </a:p>
          <a:p>
            <a:r>
              <a:rPr lang="ru-RU" sz="2000" dirty="0" smtClean="0">
                <a:latin typeface="Arial" panose="020B0604020202020204" pitchFamily="34" charset="0"/>
                <a:cs typeface="Arial" panose="020B0604020202020204" pitchFamily="34" charset="0"/>
              </a:rPr>
              <a:t>Були </a:t>
            </a:r>
            <a:r>
              <a:rPr lang="ru-RU" sz="2000" dirty="0" err="1" smtClean="0">
                <a:latin typeface="Arial" panose="020B0604020202020204" pitchFamily="34" charset="0"/>
                <a:cs typeface="Arial" panose="020B0604020202020204" pitchFamily="34" charset="0"/>
              </a:rPr>
              <a:t>побудовані</a:t>
            </a:r>
            <a:r>
              <a:rPr lang="ru-RU" sz="2000" dirty="0" smtClean="0">
                <a:latin typeface="Arial" panose="020B0604020202020204" pitchFamily="34" charset="0"/>
                <a:cs typeface="Arial" panose="020B0604020202020204" pitchFamily="34" charset="0"/>
              </a:rPr>
              <a:t> для </a:t>
            </a:r>
            <a:r>
              <a:rPr lang="ru-RU" sz="2000" dirty="0" err="1" smtClean="0">
                <a:latin typeface="Arial" panose="020B0604020202020204" pitchFamily="34" charset="0"/>
                <a:cs typeface="Arial" panose="020B0604020202020204" pitchFamily="34" charset="0"/>
              </a:rPr>
              <a:t>робітників</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які</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прокладали</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залізницю</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Збереглися</a:t>
            </a:r>
            <a:r>
              <a:rPr lang="ru-RU" sz="2000" dirty="0" smtClean="0">
                <a:latin typeface="Arial" panose="020B0604020202020204" pitchFamily="34" charset="0"/>
                <a:cs typeface="Arial" panose="020B0604020202020204" pitchFamily="34" charset="0"/>
              </a:rPr>
              <a:t> до </a:t>
            </a:r>
            <a:r>
              <a:rPr lang="ru-RU" sz="2000" dirty="0" err="1" smtClean="0">
                <a:latin typeface="Arial" panose="020B0604020202020204" pitchFamily="34" charset="0"/>
                <a:cs typeface="Arial" panose="020B0604020202020204" pitchFamily="34" charset="0"/>
              </a:rPr>
              <a:t>сьогодні</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більшість</a:t>
            </a:r>
            <a:r>
              <a:rPr lang="ru-RU" sz="2000" dirty="0" smtClean="0">
                <a:latin typeface="Arial" panose="020B0604020202020204" pitchFamily="34" charset="0"/>
                <a:cs typeface="Arial" panose="020B0604020202020204" pitchFamily="34" charset="0"/>
              </a:rPr>
              <a:t> з них  </a:t>
            </a:r>
            <a:r>
              <a:rPr lang="ru-RU" sz="2000" dirty="0" err="1" smtClean="0">
                <a:latin typeface="Arial" panose="020B0604020202020204" pitchFamily="34" charset="0"/>
                <a:cs typeface="Arial" panose="020B0604020202020204" pitchFamily="34" charset="0"/>
              </a:rPr>
              <a:t>оновлені</a:t>
            </a:r>
            <a:r>
              <a:rPr lang="ru-RU" sz="2000" dirty="0" smtClean="0">
                <a:latin typeface="Arial" panose="020B0604020202020204" pitchFamily="34" charset="0"/>
                <a:cs typeface="Arial" panose="020B0604020202020204" pitchFamily="34" charset="0"/>
              </a:rPr>
              <a:t>, в них </a:t>
            </a:r>
            <a:r>
              <a:rPr lang="ru-RU" sz="2000" dirty="0" err="1" smtClean="0">
                <a:latin typeface="Arial" panose="020B0604020202020204" pitchFamily="34" charset="0"/>
                <a:cs typeface="Arial" panose="020B0604020202020204" pitchFamily="34" charset="0"/>
              </a:rPr>
              <a:t>проживають</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мешканці</a:t>
            </a:r>
            <a:r>
              <a:rPr lang="ru-RU" sz="2000" dirty="0" smtClean="0">
                <a:latin typeface="Arial" panose="020B0604020202020204" pitchFamily="34" charset="0"/>
                <a:cs typeface="Arial" panose="020B0604020202020204" pitchFamily="34" charset="0"/>
              </a:rPr>
              <a:t> селища.</a:t>
            </a:r>
            <a:endParaRPr lang="uk-UA" sz="2000" dirty="0">
              <a:latin typeface="Arial" panose="020B0604020202020204" pitchFamily="34" charset="0"/>
              <a:cs typeface="Arial" panose="020B0604020202020204" pitchFamily="34" charset="0"/>
            </a:endParaRPr>
          </a:p>
        </p:txBody>
      </p:sp>
      <p:sp>
        <p:nvSpPr>
          <p:cNvPr id="4" name="TextBox 3"/>
          <p:cNvSpPr txBox="1"/>
          <p:nvPr/>
        </p:nvSpPr>
        <p:spPr>
          <a:xfrm>
            <a:off x="4566920" y="416560"/>
            <a:ext cx="6786880" cy="584775"/>
          </a:xfrm>
          <a:prstGeom prst="rect">
            <a:avLst/>
          </a:prstGeom>
          <a:noFill/>
        </p:spPr>
        <p:txBody>
          <a:bodyPr wrap="square" rtlCol="0">
            <a:spAutoFit/>
          </a:bodyPr>
          <a:lstStyle/>
          <a:p>
            <a:r>
              <a:rPr lang="uk-UA" sz="3200" dirty="0" smtClean="0">
                <a:latin typeface="Arial Black" panose="020B0A04020102020204" pitchFamily="34" charset="0"/>
              </a:rPr>
              <a:t>Бараки</a:t>
            </a:r>
            <a:endParaRPr lang="uk-UA" sz="3200" dirty="0">
              <a:latin typeface="Arial Black" panose="020B0A04020102020204" pitchFamily="34" charset="0"/>
            </a:endParaRPr>
          </a:p>
        </p:txBody>
      </p:sp>
      <p:pic>
        <p:nvPicPr>
          <p:cNvPr id="2" name="Рисунок 1"/>
          <p:cNvPicPr>
            <a:picLocks noChangeAspect="1"/>
          </p:cNvPicPr>
          <p:nvPr/>
        </p:nvPicPr>
        <p:blipFill>
          <a:blip r:embed="rId2"/>
          <a:stretch>
            <a:fillRect/>
          </a:stretch>
        </p:blipFill>
        <p:spPr>
          <a:xfrm>
            <a:off x="1524001" y="2433420"/>
            <a:ext cx="5150068" cy="3862551"/>
          </a:xfrm>
          <a:prstGeom prst="rect">
            <a:avLst/>
          </a:prstGeom>
        </p:spPr>
      </p:pic>
      <p:pic>
        <p:nvPicPr>
          <p:cNvPr id="5" name="Рисунок 4"/>
          <p:cNvPicPr>
            <a:picLocks noChangeAspect="1"/>
          </p:cNvPicPr>
          <p:nvPr/>
        </p:nvPicPr>
        <p:blipFill>
          <a:blip r:embed="rId3"/>
          <a:stretch>
            <a:fillRect/>
          </a:stretch>
        </p:blipFill>
        <p:spPr>
          <a:xfrm>
            <a:off x="7715470" y="2433420"/>
            <a:ext cx="3247697" cy="3862552"/>
          </a:xfrm>
          <a:prstGeom prst="rect">
            <a:avLst/>
          </a:prstGeom>
        </p:spPr>
      </p:pic>
    </p:spTree>
    <p:extLst>
      <p:ext uri="{BB962C8B-B14F-4D97-AF65-F5344CB8AC3E}">
        <p14:creationId xmlns:p14="http://schemas.microsoft.com/office/powerpoint/2010/main" val="3346787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latin typeface="Arial Black" panose="020B0A04020102020204" pitchFamily="34" charset="0"/>
              </a:rPr>
              <a:t>Бібліотека</a:t>
            </a:r>
            <a:endParaRPr lang="uk-UA" dirty="0">
              <a:latin typeface="Arial Black" panose="020B0A04020102020204" pitchFamily="34" charset="0"/>
            </a:endParaRPr>
          </a:p>
        </p:txBody>
      </p:sp>
      <p:pic>
        <p:nvPicPr>
          <p:cNvPr id="4" name="Місце для вмісту 3"/>
          <p:cNvPicPr>
            <a:picLocks noGrp="1" noChangeAspect="1"/>
          </p:cNvPicPr>
          <p:nvPr>
            <p:ph idx="1"/>
          </p:nvPr>
        </p:nvPicPr>
        <p:blipFill>
          <a:blip r:embed="rId2"/>
          <a:stretch>
            <a:fillRect/>
          </a:stretch>
        </p:blipFill>
        <p:spPr>
          <a:xfrm>
            <a:off x="682472" y="3278484"/>
            <a:ext cx="3888864" cy="2916648"/>
          </a:xfrm>
          <a:prstGeom prst="rect">
            <a:avLst/>
          </a:prstGeom>
        </p:spPr>
      </p:pic>
      <p:sp>
        <p:nvSpPr>
          <p:cNvPr id="5" name="Прямокутник 4"/>
          <p:cNvSpPr/>
          <p:nvPr/>
        </p:nvSpPr>
        <p:spPr>
          <a:xfrm>
            <a:off x="4772297" y="1377179"/>
            <a:ext cx="6732315" cy="2862322"/>
          </a:xfrm>
          <a:prstGeom prst="rect">
            <a:avLst/>
          </a:prstGeom>
        </p:spPr>
        <p:txBody>
          <a:bodyPr wrap="square">
            <a:spAutoFit/>
          </a:bodyPr>
          <a:lstStyle/>
          <a:p>
            <a:r>
              <a:rPr lang="uk-UA" sz="2000" dirty="0">
                <a:latin typeface="Arial" panose="020B0604020202020204" pitchFamily="34" charset="0"/>
                <a:cs typeface="Arial" panose="020B0604020202020204" pitchFamily="34" charset="0"/>
              </a:rPr>
              <a:t> </a:t>
            </a:r>
            <a:r>
              <a:rPr lang="uk-UA" sz="2000" dirty="0" smtClean="0">
                <a:latin typeface="Arial" panose="020B0604020202020204" pitchFamily="34" charset="0"/>
                <a:cs typeface="Arial" panose="020B0604020202020204" pitchFamily="34" charset="0"/>
              </a:rPr>
              <a:t>   Бібліотеку </a:t>
            </a:r>
            <a:r>
              <a:rPr lang="uk-UA" sz="2000" dirty="0">
                <a:latin typeface="Arial" panose="020B0604020202020204" pitchFamily="34" charset="0"/>
                <a:cs typeface="Arial" panose="020B0604020202020204" pitchFamily="34" charset="0"/>
              </a:rPr>
              <a:t>було засновано в 1952 році і розміщено в будинку барачного типу. </a:t>
            </a:r>
            <a:endParaRPr lang="uk-UA" sz="2000" dirty="0" smtClean="0">
              <a:latin typeface="Arial" panose="020B0604020202020204" pitchFamily="34" charset="0"/>
              <a:cs typeface="Arial" panose="020B0604020202020204" pitchFamily="34" charset="0"/>
            </a:endParaRPr>
          </a:p>
          <a:p>
            <a:r>
              <a:rPr lang="uk-UA" sz="2000" dirty="0" smtClean="0">
                <a:latin typeface="Arial" panose="020B0604020202020204" pitchFamily="34" charset="0"/>
                <a:cs typeface="Arial" panose="020B0604020202020204" pitchFamily="34" charset="0"/>
              </a:rPr>
              <a:t>     Вона </a:t>
            </a:r>
            <a:r>
              <a:rPr lang="uk-UA" sz="2000" dirty="0">
                <a:latin typeface="Arial" panose="020B0604020202020204" pitchFamily="34" charset="0"/>
                <a:cs typeface="Arial" panose="020B0604020202020204" pitchFamily="34" charset="0"/>
              </a:rPr>
              <a:t>належала до Забузького району</a:t>
            </a:r>
            <a:r>
              <a:rPr lang="uk-UA" sz="2000" dirty="0" smtClean="0">
                <a:latin typeface="Arial" panose="020B0604020202020204" pitchFamily="34" charset="0"/>
                <a:cs typeface="Arial" panose="020B0604020202020204" pitchFamily="34" charset="0"/>
              </a:rPr>
              <a:t>. В </a:t>
            </a:r>
            <a:r>
              <a:rPr lang="uk-UA" sz="2000" dirty="0">
                <a:latin typeface="Arial" panose="020B0604020202020204" pitchFamily="34" charset="0"/>
                <a:cs typeface="Arial" panose="020B0604020202020204" pitchFamily="34" charset="0"/>
              </a:rPr>
              <a:t>1994 році приміщення бібліотеки було відремонтовано і газифіковано. </a:t>
            </a:r>
            <a:endParaRPr lang="uk-UA" sz="2000" dirty="0" smtClean="0">
              <a:latin typeface="Arial" panose="020B0604020202020204" pitchFamily="34" charset="0"/>
              <a:cs typeface="Arial" panose="020B0604020202020204" pitchFamily="34" charset="0"/>
            </a:endParaRPr>
          </a:p>
          <a:p>
            <a:r>
              <a:rPr lang="uk-UA" sz="2000" dirty="0">
                <a:latin typeface="Arial" panose="020B0604020202020204" pitchFamily="34" charset="0"/>
                <a:cs typeface="Arial" panose="020B0604020202020204" pitchFamily="34" charset="0"/>
              </a:rPr>
              <a:t> </a:t>
            </a:r>
            <a:r>
              <a:rPr lang="uk-UA" sz="2000" dirty="0" smtClean="0">
                <a:latin typeface="Arial" panose="020B0604020202020204" pitchFamily="34" charset="0"/>
                <a:cs typeface="Arial" panose="020B0604020202020204" pitchFamily="34" charset="0"/>
              </a:rPr>
              <a:t>   На </a:t>
            </a:r>
            <a:r>
              <a:rPr lang="uk-UA" sz="2000" dirty="0">
                <a:latin typeface="Arial" panose="020B0604020202020204" pitchFamily="34" charset="0"/>
                <a:cs typeface="Arial" panose="020B0604020202020204" pitchFamily="34" charset="0"/>
              </a:rPr>
              <a:t>сьогоднішній день бібліотека працює за тією ж </a:t>
            </a:r>
            <a:r>
              <a:rPr lang="uk-UA" sz="2000" dirty="0" err="1">
                <a:latin typeface="Arial" panose="020B0604020202020204" pitchFamily="34" charset="0"/>
                <a:cs typeface="Arial" panose="020B0604020202020204" pitchFamily="34" charset="0"/>
              </a:rPr>
              <a:t>адресою</a:t>
            </a:r>
            <a:r>
              <a:rPr lang="uk-UA" sz="2000" dirty="0">
                <a:latin typeface="Arial" panose="020B0604020202020204" pitchFamily="34" charset="0"/>
                <a:cs typeface="Arial" panose="020B0604020202020204" pitchFamily="34" charset="0"/>
              </a:rPr>
              <a:t>, вул. Грушевського, 9, загальною площею 186 </a:t>
            </a:r>
            <a:r>
              <a:rPr lang="uk-UA" sz="2000" dirty="0" err="1">
                <a:latin typeface="Arial" panose="020B0604020202020204" pitchFamily="34" charset="0"/>
                <a:cs typeface="Arial" panose="020B0604020202020204" pitchFamily="34" charset="0"/>
              </a:rPr>
              <a:t>кв.м</a:t>
            </a:r>
            <a:r>
              <a:rPr lang="uk-UA" sz="2000" dirty="0">
                <a:latin typeface="Arial" panose="020B0604020202020204" pitchFamily="34" charset="0"/>
                <a:cs typeface="Arial" panose="020B0604020202020204" pitchFamily="34" charset="0"/>
              </a:rPr>
              <a:t>.: читальний зал на 40 місць, книгосховище, абонемент, дитяча комп'ютеризована кімната.</a:t>
            </a:r>
          </a:p>
        </p:txBody>
      </p:sp>
      <p:pic>
        <p:nvPicPr>
          <p:cNvPr id="6" name="Рисунок 5"/>
          <p:cNvPicPr>
            <a:picLocks noChangeAspect="1"/>
          </p:cNvPicPr>
          <p:nvPr/>
        </p:nvPicPr>
        <p:blipFill>
          <a:blip r:embed="rId3"/>
          <a:stretch>
            <a:fillRect/>
          </a:stretch>
        </p:blipFill>
        <p:spPr>
          <a:xfrm>
            <a:off x="7185571" y="4521555"/>
            <a:ext cx="3240691" cy="1673577"/>
          </a:xfrm>
          <a:prstGeom prst="rect">
            <a:avLst/>
          </a:prstGeom>
        </p:spPr>
      </p:pic>
      <p:pic>
        <p:nvPicPr>
          <p:cNvPr id="7" name="Рисунок 6"/>
          <p:cNvPicPr>
            <a:picLocks noChangeAspect="1"/>
          </p:cNvPicPr>
          <p:nvPr/>
        </p:nvPicPr>
        <p:blipFill>
          <a:blip r:embed="rId4"/>
          <a:stretch>
            <a:fillRect/>
          </a:stretch>
        </p:blipFill>
        <p:spPr>
          <a:xfrm>
            <a:off x="1217514" y="417227"/>
            <a:ext cx="2546921" cy="2546921"/>
          </a:xfrm>
          <a:prstGeom prst="rect">
            <a:avLst/>
          </a:prstGeom>
        </p:spPr>
      </p:pic>
    </p:spTree>
    <p:extLst>
      <p:ext uri="{BB962C8B-B14F-4D97-AF65-F5344CB8AC3E}">
        <p14:creationId xmlns:p14="http://schemas.microsoft.com/office/powerpoint/2010/main" val="39612390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1253884" y="381013"/>
            <a:ext cx="9797831" cy="461665"/>
          </a:xfrm>
          <a:prstGeom prst="rect">
            <a:avLst/>
          </a:prstGeom>
        </p:spPr>
        <p:txBody>
          <a:bodyPr wrap="square">
            <a:spAutoFit/>
          </a:bodyPr>
          <a:lstStyle/>
          <a:p>
            <a:r>
              <a:rPr lang="ru-RU" sz="2400" dirty="0" smtClean="0">
                <a:latin typeface="Arial Black" panose="020B0A04020102020204" pitchFamily="34" charset="0"/>
              </a:rPr>
              <a:t>Школа! Священна </a:t>
            </a:r>
            <a:r>
              <a:rPr lang="ru-RU" sz="2400" dirty="0" err="1" smtClean="0">
                <a:latin typeface="Arial Black" panose="020B0A04020102020204" pitchFamily="34" charset="0"/>
              </a:rPr>
              <a:t>домівка</a:t>
            </a:r>
            <a:r>
              <a:rPr lang="ru-RU" sz="2400" dirty="0" smtClean="0">
                <a:latin typeface="Arial Black" panose="020B0A04020102020204" pitchFamily="34" charset="0"/>
              </a:rPr>
              <a:t>, </a:t>
            </a:r>
            <a:r>
              <a:rPr lang="ru-RU" sz="2400" dirty="0" err="1" smtClean="0">
                <a:latin typeface="Arial Black" panose="020B0A04020102020204" pitchFamily="34" charset="0"/>
              </a:rPr>
              <a:t>бо</a:t>
            </a:r>
            <a:r>
              <a:rPr lang="ru-RU" sz="2400" dirty="0" smtClean="0">
                <a:latin typeface="Arial Black" panose="020B0A04020102020204" pitchFamily="34" charset="0"/>
              </a:rPr>
              <a:t> все </a:t>
            </a:r>
            <a:r>
              <a:rPr lang="ru-RU" sz="2400" dirty="0" err="1" smtClean="0">
                <a:latin typeface="Arial Black" panose="020B0A04020102020204" pitchFamily="34" charset="0"/>
              </a:rPr>
              <a:t>починається</a:t>
            </a:r>
            <a:r>
              <a:rPr lang="ru-RU" sz="2400" dirty="0" smtClean="0">
                <a:latin typeface="Arial Black" panose="020B0A04020102020204" pitchFamily="34" charset="0"/>
              </a:rPr>
              <a:t> з </a:t>
            </a:r>
            <a:r>
              <a:rPr lang="ru-RU" sz="2400" dirty="0" err="1" smtClean="0">
                <a:latin typeface="Arial Black" panose="020B0A04020102020204" pitchFamily="34" charset="0"/>
              </a:rPr>
              <a:t>неї</a:t>
            </a:r>
            <a:r>
              <a:rPr lang="ru-RU" sz="2400" dirty="0" smtClean="0">
                <a:latin typeface="Arial Black" panose="020B0A04020102020204" pitchFamily="34" charset="0"/>
              </a:rPr>
              <a:t>.</a:t>
            </a:r>
            <a:endParaRPr lang="uk-UA" sz="2400" dirty="0">
              <a:latin typeface="Arial Black" panose="020B0A04020102020204" pitchFamily="34" charset="0"/>
            </a:endParaRPr>
          </a:p>
        </p:txBody>
      </p:sp>
      <p:pic>
        <p:nvPicPr>
          <p:cNvPr id="4" name="Рисунок 3"/>
          <p:cNvPicPr>
            <a:picLocks noChangeAspect="1"/>
          </p:cNvPicPr>
          <p:nvPr/>
        </p:nvPicPr>
        <p:blipFill rotWithShape="1">
          <a:blip r:embed="rId2"/>
          <a:srcRect l="25843" t="31519" r="39347" b="24937"/>
          <a:stretch/>
        </p:blipFill>
        <p:spPr>
          <a:xfrm flipH="1">
            <a:off x="482890" y="998974"/>
            <a:ext cx="3631478" cy="2555240"/>
          </a:xfrm>
          <a:prstGeom prst="rect">
            <a:avLst/>
          </a:prstGeom>
        </p:spPr>
      </p:pic>
      <p:sp>
        <p:nvSpPr>
          <p:cNvPr id="5" name="Прямокутник 4"/>
          <p:cNvSpPr/>
          <p:nvPr/>
        </p:nvSpPr>
        <p:spPr>
          <a:xfrm>
            <a:off x="226055" y="3705999"/>
            <a:ext cx="3348802" cy="646331"/>
          </a:xfrm>
          <a:prstGeom prst="rect">
            <a:avLst/>
          </a:prstGeom>
        </p:spPr>
        <p:txBody>
          <a:bodyPr wrap="none">
            <a:spAutoFit/>
          </a:bodyPr>
          <a:lstStyle/>
          <a:p>
            <a:r>
              <a:rPr lang="ru-RU" dirty="0" smtClean="0">
                <a:latin typeface="Arial" panose="020B0604020202020204" pitchFamily="34" charset="0"/>
                <a:cs typeface="Arial" panose="020B0604020202020204" pitchFamily="34" charset="0"/>
              </a:rPr>
              <a:t>Школа,  </a:t>
            </a:r>
            <a:r>
              <a:rPr lang="ru-RU" dirty="0" err="1" smtClean="0">
                <a:latin typeface="Arial" panose="020B0604020202020204" pitchFamily="34" charset="0"/>
                <a:cs typeface="Arial" panose="020B0604020202020204" pitchFamily="34" charset="0"/>
              </a:rPr>
              <a:t>збудована</a:t>
            </a:r>
            <a:r>
              <a:rPr lang="ru-RU" dirty="0" smtClean="0">
                <a:latin typeface="Arial" panose="020B0604020202020204" pitchFamily="34" charset="0"/>
                <a:cs typeface="Arial" panose="020B0604020202020204" pitchFamily="34" charset="0"/>
              </a:rPr>
              <a:t>  на </a:t>
            </a:r>
            <a:r>
              <a:rPr lang="ru-RU" dirty="0" err="1" smtClean="0">
                <a:latin typeface="Arial" panose="020B0604020202020204" pitchFamily="34" charset="0"/>
                <a:cs typeface="Arial" panose="020B0604020202020204" pitchFamily="34" charset="0"/>
              </a:rPr>
              <a:t>кошти</a:t>
            </a:r>
            <a:r>
              <a:rPr lang="ru-RU" dirty="0" smtClean="0">
                <a:latin typeface="Arial" panose="020B0604020202020204" pitchFamily="34" charset="0"/>
                <a:cs typeface="Arial" panose="020B0604020202020204" pitchFamily="34" charset="0"/>
              </a:rPr>
              <a:t> </a:t>
            </a:r>
          </a:p>
          <a:p>
            <a:r>
              <a:rPr lang="ru-RU" dirty="0" smtClean="0">
                <a:latin typeface="Arial" panose="020B0604020202020204" pitchFamily="34" charset="0"/>
                <a:cs typeface="Arial" panose="020B0604020202020204" pitchFamily="34" charset="0"/>
              </a:rPr>
              <a:t> </a:t>
            </a:r>
            <a:r>
              <a:rPr lang="ru-RU" dirty="0" err="1" smtClean="0">
                <a:latin typeface="Arial" panose="020B0604020202020204" pitchFamily="34" charset="0"/>
                <a:cs typeface="Arial" panose="020B0604020202020204" pitchFamily="34" charset="0"/>
              </a:rPr>
              <a:t>колгоспу</a:t>
            </a:r>
            <a:r>
              <a:rPr lang="ru-RU" dirty="0" smtClean="0">
                <a:latin typeface="Arial" panose="020B0604020202020204" pitchFamily="34" charset="0"/>
                <a:cs typeface="Arial" panose="020B0604020202020204" pitchFamily="34" charset="0"/>
              </a:rPr>
              <a:t>  "</a:t>
            </a:r>
            <a:r>
              <a:rPr lang="ru-RU" dirty="0" err="1" smtClean="0">
                <a:latin typeface="Arial" panose="020B0604020202020204" pitchFamily="34" charset="0"/>
                <a:cs typeface="Arial" panose="020B0604020202020204" pitchFamily="34" charset="0"/>
              </a:rPr>
              <a:t>Нове</a:t>
            </a:r>
            <a:r>
              <a:rPr lang="ru-RU" dirty="0" smtClean="0">
                <a:latin typeface="Arial" panose="020B0604020202020204" pitchFamily="34" charset="0"/>
                <a:cs typeface="Arial" panose="020B0604020202020204" pitchFamily="34" charset="0"/>
              </a:rPr>
              <a:t>  </a:t>
            </a:r>
            <a:r>
              <a:rPr lang="ru-RU" dirty="0" err="1" smtClean="0">
                <a:latin typeface="Arial" panose="020B0604020202020204" pitchFamily="34" charset="0"/>
                <a:cs typeface="Arial" panose="020B0604020202020204" pitchFamily="34" charset="0"/>
              </a:rPr>
              <a:t>життя</a:t>
            </a:r>
            <a:r>
              <a:rPr lang="ru-RU" dirty="0" smtClean="0">
                <a:latin typeface="Arial" panose="020B0604020202020204" pitchFamily="34" charset="0"/>
                <a:cs typeface="Arial" panose="020B0604020202020204" pitchFamily="34" charset="0"/>
              </a:rPr>
              <a:t>"</a:t>
            </a:r>
            <a:endParaRPr lang="uk-UA" dirty="0">
              <a:latin typeface="Arial" panose="020B0604020202020204" pitchFamily="34" charset="0"/>
              <a:cs typeface="Arial" panose="020B0604020202020204" pitchFamily="34" charset="0"/>
            </a:endParaRPr>
          </a:p>
        </p:txBody>
      </p:sp>
      <p:sp>
        <p:nvSpPr>
          <p:cNvPr id="6" name="Прямокутник 5"/>
          <p:cNvSpPr/>
          <p:nvPr/>
        </p:nvSpPr>
        <p:spPr>
          <a:xfrm>
            <a:off x="3490746" y="5103674"/>
            <a:ext cx="3338876" cy="1877437"/>
          </a:xfrm>
          <a:prstGeom prst="rect">
            <a:avLst/>
          </a:prstGeom>
        </p:spPr>
        <p:txBody>
          <a:bodyPr wrap="square">
            <a:spAutoFit/>
          </a:bodyPr>
          <a:lstStyle/>
          <a:p>
            <a:r>
              <a:rPr lang="uk-UA" dirty="0" smtClean="0"/>
              <a:t> </a:t>
            </a:r>
            <a:r>
              <a:rPr lang="uk-UA" sz="2000" dirty="0" smtClean="0">
                <a:latin typeface="Arial" panose="020B0604020202020204" pitchFamily="34" charset="0"/>
                <a:cs typeface="Arial" panose="020B0604020202020204" pitchFamily="34" charset="0"/>
              </a:rPr>
              <a:t>5  листопада  </a:t>
            </a:r>
            <a:r>
              <a:rPr lang="uk-UA" sz="2000" dirty="0" smtClean="0">
                <a:latin typeface="Arial" panose="020B0604020202020204" pitchFamily="34" charset="0"/>
                <a:cs typeface="Arial" panose="020B0604020202020204" pitchFamily="34" charset="0"/>
              </a:rPr>
              <a:t>1968 року, </a:t>
            </a:r>
            <a:r>
              <a:rPr lang="uk-UA" sz="2000" dirty="0" smtClean="0">
                <a:latin typeface="Arial" panose="020B0604020202020204" pitchFamily="34" charset="0"/>
                <a:cs typeface="Arial" panose="020B0604020202020204" pitchFamily="34" charset="0"/>
              </a:rPr>
              <a:t>школа гостинно відкрила свої двері  964 учням і 50 педагогам. </a:t>
            </a:r>
          </a:p>
          <a:p>
            <a:endParaRPr lang="uk-UA" dirty="0" smtClean="0"/>
          </a:p>
          <a:p>
            <a:endParaRPr lang="uk-UA" dirty="0"/>
          </a:p>
        </p:txBody>
      </p:sp>
      <p:pic>
        <p:nvPicPr>
          <p:cNvPr id="3" name="Рисунок 2"/>
          <p:cNvPicPr>
            <a:picLocks noChangeAspect="1"/>
          </p:cNvPicPr>
          <p:nvPr/>
        </p:nvPicPr>
        <p:blipFill>
          <a:blip r:embed="rId3"/>
          <a:stretch>
            <a:fillRect/>
          </a:stretch>
        </p:blipFill>
        <p:spPr>
          <a:xfrm>
            <a:off x="7388772" y="3554214"/>
            <a:ext cx="4267200" cy="2847975"/>
          </a:xfrm>
          <a:prstGeom prst="rect">
            <a:avLst/>
          </a:prstGeom>
        </p:spPr>
      </p:pic>
      <p:sp>
        <p:nvSpPr>
          <p:cNvPr id="8" name="Прямокутник 7"/>
          <p:cNvSpPr/>
          <p:nvPr/>
        </p:nvSpPr>
        <p:spPr>
          <a:xfrm>
            <a:off x="7773175" y="2791134"/>
            <a:ext cx="3858364" cy="400110"/>
          </a:xfrm>
          <a:prstGeom prst="rect">
            <a:avLst/>
          </a:prstGeom>
        </p:spPr>
        <p:txBody>
          <a:bodyPr wrap="none">
            <a:spAutoFit/>
          </a:bodyPr>
          <a:lstStyle/>
          <a:p>
            <a:r>
              <a:rPr lang="uk-UA" sz="2000" dirty="0">
                <a:latin typeface="Arial" panose="020B0604020202020204" pitchFamily="34" charset="0"/>
                <a:cs typeface="Arial" panose="020B0604020202020204" pitchFamily="34" charset="0"/>
              </a:rPr>
              <a:t>Сьогодні навчається 600 учнів.</a:t>
            </a:r>
          </a:p>
        </p:txBody>
      </p:sp>
      <p:pic>
        <p:nvPicPr>
          <p:cNvPr id="9" name="Рисунок 8"/>
          <p:cNvPicPr>
            <a:picLocks noChangeAspect="1"/>
          </p:cNvPicPr>
          <p:nvPr/>
        </p:nvPicPr>
        <p:blipFill>
          <a:blip r:embed="rId4"/>
          <a:stretch>
            <a:fillRect/>
          </a:stretch>
        </p:blipFill>
        <p:spPr>
          <a:xfrm>
            <a:off x="9255760" y="1006412"/>
            <a:ext cx="2015809" cy="1509911"/>
          </a:xfrm>
          <a:prstGeom prst="rect">
            <a:avLst/>
          </a:prstGeom>
        </p:spPr>
      </p:pic>
      <p:pic>
        <p:nvPicPr>
          <p:cNvPr id="10" name="Рисунок 9"/>
          <p:cNvPicPr>
            <a:picLocks noChangeAspect="1"/>
          </p:cNvPicPr>
          <p:nvPr/>
        </p:nvPicPr>
        <p:blipFill>
          <a:blip r:embed="rId5"/>
          <a:stretch>
            <a:fillRect/>
          </a:stretch>
        </p:blipFill>
        <p:spPr>
          <a:xfrm>
            <a:off x="3939590" y="2749351"/>
            <a:ext cx="3235472" cy="1822649"/>
          </a:xfrm>
          <a:prstGeom prst="rect">
            <a:avLst/>
          </a:prstGeom>
        </p:spPr>
      </p:pic>
      <p:pic>
        <p:nvPicPr>
          <p:cNvPr id="11" name="Рисунок 10"/>
          <p:cNvPicPr>
            <a:picLocks noChangeAspect="1"/>
          </p:cNvPicPr>
          <p:nvPr/>
        </p:nvPicPr>
        <p:blipFill>
          <a:blip r:embed="rId6"/>
          <a:stretch>
            <a:fillRect/>
          </a:stretch>
        </p:blipFill>
        <p:spPr>
          <a:xfrm>
            <a:off x="381218" y="4897239"/>
            <a:ext cx="3038475" cy="1504950"/>
          </a:xfrm>
          <a:prstGeom prst="rect">
            <a:avLst/>
          </a:prstGeom>
        </p:spPr>
      </p:pic>
    </p:spTree>
    <p:extLst>
      <p:ext uri="{BB962C8B-B14F-4D97-AF65-F5344CB8AC3E}">
        <p14:creationId xmlns:p14="http://schemas.microsoft.com/office/powerpoint/2010/main" val="38730235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6979920" y="1208207"/>
            <a:ext cx="4802778" cy="1015663"/>
          </a:xfrm>
          <a:prstGeom prst="rect">
            <a:avLst/>
          </a:prstGeom>
        </p:spPr>
        <p:txBody>
          <a:bodyPr wrap="square">
            <a:spAutoFit/>
          </a:bodyPr>
          <a:lstStyle/>
          <a:p>
            <a:r>
              <a:rPr lang="ru-RU" sz="2000" dirty="0" err="1" smtClean="0">
                <a:latin typeface="Arial" panose="020B0604020202020204" pitchFamily="34" charset="0"/>
                <a:cs typeface="Arial" panose="020B0604020202020204" pitchFamily="34" charset="0"/>
              </a:rPr>
              <a:t>Важко</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повірити</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що</a:t>
            </a:r>
            <a:r>
              <a:rPr lang="ru-RU" sz="2000" dirty="0" smtClean="0">
                <a:latin typeface="Arial" panose="020B0604020202020204" pitchFamily="34" charset="0"/>
                <a:cs typeface="Arial" panose="020B0604020202020204" pitchFamily="34" charset="0"/>
              </a:rPr>
              <a:t> до 1994 року у </a:t>
            </a:r>
            <a:r>
              <a:rPr lang="ru-RU" sz="2000" dirty="0" err="1" smtClean="0">
                <a:latin typeface="Arial" panose="020B0604020202020204" pitchFamily="34" charset="0"/>
                <a:cs typeface="Arial" panose="020B0604020202020204" pitchFamily="34" charset="0"/>
              </a:rPr>
              <a:t>Жвирці</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взагалі</a:t>
            </a:r>
            <a:r>
              <a:rPr lang="ru-RU" sz="2000" dirty="0" smtClean="0">
                <a:latin typeface="Arial" panose="020B0604020202020204" pitchFamily="34" charset="0"/>
                <a:cs typeface="Arial" panose="020B0604020202020204" pitchFamily="34" charset="0"/>
              </a:rPr>
              <a:t> не </a:t>
            </a:r>
            <a:r>
              <a:rPr lang="ru-RU" sz="2000" dirty="0" err="1" smtClean="0">
                <a:latin typeface="Arial" panose="020B0604020202020204" pitchFamily="34" charset="0"/>
                <a:cs typeface="Arial" panose="020B0604020202020204" pitchFamily="34" charset="0"/>
              </a:rPr>
              <a:t>було</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ні</a:t>
            </a:r>
            <a:r>
              <a:rPr lang="ru-RU" sz="2000" dirty="0" smtClean="0">
                <a:latin typeface="Arial" panose="020B0604020202020204" pitchFamily="34" charset="0"/>
                <a:cs typeface="Arial" panose="020B0604020202020204" pitchFamily="34" charset="0"/>
              </a:rPr>
              <a:t> церкви, </a:t>
            </a:r>
            <a:r>
              <a:rPr lang="ru-RU" sz="2000" dirty="0" err="1" smtClean="0">
                <a:latin typeface="Arial" panose="020B0604020202020204" pitchFamily="34" charset="0"/>
                <a:cs typeface="Arial" panose="020B0604020202020204" pitchFamily="34" charset="0"/>
              </a:rPr>
              <a:t>ні</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церковної</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громади</a:t>
            </a:r>
            <a:r>
              <a:rPr lang="ru-RU" sz="2000" dirty="0" smtClean="0">
                <a:latin typeface="Arial" panose="020B0604020202020204" pitchFamily="34" charset="0"/>
                <a:cs typeface="Arial" panose="020B0604020202020204" pitchFamily="34" charset="0"/>
              </a:rPr>
              <a:t>.</a:t>
            </a:r>
            <a:endParaRPr lang="uk-UA" sz="2000" dirty="0">
              <a:latin typeface="Arial" panose="020B0604020202020204" pitchFamily="34" charset="0"/>
              <a:cs typeface="Arial" panose="020B0604020202020204" pitchFamily="34" charset="0"/>
            </a:endParaRPr>
          </a:p>
        </p:txBody>
      </p:sp>
      <p:sp>
        <p:nvSpPr>
          <p:cNvPr id="3" name="Прямокутник 2"/>
          <p:cNvSpPr/>
          <p:nvPr/>
        </p:nvSpPr>
        <p:spPr>
          <a:xfrm>
            <a:off x="4632960" y="4729619"/>
            <a:ext cx="7149738" cy="1569660"/>
          </a:xfrm>
          <a:prstGeom prst="rect">
            <a:avLst/>
          </a:prstGeom>
        </p:spPr>
        <p:txBody>
          <a:bodyPr wrap="square">
            <a:spAutoFit/>
          </a:bodyPr>
          <a:lstStyle/>
          <a:p>
            <a:r>
              <a:rPr lang="ru-RU" sz="2400" dirty="0" smtClean="0">
                <a:latin typeface="Arial" panose="020B0604020202020204" pitchFamily="34" charset="0"/>
                <a:cs typeface="Arial" panose="020B0604020202020204" pitchFamily="34" charset="0"/>
              </a:rPr>
              <a:t>У 1994 </a:t>
            </a:r>
            <a:r>
              <a:rPr lang="ru-RU" sz="2400" dirty="0" err="1" smtClean="0">
                <a:latin typeface="Arial" panose="020B0604020202020204" pitchFamily="34" charset="0"/>
                <a:cs typeface="Arial" panose="020B0604020202020204" pitchFamily="34" charset="0"/>
              </a:rPr>
              <a:t>році</a:t>
            </a:r>
            <a:r>
              <a:rPr lang="ru-RU" sz="2400" dirty="0" smtClean="0">
                <a:latin typeface="Arial" panose="020B0604020202020204" pitchFamily="34" charset="0"/>
                <a:cs typeface="Arial" panose="020B0604020202020204" pitchFamily="34" charset="0"/>
              </a:rPr>
              <a:t> </a:t>
            </a:r>
            <a:r>
              <a:rPr lang="ru-RU" sz="2400" dirty="0" err="1" smtClean="0">
                <a:latin typeface="Arial" panose="020B0604020202020204" pitchFamily="34" charset="0"/>
                <a:cs typeface="Arial" panose="020B0604020202020204" pitchFamily="34" charset="0"/>
              </a:rPr>
              <a:t>було</a:t>
            </a:r>
            <a:r>
              <a:rPr lang="ru-RU" sz="2400" dirty="0" smtClean="0">
                <a:latin typeface="Arial" panose="020B0604020202020204" pitchFamily="34" charset="0"/>
                <a:cs typeface="Arial" panose="020B0604020202020204" pitchFamily="34" charset="0"/>
              </a:rPr>
              <a:t> </a:t>
            </a:r>
            <a:r>
              <a:rPr lang="ru-RU" sz="2400" dirty="0" err="1" smtClean="0">
                <a:latin typeface="Arial" panose="020B0604020202020204" pitchFamily="34" charset="0"/>
                <a:cs typeface="Arial" panose="020B0604020202020204" pitchFamily="34" charset="0"/>
              </a:rPr>
              <a:t>збудовано</a:t>
            </a:r>
            <a:r>
              <a:rPr lang="ru-RU" sz="2400" dirty="0" smtClean="0">
                <a:latin typeface="Arial" panose="020B0604020202020204" pitchFamily="34" charset="0"/>
                <a:cs typeface="Arial" panose="020B0604020202020204" pitchFamily="34" charset="0"/>
              </a:rPr>
              <a:t> </a:t>
            </a:r>
            <a:r>
              <a:rPr lang="ru-RU" sz="2400" dirty="0" err="1" smtClean="0">
                <a:latin typeface="Arial" panose="020B0604020202020204" pitchFamily="34" charset="0"/>
                <a:cs typeface="Arial" panose="020B0604020202020204" pitchFamily="34" charset="0"/>
              </a:rPr>
              <a:t>каплицю</a:t>
            </a:r>
            <a:r>
              <a:rPr lang="ru-RU" sz="2400" dirty="0" smtClean="0">
                <a:latin typeface="Arial" panose="020B0604020202020204" pitchFamily="34" charset="0"/>
                <a:cs typeface="Arial" panose="020B0604020202020204" pitchFamily="34" charset="0"/>
              </a:rPr>
              <a:t>, настоятелем </a:t>
            </a:r>
            <a:r>
              <a:rPr lang="ru-RU" sz="2400" dirty="0" err="1" smtClean="0">
                <a:latin typeface="Arial" panose="020B0604020202020204" pitchFamily="34" charset="0"/>
                <a:cs typeface="Arial" panose="020B0604020202020204" pitchFamily="34" charset="0"/>
              </a:rPr>
              <a:t>якої</a:t>
            </a:r>
            <a:r>
              <a:rPr lang="ru-RU" sz="2400" dirty="0" smtClean="0">
                <a:latin typeface="Arial" panose="020B0604020202020204" pitchFamily="34" charset="0"/>
                <a:cs typeface="Arial" panose="020B0604020202020204" pitchFamily="34" charset="0"/>
              </a:rPr>
              <a:t> </a:t>
            </a:r>
            <a:r>
              <a:rPr lang="ru-RU" sz="2400" dirty="0" err="1" smtClean="0">
                <a:latin typeface="Arial" panose="020B0604020202020204" pitchFamily="34" charset="0"/>
                <a:cs typeface="Arial" panose="020B0604020202020204" pitchFamily="34" charset="0"/>
              </a:rPr>
              <a:t>був</a:t>
            </a:r>
            <a:r>
              <a:rPr lang="ru-RU" sz="2400" dirty="0" smtClean="0">
                <a:latin typeface="Arial" panose="020B0604020202020204" pitchFamily="34" charset="0"/>
                <a:cs typeface="Arial" panose="020B0604020202020204" pitchFamily="34" charset="0"/>
              </a:rPr>
              <a:t> </a:t>
            </a:r>
            <a:r>
              <a:rPr lang="ru-RU" sz="2400" dirty="0" err="1" smtClean="0">
                <a:latin typeface="Arial" panose="020B0604020202020204" pitchFamily="34" charset="0"/>
                <a:cs typeface="Arial" panose="020B0604020202020204" pitchFamily="34" charset="0"/>
              </a:rPr>
              <a:t>блаженної</a:t>
            </a:r>
            <a:r>
              <a:rPr lang="ru-RU" sz="2400" dirty="0" smtClean="0">
                <a:latin typeface="Arial" panose="020B0604020202020204" pitchFamily="34" charset="0"/>
                <a:cs typeface="Arial" panose="020B0604020202020204" pitchFamily="34" charset="0"/>
              </a:rPr>
              <a:t> </a:t>
            </a:r>
            <a:r>
              <a:rPr lang="ru-RU" sz="2400" dirty="0" err="1" smtClean="0">
                <a:latin typeface="Arial" panose="020B0604020202020204" pitchFamily="34" charset="0"/>
                <a:cs typeface="Arial" panose="020B0604020202020204" pitchFamily="34" charset="0"/>
              </a:rPr>
              <a:t>пам’яті</a:t>
            </a:r>
            <a:r>
              <a:rPr lang="ru-RU" sz="2400" dirty="0" smtClean="0">
                <a:latin typeface="Arial" panose="020B0604020202020204" pitchFamily="34" charset="0"/>
                <a:cs typeface="Arial" panose="020B0604020202020204" pitchFamily="34" charset="0"/>
              </a:rPr>
              <a:t> </a:t>
            </a:r>
            <a:r>
              <a:rPr lang="ru-RU" sz="2400" dirty="0" err="1" smtClean="0">
                <a:latin typeface="Arial" panose="020B0604020202020204" pitchFamily="34" charset="0"/>
                <a:cs typeface="Arial" panose="020B0604020202020204" pitchFamily="34" charset="0"/>
              </a:rPr>
              <a:t>отець</a:t>
            </a:r>
            <a:r>
              <a:rPr lang="ru-RU" sz="2400" dirty="0" smtClean="0">
                <a:latin typeface="Arial" panose="020B0604020202020204" pitchFamily="34" charset="0"/>
                <a:cs typeface="Arial" panose="020B0604020202020204" pitchFamily="34" charset="0"/>
              </a:rPr>
              <a:t> Петро </a:t>
            </a:r>
            <a:r>
              <a:rPr lang="ru-RU" sz="2400" dirty="0" err="1" smtClean="0">
                <a:latin typeface="Arial" panose="020B0604020202020204" pitchFamily="34" charset="0"/>
                <a:cs typeface="Arial" panose="020B0604020202020204" pitchFamily="34" charset="0"/>
              </a:rPr>
              <a:t>Фецюх</a:t>
            </a:r>
            <a:r>
              <a:rPr lang="ru-RU" sz="2400" dirty="0" smtClean="0">
                <a:latin typeface="Arial" panose="020B0604020202020204" pitchFamily="34" charset="0"/>
                <a:cs typeface="Arial" panose="020B0604020202020204" pitchFamily="34" charset="0"/>
              </a:rPr>
              <a:t>, </a:t>
            </a:r>
            <a:r>
              <a:rPr lang="ru-RU" sz="2400" dirty="0" err="1" smtClean="0">
                <a:latin typeface="Arial" panose="020B0604020202020204" pitchFamily="34" charset="0"/>
                <a:cs typeface="Arial" panose="020B0604020202020204" pitchFamily="34" charset="0"/>
              </a:rPr>
              <a:t>який</a:t>
            </a:r>
            <a:r>
              <a:rPr lang="ru-RU" sz="2400" dirty="0" smtClean="0">
                <a:latin typeface="Arial" panose="020B0604020202020204" pitchFamily="34" charset="0"/>
                <a:cs typeface="Arial" panose="020B0604020202020204" pitchFamily="34" charset="0"/>
              </a:rPr>
              <a:t> освятив </a:t>
            </a:r>
            <a:r>
              <a:rPr lang="ru-RU" sz="2400" dirty="0" err="1" smtClean="0">
                <a:latin typeface="Arial" panose="020B0604020202020204" pitchFamily="34" charset="0"/>
                <a:cs typeface="Arial" panose="020B0604020202020204" pitchFamily="34" charset="0"/>
              </a:rPr>
              <a:t>камінь</a:t>
            </a:r>
            <a:r>
              <a:rPr lang="ru-RU" sz="2400" dirty="0" smtClean="0">
                <a:latin typeface="Arial" panose="020B0604020202020204" pitchFamily="34" charset="0"/>
                <a:cs typeface="Arial" panose="020B0604020202020204" pitchFamily="34" charset="0"/>
              </a:rPr>
              <a:t> </a:t>
            </a:r>
            <a:r>
              <a:rPr lang="ru-RU" sz="2400" dirty="0" err="1" smtClean="0">
                <a:latin typeface="Arial" panose="020B0604020202020204" pitchFamily="34" charset="0"/>
                <a:cs typeface="Arial" panose="020B0604020202020204" pitchFamily="34" charset="0"/>
              </a:rPr>
              <a:t>під</a:t>
            </a:r>
            <a:r>
              <a:rPr lang="ru-RU" sz="2400" dirty="0" smtClean="0">
                <a:latin typeface="Arial" panose="020B0604020202020204" pitchFamily="34" charset="0"/>
                <a:cs typeface="Arial" panose="020B0604020202020204" pitchFamily="34" charset="0"/>
              </a:rPr>
              <a:t> </a:t>
            </a:r>
            <a:r>
              <a:rPr lang="ru-RU" sz="2400" dirty="0" err="1" smtClean="0">
                <a:latin typeface="Arial" panose="020B0604020202020204" pitchFamily="34" charset="0"/>
                <a:cs typeface="Arial" panose="020B0604020202020204" pitchFamily="34" charset="0"/>
              </a:rPr>
              <a:t>будівництво</a:t>
            </a:r>
            <a:r>
              <a:rPr lang="ru-RU" sz="2400" dirty="0" smtClean="0">
                <a:latin typeface="Arial" panose="020B0604020202020204" pitchFamily="34" charset="0"/>
                <a:cs typeface="Arial" panose="020B0604020202020204" pitchFamily="34" charset="0"/>
              </a:rPr>
              <a:t> нового храму.</a:t>
            </a:r>
            <a:endParaRPr lang="uk-UA" sz="2400" dirty="0">
              <a:latin typeface="Arial" panose="020B0604020202020204" pitchFamily="34" charset="0"/>
              <a:cs typeface="Arial" panose="020B0604020202020204" pitchFamily="34" charset="0"/>
            </a:endParaRPr>
          </a:p>
        </p:txBody>
      </p:sp>
      <p:pic>
        <p:nvPicPr>
          <p:cNvPr id="1026" name="Picture 2" descr="Сокаль і Сокальщина : новини ::29.03.2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1364" y="2323433"/>
            <a:ext cx="3381100" cy="22730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90800" y="593783"/>
            <a:ext cx="6736080" cy="461665"/>
          </a:xfrm>
          <a:prstGeom prst="rect">
            <a:avLst/>
          </a:prstGeom>
          <a:noFill/>
        </p:spPr>
        <p:txBody>
          <a:bodyPr wrap="square" rtlCol="0">
            <a:spAutoFit/>
          </a:bodyPr>
          <a:lstStyle/>
          <a:p>
            <a:r>
              <a:rPr lang="uk-UA" sz="2400" dirty="0" smtClean="0">
                <a:latin typeface="Arial Black" panose="020B0A04020102020204" pitchFamily="34" charset="0"/>
              </a:rPr>
              <a:t>Церква Святого Духа в смт. </a:t>
            </a:r>
            <a:r>
              <a:rPr lang="uk-UA" sz="2400" dirty="0" err="1" smtClean="0">
                <a:latin typeface="Arial Black" panose="020B0A04020102020204" pitchFamily="34" charset="0"/>
              </a:rPr>
              <a:t>Жвирка</a:t>
            </a:r>
            <a:endParaRPr lang="uk-UA" sz="2400" dirty="0">
              <a:latin typeface="Arial Black" panose="020B0A04020102020204" pitchFamily="34" charset="0"/>
            </a:endParaRPr>
          </a:p>
        </p:txBody>
      </p:sp>
      <p:sp>
        <p:nvSpPr>
          <p:cNvPr id="6" name="TextBox 5"/>
          <p:cNvSpPr txBox="1"/>
          <p:nvPr/>
        </p:nvSpPr>
        <p:spPr>
          <a:xfrm flipH="1">
            <a:off x="591104" y="1307770"/>
            <a:ext cx="9611359" cy="461665"/>
          </a:xfrm>
          <a:prstGeom prst="rect">
            <a:avLst/>
          </a:prstGeom>
          <a:noFill/>
        </p:spPr>
        <p:txBody>
          <a:bodyPr wrap="square" rtlCol="0">
            <a:spAutoFit/>
          </a:bodyPr>
          <a:lstStyle/>
          <a:p>
            <a:pPr algn="just"/>
            <a:r>
              <a:rPr lang="uk-UA" sz="2400" dirty="0" smtClean="0">
                <a:latin typeface="Arial" panose="020B0604020202020204" pitchFamily="34" charset="0"/>
                <a:cs typeface="Arial" panose="020B0604020202020204" pitchFamily="34" charset="0"/>
              </a:rPr>
              <a:t>Сьогодні церква- це серце громади</a:t>
            </a:r>
            <a:r>
              <a:rPr lang="uk-UA" dirty="0" smtClean="0">
                <a:latin typeface="Arial" panose="020B0604020202020204" pitchFamily="34" charset="0"/>
                <a:cs typeface="Arial" panose="020B0604020202020204" pitchFamily="34" charset="0"/>
              </a:rPr>
              <a:t>.</a:t>
            </a:r>
            <a:endParaRPr lang="uk-UA" dirty="0">
              <a:latin typeface="Arial" panose="020B0604020202020204" pitchFamily="34" charset="0"/>
              <a:cs typeface="Arial" panose="020B0604020202020204" pitchFamily="34" charset="0"/>
            </a:endParaRPr>
          </a:p>
        </p:txBody>
      </p:sp>
      <p:pic>
        <p:nvPicPr>
          <p:cNvPr id="7" name="Picture 2" descr="Немає опису світлин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129" y="2127841"/>
            <a:ext cx="3093482" cy="41246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Немає опису світлини."/>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3874" y="2223870"/>
            <a:ext cx="2311730" cy="2354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9592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кутник 5"/>
          <p:cNvSpPr/>
          <p:nvPr/>
        </p:nvSpPr>
        <p:spPr>
          <a:xfrm>
            <a:off x="5621738" y="1320530"/>
            <a:ext cx="6096000" cy="1323439"/>
          </a:xfrm>
          <a:prstGeom prst="rect">
            <a:avLst/>
          </a:prstGeom>
        </p:spPr>
        <p:txBody>
          <a:bodyPr>
            <a:spAutoFit/>
          </a:bodyPr>
          <a:lstStyle/>
          <a:p>
            <a:r>
              <a:rPr lang="ru-RU" dirty="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Монастирський</a:t>
            </a:r>
            <a:r>
              <a:rPr lang="ru-RU" sz="2000" dirty="0" smtClean="0">
                <a:latin typeface="Arial" panose="020B0604020202020204" pitchFamily="34" charset="0"/>
                <a:cs typeface="Arial" panose="020B0604020202020204" pitchFamily="34" charset="0"/>
              </a:rPr>
              <a:t> комплекс </a:t>
            </a:r>
            <a:r>
              <a:rPr lang="ru-RU" sz="2000" dirty="0" err="1" smtClean="0">
                <a:latin typeface="Arial" panose="020B0604020202020204" pitchFamily="34" charset="0"/>
                <a:cs typeface="Arial" panose="020B0604020202020204" pitchFamily="34" charset="0"/>
              </a:rPr>
              <a:t>звели</a:t>
            </a:r>
            <a:r>
              <a:rPr lang="ru-RU" sz="2000" dirty="0" smtClean="0">
                <a:latin typeface="Arial" panose="020B0604020202020204" pitchFamily="34" charset="0"/>
                <a:cs typeface="Arial" panose="020B0604020202020204" pitchFamily="34" charset="0"/>
              </a:rPr>
              <a:t> у 1604-1619 роках. </a:t>
            </a:r>
            <a:r>
              <a:rPr lang="ru-RU" sz="2000" dirty="0" err="1" smtClean="0">
                <a:latin typeface="Arial" panose="020B0604020202020204" pitchFamily="34" charset="0"/>
                <a:cs typeface="Arial" panose="020B0604020202020204" pitchFamily="34" charset="0"/>
              </a:rPr>
              <a:t>Його</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оточували</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кам’яні</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триметрові</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мури</a:t>
            </a:r>
            <a:r>
              <a:rPr lang="ru-RU" sz="2000" dirty="0" smtClean="0">
                <a:latin typeface="Arial" panose="020B0604020202020204" pitchFamily="34" charset="0"/>
                <a:cs typeface="Arial" panose="020B0604020202020204" pitchFamily="34" charset="0"/>
              </a:rPr>
              <a:t> та води Бугу. У </a:t>
            </a:r>
            <a:r>
              <a:rPr lang="ru-RU" sz="2000" dirty="0" err="1" smtClean="0">
                <a:latin typeface="Arial" panose="020B0604020202020204" pitchFamily="34" charset="0"/>
                <a:cs typeface="Arial" panose="020B0604020202020204" pitchFamily="34" charset="0"/>
              </a:rPr>
              <a:t>підземеллі</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була</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бібліотека</a:t>
            </a:r>
            <a:r>
              <a:rPr lang="ru-RU" sz="2000" dirty="0" smtClean="0">
                <a:latin typeface="Arial" panose="020B0604020202020204" pitchFamily="34" charset="0"/>
                <a:cs typeface="Arial" panose="020B0604020202020204" pitchFamily="34" charset="0"/>
              </a:rPr>
              <a:t>, склад та крипта для </a:t>
            </a:r>
            <a:r>
              <a:rPr lang="ru-RU" sz="2000" dirty="0" err="1" smtClean="0">
                <a:latin typeface="Arial" panose="020B0604020202020204" pitchFamily="34" charset="0"/>
                <a:cs typeface="Arial" panose="020B0604020202020204" pitchFamily="34" charset="0"/>
              </a:rPr>
              <a:t>поховань</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монахів</a:t>
            </a:r>
            <a:r>
              <a:rPr lang="ru-RU" sz="2000" dirty="0" smtClean="0">
                <a:latin typeface="Arial" panose="020B0604020202020204" pitchFamily="34" charset="0"/>
                <a:cs typeface="Arial" panose="020B0604020202020204" pitchFamily="34" charset="0"/>
              </a:rPr>
              <a:t>. </a:t>
            </a:r>
            <a:endParaRPr lang="uk-UA" sz="2000" dirty="0">
              <a:latin typeface="Arial" panose="020B0604020202020204" pitchFamily="34" charset="0"/>
              <a:cs typeface="Arial" panose="020B0604020202020204" pitchFamily="34" charset="0"/>
            </a:endParaRPr>
          </a:p>
        </p:txBody>
      </p:sp>
      <p:pic>
        <p:nvPicPr>
          <p:cNvPr id="7" name="Рисунок 6"/>
          <p:cNvPicPr>
            <a:picLocks noChangeAspect="1"/>
          </p:cNvPicPr>
          <p:nvPr/>
        </p:nvPicPr>
        <p:blipFill>
          <a:blip r:embed="rId2"/>
          <a:stretch>
            <a:fillRect/>
          </a:stretch>
        </p:blipFill>
        <p:spPr>
          <a:xfrm>
            <a:off x="-42184" y="1544320"/>
            <a:ext cx="5663922" cy="3398353"/>
          </a:xfrm>
          <a:prstGeom prst="rect">
            <a:avLst/>
          </a:prstGeom>
        </p:spPr>
      </p:pic>
      <p:sp>
        <p:nvSpPr>
          <p:cNvPr id="8" name="Прямокутник 7"/>
          <p:cNvSpPr/>
          <p:nvPr/>
        </p:nvSpPr>
        <p:spPr>
          <a:xfrm>
            <a:off x="91440" y="5092658"/>
            <a:ext cx="11877040" cy="1631216"/>
          </a:xfrm>
          <a:prstGeom prst="rect">
            <a:avLst/>
          </a:prstGeom>
        </p:spPr>
        <p:txBody>
          <a:bodyPr wrap="square">
            <a:spAutoFit/>
          </a:bodyPr>
          <a:lstStyle/>
          <a:p>
            <a:r>
              <a:rPr lang="uk-UA" sz="2000" dirty="0" smtClean="0">
                <a:latin typeface="Arial" panose="020B0604020202020204" pitchFamily="34" charset="0"/>
                <a:cs typeface="Arial" panose="020B0604020202020204" pitchFamily="34" charset="0"/>
              </a:rPr>
              <a:t>               Прочани </a:t>
            </a:r>
            <a:r>
              <a:rPr lang="uk-UA" sz="2000" dirty="0" smtClean="0">
                <a:latin typeface="Arial" panose="020B0604020202020204" pitchFamily="34" charset="0"/>
                <a:cs typeface="Arial" panose="020B0604020202020204" pitchFamily="34" charset="0"/>
              </a:rPr>
              <a:t>до давнього костелу та монастиря не ходять, не бачили тут і туристів. Є тільки болото і колючий дріт, що оповиває чорну від кіптяви, знищену святиню. Воістину, немає межі у людського глуму та байдужості.</a:t>
            </a:r>
          </a:p>
          <a:p>
            <a:endParaRPr lang="uk-UA" sz="2000" dirty="0" smtClean="0">
              <a:latin typeface="Arial" panose="020B0604020202020204" pitchFamily="34" charset="0"/>
              <a:cs typeface="Arial" panose="020B0604020202020204" pitchFamily="34" charset="0"/>
            </a:endParaRPr>
          </a:p>
          <a:p>
            <a:r>
              <a:rPr lang="uk-UA" sz="2000" dirty="0" smtClean="0">
                <a:latin typeface="Arial" panose="020B0604020202020204" pitchFamily="34" charset="0"/>
                <a:cs typeface="Arial" panose="020B0604020202020204" pitchFamily="34" charset="0"/>
              </a:rPr>
              <a:t> </a:t>
            </a:r>
            <a:endParaRPr lang="uk-UA" sz="2000" dirty="0">
              <a:latin typeface="Arial" panose="020B0604020202020204" pitchFamily="34" charset="0"/>
              <a:cs typeface="Arial" panose="020B0604020202020204" pitchFamily="34" charset="0"/>
            </a:endParaRPr>
          </a:p>
        </p:txBody>
      </p:sp>
      <p:sp>
        <p:nvSpPr>
          <p:cNvPr id="9" name="Прямокутник 8"/>
          <p:cNvSpPr/>
          <p:nvPr/>
        </p:nvSpPr>
        <p:spPr>
          <a:xfrm>
            <a:off x="5621738" y="2695904"/>
            <a:ext cx="6346742" cy="1938992"/>
          </a:xfrm>
          <a:prstGeom prst="rect">
            <a:avLst/>
          </a:prstGeom>
        </p:spPr>
        <p:txBody>
          <a:bodyPr wrap="square">
            <a:spAutoFit/>
          </a:bodyPr>
          <a:lstStyle/>
          <a:p>
            <a:r>
              <a:rPr lang="ru-RU" dirty="0" smtClean="0"/>
              <a:t> </a:t>
            </a:r>
            <a:r>
              <a:rPr lang="ru-RU" dirty="0"/>
              <a:t> </a:t>
            </a:r>
            <a:r>
              <a:rPr lang="ru-RU" dirty="0" smtClean="0"/>
              <a:t>   </a:t>
            </a:r>
            <a:r>
              <a:rPr lang="ru-RU" sz="2000" dirty="0" err="1" smtClean="0">
                <a:latin typeface="Arial" panose="020B0604020202020204" pitchFamily="34" charset="0"/>
                <a:cs typeface="Arial" panose="020B0604020202020204" pitchFamily="34" charset="0"/>
              </a:rPr>
              <a:t>Він</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тричі</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був</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під</a:t>
            </a:r>
            <a:r>
              <a:rPr lang="ru-RU" sz="2000" dirty="0" smtClean="0">
                <a:latin typeface="Arial" panose="020B0604020202020204" pitchFamily="34" charset="0"/>
                <a:cs typeface="Arial" panose="020B0604020202020204" pitchFamily="34" charset="0"/>
              </a:rPr>
              <a:t> облогою, </a:t>
            </a:r>
            <a:r>
              <a:rPr lang="ru-RU" sz="2000" dirty="0" err="1" smtClean="0">
                <a:latin typeface="Arial" panose="020B0604020202020204" pitchFamily="34" charset="0"/>
                <a:cs typeface="Arial" panose="020B0604020202020204" pitchFamily="34" charset="0"/>
              </a:rPr>
              <a:t>чотири</a:t>
            </a:r>
            <a:r>
              <a:rPr lang="ru-RU" sz="2000" dirty="0" smtClean="0">
                <a:latin typeface="Arial" panose="020B0604020202020204" pitchFamily="34" charset="0"/>
                <a:cs typeface="Arial" panose="020B0604020202020204" pitchFamily="34" charset="0"/>
              </a:rPr>
              <a:t> рази </a:t>
            </a:r>
            <a:r>
              <a:rPr lang="ru-RU" sz="2000" dirty="0" err="1" smtClean="0">
                <a:latin typeface="Arial" panose="020B0604020202020204" pitchFamily="34" charset="0"/>
                <a:cs typeface="Arial" panose="020B0604020202020204" pitchFamily="34" charset="0"/>
              </a:rPr>
              <a:t>горів</a:t>
            </a:r>
            <a:r>
              <a:rPr lang="ru-RU" sz="2000" dirty="0" smtClean="0">
                <a:latin typeface="Arial" panose="020B0604020202020204" pitchFamily="34" charset="0"/>
                <a:cs typeface="Arial" panose="020B0604020202020204" pitchFamily="34" charset="0"/>
              </a:rPr>
              <a:t>, а </a:t>
            </a:r>
            <a:r>
              <a:rPr lang="ru-RU" sz="2000" dirty="0" err="1" smtClean="0">
                <a:latin typeface="Arial" panose="020B0604020202020204" pitchFamily="34" charset="0"/>
                <a:cs typeface="Arial" panose="020B0604020202020204" pitchFamily="34" charset="0"/>
              </a:rPr>
              <a:t>останні</a:t>
            </a:r>
            <a:r>
              <a:rPr lang="ru-RU" sz="2000" dirty="0" smtClean="0">
                <a:latin typeface="Arial" panose="020B0604020202020204" pitchFamily="34" charset="0"/>
                <a:cs typeface="Arial" panose="020B0604020202020204" pitchFamily="34" charset="0"/>
              </a:rPr>
              <a:t> 50 </a:t>
            </a:r>
            <a:r>
              <a:rPr lang="ru-RU" sz="2000" dirty="0" err="1" smtClean="0">
                <a:latin typeface="Arial" panose="020B0604020202020204" pitchFamily="34" charset="0"/>
                <a:cs typeface="Arial" panose="020B0604020202020204" pitchFamily="34" charset="0"/>
              </a:rPr>
              <a:t>років</a:t>
            </a:r>
            <a:r>
              <a:rPr lang="ru-RU" sz="2000" dirty="0" smtClean="0">
                <a:latin typeface="Arial" panose="020B0604020202020204" pitchFamily="34" charset="0"/>
                <a:cs typeface="Arial" panose="020B0604020202020204" pitchFamily="34" charset="0"/>
              </a:rPr>
              <a:t> тут </a:t>
            </a:r>
            <a:r>
              <a:rPr lang="ru-RU" sz="2000" dirty="0" err="1" smtClean="0">
                <a:latin typeface="Arial" panose="020B0604020202020204" pitchFamily="34" charset="0"/>
                <a:cs typeface="Arial" panose="020B0604020202020204" pitchFamily="34" charset="0"/>
              </a:rPr>
              <a:t>діяла</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колонія</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суворого</a:t>
            </a:r>
            <a:r>
              <a:rPr lang="ru-RU" sz="2000" dirty="0" smtClean="0">
                <a:latin typeface="Arial" panose="020B0604020202020204" pitchFamily="34" charset="0"/>
                <a:cs typeface="Arial" panose="020B0604020202020204" pitchFamily="34" charset="0"/>
              </a:rPr>
              <a:t> режиму. 27 </a:t>
            </a:r>
            <a:r>
              <a:rPr lang="ru-RU" sz="2000" dirty="0" err="1" smtClean="0">
                <a:latin typeface="Arial" panose="020B0604020202020204" pitchFamily="34" charset="0"/>
                <a:cs typeface="Arial" panose="020B0604020202020204" pitchFamily="34" charset="0"/>
              </a:rPr>
              <a:t>березня</a:t>
            </a:r>
            <a:r>
              <a:rPr lang="ru-RU" sz="2000" dirty="0" smtClean="0">
                <a:latin typeface="Arial" panose="020B0604020202020204" pitchFamily="34" charset="0"/>
                <a:cs typeface="Arial" panose="020B0604020202020204" pitchFamily="34" charset="0"/>
              </a:rPr>
              <a:t> 2012 року над </a:t>
            </a:r>
            <a:r>
              <a:rPr lang="ru-RU" sz="2000" dirty="0" err="1" smtClean="0">
                <a:latin typeface="Arial" panose="020B0604020202020204" pitchFamily="34" charset="0"/>
                <a:cs typeface="Arial" panose="020B0604020202020204" pitchFamily="34" charset="0"/>
              </a:rPr>
              <a:t>колишнім</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монастирем</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загорівся</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дах</a:t>
            </a:r>
            <a:r>
              <a:rPr lang="ru-RU" sz="2000" dirty="0">
                <a:latin typeface="Arial" panose="020B0604020202020204" pitchFamily="34" charset="0"/>
                <a:cs typeface="Arial" panose="020B0604020202020204" pitchFamily="34" charset="0"/>
              </a:rPr>
              <a:t>. Костел та </a:t>
            </a:r>
            <a:r>
              <a:rPr lang="ru-RU" sz="2000" dirty="0" err="1">
                <a:latin typeface="Arial" panose="020B0604020202020204" pitchFamily="34" charset="0"/>
                <a:cs typeface="Arial" panose="020B0604020202020204" pitchFamily="34" charset="0"/>
              </a:rPr>
              <a:t>келії</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повністю</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вигоріли</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перекриття</a:t>
            </a:r>
            <a:r>
              <a:rPr lang="ru-RU" sz="2000" dirty="0">
                <a:latin typeface="Arial" panose="020B0604020202020204" pitchFamily="34" charset="0"/>
                <a:cs typeface="Arial" panose="020B0604020202020204" pitchFamily="34" charset="0"/>
              </a:rPr>
              <a:t> обвалились. </a:t>
            </a:r>
            <a:r>
              <a:rPr lang="ru-RU" sz="2000" dirty="0" err="1">
                <a:latin typeface="Arial" panose="020B0604020202020204" pitchFamily="34" charset="0"/>
                <a:cs typeface="Arial" panose="020B0604020202020204" pitchFamily="34" charset="0"/>
              </a:rPr>
              <a:t>Тепер</a:t>
            </a:r>
            <a:r>
              <a:rPr lang="ru-RU" sz="2000" dirty="0">
                <a:latin typeface="Arial" panose="020B0604020202020204" pitchFamily="34" charset="0"/>
                <a:cs typeface="Arial" panose="020B0604020202020204" pitchFamily="34" charset="0"/>
              </a:rPr>
              <a:t> час і </a:t>
            </a:r>
            <a:r>
              <a:rPr lang="ru-RU" sz="2000" dirty="0" err="1">
                <a:latin typeface="Arial" panose="020B0604020202020204" pitchFamily="34" charset="0"/>
                <a:cs typeface="Arial" panose="020B0604020202020204" pitchFamily="34" charset="0"/>
              </a:rPr>
              <a:t>негода</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обгризають</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чорними</a:t>
            </a:r>
            <a:r>
              <a:rPr lang="ru-RU" sz="2000" dirty="0">
                <a:latin typeface="Arial" panose="020B0604020202020204" pitchFamily="34" charset="0"/>
                <a:cs typeface="Arial" panose="020B0604020202020204" pitchFamily="34" charset="0"/>
              </a:rPr>
              <a:t> зубами </a:t>
            </a:r>
            <a:r>
              <a:rPr lang="ru-RU" sz="2000" dirty="0" err="1">
                <a:latin typeface="Arial" panose="020B0604020202020204" pitchFamily="34" charset="0"/>
                <a:cs typeface="Arial" panose="020B0604020202020204" pitchFamily="34" charset="0"/>
              </a:rPr>
              <a:t>його</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стіни</a:t>
            </a:r>
            <a:r>
              <a:rPr lang="ru-RU" sz="2000" dirty="0">
                <a:latin typeface="Arial" panose="020B0604020202020204" pitchFamily="34" charset="0"/>
                <a:cs typeface="Arial" panose="020B0604020202020204" pitchFamily="34" charset="0"/>
              </a:rPr>
              <a:t>.</a:t>
            </a:r>
            <a:endParaRPr lang="uk-UA" sz="2000" dirty="0">
              <a:latin typeface="Arial" panose="020B0604020202020204" pitchFamily="34" charset="0"/>
              <a:cs typeface="Arial" panose="020B0604020202020204" pitchFamily="34" charset="0"/>
            </a:endParaRPr>
          </a:p>
        </p:txBody>
      </p:sp>
      <p:sp>
        <p:nvSpPr>
          <p:cNvPr id="10" name="Прямокутник 9"/>
          <p:cNvSpPr/>
          <p:nvPr/>
        </p:nvSpPr>
        <p:spPr>
          <a:xfrm>
            <a:off x="573341" y="308690"/>
            <a:ext cx="11144397" cy="523220"/>
          </a:xfrm>
          <a:prstGeom prst="rect">
            <a:avLst/>
          </a:prstGeom>
        </p:spPr>
        <p:txBody>
          <a:bodyPr wrap="none">
            <a:spAutoFit/>
          </a:bodyPr>
          <a:lstStyle/>
          <a:p>
            <a:r>
              <a:rPr lang="ru-RU" sz="2800" dirty="0">
                <a:latin typeface="Arial Black" panose="020B0A04020102020204" pitchFamily="34" charset="0"/>
              </a:rPr>
              <a:t>А</a:t>
            </a:r>
            <a:r>
              <a:rPr lang="ru-RU" sz="2800" dirty="0" smtClean="0">
                <a:latin typeface="Arial Black" panose="020B0A04020102020204" pitchFamily="34" charset="0"/>
              </a:rPr>
              <a:t>нсамбль (комплекс) </a:t>
            </a:r>
            <a:r>
              <a:rPr lang="ru-RU" sz="2800" dirty="0" err="1" smtClean="0">
                <a:latin typeface="Arial Black" panose="020B0A04020102020204" pitchFamily="34" charset="0"/>
              </a:rPr>
              <a:t>монастиря</a:t>
            </a:r>
            <a:r>
              <a:rPr lang="ru-RU" sz="2800" dirty="0" smtClean="0">
                <a:latin typeface="Arial Black" panose="020B0A04020102020204" pitchFamily="34" charset="0"/>
              </a:rPr>
              <a:t> ордену </a:t>
            </a:r>
            <a:r>
              <a:rPr lang="ru-RU" sz="2800" dirty="0" err="1" smtClean="0">
                <a:latin typeface="Arial Black" panose="020B0A04020102020204" pitchFamily="34" charset="0"/>
              </a:rPr>
              <a:t>Бернардинів</a:t>
            </a:r>
            <a:endParaRPr lang="uk-UA" sz="2800" dirty="0">
              <a:latin typeface="Arial Black" panose="020B0A04020102020204" pitchFamily="34" charset="0"/>
            </a:endParaRPr>
          </a:p>
        </p:txBody>
      </p:sp>
    </p:spTree>
    <p:extLst>
      <p:ext uri="{BB962C8B-B14F-4D97-AF65-F5344CB8AC3E}">
        <p14:creationId xmlns:p14="http://schemas.microsoft.com/office/powerpoint/2010/main" val="569967600"/>
      </p:ext>
    </p:extLst>
  </p:cSld>
  <p:clrMapOvr>
    <a:masterClrMapping/>
  </p:clrMapOvr>
  <p:timing>
    <p:tnLst>
      <p:par>
        <p:cTn id="1" dur="indefinite" restart="never" nodeType="tmRoot"/>
      </p:par>
    </p:tnLst>
  </p:timing>
</p:sld>
</file>

<file path=ppt/theme/theme1.xml><?xml version="1.0" encoding="utf-8"?>
<a:theme xmlns:a="http://schemas.openxmlformats.org/drawingml/2006/main" name="Пасмо">
  <a:themeElements>
    <a:clrScheme name="Пасмо">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Пасмо">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Пасмо">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283</TotalTime>
  <Words>725</Words>
  <Application>Microsoft Office PowerPoint</Application>
  <PresentationFormat>Широкий екран</PresentationFormat>
  <Paragraphs>65</Paragraphs>
  <Slides>13</Slides>
  <Notes>0</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13</vt:i4>
      </vt:variant>
    </vt:vector>
  </HeadingPairs>
  <TitlesOfParts>
    <vt:vector size="18" baseType="lpstr">
      <vt:lpstr>Arial</vt:lpstr>
      <vt:lpstr>Arial Black</vt:lpstr>
      <vt:lpstr>Century Gothic</vt:lpstr>
      <vt:lpstr>Wingdings 3</vt:lpstr>
      <vt:lpstr>Пасмо</vt:lpstr>
      <vt:lpstr>Туристичний маршрут «Вулицями рідного селища»</vt:lpstr>
      <vt:lpstr>Презентація PowerPoint</vt:lpstr>
      <vt:lpstr>Презентація PowerPoint</vt:lpstr>
      <vt:lpstr>Презентація PowerPoint</vt:lpstr>
      <vt:lpstr>Презентація PowerPoint</vt:lpstr>
      <vt:lpstr>Бібліотека</vt:lpstr>
      <vt:lpstr>Презентація PowerPoint</vt:lpstr>
      <vt:lpstr>Презентація PowerPoint</vt:lpstr>
      <vt:lpstr>Презентація PowerPoint</vt:lpstr>
      <vt:lpstr>Презентація PowerPoint</vt:lpstr>
      <vt:lpstr>ВИСНОВКИ</vt:lpstr>
      <vt:lpstr>СПИСОК ВИКОРИСТАНОЇ ЛІТЕРАТУРИ</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HP</dc:creator>
  <cp:lastModifiedBy>HP</cp:lastModifiedBy>
  <cp:revision>28</cp:revision>
  <dcterms:created xsi:type="dcterms:W3CDTF">2024-03-10T18:17:53Z</dcterms:created>
  <dcterms:modified xsi:type="dcterms:W3CDTF">2024-04-09T11:46:44Z</dcterms:modified>
</cp:coreProperties>
</file>