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287" r:id="rId3"/>
    <p:sldId id="289" r:id="rId4"/>
    <p:sldId id="260" r:id="rId5"/>
    <p:sldId id="265" r:id="rId6"/>
    <p:sldId id="293" r:id="rId7"/>
    <p:sldId id="295" r:id="rId8"/>
    <p:sldId id="296" r:id="rId9"/>
    <p:sldId id="297" r:id="rId10"/>
    <p:sldId id="278" r:id="rId11"/>
    <p:sldId id="28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'Лист1'!$B$1</c:f>
              <c:strCache>
                <c:ptCount val="1"/>
                <c:pt idx="0">
                  <c:v>Контроль</c:v>
                </c:pt>
              </c:strCache>
            </c:strRef>
          </c:tx>
          <c:cat>
            <c:numRef>
              <c:f>'Лист1'!$A$2:$A$7</c:f>
              <c:numCache>
                <c:formatCode>General</c:formatCode>
                <c:ptCount val="6"/>
                <c:pt idx="0">
                  <c:v>1</c:v>
                </c:pt>
                <c:pt idx="1">
                  <c:v>6</c:v>
                </c:pt>
                <c:pt idx="2">
                  <c:v>24</c:v>
                </c:pt>
                <c:pt idx="3">
                  <c:v>48</c:v>
                </c:pt>
                <c:pt idx="4">
                  <c:v>72</c:v>
                </c:pt>
                <c:pt idx="5">
                  <c:v>96</c:v>
                </c:pt>
              </c:numCache>
            </c:numRef>
          </c:cat>
          <c:val>
            <c:numRef>
              <c:f>'Лист1'!$B$2:$B$7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Річка Псел</c:v>
                </c:pt>
              </c:strCache>
            </c:strRef>
          </c:tx>
          <c:cat>
            <c:numRef>
              <c:f>'Лист1'!$A$2:$A$7</c:f>
              <c:numCache>
                <c:formatCode>General</c:formatCode>
                <c:ptCount val="6"/>
                <c:pt idx="0">
                  <c:v>1</c:v>
                </c:pt>
                <c:pt idx="1">
                  <c:v>6</c:v>
                </c:pt>
                <c:pt idx="2">
                  <c:v>24</c:v>
                </c:pt>
                <c:pt idx="3">
                  <c:v>48</c:v>
                </c:pt>
                <c:pt idx="4">
                  <c:v>72</c:v>
                </c:pt>
                <c:pt idx="5">
                  <c:v>96</c:v>
                </c:pt>
              </c:numCache>
            </c:numRef>
          </c:cat>
          <c:val>
            <c:numRef>
              <c:f>'Лист1'!$C$2:$C$7</c:f>
              <c:numCache>
                <c:formatCode>General</c:formatCode>
                <c:ptCount val="6"/>
                <c:pt idx="0">
                  <c:v>100</c:v>
                </c:pt>
                <c:pt idx="1">
                  <c:v>96.7</c:v>
                </c:pt>
                <c:pt idx="2">
                  <c:v>96.48</c:v>
                </c:pt>
                <c:pt idx="3">
                  <c:v>96.48</c:v>
                </c:pt>
                <c:pt idx="4">
                  <c:v>93.07</c:v>
                </c:pt>
                <c:pt idx="5">
                  <c:v>93.07</c:v>
                </c:pt>
              </c:numCache>
            </c:numRef>
          </c:val>
        </c:ser>
        <c:ser>
          <c:idx val="2"/>
          <c:order val="2"/>
          <c:tx>
            <c:strRef>
              <c:f>'Лист1'!$D$1</c:f>
              <c:strCache>
                <c:ptCount val="1"/>
                <c:pt idx="0">
                  <c:v>Озеро Чеха</c:v>
                </c:pt>
              </c:strCache>
            </c:strRef>
          </c:tx>
          <c:cat>
            <c:numRef>
              <c:f>'Лист1'!$A$2:$A$7</c:f>
              <c:numCache>
                <c:formatCode>General</c:formatCode>
                <c:ptCount val="6"/>
                <c:pt idx="0">
                  <c:v>1</c:v>
                </c:pt>
                <c:pt idx="1">
                  <c:v>6</c:v>
                </c:pt>
                <c:pt idx="2">
                  <c:v>24</c:v>
                </c:pt>
                <c:pt idx="3">
                  <c:v>48</c:v>
                </c:pt>
                <c:pt idx="4">
                  <c:v>72</c:v>
                </c:pt>
                <c:pt idx="5">
                  <c:v>96</c:v>
                </c:pt>
              </c:numCache>
            </c:numRef>
          </c:cat>
          <c:val>
            <c:numRef>
              <c:f>'Лист1'!$D$2:$D$7</c:f>
              <c:numCache>
                <c:formatCode>General</c:formatCode>
                <c:ptCount val="6"/>
                <c:pt idx="0">
                  <c:v>96.7</c:v>
                </c:pt>
                <c:pt idx="1">
                  <c:v>93.3</c:v>
                </c:pt>
                <c:pt idx="2">
                  <c:v>93.01</c:v>
                </c:pt>
                <c:pt idx="3">
                  <c:v>93.01</c:v>
                </c:pt>
                <c:pt idx="4">
                  <c:v>89.66</c:v>
                </c:pt>
                <c:pt idx="5">
                  <c:v>89.66</c:v>
                </c:pt>
              </c:numCache>
            </c:numRef>
          </c:val>
        </c:ser>
        <c:ser>
          <c:idx val="3"/>
          <c:order val="3"/>
          <c:tx>
            <c:strRef>
              <c:f>'Лист1'!$E$1</c:f>
              <c:strCache>
                <c:ptCount val="1"/>
                <c:pt idx="0">
                  <c:v>Озеро Блакитні озера</c:v>
                </c:pt>
              </c:strCache>
            </c:strRef>
          </c:tx>
          <c:cat>
            <c:numRef>
              <c:f>'Лист1'!$A$2:$A$7</c:f>
              <c:numCache>
                <c:formatCode>General</c:formatCode>
                <c:ptCount val="6"/>
                <c:pt idx="0">
                  <c:v>1</c:v>
                </c:pt>
                <c:pt idx="1">
                  <c:v>6</c:v>
                </c:pt>
                <c:pt idx="2">
                  <c:v>24</c:v>
                </c:pt>
                <c:pt idx="3">
                  <c:v>48</c:v>
                </c:pt>
                <c:pt idx="4">
                  <c:v>72</c:v>
                </c:pt>
                <c:pt idx="5">
                  <c:v>96</c:v>
                </c:pt>
              </c:numCache>
            </c:numRef>
          </c:cat>
          <c:val>
            <c:numRef>
              <c:f>'Лист1'!$E$2:$E$7</c:f>
              <c:numCache>
                <c:formatCode>General</c:formatCode>
                <c:ptCount val="6"/>
                <c:pt idx="0">
                  <c:v>96.7</c:v>
                </c:pt>
                <c:pt idx="1">
                  <c:v>93.3</c:v>
                </c:pt>
                <c:pt idx="2">
                  <c:v>89.66</c:v>
                </c:pt>
                <c:pt idx="3">
                  <c:v>89.66</c:v>
                </c:pt>
                <c:pt idx="4">
                  <c:v>89.66</c:v>
                </c:pt>
                <c:pt idx="5">
                  <c:v>86.14</c:v>
                </c:pt>
              </c:numCache>
            </c:numRef>
          </c:val>
        </c:ser>
        <c:marker val="1"/>
        <c:axId val="173517056"/>
        <c:axId val="132786048"/>
      </c:lineChart>
      <c:catAx>
        <c:axId val="173517056"/>
        <c:scaling>
          <c:orientation val="minMax"/>
        </c:scaling>
        <c:axPos val="b"/>
        <c:numFmt formatCode="General" sourceLinked="1"/>
        <c:tickLblPos val="nextTo"/>
        <c:crossAx val="132786048"/>
        <c:crosses val="autoZero"/>
        <c:auto val="1"/>
        <c:lblAlgn val="ctr"/>
        <c:lblOffset val="100"/>
      </c:catAx>
      <c:valAx>
        <c:axId val="132786048"/>
        <c:scaling>
          <c:orientation val="minMax"/>
        </c:scaling>
        <c:axPos val="l"/>
        <c:majorGridlines/>
        <c:numFmt formatCode="General" sourceLinked="1"/>
        <c:tickLblPos val="nextTo"/>
        <c:crossAx val="173517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223260546807983"/>
          <c:y val="0.11458353286416452"/>
          <c:w val="0.33776739453192067"/>
          <c:h val="0.77083245539767609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'Лист1'!$B$1</c:f>
              <c:strCache>
                <c:ptCount val="1"/>
                <c:pt idx="0">
                  <c:v>Контроль</c:v>
                </c:pt>
              </c:strCache>
            </c:strRef>
          </c:tx>
          <c:cat>
            <c:numRef>
              <c:f>'Лист1'!$A$2:$A$7</c:f>
              <c:numCache>
                <c:formatCode>General</c:formatCode>
                <c:ptCount val="6"/>
                <c:pt idx="0">
                  <c:v>1</c:v>
                </c:pt>
                <c:pt idx="1">
                  <c:v>6</c:v>
                </c:pt>
                <c:pt idx="2">
                  <c:v>24</c:v>
                </c:pt>
                <c:pt idx="3">
                  <c:v>48</c:v>
                </c:pt>
                <c:pt idx="4">
                  <c:v>72</c:v>
                </c:pt>
                <c:pt idx="5">
                  <c:v>96</c:v>
                </c:pt>
              </c:numCache>
            </c:numRef>
          </c:cat>
          <c:val>
            <c:numRef>
              <c:f>'Лист1'!$B$2:$B$7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Річка Псел</c:v>
                </c:pt>
              </c:strCache>
            </c:strRef>
          </c:tx>
          <c:cat>
            <c:numRef>
              <c:f>'Лист1'!$A$2:$A$7</c:f>
              <c:numCache>
                <c:formatCode>General</c:formatCode>
                <c:ptCount val="6"/>
                <c:pt idx="0">
                  <c:v>1</c:v>
                </c:pt>
                <c:pt idx="1">
                  <c:v>6</c:v>
                </c:pt>
                <c:pt idx="2">
                  <c:v>24</c:v>
                </c:pt>
                <c:pt idx="3">
                  <c:v>48</c:v>
                </c:pt>
                <c:pt idx="4">
                  <c:v>72</c:v>
                </c:pt>
                <c:pt idx="5">
                  <c:v>96</c:v>
                </c:pt>
              </c:numCache>
            </c:numRef>
          </c:cat>
          <c:val>
            <c:numRef>
              <c:f>'Лист1'!$C$2:$C$7</c:f>
              <c:numCache>
                <c:formatCode>General</c:formatCode>
                <c:ptCount val="6"/>
                <c:pt idx="0">
                  <c:v>100</c:v>
                </c:pt>
                <c:pt idx="1">
                  <c:v>96.7</c:v>
                </c:pt>
                <c:pt idx="2">
                  <c:v>93.07</c:v>
                </c:pt>
                <c:pt idx="3">
                  <c:v>93.07</c:v>
                </c:pt>
                <c:pt idx="4">
                  <c:v>93.07</c:v>
                </c:pt>
                <c:pt idx="5">
                  <c:v>92.93</c:v>
                </c:pt>
              </c:numCache>
            </c:numRef>
          </c:val>
        </c:ser>
        <c:ser>
          <c:idx val="2"/>
          <c:order val="2"/>
          <c:tx>
            <c:strRef>
              <c:f>'Лист1'!$D$1</c:f>
              <c:strCache>
                <c:ptCount val="1"/>
                <c:pt idx="0">
                  <c:v>Озеро Чеха</c:v>
                </c:pt>
              </c:strCache>
            </c:strRef>
          </c:tx>
          <c:cat>
            <c:numRef>
              <c:f>'Лист1'!$A$2:$A$7</c:f>
              <c:numCache>
                <c:formatCode>General</c:formatCode>
                <c:ptCount val="6"/>
                <c:pt idx="0">
                  <c:v>1</c:v>
                </c:pt>
                <c:pt idx="1">
                  <c:v>6</c:v>
                </c:pt>
                <c:pt idx="2">
                  <c:v>24</c:v>
                </c:pt>
                <c:pt idx="3">
                  <c:v>48</c:v>
                </c:pt>
                <c:pt idx="4">
                  <c:v>72</c:v>
                </c:pt>
                <c:pt idx="5">
                  <c:v>96</c:v>
                </c:pt>
              </c:numCache>
            </c:numRef>
          </c:cat>
          <c:val>
            <c:numRef>
              <c:f>'Лист1'!$D$2:$D$7</c:f>
              <c:numCache>
                <c:formatCode>General</c:formatCode>
                <c:ptCount val="6"/>
                <c:pt idx="0">
                  <c:v>90</c:v>
                </c:pt>
                <c:pt idx="1">
                  <c:v>90</c:v>
                </c:pt>
                <c:pt idx="2">
                  <c:v>89.66</c:v>
                </c:pt>
                <c:pt idx="3">
                  <c:v>89.66</c:v>
                </c:pt>
                <c:pt idx="4">
                  <c:v>82.73</c:v>
                </c:pt>
                <c:pt idx="5">
                  <c:v>82.210000000000022</c:v>
                </c:pt>
              </c:numCache>
            </c:numRef>
          </c:val>
        </c:ser>
        <c:ser>
          <c:idx val="3"/>
          <c:order val="3"/>
          <c:tx>
            <c:strRef>
              <c:f>'Лист1'!$E$1</c:f>
              <c:strCache>
                <c:ptCount val="1"/>
                <c:pt idx="0">
                  <c:v>Озеро Блакитні озера</c:v>
                </c:pt>
              </c:strCache>
            </c:strRef>
          </c:tx>
          <c:cat>
            <c:numRef>
              <c:f>'Лист1'!$A$2:$A$7</c:f>
              <c:numCache>
                <c:formatCode>General</c:formatCode>
                <c:ptCount val="6"/>
                <c:pt idx="0">
                  <c:v>1</c:v>
                </c:pt>
                <c:pt idx="1">
                  <c:v>6</c:v>
                </c:pt>
                <c:pt idx="2">
                  <c:v>24</c:v>
                </c:pt>
                <c:pt idx="3">
                  <c:v>48</c:v>
                </c:pt>
                <c:pt idx="4">
                  <c:v>72</c:v>
                </c:pt>
                <c:pt idx="5">
                  <c:v>96</c:v>
                </c:pt>
              </c:numCache>
            </c:numRef>
          </c:cat>
          <c:val>
            <c:numRef>
              <c:f>'Лист1'!$E$2:$E$7</c:f>
              <c:numCache>
                <c:formatCode>General</c:formatCode>
                <c:ptCount val="6"/>
                <c:pt idx="0">
                  <c:v>90</c:v>
                </c:pt>
                <c:pt idx="1">
                  <c:v>90</c:v>
                </c:pt>
                <c:pt idx="2">
                  <c:v>79.319999999999993</c:v>
                </c:pt>
                <c:pt idx="3">
                  <c:v>75.8</c:v>
                </c:pt>
                <c:pt idx="4">
                  <c:v>75.8</c:v>
                </c:pt>
                <c:pt idx="5">
                  <c:v>71.489999999999995</c:v>
                </c:pt>
              </c:numCache>
            </c:numRef>
          </c:val>
        </c:ser>
        <c:marker val="1"/>
        <c:axId val="132803968"/>
        <c:axId val="132813952"/>
      </c:lineChart>
      <c:catAx>
        <c:axId val="132803968"/>
        <c:scaling>
          <c:orientation val="minMax"/>
        </c:scaling>
        <c:axPos val="b"/>
        <c:numFmt formatCode="General" sourceLinked="1"/>
        <c:tickLblPos val="nextTo"/>
        <c:crossAx val="132813952"/>
        <c:crosses val="autoZero"/>
        <c:auto val="1"/>
        <c:lblAlgn val="ctr"/>
        <c:lblOffset val="100"/>
      </c:catAx>
      <c:valAx>
        <c:axId val="132813952"/>
        <c:scaling>
          <c:orientation val="minMax"/>
        </c:scaling>
        <c:axPos val="l"/>
        <c:majorGridlines/>
        <c:numFmt formatCode="General" sourceLinked="1"/>
        <c:tickLblPos val="nextTo"/>
        <c:crossAx val="13280396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'Лист1'!$B$1</c:f>
              <c:strCache>
                <c:ptCount val="1"/>
                <c:pt idx="0">
                  <c:v>Контроль</c:v>
                </c:pt>
              </c:strCache>
            </c:strRef>
          </c:tx>
          <c:cat>
            <c:numRef>
              <c:f>'Лист1'!$A$2:$A$7</c:f>
              <c:numCache>
                <c:formatCode>General</c:formatCode>
                <c:ptCount val="6"/>
                <c:pt idx="0">
                  <c:v>1</c:v>
                </c:pt>
                <c:pt idx="1">
                  <c:v>6</c:v>
                </c:pt>
                <c:pt idx="2">
                  <c:v>24</c:v>
                </c:pt>
                <c:pt idx="3">
                  <c:v>48</c:v>
                </c:pt>
                <c:pt idx="4">
                  <c:v>72</c:v>
                </c:pt>
                <c:pt idx="5">
                  <c:v>96</c:v>
                </c:pt>
              </c:numCache>
            </c:numRef>
          </c:cat>
          <c:val>
            <c:numRef>
              <c:f>'Лист1'!$B$2:$B$7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Річка Псел</c:v>
                </c:pt>
              </c:strCache>
            </c:strRef>
          </c:tx>
          <c:cat>
            <c:numRef>
              <c:f>'Лист1'!$A$2:$A$7</c:f>
              <c:numCache>
                <c:formatCode>General</c:formatCode>
                <c:ptCount val="6"/>
                <c:pt idx="0">
                  <c:v>1</c:v>
                </c:pt>
                <c:pt idx="1">
                  <c:v>6</c:v>
                </c:pt>
                <c:pt idx="2">
                  <c:v>24</c:v>
                </c:pt>
                <c:pt idx="3">
                  <c:v>48</c:v>
                </c:pt>
                <c:pt idx="4">
                  <c:v>72</c:v>
                </c:pt>
                <c:pt idx="5">
                  <c:v>96</c:v>
                </c:pt>
              </c:numCache>
            </c:numRef>
          </c:cat>
          <c:val>
            <c:numRef>
              <c:f>'Лист1'!$C$2:$C$7</c:f>
              <c:numCache>
                <c:formatCode>General</c:formatCode>
                <c:ptCount val="6"/>
                <c:pt idx="0">
                  <c:v>90</c:v>
                </c:pt>
                <c:pt idx="1">
                  <c:v>90</c:v>
                </c:pt>
                <c:pt idx="2">
                  <c:v>86.14</c:v>
                </c:pt>
                <c:pt idx="3">
                  <c:v>86.14</c:v>
                </c:pt>
                <c:pt idx="4">
                  <c:v>81.440000000000026</c:v>
                </c:pt>
                <c:pt idx="5">
                  <c:v>81.440000000000026</c:v>
                </c:pt>
              </c:numCache>
            </c:numRef>
          </c:val>
        </c:ser>
        <c:ser>
          <c:idx val="2"/>
          <c:order val="2"/>
          <c:tx>
            <c:strRef>
              <c:f>'Лист1'!$D$1</c:f>
              <c:strCache>
                <c:ptCount val="1"/>
                <c:pt idx="0">
                  <c:v>Озеро Чеха</c:v>
                </c:pt>
              </c:strCache>
            </c:strRef>
          </c:tx>
          <c:cat>
            <c:numRef>
              <c:f>'Лист1'!$A$2:$A$7</c:f>
              <c:numCache>
                <c:formatCode>General</c:formatCode>
                <c:ptCount val="6"/>
                <c:pt idx="0">
                  <c:v>1</c:v>
                </c:pt>
                <c:pt idx="1">
                  <c:v>6</c:v>
                </c:pt>
                <c:pt idx="2">
                  <c:v>24</c:v>
                </c:pt>
                <c:pt idx="3">
                  <c:v>48</c:v>
                </c:pt>
                <c:pt idx="4">
                  <c:v>72</c:v>
                </c:pt>
                <c:pt idx="5">
                  <c:v>96</c:v>
                </c:pt>
              </c:numCache>
            </c:numRef>
          </c:cat>
          <c:val>
            <c:numRef>
              <c:f>'Лист1'!$D$2:$D$7</c:f>
              <c:numCache>
                <c:formatCode>General</c:formatCode>
                <c:ptCount val="6"/>
                <c:pt idx="0">
                  <c:v>90</c:v>
                </c:pt>
                <c:pt idx="1">
                  <c:v>90</c:v>
                </c:pt>
                <c:pt idx="2">
                  <c:v>86.14</c:v>
                </c:pt>
                <c:pt idx="3">
                  <c:v>79.319999999999993</c:v>
                </c:pt>
                <c:pt idx="4">
                  <c:v>77.78</c:v>
                </c:pt>
                <c:pt idx="5">
                  <c:v>77.78</c:v>
                </c:pt>
              </c:numCache>
            </c:numRef>
          </c:val>
        </c:ser>
        <c:ser>
          <c:idx val="3"/>
          <c:order val="3"/>
          <c:tx>
            <c:strRef>
              <c:f>'Лист1'!$E$1</c:f>
              <c:strCache>
                <c:ptCount val="1"/>
                <c:pt idx="0">
                  <c:v>Озеро Блакитні озера</c:v>
                </c:pt>
              </c:strCache>
            </c:strRef>
          </c:tx>
          <c:cat>
            <c:numRef>
              <c:f>'Лист1'!$A$2:$A$7</c:f>
              <c:numCache>
                <c:formatCode>General</c:formatCode>
                <c:ptCount val="6"/>
                <c:pt idx="0">
                  <c:v>1</c:v>
                </c:pt>
                <c:pt idx="1">
                  <c:v>6</c:v>
                </c:pt>
                <c:pt idx="2">
                  <c:v>24</c:v>
                </c:pt>
                <c:pt idx="3">
                  <c:v>48</c:v>
                </c:pt>
                <c:pt idx="4">
                  <c:v>72</c:v>
                </c:pt>
                <c:pt idx="5">
                  <c:v>96</c:v>
                </c:pt>
              </c:numCache>
            </c:numRef>
          </c:cat>
          <c:val>
            <c:numRef>
              <c:f>'Лист1'!$E$2:$E$7</c:f>
              <c:numCache>
                <c:formatCode>General</c:formatCode>
                <c:ptCount val="6"/>
                <c:pt idx="0">
                  <c:v>90</c:v>
                </c:pt>
                <c:pt idx="1">
                  <c:v>90</c:v>
                </c:pt>
                <c:pt idx="2">
                  <c:v>79.319999999999993</c:v>
                </c:pt>
                <c:pt idx="3">
                  <c:v>72.39</c:v>
                </c:pt>
                <c:pt idx="4">
                  <c:v>70.33</c:v>
                </c:pt>
                <c:pt idx="5">
                  <c:v>70.33</c:v>
                </c:pt>
              </c:numCache>
            </c:numRef>
          </c:val>
        </c:ser>
        <c:marker val="1"/>
        <c:axId val="132799104"/>
        <c:axId val="168587648"/>
      </c:lineChart>
      <c:catAx>
        <c:axId val="132799104"/>
        <c:scaling>
          <c:orientation val="minMax"/>
        </c:scaling>
        <c:axPos val="b"/>
        <c:numFmt formatCode="General" sourceLinked="1"/>
        <c:tickLblPos val="nextTo"/>
        <c:crossAx val="168587648"/>
        <c:crosses val="autoZero"/>
        <c:auto val="1"/>
        <c:lblAlgn val="ctr"/>
        <c:lblOffset val="100"/>
      </c:catAx>
      <c:valAx>
        <c:axId val="168587648"/>
        <c:scaling>
          <c:orientation val="minMax"/>
        </c:scaling>
        <c:axPos val="l"/>
        <c:majorGridlines/>
        <c:numFmt formatCode="General" sourceLinked="1"/>
        <c:tickLblPos val="nextTo"/>
        <c:crossAx val="1327991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D82D9-7531-43E7-BD32-6D5826ED78B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1DE1D2-5974-4240-A080-C013813C446B}">
      <dgm:prSet phldrT="[Текст]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uk-UA" dirty="0"/>
            <a:t>1</a:t>
          </a:r>
          <a:endParaRPr lang="ru-RU" dirty="0"/>
        </a:p>
      </dgm:t>
    </dgm:pt>
    <dgm:pt modelId="{8B9FC5E9-570E-427F-B620-636BFCAC617F}" type="parTrans" cxnId="{7EDC220C-1CDD-4E22-980C-BF84C7995BD3}">
      <dgm:prSet/>
      <dgm:spPr/>
      <dgm:t>
        <a:bodyPr/>
        <a:lstStyle/>
        <a:p>
          <a:endParaRPr lang="ru-RU"/>
        </a:p>
      </dgm:t>
    </dgm:pt>
    <dgm:pt modelId="{54D976BC-4E00-45CB-AED4-BA5F73F90A99}" type="sibTrans" cxnId="{7EDC220C-1CDD-4E22-980C-BF84C7995BD3}">
      <dgm:prSet/>
      <dgm:spPr/>
      <dgm:t>
        <a:bodyPr/>
        <a:lstStyle/>
        <a:p>
          <a:endParaRPr lang="ru-RU"/>
        </a:p>
      </dgm:t>
    </dgm:pt>
    <dgm:pt modelId="{E1778B75-88DD-43BA-AEB7-47FE5EDD56CD}">
      <dgm:prSet phldrT="[Текст]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C3F8F1BC-F88F-4F90-882C-83C0AD805EB3}" type="parTrans" cxnId="{A5CA6256-473C-41F6-933E-D16770945659}">
      <dgm:prSet/>
      <dgm:spPr/>
      <dgm:t>
        <a:bodyPr/>
        <a:lstStyle/>
        <a:p>
          <a:endParaRPr lang="ru-RU"/>
        </a:p>
      </dgm:t>
    </dgm:pt>
    <dgm:pt modelId="{2C584123-A00D-4F6C-9322-8E68F337BCED}" type="sibTrans" cxnId="{A5CA6256-473C-41F6-933E-D16770945659}">
      <dgm:prSet/>
      <dgm:spPr/>
      <dgm:t>
        <a:bodyPr/>
        <a:lstStyle/>
        <a:p>
          <a:endParaRPr lang="ru-RU"/>
        </a:p>
      </dgm:t>
    </dgm:pt>
    <dgm:pt modelId="{E430866B-CCB2-4F36-BE55-D913470FA469}">
      <dgm:prSet phldrT="[Текст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uk-UA" sz="1200" dirty="0">
              <a:latin typeface="Arial" pitchFamily="34" charset="0"/>
              <a:cs typeface="Arial" pitchFamily="34" charset="0"/>
            </a:rPr>
            <a:t> </a:t>
          </a:r>
          <a:r>
            <a:rPr lang="uk-UA" sz="1200" dirty="0" smtClean="0">
              <a:latin typeface="Arial" pitchFamily="34" charset="0"/>
              <a:cs typeface="Arial" pitchFamily="34" charset="0"/>
            </a:rPr>
            <a:t> </a:t>
          </a:r>
          <a:r>
            <a:rPr lang="uk-UA" sz="1800" b="0" i="0" u="none" dirty="0" smtClean="0">
              <a:latin typeface="Arial" pitchFamily="34" charset="0"/>
              <a:cs typeface="Arial" pitchFamily="34" charset="0"/>
            </a:rPr>
            <a:t>Отримані результати підтверджують можливість використання  </a:t>
          </a:r>
          <a:r>
            <a:rPr lang="uk-UA" sz="1800" b="0" i="0" u="none" dirty="0" err="1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Daphnia</a:t>
          </a:r>
          <a:r>
            <a:rPr lang="uk-UA" sz="1800" b="0" i="0" u="none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800" b="0" i="0" u="none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</a:t>
          </a:r>
          <a:r>
            <a:rPr lang="uk-UA" sz="1800" b="0" i="0" u="none" dirty="0" err="1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agna</a:t>
          </a:r>
          <a:r>
            <a:rPr lang="uk-UA" sz="1800" b="0" i="0" u="none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як </a:t>
          </a:r>
          <a:r>
            <a:rPr lang="uk-UA" sz="1800" b="0" i="0" u="none" dirty="0" err="1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тест—об</a:t>
          </a:r>
          <a:r>
            <a:rPr lang="en-US" sz="1800" b="0" i="0" u="none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’</a:t>
          </a:r>
          <a:r>
            <a:rPr lang="uk-UA" sz="1800" b="0" i="0" u="none" dirty="0" err="1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єкт</a:t>
          </a:r>
          <a:r>
            <a:rPr lang="uk-UA" sz="1800" b="0" i="0" u="none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r>
            <a:rPr lang="uk-UA" sz="1800" b="0" i="0" u="none" dirty="0" smtClean="0">
              <a:latin typeface="Arial" pitchFamily="34" charset="0"/>
              <a:cs typeface="Arial" pitchFamily="34" charset="0"/>
            </a:rPr>
            <a:t> </a:t>
          </a:r>
          <a:endParaRPr lang="ru-RU" sz="1800" b="0" i="0" u="none" dirty="0">
            <a:latin typeface="Arial" pitchFamily="34" charset="0"/>
            <a:cs typeface="Arial" pitchFamily="34" charset="0"/>
          </a:endParaRPr>
        </a:p>
      </dgm:t>
    </dgm:pt>
    <dgm:pt modelId="{A9605388-56FB-438B-BEF6-2CD0B4A4ADFF}" type="parTrans" cxnId="{9D3D99EE-69B3-40C7-A860-B2C931382000}">
      <dgm:prSet/>
      <dgm:spPr/>
      <dgm:t>
        <a:bodyPr/>
        <a:lstStyle/>
        <a:p>
          <a:endParaRPr lang="ru-RU"/>
        </a:p>
      </dgm:t>
    </dgm:pt>
    <dgm:pt modelId="{C292CD6B-53F4-4B20-8BFC-5EEE322EF5BE}" type="sibTrans" cxnId="{9D3D99EE-69B3-40C7-A860-B2C931382000}">
      <dgm:prSet/>
      <dgm:spPr/>
      <dgm:t>
        <a:bodyPr/>
        <a:lstStyle/>
        <a:p>
          <a:endParaRPr lang="ru-RU"/>
        </a:p>
      </dgm:t>
    </dgm:pt>
    <dgm:pt modelId="{42A4D8AD-18AA-4EED-AC71-7DC88A327998}">
      <dgm:prSet phldrT="[Текст]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1E87230F-9712-42F7-AD6E-81BDBEDB5EBE}" type="parTrans" cxnId="{83B55500-3F8C-4D2F-8E49-3B0A30BCCBD9}">
      <dgm:prSet/>
      <dgm:spPr/>
      <dgm:t>
        <a:bodyPr/>
        <a:lstStyle/>
        <a:p>
          <a:endParaRPr lang="ru-RU"/>
        </a:p>
      </dgm:t>
    </dgm:pt>
    <dgm:pt modelId="{9C4D67B8-A7E2-4E7A-B4AE-16232147A71E}" type="sibTrans" cxnId="{83B55500-3F8C-4D2F-8E49-3B0A30BCCBD9}">
      <dgm:prSet/>
      <dgm:spPr/>
      <dgm:t>
        <a:bodyPr/>
        <a:lstStyle/>
        <a:p>
          <a:endParaRPr lang="ru-RU"/>
        </a:p>
      </dgm:t>
    </dgm:pt>
    <dgm:pt modelId="{02D5A969-E68C-4768-BA37-1C81952EB215}">
      <dgm:prSet phldrT="[Текст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uk-UA" sz="1400" dirty="0" smtClean="0"/>
            <a:t>  </a:t>
          </a:r>
          <a:r>
            <a:rPr lang="uk-UA" sz="1800" dirty="0" smtClean="0"/>
            <a:t>Дану методику можна рекомендувати для визначення токсичності водних витяжок  з відходів виробництва та  </a:t>
          </a:r>
          <a:r>
            <a:rPr lang="uk-UA" sz="1800" dirty="0" err="1" smtClean="0"/>
            <a:t>грунтів</a:t>
          </a:r>
          <a:r>
            <a:rPr lang="uk-UA" sz="1800" dirty="0" smtClean="0"/>
            <a:t>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2C24BC3F-2ADA-4C84-A180-FDD1674BD695}" type="parTrans" cxnId="{E2BB9315-E779-4557-B866-501D29D49B13}">
      <dgm:prSet/>
      <dgm:spPr/>
      <dgm:t>
        <a:bodyPr/>
        <a:lstStyle/>
        <a:p>
          <a:endParaRPr lang="ru-RU"/>
        </a:p>
      </dgm:t>
    </dgm:pt>
    <dgm:pt modelId="{71263E4B-3514-4CD3-B827-ED6363CCEB7B}" type="sibTrans" cxnId="{E2BB9315-E779-4557-B866-501D29D49B13}">
      <dgm:prSet/>
      <dgm:spPr/>
      <dgm:t>
        <a:bodyPr/>
        <a:lstStyle/>
        <a:p>
          <a:endParaRPr lang="ru-RU"/>
        </a:p>
      </dgm:t>
    </dgm:pt>
    <dgm:pt modelId="{AB84975E-3876-4753-BCEF-3F85F65FC615}">
      <dgm:prSet phldrT="[Текст]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uk-UA" dirty="0" smtClean="0"/>
            <a:t>5</a:t>
          </a:r>
          <a:endParaRPr lang="ru-RU" dirty="0"/>
        </a:p>
      </dgm:t>
    </dgm:pt>
    <dgm:pt modelId="{FC364FCE-4019-4895-A88D-26DA779C2A5E}" type="parTrans" cxnId="{3C804E9C-8E21-41EB-83B0-8B33CECCAAA2}">
      <dgm:prSet/>
      <dgm:spPr/>
      <dgm:t>
        <a:bodyPr/>
        <a:lstStyle/>
        <a:p>
          <a:endParaRPr lang="ru-RU"/>
        </a:p>
      </dgm:t>
    </dgm:pt>
    <dgm:pt modelId="{69FC34BE-08B4-4B7D-ACC8-CCFE8C0AED2E}" type="sibTrans" cxnId="{3C804E9C-8E21-41EB-83B0-8B33CECCAAA2}">
      <dgm:prSet/>
      <dgm:spPr/>
      <dgm:t>
        <a:bodyPr/>
        <a:lstStyle/>
        <a:p>
          <a:endParaRPr lang="ru-RU"/>
        </a:p>
      </dgm:t>
    </dgm:pt>
    <dgm:pt modelId="{AC0F9650-A363-4807-9E1F-5B290E46F499}">
      <dgm:prSet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uk-UA" sz="1600" dirty="0" smtClean="0"/>
            <a:t>Переваги даного методу  полягають у ефективності, низькій собівартості проведення експериментів, відносно малій тривалості дослідів, простоті культивування тест-об'єктів. </a:t>
          </a:r>
          <a:r>
            <a:rPr lang="uk-UA" sz="1600" b="0" dirty="0" smtClean="0">
              <a:solidFill>
                <a:schemeClr val="tx1"/>
              </a:solidFill>
            </a:rPr>
            <a:t> </a:t>
          </a:r>
          <a:endParaRPr lang="ru-RU" sz="16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6FE5EC4-C326-42D3-BE2F-DE7EBDE6A732}" type="parTrans" cxnId="{97D06C6B-6441-4B21-819E-3F220F8C1284}">
      <dgm:prSet/>
      <dgm:spPr/>
      <dgm:t>
        <a:bodyPr/>
        <a:lstStyle/>
        <a:p>
          <a:endParaRPr lang="ru-RU"/>
        </a:p>
      </dgm:t>
    </dgm:pt>
    <dgm:pt modelId="{34934759-E664-40F7-A4FA-00E8DAA5D050}" type="sibTrans" cxnId="{97D06C6B-6441-4B21-819E-3F220F8C1284}">
      <dgm:prSet/>
      <dgm:spPr/>
      <dgm:t>
        <a:bodyPr/>
        <a:lstStyle/>
        <a:p>
          <a:endParaRPr lang="ru-RU"/>
        </a:p>
      </dgm:t>
    </dgm:pt>
    <dgm:pt modelId="{3EF6C179-BF86-4420-B892-9B2AB7FC597B}">
      <dgm:prSet phldrT="[Текст]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769099F2-2F8D-456C-AF80-2F2C0D88F5D6}" type="parTrans" cxnId="{4FF333E4-F4E6-48A8-B878-60B0ECC791CB}">
      <dgm:prSet/>
      <dgm:spPr/>
      <dgm:t>
        <a:bodyPr/>
        <a:lstStyle/>
        <a:p>
          <a:endParaRPr lang="ru-RU"/>
        </a:p>
      </dgm:t>
    </dgm:pt>
    <dgm:pt modelId="{A1F1BB20-B94B-4FB1-B813-0FC312D64422}" type="sibTrans" cxnId="{4FF333E4-F4E6-48A8-B878-60B0ECC791CB}">
      <dgm:prSet/>
      <dgm:spPr/>
      <dgm:t>
        <a:bodyPr/>
        <a:lstStyle/>
        <a:p>
          <a:endParaRPr lang="ru-RU"/>
        </a:p>
      </dgm:t>
    </dgm:pt>
    <dgm:pt modelId="{578E8E6A-9D7E-4550-A432-14400544196B}">
      <dgm:prSet phldrT="[Текст]" custT="1"/>
      <dgm:spPr>
        <a:solidFill>
          <a:srgbClr val="99FF99">
            <a:alpha val="90000"/>
          </a:srgbClr>
        </a:solidFill>
      </dgm:spPr>
      <dgm:t>
        <a:bodyPr/>
        <a:lstStyle/>
        <a:p>
          <a:pPr algn="l"/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010B94C5-B46D-4C7F-A0F1-AC3491821EB3}" type="parTrans" cxnId="{85485116-E72C-4114-AE1B-A95208459714}">
      <dgm:prSet/>
      <dgm:spPr/>
      <dgm:t>
        <a:bodyPr/>
        <a:lstStyle/>
        <a:p>
          <a:endParaRPr lang="ru-RU"/>
        </a:p>
      </dgm:t>
    </dgm:pt>
    <dgm:pt modelId="{515498EF-A921-4AFA-971D-BED77CE02C19}" type="sibTrans" cxnId="{85485116-E72C-4114-AE1B-A95208459714}">
      <dgm:prSet/>
      <dgm:spPr/>
      <dgm:t>
        <a:bodyPr/>
        <a:lstStyle/>
        <a:p>
          <a:endParaRPr lang="ru-RU"/>
        </a:p>
      </dgm:t>
    </dgm:pt>
    <dgm:pt modelId="{BC10FCA9-4C0D-4760-99FF-F473CE0089CC}">
      <dgm:prSet phldrT="[Текст]" custT="1"/>
      <dgm:spPr>
        <a:solidFill>
          <a:srgbClr val="99FF99">
            <a:alpha val="90000"/>
          </a:srgbClr>
        </a:solidFill>
      </dgm:spPr>
      <dgm:t>
        <a:bodyPr/>
        <a:lstStyle/>
        <a:p>
          <a:pPr algn="l"/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F2DA4B57-656A-495E-888B-171C6F9FBA5B}" type="parTrans" cxnId="{B17557B1-3D75-4996-A5FA-48E00B1EF079}">
      <dgm:prSet/>
      <dgm:spPr/>
      <dgm:t>
        <a:bodyPr/>
        <a:lstStyle/>
        <a:p>
          <a:endParaRPr lang="ru-RU"/>
        </a:p>
      </dgm:t>
    </dgm:pt>
    <dgm:pt modelId="{32890ECF-3243-44C3-8668-A836490CC161}" type="sibTrans" cxnId="{B17557B1-3D75-4996-A5FA-48E00B1EF079}">
      <dgm:prSet/>
      <dgm:spPr/>
      <dgm:t>
        <a:bodyPr/>
        <a:lstStyle/>
        <a:p>
          <a:endParaRPr lang="ru-RU"/>
        </a:p>
      </dgm:t>
    </dgm:pt>
    <dgm:pt modelId="{0AE8BE06-D3BD-4743-8248-C35E005D865E}">
      <dgm:prSet phldrT="[Текст]" custT="1"/>
      <dgm:spPr>
        <a:solidFill>
          <a:srgbClr val="99FF99">
            <a:alpha val="90000"/>
          </a:srgbClr>
        </a:solidFill>
      </dgm:spPr>
      <dgm:t>
        <a:bodyPr/>
        <a:lstStyle/>
        <a:p>
          <a:pPr algn="l"/>
          <a:r>
            <a:rPr lang="uk-UA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За допомогою </a:t>
          </a:r>
          <a:r>
            <a:rPr lang="uk-UA" sz="1800" dirty="0" err="1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біотестування</a:t>
          </a:r>
          <a:r>
            <a:rPr lang="uk-UA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з використанням </a:t>
          </a:r>
          <a:r>
            <a:rPr lang="uk-UA" sz="1800" i="1" dirty="0" err="1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Daphnia</a:t>
          </a:r>
          <a:r>
            <a:rPr lang="uk-UA" sz="18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8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</a:t>
          </a:r>
          <a:r>
            <a:rPr lang="uk-UA" sz="1800" i="1" dirty="0" err="1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agna</a:t>
          </a:r>
          <a:r>
            <a:rPr lang="uk-UA" sz="18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uk-UA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був визначений   індекс токсичності різних проб </a:t>
          </a:r>
          <a:r>
            <a:rPr lang="uk-UA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водойм </a:t>
          </a:r>
          <a:r>
            <a:rPr lang="uk-UA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м. Суми.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6E9738F0-BDCA-47C6-8463-62A6A7C727C1}" type="parTrans" cxnId="{296EFE78-C33B-4372-9C8B-95015D9BDE86}">
      <dgm:prSet/>
      <dgm:spPr/>
      <dgm:t>
        <a:bodyPr/>
        <a:lstStyle/>
        <a:p>
          <a:endParaRPr lang="ru-RU"/>
        </a:p>
      </dgm:t>
    </dgm:pt>
    <dgm:pt modelId="{952AF4D0-A430-4FBC-A229-7B657D940883}" type="sibTrans" cxnId="{296EFE78-C33B-4372-9C8B-95015D9BDE86}">
      <dgm:prSet/>
      <dgm:spPr/>
      <dgm:t>
        <a:bodyPr/>
        <a:lstStyle/>
        <a:p>
          <a:endParaRPr lang="ru-RU"/>
        </a:p>
      </dgm:t>
    </dgm:pt>
    <dgm:pt modelId="{84309A5D-2DE5-4E00-9DEC-723625506613}">
      <dgm:prSet custT="1"/>
      <dgm:spPr/>
      <dgm:t>
        <a:bodyPr/>
        <a:lstStyle/>
        <a:p>
          <a:r>
            <a:rPr lang="uk-UA" sz="1600" dirty="0" smtClean="0">
              <a:latin typeface="Arial" pitchFamily="34" charset="0"/>
              <a:cs typeface="Arial" pitchFamily="34" charset="0"/>
            </a:rPr>
            <a:t>На досліджуваних водоймах  помітна залежність  між зростанням   температури навколишнього середовища і збільшенням смертності рачків.  </a:t>
          </a:r>
          <a:endParaRPr lang="ru-RU" sz="1600" dirty="0"/>
        </a:p>
      </dgm:t>
    </dgm:pt>
    <dgm:pt modelId="{D748F2DF-CC00-4D50-BF42-A9961BD62FC7}" type="parTrans" cxnId="{FA7EA041-EDBF-4211-8786-CAEDD07EB382}">
      <dgm:prSet/>
      <dgm:spPr/>
      <dgm:t>
        <a:bodyPr/>
        <a:lstStyle/>
        <a:p>
          <a:endParaRPr lang="ru-RU"/>
        </a:p>
      </dgm:t>
    </dgm:pt>
    <dgm:pt modelId="{684B3F4D-1D40-4B82-9C2B-D9205D2C74F9}" type="sibTrans" cxnId="{FA7EA041-EDBF-4211-8786-CAEDD07EB382}">
      <dgm:prSet/>
      <dgm:spPr/>
      <dgm:t>
        <a:bodyPr/>
        <a:lstStyle/>
        <a:p>
          <a:endParaRPr lang="ru-RU"/>
        </a:p>
      </dgm:t>
    </dgm:pt>
    <dgm:pt modelId="{831962DD-F71E-404D-9481-45C58238F919}" type="pres">
      <dgm:prSet presAssocID="{71CD82D9-7531-43E7-BD32-6D5826ED78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CD427D-F88B-4F97-9ABC-F79688D054C7}" type="pres">
      <dgm:prSet presAssocID="{FE1DE1D2-5974-4240-A080-C013813C446B}" presName="composite" presStyleCnt="0"/>
      <dgm:spPr/>
    </dgm:pt>
    <dgm:pt modelId="{2370952C-346F-4E24-A380-BE1DF11FE23D}" type="pres">
      <dgm:prSet presAssocID="{FE1DE1D2-5974-4240-A080-C013813C446B}" presName="parentText" presStyleLbl="alignNode1" presStyleIdx="0" presStyleCnt="5" custLinFactNeighborX="0" custLinFactNeighborY="-18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F7E72-29D3-45EB-87BB-FADEA2EC4BC2}" type="pres">
      <dgm:prSet presAssocID="{FE1DE1D2-5974-4240-A080-C013813C446B}" presName="descendantText" presStyleLbl="alignAcc1" presStyleIdx="0" presStyleCnt="5" custScaleY="138882" custLinFactNeighborX="528" custLinFactNeighborY="6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85C42-6352-4363-BDDB-20BE06FA3837}" type="pres">
      <dgm:prSet presAssocID="{54D976BC-4E00-45CB-AED4-BA5F73F90A99}" presName="sp" presStyleCnt="0"/>
      <dgm:spPr/>
    </dgm:pt>
    <dgm:pt modelId="{41C336A6-CB32-42B6-9223-AFDE5374D561}" type="pres">
      <dgm:prSet presAssocID="{E1778B75-88DD-43BA-AEB7-47FE5EDD56CD}" presName="composite" presStyleCnt="0"/>
      <dgm:spPr/>
    </dgm:pt>
    <dgm:pt modelId="{062F6ED2-EDC3-4A6B-B92C-4BBBA56DABB7}" type="pres">
      <dgm:prSet presAssocID="{E1778B75-88DD-43BA-AEB7-47FE5EDD56CD}" presName="parentText" presStyleLbl="alignNode1" presStyleIdx="1" presStyleCnt="5" custLinFactNeighborY="334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72B95-CAC7-451C-AB4A-A57534DB8281}" type="pres">
      <dgm:prSet presAssocID="{E1778B75-88DD-43BA-AEB7-47FE5EDD56CD}" presName="descendantText" presStyleLbl="alignAcc1" presStyleIdx="1" presStyleCnt="5" custScaleY="64623" custLinFactNeighborX="-309" custLinFactNeighborY="88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AE7B7-ED1D-4A63-A959-B59E6627CFDF}" type="pres">
      <dgm:prSet presAssocID="{2C584123-A00D-4F6C-9322-8E68F337BCED}" presName="sp" presStyleCnt="0"/>
      <dgm:spPr/>
    </dgm:pt>
    <dgm:pt modelId="{1CB678BE-328C-49B2-A9DD-C7E6324E6FEF}" type="pres">
      <dgm:prSet presAssocID="{42A4D8AD-18AA-4EED-AC71-7DC88A327998}" presName="composite" presStyleCnt="0"/>
      <dgm:spPr/>
    </dgm:pt>
    <dgm:pt modelId="{106F50B2-7930-4E74-BB38-E2393980F88C}" type="pres">
      <dgm:prSet presAssocID="{42A4D8AD-18AA-4EED-AC71-7DC88A327998}" presName="parentText" presStyleLbl="alignNode1" presStyleIdx="2" presStyleCnt="5" custLinFactNeighborY="174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C31DB-F2F7-4243-88B3-F4835511FF6C}" type="pres">
      <dgm:prSet presAssocID="{42A4D8AD-18AA-4EED-AC71-7DC88A327998}" presName="descendantText" presStyleLbl="alignAcc1" presStyleIdx="2" presStyleCnt="5" custLinFactNeighborX="315" custLinFactNeighborY="48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600E5-8970-4D28-9D42-43AEB663E1FB}" type="pres">
      <dgm:prSet presAssocID="{9C4D67B8-A7E2-4E7A-B4AE-16232147A71E}" presName="sp" presStyleCnt="0"/>
      <dgm:spPr/>
    </dgm:pt>
    <dgm:pt modelId="{2352EF4C-F71E-45E6-B1BE-643DC231320F}" type="pres">
      <dgm:prSet presAssocID="{AB84975E-3876-4753-BCEF-3F85F65FC615}" presName="composite" presStyleCnt="0"/>
      <dgm:spPr/>
    </dgm:pt>
    <dgm:pt modelId="{93279EAA-51FC-4651-9046-EFFBBCD74630}" type="pres">
      <dgm:prSet presAssocID="{AB84975E-3876-4753-BCEF-3F85F65FC615}" presName="parentText" presStyleLbl="alignNode1" presStyleIdx="3" presStyleCnt="5" custLinFactNeighborX="8533" custLinFactNeighborY="-52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363AC-AFC8-44DC-88EC-0C94A4AE6E21}" type="pres">
      <dgm:prSet presAssocID="{AB84975E-3876-4753-BCEF-3F85F65FC615}" presName="descendantText" presStyleLbl="alignAcc1" presStyleIdx="3" presStyleCnt="5" custLinFactNeighborX="1435" custLinFactNeighborY="19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C2805-DF5A-4184-84AE-802C83B30A8C}" type="pres">
      <dgm:prSet presAssocID="{69FC34BE-08B4-4B7D-ACC8-CCFE8C0AED2E}" presName="sp" presStyleCnt="0"/>
      <dgm:spPr/>
    </dgm:pt>
    <dgm:pt modelId="{1148E21C-8172-48DF-8C52-B3441AD8AF15}" type="pres">
      <dgm:prSet presAssocID="{3EF6C179-BF86-4420-B892-9B2AB7FC597B}" presName="composite" presStyleCnt="0"/>
      <dgm:spPr/>
    </dgm:pt>
    <dgm:pt modelId="{544B866E-6FEF-4C4E-9278-7112C6ACFED1}" type="pres">
      <dgm:prSet presAssocID="{3EF6C179-BF86-4420-B892-9B2AB7FC597B}" presName="parentText" presStyleLbl="alignNode1" presStyleIdx="4" presStyleCnt="5" custLinFactY="-110997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A1FFD-0365-44E2-8931-0E4E12327123}" type="pres">
      <dgm:prSet presAssocID="{3EF6C179-BF86-4420-B892-9B2AB7FC597B}" presName="descendantText" presStyleLbl="alignAcc1" presStyleIdx="4" presStyleCnt="5" custLinFactY="-200000" custLinFactNeighborX="88" custLinFactNeighborY="-216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DC220C-1CDD-4E22-980C-BF84C7995BD3}" srcId="{71CD82D9-7531-43E7-BD32-6D5826ED78BD}" destId="{FE1DE1D2-5974-4240-A080-C013813C446B}" srcOrd="0" destOrd="0" parTransId="{8B9FC5E9-570E-427F-B620-636BFCAC617F}" sibTransId="{54D976BC-4E00-45CB-AED4-BA5F73F90A99}"/>
    <dgm:cxn modelId="{A5CA6256-473C-41F6-933E-D16770945659}" srcId="{71CD82D9-7531-43E7-BD32-6D5826ED78BD}" destId="{E1778B75-88DD-43BA-AEB7-47FE5EDD56CD}" srcOrd="1" destOrd="0" parTransId="{C3F8F1BC-F88F-4F90-882C-83C0AD805EB3}" sibTransId="{2C584123-A00D-4F6C-9322-8E68F337BCED}"/>
    <dgm:cxn modelId="{E2BB9315-E779-4557-B866-501D29D49B13}" srcId="{42A4D8AD-18AA-4EED-AC71-7DC88A327998}" destId="{02D5A969-E68C-4768-BA37-1C81952EB215}" srcOrd="0" destOrd="0" parTransId="{2C24BC3F-2ADA-4C84-A180-FDD1674BD695}" sibTransId="{71263E4B-3514-4CD3-B827-ED6363CCEB7B}"/>
    <dgm:cxn modelId="{9DD241F6-D7C3-4FB6-A699-653539F9C822}" type="presOf" srcId="{0AE8BE06-D3BD-4743-8248-C35E005D865E}" destId="{177F7E72-29D3-45EB-87BB-FADEA2EC4BC2}" srcOrd="0" destOrd="2" presId="urn:microsoft.com/office/officeart/2005/8/layout/chevron2"/>
    <dgm:cxn modelId="{F30ED1F6-A9F2-4DD8-A579-EAE5E3EDB9B9}" type="presOf" srcId="{02D5A969-E68C-4768-BA37-1C81952EB215}" destId="{6ADC31DB-F2F7-4243-88B3-F4835511FF6C}" srcOrd="0" destOrd="0" presId="urn:microsoft.com/office/officeart/2005/8/layout/chevron2"/>
    <dgm:cxn modelId="{CE6A820B-DF73-4F0E-9B49-426C47D0ACD4}" type="presOf" srcId="{84309A5D-2DE5-4E00-9DEC-723625506613}" destId="{94EA1FFD-0365-44E2-8931-0E4E12327123}" srcOrd="0" destOrd="0" presId="urn:microsoft.com/office/officeart/2005/8/layout/chevron2"/>
    <dgm:cxn modelId="{6756DAF1-F8F9-4BE1-9E54-0BEBF87AC5AF}" type="presOf" srcId="{AC0F9650-A363-4807-9E1F-5B290E46F499}" destId="{67B363AC-AFC8-44DC-88EC-0C94A4AE6E21}" srcOrd="0" destOrd="0" presId="urn:microsoft.com/office/officeart/2005/8/layout/chevron2"/>
    <dgm:cxn modelId="{97D06C6B-6441-4B21-819E-3F220F8C1284}" srcId="{AB84975E-3876-4753-BCEF-3F85F65FC615}" destId="{AC0F9650-A363-4807-9E1F-5B290E46F499}" srcOrd="0" destOrd="0" parTransId="{E6FE5EC4-C326-42D3-BE2F-DE7EBDE6A732}" sibTransId="{34934759-E664-40F7-A4FA-00E8DAA5D050}"/>
    <dgm:cxn modelId="{296EFE78-C33B-4372-9C8B-95015D9BDE86}" srcId="{FE1DE1D2-5974-4240-A080-C013813C446B}" destId="{0AE8BE06-D3BD-4743-8248-C35E005D865E}" srcOrd="2" destOrd="0" parTransId="{6E9738F0-BDCA-47C6-8463-62A6A7C727C1}" sibTransId="{952AF4D0-A430-4FBC-A229-7B657D940883}"/>
    <dgm:cxn modelId="{2D017F9F-3C4B-43DF-9074-D3C749B62E92}" type="presOf" srcId="{E430866B-CCB2-4F36-BE55-D913470FA469}" destId="{EE172B95-CAC7-451C-AB4A-A57534DB8281}" srcOrd="0" destOrd="0" presId="urn:microsoft.com/office/officeart/2005/8/layout/chevron2"/>
    <dgm:cxn modelId="{856CE9F7-4F1C-48AF-AA32-784DEC5A990F}" type="presOf" srcId="{AB84975E-3876-4753-BCEF-3F85F65FC615}" destId="{93279EAA-51FC-4651-9046-EFFBBCD74630}" srcOrd="0" destOrd="0" presId="urn:microsoft.com/office/officeart/2005/8/layout/chevron2"/>
    <dgm:cxn modelId="{EE3D2368-45BF-4182-A052-95DC249F5635}" type="presOf" srcId="{71CD82D9-7531-43E7-BD32-6D5826ED78BD}" destId="{831962DD-F71E-404D-9481-45C58238F919}" srcOrd="0" destOrd="0" presId="urn:microsoft.com/office/officeart/2005/8/layout/chevron2"/>
    <dgm:cxn modelId="{3EE77C59-D5EE-4EF1-82B5-F843006519FF}" type="presOf" srcId="{3EF6C179-BF86-4420-B892-9B2AB7FC597B}" destId="{544B866E-6FEF-4C4E-9278-7112C6ACFED1}" srcOrd="0" destOrd="0" presId="urn:microsoft.com/office/officeart/2005/8/layout/chevron2"/>
    <dgm:cxn modelId="{A7E66991-C7E2-4B28-9641-CF1D6FDFE3AD}" type="presOf" srcId="{E1778B75-88DD-43BA-AEB7-47FE5EDD56CD}" destId="{062F6ED2-EDC3-4A6B-B92C-4BBBA56DABB7}" srcOrd="0" destOrd="0" presId="urn:microsoft.com/office/officeart/2005/8/layout/chevron2"/>
    <dgm:cxn modelId="{76FE49D9-EE17-4CB5-BDC6-CECB72C65647}" type="presOf" srcId="{578E8E6A-9D7E-4550-A432-14400544196B}" destId="{177F7E72-29D3-45EB-87BB-FADEA2EC4BC2}" srcOrd="0" destOrd="0" presId="urn:microsoft.com/office/officeart/2005/8/layout/chevron2"/>
    <dgm:cxn modelId="{3C804E9C-8E21-41EB-83B0-8B33CECCAAA2}" srcId="{71CD82D9-7531-43E7-BD32-6D5826ED78BD}" destId="{AB84975E-3876-4753-BCEF-3F85F65FC615}" srcOrd="3" destOrd="0" parTransId="{FC364FCE-4019-4895-A88D-26DA779C2A5E}" sibTransId="{69FC34BE-08B4-4B7D-ACC8-CCFE8C0AED2E}"/>
    <dgm:cxn modelId="{4FF333E4-F4E6-48A8-B878-60B0ECC791CB}" srcId="{71CD82D9-7531-43E7-BD32-6D5826ED78BD}" destId="{3EF6C179-BF86-4420-B892-9B2AB7FC597B}" srcOrd="4" destOrd="0" parTransId="{769099F2-2F8D-456C-AF80-2F2C0D88F5D6}" sibTransId="{A1F1BB20-B94B-4FB1-B813-0FC312D64422}"/>
    <dgm:cxn modelId="{9D3D99EE-69B3-40C7-A860-B2C931382000}" srcId="{E1778B75-88DD-43BA-AEB7-47FE5EDD56CD}" destId="{E430866B-CCB2-4F36-BE55-D913470FA469}" srcOrd="0" destOrd="0" parTransId="{A9605388-56FB-438B-BEF6-2CD0B4A4ADFF}" sibTransId="{C292CD6B-53F4-4B20-8BFC-5EEE322EF5BE}"/>
    <dgm:cxn modelId="{19461D52-0293-4BB7-98D3-E80E06E1B624}" type="presOf" srcId="{42A4D8AD-18AA-4EED-AC71-7DC88A327998}" destId="{106F50B2-7930-4E74-BB38-E2393980F88C}" srcOrd="0" destOrd="0" presId="urn:microsoft.com/office/officeart/2005/8/layout/chevron2"/>
    <dgm:cxn modelId="{83B55500-3F8C-4D2F-8E49-3B0A30BCCBD9}" srcId="{71CD82D9-7531-43E7-BD32-6D5826ED78BD}" destId="{42A4D8AD-18AA-4EED-AC71-7DC88A327998}" srcOrd="2" destOrd="0" parTransId="{1E87230F-9712-42F7-AD6E-81BDBEDB5EBE}" sibTransId="{9C4D67B8-A7E2-4E7A-B4AE-16232147A71E}"/>
    <dgm:cxn modelId="{B17557B1-3D75-4996-A5FA-48E00B1EF079}" srcId="{FE1DE1D2-5974-4240-A080-C013813C446B}" destId="{BC10FCA9-4C0D-4760-99FF-F473CE0089CC}" srcOrd="1" destOrd="0" parTransId="{F2DA4B57-656A-495E-888B-171C6F9FBA5B}" sibTransId="{32890ECF-3243-44C3-8668-A836490CC161}"/>
    <dgm:cxn modelId="{CE41EC6E-D773-4339-9441-DB7466CFF69F}" type="presOf" srcId="{BC10FCA9-4C0D-4760-99FF-F473CE0089CC}" destId="{177F7E72-29D3-45EB-87BB-FADEA2EC4BC2}" srcOrd="0" destOrd="1" presId="urn:microsoft.com/office/officeart/2005/8/layout/chevron2"/>
    <dgm:cxn modelId="{37B1AA1F-7FA7-4012-A24D-8D0F9270D686}" type="presOf" srcId="{FE1DE1D2-5974-4240-A080-C013813C446B}" destId="{2370952C-346F-4E24-A380-BE1DF11FE23D}" srcOrd="0" destOrd="0" presId="urn:microsoft.com/office/officeart/2005/8/layout/chevron2"/>
    <dgm:cxn modelId="{85485116-E72C-4114-AE1B-A95208459714}" srcId="{FE1DE1D2-5974-4240-A080-C013813C446B}" destId="{578E8E6A-9D7E-4550-A432-14400544196B}" srcOrd="0" destOrd="0" parTransId="{010B94C5-B46D-4C7F-A0F1-AC3491821EB3}" sibTransId="{515498EF-A921-4AFA-971D-BED77CE02C19}"/>
    <dgm:cxn modelId="{FA7EA041-EDBF-4211-8786-CAEDD07EB382}" srcId="{3EF6C179-BF86-4420-B892-9B2AB7FC597B}" destId="{84309A5D-2DE5-4E00-9DEC-723625506613}" srcOrd="0" destOrd="0" parTransId="{D748F2DF-CC00-4D50-BF42-A9961BD62FC7}" sibTransId="{684B3F4D-1D40-4B82-9C2B-D9205D2C74F9}"/>
    <dgm:cxn modelId="{552DA3BA-9F4F-44B7-920C-C0DCC40B5969}" type="presParOf" srcId="{831962DD-F71E-404D-9481-45C58238F919}" destId="{05CD427D-F88B-4F97-9ABC-F79688D054C7}" srcOrd="0" destOrd="0" presId="urn:microsoft.com/office/officeart/2005/8/layout/chevron2"/>
    <dgm:cxn modelId="{2F382B8F-27E6-4CF1-91AB-3CC6CA23620B}" type="presParOf" srcId="{05CD427D-F88B-4F97-9ABC-F79688D054C7}" destId="{2370952C-346F-4E24-A380-BE1DF11FE23D}" srcOrd="0" destOrd="0" presId="urn:microsoft.com/office/officeart/2005/8/layout/chevron2"/>
    <dgm:cxn modelId="{7D76F0FF-223E-4989-B158-3BD6F680C972}" type="presParOf" srcId="{05CD427D-F88B-4F97-9ABC-F79688D054C7}" destId="{177F7E72-29D3-45EB-87BB-FADEA2EC4BC2}" srcOrd="1" destOrd="0" presId="urn:microsoft.com/office/officeart/2005/8/layout/chevron2"/>
    <dgm:cxn modelId="{13DB6845-E099-46D1-B25A-4E5001878100}" type="presParOf" srcId="{831962DD-F71E-404D-9481-45C58238F919}" destId="{3C485C42-6352-4363-BDDB-20BE06FA3837}" srcOrd="1" destOrd="0" presId="urn:microsoft.com/office/officeart/2005/8/layout/chevron2"/>
    <dgm:cxn modelId="{BFF27D35-6892-48AF-99EF-D2F49B9C9B18}" type="presParOf" srcId="{831962DD-F71E-404D-9481-45C58238F919}" destId="{41C336A6-CB32-42B6-9223-AFDE5374D561}" srcOrd="2" destOrd="0" presId="urn:microsoft.com/office/officeart/2005/8/layout/chevron2"/>
    <dgm:cxn modelId="{70142EF0-4EE4-4814-BB28-87CDFA3957E6}" type="presParOf" srcId="{41C336A6-CB32-42B6-9223-AFDE5374D561}" destId="{062F6ED2-EDC3-4A6B-B92C-4BBBA56DABB7}" srcOrd="0" destOrd="0" presId="urn:microsoft.com/office/officeart/2005/8/layout/chevron2"/>
    <dgm:cxn modelId="{40B68D6C-AAE8-4814-A03A-FEA2AEE03144}" type="presParOf" srcId="{41C336A6-CB32-42B6-9223-AFDE5374D561}" destId="{EE172B95-CAC7-451C-AB4A-A57534DB8281}" srcOrd="1" destOrd="0" presId="urn:microsoft.com/office/officeart/2005/8/layout/chevron2"/>
    <dgm:cxn modelId="{24405DFD-BDD3-4B77-BA81-C9C334A7B3C9}" type="presParOf" srcId="{831962DD-F71E-404D-9481-45C58238F919}" destId="{F57AE7B7-ED1D-4A63-A959-B59E6627CFDF}" srcOrd="3" destOrd="0" presId="urn:microsoft.com/office/officeart/2005/8/layout/chevron2"/>
    <dgm:cxn modelId="{69281184-7C85-474D-949C-2EA8EAD7D6C1}" type="presParOf" srcId="{831962DD-F71E-404D-9481-45C58238F919}" destId="{1CB678BE-328C-49B2-A9DD-C7E6324E6FEF}" srcOrd="4" destOrd="0" presId="urn:microsoft.com/office/officeart/2005/8/layout/chevron2"/>
    <dgm:cxn modelId="{0CDDA77F-B663-4065-8915-A481A856B4DB}" type="presParOf" srcId="{1CB678BE-328C-49B2-A9DD-C7E6324E6FEF}" destId="{106F50B2-7930-4E74-BB38-E2393980F88C}" srcOrd="0" destOrd="0" presId="urn:microsoft.com/office/officeart/2005/8/layout/chevron2"/>
    <dgm:cxn modelId="{99559982-490E-4415-A312-CE49B1F1312D}" type="presParOf" srcId="{1CB678BE-328C-49B2-A9DD-C7E6324E6FEF}" destId="{6ADC31DB-F2F7-4243-88B3-F4835511FF6C}" srcOrd="1" destOrd="0" presId="urn:microsoft.com/office/officeart/2005/8/layout/chevron2"/>
    <dgm:cxn modelId="{92A3EEE2-5499-45FF-AFD0-58FABFBFCB6A}" type="presParOf" srcId="{831962DD-F71E-404D-9481-45C58238F919}" destId="{C38600E5-8970-4D28-9D42-43AEB663E1FB}" srcOrd="5" destOrd="0" presId="urn:microsoft.com/office/officeart/2005/8/layout/chevron2"/>
    <dgm:cxn modelId="{96D6DFFC-322C-47AE-A111-EE1B333ACB8E}" type="presParOf" srcId="{831962DD-F71E-404D-9481-45C58238F919}" destId="{2352EF4C-F71E-45E6-B1BE-643DC231320F}" srcOrd="6" destOrd="0" presId="urn:microsoft.com/office/officeart/2005/8/layout/chevron2"/>
    <dgm:cxn modelId="{1145F5F0-2012-4206-A69C-33DC87101978}" type="presParOf" srcId="{2352EF4C-F71E-45E6-B1BE-643DC231320F}" destId="{93279EAA-51FC-4651-9046-EFFBBCD74630}" srcOrd="0" destOrd="0" presId="urn:microsoft.com/office/officeart/2005/8/layout/chevron2"/>
    <dgm:cxn modelId="{65785694-B52E-42DE-B106-AB43CE4B20DB}" type="presParOf" srcId="{2352EF4C-F71E-45E6-B1BE-643DC231320F}" destId="{67B363AC-AFC8-44DC-88EC-0C94A4AE6E21}" srcOrd="1" destOrd="0" presId="urn:microsoft.com/office/officeart/2005/8/layout/chevron2"/>
    <dgm:cxn modelId="{1894F977-0F77-46B6-A8B3-38F0017A14A6}" type="presParOf" srcId="{831962DD-F71E-404D-9481-45C58238F919}" destId="{52DC2805-DF5A-4184-84AE-802C83B30A8C}" srcOrd="7" destOrd="0" presId="urn:microsoft.com/office/officeart/2005/8/layout/chevron2"/>
    <dgm:cxn modelId="{94B0858D-4A5F-4853-AB69-5794F1D6F046}" type="presParOf" srcId="{831962DD-F71E-404D-9481-45C58238F919}" destId="{1148E21C-8172-48DF-8C52-B3441AD8AF15}" srcOrd="8" destOrd="0" presId="urn:microsoft.com/office/officeart/2005/8/layout/chevron2"/>
    <dgm:cxn modelId="{2DE7F470-91D9-442E-91FE-55492295E68C}" type="presParOf" srcId="{1148E21C-8172-48DF-8C52-B3441AD8AF15}" destId="{544B866E-6FEF-4C4E-9278-7112C6ACFED1}" srcOrd="0" destOrd="0" presId="urn:microsoft.com/office/officeart/2005/8/layout/chevron2"/>
    <dgm:cxn modelId="{0659952D-E593-4494-9413-18CE29B6AA0F}" type="presParOf" srcId="{1148E21C-8172-48DF-8C52-B3441AD8AF15}" destId="{94EA1FFD-0365-44E2-8931-0E4E123271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70952C-346F-4E24-A380-BE1DF11FE23D}">
      <dsp:nvSpPr>
        <dsp:cNvPr id="0" name=""/>
        <dsp:cNvSpPr/>
      </dsp:nvSpPr>
      <dsp:spPr>
        <a:xfrm rot="5400000">
          <a:off x="-168435" y="301172"/>
          <a:ext cx="1122902" cy="786031"/>
        </a:xfrm>
        <a:prstGeom prst="chevron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/>
            <a:t>1</a:t>
          </a:r>
          <a:endParaRPr lang="ru-RU" sz="2200" kern="1200" dirty="0"/>
        </a:p>
      </dsp:txBody>
      <dsp:txXfrm rot="5400000">
        <a:off x="-168435" y="301172"/>
        <a:ext cx="1122902" cy="786031"/>
      </dsp:txXfrm>
    </dsp:sp>
    <dsp:sp modelId="{177F7E72-29D3-45EB-87BB-FADEA2EC4BC2}">
      <dsp:nvSpPr>
        <dsp:cNvPr id="0" name=""/>
        <dsp:cNvSpPr/>
      </dsp:nvSpPr>
      <dsp:spPr>
        <a:xfrm rot="5400000">
          <a:off x="3738603" y="-2894056"/>
          <a:ext cx="1013680" cy="6918824"/>
        </a:xfrm>
        <a:prstGeom prst="round2SameRect">
          <a:avLst/>
        </a:prstGeom>
        <a:solidFill>
          <a:srgbClr val="99FF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За допомогою </a:t>
          </a:r>
          <a:r>
            <a:rPr lang="uk-UA" sz="1800" kern="1200" dirty="0" err="1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біотестування</a:t>
          </a:r>
          <a:r>
            <a:rPr lang="uk-UA" sz="18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з використанням </a:t>
          </a:r>
          <a:r>
            <a:rPr lang="uk-UA" sz="1800" i="1" kern="1200" dirty="0" err="1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Daphnia</a:t>
          </a:r>
          <a:r>
            <a:rPr lang="uk-UA" sz="1800" i="1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800" i="1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</a:t>
          </a:r>
          <a:r>
            <a:rPr lang="uk-UA" sz="1800" i="1" kern="1200" dirty="0" err="1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agna</a:t>
          </a:r>
          <a:r>
            <a:rPr lang="uk-UA" sz="1800" i="1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uk-UA" sz="18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був визначений   індекс токсичності різних проб </a:t>
          </a:r>
          <a:r>
            <a:rPr lang="uk-UA" sz="18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водойм </a:t>
          </a:r>
          <a:r>
            <a:rPr lang="uk-UA" sz="18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м. Суми.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 rot="5400000">
        <a:off x="3738603" y="-2894056"/>
        <a:ext cx="1013680" cy="6918824"/>
      </dsp:txXfrm>
    </dsp:sp>
    <dsp:sp modelId="{062F6ED2-EDC3-4A6B-B92C-4BBBA56DABB7}">
      <dsp:nvSpPr>
        <dsp:cNvPr id="0" name=""/>
        <dsp:cNvSpPr/>
      </dsp:nvSpPr>
      <dsp:spPr>
        <a:xfrm rot="5400000">
          <a:off x="-168435" y="1707361"/>
          <a:ext cx="1122902" cy="786031"/>
        </a:xfrm>
        <a:prstGeom prst="chevron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3</a:t>
          </a:r>
          <a:endParaRPr lang="ru-RU" sz="2200" kern="1200" dirty="0"/>
        </a:p>
      </dsp:txBody>
      <dsp:txXfrm rot="5400000">
        <a:off x="-168435" y="1707361"/>
        <a:ext cx="1122902" cy="786031"/>
      </dsp:txXfrm>
    </dsp:sp>
    <dsp:sp modelId="{EE172B95-CAC7-451C-AB4A-A57534DB8281}">
      <dsp:nvSpPr>
        <dsp:cNvPr id="0" name=""/>
        <dsp:cNvSpPr/>
      </dsp:nvSpPr>
      <dsp:spPr>
        <a:xfrm rot="5400000">
          <a:off x="3988227" y="-1281254"/>
          <a:ext cx="471674" cy="6918824"/>
        </a:xfrm>
        <a:prstGeom prst="round2SameRect">
          <a:avLst/>
        </a:prstGeom>
        <a:solidFill>
          <a:srgbClr val="99FF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>
              <a:latin typeface="Arial" pitchFamily="34" charset="0"/>
              <a:cs typeface="Arial" pitchFamily="34" charset="0"/>
            </a:rPr>
            <a:t> </a:t>
          </a:r>
          <a:r>
            <a:rPr lang="uk-UA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uk-UA" sz="1800" b="0" i="0" u="none" kern="1200" dirty="0" smtClean="0">
              <a:latin typeface="Arial" pitchFamily="34" charset="0"/>
              <a:cs typeface="Arial" pitchFamily="34" charset="0"/>
            </a:rPr>
            <a:t>Отримані результати підтверджують можливість використання  </a:t>
          </a:r>
          <a:r>
            <a:rPr lang="uk-UA" sz="1800" b="0" i="0" u="none" kern="1200" dirty="0" err="1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Daphnia</a:t>
          </a:r>
          <a:r>
            <a:rPr lang="uk-UA" sz="1800" b="0" i="0" u="none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800" b="0" i="0" u="none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</a:t>
          </a:r>
          <a:r>
            <a:rPr lang="uk-UA" sz="1800" b="0" i="0" u="none" kern="1200" dirty="0" err="1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agna</a:t>
          </a:r>
          <a:r>
            <a:rPr lang="uk-UA" sz="1800" b="0" i="0" u="none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як </a:t>
          </a:r>
          <a:r>
            <a:rPr lang="uk-UA" sz="1800" b="0" i="0" u="none" kern="1200" dirty="0" err="1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тест—об</a:t>
          </a:r>
          <a:r>
            <a:rPr lang="en-US" sz="1800" b="0" i="0" u="none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’</a:t>
          </a:r>
          <a:r>
            <a:rPr lang="uk-UA" sz="1800" b="0" i="0" u="none" kern="1200" dirty="0" err="1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єкт</a:t>
          </a:r>
          <a:r>
            <a:rPr lang="uk-UA" sz="1800" b="0" i="0" u="none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r>
            <a:rPr lang="uk-UA" sz="1800" b="0" i="0" u="none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800" b="0" i="0" u="none" kern="1200" dirty="0">
            <a:latin typeface="Arial" pitchFamily="34" charset="0"/>
            <a:cs typeface="Arial" pitchFamily="34" charset="0"/>
          </a:endParaRPr>
        </a:p>
      </dsp:txBody>
      <dsp:txXfrm rot="5400000">
        <a:off x="3988227" y="-1281254"/>
        <a:ext cx="471674" cy="6918824"/>
      </dsp:txXfrm>
    </dsp:sp>
    <dsp:sp modelId="{106F50B2-7930-4E74-BB38-E2393980F88C}">
      <dsp:nvSpPr>
        <dsp:cNvPr id="0" name=""/>
        <dsp:cNvSpPr/>
      </dsp:nvSpPr>
      <dsp:spPr>
        <a:xfrm rot="5400000">
          <a:off x="-168435" y="2537647"/>
          <a:ext cx="1122902" cy="786031"/>
        </a:xfrm>
        <a:prstGeom prst="chevron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4</a:t>
          </a:r>
          <a:endParaRPr lang="ru-RU" sz="2200" kern="1200" dirty="0"/>
        </a:p>
      </dsp:txBody>
      <dsp:txXfrm rot="5400000">
        <a:off x="-168435" y="2537647"/>
        <a:ext cx="1122902" cy="786031"/>
      </dsp:txXfrm>
    </dsp:sp>
    <dsp:sp modelId="{6ADC31DB-F2F7-4243-88B3-F4835511FF6C}">
      <dsp:nvSpPr>
        <dsp:cNvPr id="0" name=""/>
        <dsp:cNvSpPr/>
      </dsp:nvSpPr>
      <dsp:spPr>
        <a:xfrm rot="5400000">
          <a:off x="3880500" y="-564323"/>
          <a:ext cx="729886" cy="6918824"/>
        </a:xfrm>
        <a:prstGeom prst="round2SameRect">
          <a:avLst/>
        </a:prstGeom>
        <a:solidFill>
          <a:srgbClr val="99FF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  </a:t>
          </a:r>
          <a:r>
            <a:rPr lang="uk-UA" sz="1800" kern="1200" dirty="0" smtClean="0"/>
            <a:t>Дану методику можна рекомендувати для визначення токсичності водних витяжок  з відходів виробництва та  </a:t>
          </a:r>
          <a:r>
            <a:rPr lang="uk-UA" sz="1800" kern="1200" dirty="0" err="1" smtClean="0"/>
            <a:t>грунтів</a:t>
          </a:r>
          <a:r>
            <a:rPr lang="uk-UA" sz="1800" kern="1200" dirty="0" smtClean="0"/>
            <a:t>.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5400000">
        <a:off x="3880500" y="-564323"/>
        <a:ext cx="729886" cy="6918824"/>
      </dsp:txXfrm>
    </dsp:sp>
    <dsp:sp modelId="{93279EAA-51FC-4651-9046-EFFBBCD74630}">
      <dsp:nvSpPr>
        <dsp:cNvPr id="0" name=""/>
        <dsp:cNvSpPr/>
      </dsp:nvSpPr>
      <dsp:spPr>
        <a:xfrm rot="5400000">
          <a:off x="-101363" y="3293776"/>
          <a:ext cx="1122902" cy="786031"/>
        </a:xfrm>
        <a:prstGeom prst="chevron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5</a:t>
          </a:r>
          <a:endParaRPr lang="ru-RU" sz="2200" kern="1200" dirty="0"/>
        </a:p>
      </dsp:txBody>
      <dsp:txXfrm rot="5400000">
        <a:off x="-101363" y="3293776"/>
        <a:ext cx="1122902" cy="786031"/>
      </dsp:txXfrm>
    </dsp:sp>
    <dsp:sp modelId="{67B363AC-AFC8-44DC-88EC-0C94A4AE6E21}">
      <dsp:nvSpPr>
        <dsp:cNvPr id="0" name=""/>
        <dsp:cNvSpPr/>
      </dsp:nvSpPr>
      <dsp:spPr>
        <a:xfrm rot="5400000">
          <a:off x="3880500" y="232093"/>
          <a:ext cx="729886" cy="6918824"/>
        </a:xfrm>
        <a:prstGeom prst="round2SameRect">
          <a:avLst/>
        </a:prstGeom>
        <a:solidFill>
          <a:srgbClr val="99FF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Переваги даного методу  полягають у ефективності, низькій собівартості проведення експериментів, відносно малій тривалості дослідів, простоті культивування тест-об'єктів. </a:t>
          </a:r>
          <a:r>
            <a:rPr lang="uk-UA" sz="1600" b="0" kern="1200" dirty="0" smtClean="0">
              <a:solidFill>
                <a:schemeClr val="tx1"/>
              </a:solidFill>
            </a:rPr>
            <a:t> </a:t>
          </a:r>
          <a:endParaRPr lang="ru-RU" sz="16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3880500" y="232093"/>
        <a:ext cx="729886" cy="6918824"/>
      </dsp:txXfrm>
    </dsp:sp>
    <dsp:sp modelId="{544B866E-6FEF-4C4E-9278-7112C6ACFED1}">
      <dsp:nvSpPr>
        <dsp:cNvPr id="0" name=""/>
        <dsp:cNvSpPr/>
      </dsp:nvSpPr>
      <dsp:spPr>
        <a:xfrm rot="5400000">
          <a:off x="-168435" y="870071"/>
          <a:ext cx="1122902" cy="786031"/>
        </a:xfrm>
        <a:prstGeom prst="chevron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2</a:t>
          </a:r>
          <a:endParaRPr lang="ru-RU" sz="2200" kern="1200" dirty="0"/>
        </a:p>
      </dsp:txBody>
      <dsp:txXfrm rot="5400000">
        <a:off x="-168435" y="870071"/>
        <a:ext cx="1122902" cy="786031"/>
      </dsp:txXfrm>
    </dsp:sp>
    <dsp:sp modelId="{94EA1FFD-0365-44E2-8931-0E4E12327123}">
      <dsp:nvSpPr>
        <dsp:cNvPr id="0" name=""/>
        <dsp:cNvSpPr/>
      </dsp:nvSpPr>
      <dsp:spPr>
        <a:xfrm rot="5400000">
          <a:off x="3880500" y="-1942339"/>
          <a:ext cx="729886" cy="69188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latin typeface="Arial" pitchFamily="34" charset="0"/>
              <a:cs typeface="Arial" pitchFamily="34" charset="0"/>
            </a:rPr>
            <a:t>На досліджуваних водоймах  помітна залежність  між зростанням   температури навколишнього середовища і збільшенням смертності рачків.  </a:t>
          </a:r>
          <a:endParaRPr lang="ru-RU" sz="1600" kern="1200" dirty="0"/>
        </a:p>
      </dsp:txBody>
      <dsp:txXfrm rot="5400000">
        <a:off x="3880500" y="-1942339"/>
        <a:ext cx="729886" cy="6918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F7D76-B187-41A9-BFCF-3B7E88814B87}" type="datetimeFigureOut">
              <a:rPr lang="ru-RU" smtClean="0"/>
              <a:pPr/>
              <a:t>сб 20.04.24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BB7EE-93B8-4B72-96AA-7F607C3B8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BB7EE-93B8-4B72-96AA-7F607C3B833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071CD-DD26-4D05-A656-0EBD85DFB573}" type="datetimeFigureOut">
              <a:rPr lang="ru-RU"/>
              <a:pPr>
                <a:defRPr/>
              </a:pPr>
              <a:t>сб 20.04.24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05273-5540-42A0-BB16-A2BAB4823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C549E-8222-430B-8D9B-02433B62D294}" type="datetimeFigureOut">
              <a:rPr lang="ru-RU"/>
              <a:pPr>
                <a:defRPr/>
              </a:pPr>
              <a:t>сб 20.04.24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F9B41-F91A-4B8F-A574-9AA742AF5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2D9E-E35F-4813-AEFC-8AFD88169F07}" type="datetimeFigureOut">
              <a:rPr lang="ru-RU"/>
              <a:pPr>
                <a:defRPr/>
              </a:pPr>
              <a:t>сб 20.04.24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6AF54-3560-4426-920E-CB36A69C2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D14D7-EAB5-442F-8479-7E8BF3590370}" type="datetimeFigureOut">
              <a:rPr lang="ru-RU"/>
              <a:pPr>
                <a:defRPr/>
              </a:pPr>
              <a:t>сб 20.04.24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23C37-5AD5-48BA-8E35-6BAF6F53E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84181-7A96-4CFF-8095-9951E78D52CE}" type="datetimeFigureOut">
              <a:rPr lang="ru-RU"/>
              <a:pPr>
                <a:defRPr/>
              </a:pPr>
              <a:t>сб 20.04.24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A33F7-5818-4F05-B217-41B85EDB4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877F-2F77-4A34-A21B-20DE6BDBD40E}" type="datetimeFigureOut">
              <a:rPr lang="ru-RU"/>
              <a:pPr>
                <a:defRPr/>
              </a:pPr>
              <a:t>сб 20.04.24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5A561-C598-4E80-A961-D95C2EDF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C268E-38CE-4CED-939D-D79A6F34485C}" type="datetimeFigureOut">
              <a:rPr lang="ru-RU"/>
              <a:pPr>
                <a:defRPr/>
              </a:pPr>
              <a:t>сб 20.04.24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2D92-6BEE-4CA0-AC7F-EDFB0B160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7DFF-EEA3-4774-9927-D383D0423298}" type="datetimeFigureOut">
              <a:rPr lang="ru-RU"/>
              <a:pPr>
                <a:defRPr/>
              </a:pPr>
              <a:t>сб 20.04.24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D74E3-C8AE-40A5-9056-30B65B88B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754B6-F7E6-4839-9847-6222BEF63E6B}" type="datetimeFigureOut">
              <a:rPr lang="ru-RU"/>
              <a:pPr>
                <a:defRPr/>
              </a:pPr>
              <a:t>сб 20.04.24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98A8B-B3A3-44CB-AA18-6F00B6A32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92A3-3FD3-4AF3-AE30-FE739042E37D}" type="datetimeFigureOut">
              <a:rPr lang="ru-RU"/>
              <a:pPr>
                <a:defRPr/>
              </a:pPr>
              <a:t>сб 20.04.24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178DC-C472-4C7C-AA3F-128B62998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5884-43B2-45F2-85D5-62907FD029DC}" type="datetimeFigureOut">
              <a:rPr lang="ru-RU"/>
              <a:pPr>
                <a:defRPr/>
              </a:pPr>
              <a:t>сб 20.04.24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6B932-57FE-4B5D-9EE2-0A9B3A77F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DE30D0-45A3-48C1-B1DB-0D6B58602C69}" type="datetimeFigureOut">
              <a:rPr lang="ru-RU"/>
              <a:pPr>
                <a:defRPr/>
              </a:pPr>
              <a:t>сб 20.04.24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44A649-E5A5-4F65-B60C-C5B2CB16A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eprints.kname.edu.ua/41917/1/4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0"/>
            <a:ext cx="81003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КОМУНАЛЬНА УСТАНОВА СУМСЬКА ЗАГАЛЬНООСВІТНЯ</a:t>
            </a:r>
          </a:p>
          <a:p>
            <a:pPr algn="ctr"/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ШКОЛА </a:t>
            </a:r>
            <a:r>
              <a:rPr lang="en-US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I-III</a:t>
            </a:r>
            <a:r>
              <a:rPr lang="uk-UA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СТУПЕНІВ № 24, м. Суми, Сумської обл.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371600"/>
            <a:ext cx="838842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МАН. ДОСЛІДНИК. ЕКОЛОГ.</a:t>
            </a:r>
          </a:p>
          <a:p>
            <a:pPr algn="ctr"/>
            <a:r>
              <a:rPr lang="uk-UA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ТЕМА</a:t>
            </a:r>
            <a:r>
              <a:rPr lang="uk-UA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: </a:t>
            </a:r>
            <a:r>
              <a:rPr lang="uk-UA" sz="36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“Моніторинг якості </a:t>
            </a:r>
            <a:r>
              <a:rPr lang="uk-UA" sz="36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води різних джерел з використанням рачків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DAPHNIA MAGNA</a:t>
            </a:r>
            <a:r>
              <a:rPr lang="uk-UA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uk-UA" sz="360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2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  <a:p>
            <a:pPr algn="ctr"/>
            <a:r>
              <a:rPr lang="uk-UA" sz="32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</a:t>
            </a:r>
            <a:endParaRPr lang="ru-RU" sz="32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4653136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7030A0"/>
                </a:solidFill>
              </a:rPr>
              <a:t>Роботу </a:t>
            </a:r>
            <a:r>
              <a:rPr lang="uk-UA" sz="1600" b="1" dirty="0" smtClean="0">
                <a:solidFill>
                  <a:srgbClr val="7030A0"/>
                </a:solidFill>
              </a:rPr>
              <a:t>виконала: </a:t>
            </a:r>
            <a:r>
              <a:rPr lang="uk-UA" sz="1600" dirty="0">
                <a:solidFill>
                  <a:srgbClr val="7030A0"/>
                </a:solidFill>
              </a:rPr>
              <a:t>учениця 7-В класу Бережна Олександра</a:t>
            </a:r>
          </a:p>
          <a:p>
            <a:r>
              <a:rPr lang="uk-UA" sz="1600" dirty="0">
                <a:solidFill>
                  <a:srgbClr val="7030A0"/>
                </a:solidFill>
              </a:rPr>
              <a:t> </a:t>
            </a:r>
            <a:r>
              <a:rPr lang="uk-UA" sz="1600" b="1" dirty="0">
                <a:solidFill>
                  <a:srgbClr val="7030A0"/>
                </a:solidFill>
              </a:rPr>
              <a:t>Керівник:</a:t>
            </a:r>
            <a:r>
              <a:rPr lang="uk-UA" sz="1600" dirty="0">
                <a:solidFill>
                  <a:srgbClr val="7030A0"/>
                </a:solidFill>
              </a:rPr>
              <a:t> учитель хімії та біології </a:t>
            </a:r>
            <a:endParaRPr lang="uk-UA" sz="1600" dirty="0" smtClean="0">
              <a:solidFill>
                <a:srgbClr val="7030A0"/>
              </a:solidFill>
            </a:endParaRPr>
          </a:p>
          <a:p>
            <a:r>
              <a:rPr lang="uk-UA" sz="1600" dirty="0" err="1" smtClean="0">
                <a:solidFill>
                  <a:srgbClr val="7030A0"/>
                </a:solidFill>
              </a:rPr>
              <a:t>КУ</a:t>
            </a:r>
            <a:r>
              <a:rPr lang="uk-UA" sz="1600" dirty="0" smtClean="0">
                <a:solidFill>
                  <a:srgbClr val="7030A0"/>
                </a:solidFill>
              </a:rPr>
              <a:t> </a:t>
            </a:r>
            <a:r>
              <a:rPr lang="uk-UA" sz="1600" dirty="0">
                <a:solidFill>
                  <a:srgbClr val="7030A0"/>
                </a:solidFill>
              </a:rPr>
              <a:t>Сумська ЗОШ  І-ІІІ ступенів №24</a:t>
            </a:r>
          </a:p>
          <a:p>
            <a:r>
              <a:rPr lang="uk-UA" sz="1600" dirty="0">
                <a:solidFill>
                  <a:srgbClr val="7030A0"/>
                </a:solidFill>
              </a:rPr>
              <a:t>Демченко Світлана Володимирівна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89040"/>
            <a:ext cx="316835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71600" y="0"/>
            <a:ext cx="792088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Висновки. Рекомендації . Пропозиції.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32656"/>
            <a:ext cx="7992888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uk-UA" sz="2800" dirty="0"/>
              <a:t>  </a:t>
            </a:r>
            <a:endParaRPr lang="ru-RU" sz="2800" dirty="0"/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uk-UA" sz="2800" dirty="0"/>
              <a:t>    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endParaRPr lang="uk-UA" sz="2800" dirty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uk-UA" sz="2800" dirty="0"/>
              <a:t>  </a:t>
            </a:r>
            <a:r>
              <a:rPr lang="uk-UA" sz="2800" dirty="0" smtClean="0"/>
              <a:t> </a:t>
            </a:r>
            <a:endParaRPr lang="uk-UA" sz="2800" b="1" dirty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8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338275247"/>
              </p:ext>
            </p:extLst>
          </p:nvPr>
        </p:nvGraphicFramePr>
        <p:xfrm>
          <a:off x="1187624" y="620688"/>
          <a:ext cx="770485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339752" y="4653136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Література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4941168"/>
            <a:ext cx="7920880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457200" fontAlgn="auto">
              <a:spcBef>
                <a:spcPct val="20000"/>
              </a:spcBef>
              <a:spcAft>
                <a:spcPts val="800"/>
              </a:spcAft>
              <a:buClr>
                <a:prstClr val="white"/>
              </a:buClr>
              <a:buSzPct val="80000"/>
              <a:tabLst>
                <a:tab pos="2769870" algn="l"/>
              </a:tabLst>
              <a:defRPr/>
            </a:pPr>
            <a:r>
              <a:rPr lang="uk-UA" sz="1000" b="1" dirty="0" smtClean="0">
                <a:solidFill>
                  <a:srgbClr val="7030A0"/>
                </a:solidFill>
              </a:rPr>
              <a:t> </a:t>
            </a:r>
            <a:r>
              <a:rPr lang="uk-UA" sz="10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sz="1000" b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Березуцький</a:t>
            </a:r>
            <a:r>
              <a:rPr lang="uk-UA" sz="10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 В. Екологія : </a:t>
            </a:r>
            <a:r>
              <a:rPr lang="uk-UA" sz="1000" b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</a:t>
            </a:r>
            <a:r>
              <a:rPr lang="uk-UA" sz="10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000" b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посіб</a:t>
            </a:r>
            <a:r>
              <a:rPr lang="uk-UA" sz="10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/ В. В. </a:t>
            </a:r>
            <a:r>
              <a:rPr lang="uk-UA" sz="1000" b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Березуцький</a:t>
            </a:r>
            <a:r>
              <a:rPr lang="uk-UA" sz="10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Л. А </a:t>
            </a:r>
            <a:r>
              <a:rPr lang="uk-UA" sz="1000" b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Васьковець</a:t>
            </a:r>
            <a:r>
              <a:rPr lang="uk-UA" sz="10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О. М. </a:t>
            </a:r>
            <a:r>
              <a:rPr lang="uk-UA" sz="1000" b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Древаль</a:t>
            </a:r>
            <a:r>
              <a:rPr lang="uk-UA" sz="10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за ред. В. В. </a:t>
            </a:r>
            <a:r>
              <a:rPr lang="uk-UA" sz="1000" b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Березуцького</a:t>
            </a:r>
            <a:r>
              <a:rPr lang="uk-UA" sz="10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Харків : Вид-во НТУ «ХПІ», 2016. – 420 с.</a:t>
            </a:r>
          </a:p>
          <a:p>
            <a:pPr marL="285750" indent="-285750" algn="just" defTabSz="457200" fontAlgn="auto">
              <a:spcBef>
                <a:spcPct val="20000"/>
              </a:spcBef>
              <a:spcAft>
                <a:spcPts val="800"/>
              </a:spcAft>
              <a:buClr>
                <a:prstClr val="white"/>
              </a:buClr>
              <a:buSzPct val="80000"/>
              <a:tabLst>
                <a:tab pos="2769870" algn="l"/>
              </a:tabLst>
              <a:defRPr/>
            </a:pPr>
            <a:r>
              <a:rPr lang="ru-RU" sz="1000" dirty="0" smtClean="0"/>
              <a:t>2.Брагінський Л. П. </a:t>
            </a:r>
            <a:r>
              <a:rPr lang="ru-RU" sz="1000" dirty="0" err="1" smtClean="0"/>
              <a:t>Гідроекологічна</a:t>
            </a:r>
            <a:r>
              <a:rPr lang="ru-RU" sz="1000" dirty="0" smtClean="0"/>
              <a:t> </a:t>
            </a:r>
            <a:r>
              <a:rPr lang="ru-RU" sz="1000" dirty="0" err="1" smtClean="0"/>
              <a:t>токсикометрія</a:t>
            </a:r>
            <a:r>
              <a:rPr lang="ru-RU" sz="1000" dirty="0" smtClean="0"/>
              <a:t> та </a:t>
            </a:r>
            <a:r>
              <a:rPr lang="ru-RU" sz="1000" dirty="0" err="1" smtClean="0"/>
              <a:t>біоіндикація</a:t>
            </a:r>
            <a:r>
              <a:rPr lang="ru-RU" sz="1000" dirty="0" smtClean="0"/>
              <a:t> </a:t>
            </a:r>
            <a:r>
              <a:rPr lang="ru-RU" sz="1000" dirty="0" err="1" smtClean="0"/>
              <a:t>забруднень</a:t>
            </a:r>
            <a:r>
              <a:rPr lang="ru-RU" sz="1000" dirty="0" smtClean="0"/>
              <a:t>: </a:t>
            </a:r>
            <a:r>
              <a:rPr lang="ru-RU" sz="1000" dirty="0" err="1" smtClean="0"/>
              <a:t>Теорія</a:t>
            </a:r>
            <a:r>
              <a:rPr lang="ru-RU" sz="1000" dirty="0" smtClean="0"/>
              <a:t>, </a:t>
            </a:r>
            <a:r>
              <a:rPr lang="ru-RU" sz="1000" dirty="0" err="1" smtClean="0"/>
              <a:t>методи</a:t>
            </a:r>
            <a:r>
              <a:rPr lang="ru-RU" sz="1000" dirty="0" smtClean="0"/>
              <a:t>, практика </a:t>
            </a:r>
            <a:r>
              <a:rPr lang="ru-RU" sz="1000" dirty="0" err="1" smtClean="0"/>
              <a:t>використання</a:t>
            </a:r>
            <a:r>
              <a:rPr lang="ru-RU" sz="1000" dirty="0" smtClean="0"/>
              <a:t> / [за ред. І. Т. </a:t>
            </a:r>
            <a:r>
              <a:rPr lang="ru-RU" sz="1000" dirty="0" err="1" smtClean="0"/>
              <a:t>Олексіва</a:t>
            </a:r>
            <a:r>
              <a:rPr lang="ru-RU" sz="1000" dirty="0" smtClean="0"/>
              <a:t>, Л. П. </a:t>
            </a:r>
            <a:r>
              <a:rPr lang="ru-RU" sz="1000" dirty="0" err="1" smtClean="0"/>
              <a:t>Брагінського</a:t>
            </a:r>
            <a:r>
              <a:rPr lang="ru-RU" sz="1000" dirty="0" smtClean="0"/>
              <a:t>]. – </a:t>
            </a:r>
            <a:r>
              <a:rPr lang="ru-RU" sz="1000" dirty="0" err="1" smtClean="0"/>
              <a:t>Львів</a:t>
            </a:r>
            <a:r>
              <a:rPr lang="ru-RU" sz="1000" dirty="0" smtClean="0"/>
              <a:t> : </a:t>
            </a:r>
            <a:r>
              <a:rPr lang="ru-RU" sz="1000" dirty="0" err="1" smtClean="0"/>
              <a:t>Світ</a:t>
            </a:r>
            <a:r>
              <a:rPr lang="ru-RU" sz="1000" dirty="0" smtClean="0"/>
              <a:t>, 1995. – 440 с. </a:t>
            </a:r>
          </a:p>
          <a:p>
            <a:pPr marL="342900" lvl="0" indent="-342900" algn="just" defTabSz="457200" fontAlgn="auto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uk-UA" sz="10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Василенко С.Л., Кобилянський В.Я. Інтегральне оцінювання якості питної води в сильно розгалуженій водопровідній мережі. URL: </a:t>
            </a:r>
            <a:r>
              <a:rPr lang="uk-UA" sz="1000" b="1" u="sng" kern="1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https://eprints.kname.edu.ua/41917/1/4.pdf</a:t>
            </a:r>
            <a:endParaRPr lang="uk-UA" sz="1000" b="1" kern="1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defTabSz="457200" fontAlgn="auto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uk-UA" sz="10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4.Губачов О.І., Сливка Г.В. </a:t>
            </a:r>
            <a:r>
              <a:rPr lang="uk-UA" sz="1000" b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Біотестування</a:t>
            </a:r>
            <a:r>
              <a:rPr lang="uk-UA" sz="10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Кривий Ріг : Мінерал, 2011. 192 с.</a:t>
            </a:r>
            <a:endParaRPr lang="uk-UA" sz="1000" b="1" kern="1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defTabSz="457200" fontAlgn="auto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uk-UA" sz="10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000" kern="1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defTabSz="457200" fontAlgn="auto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+mj-lt"/>
              <a:buAutoNum type="arabicPeriod"/>
              <a:defRPr/>
            </a:pPr>
            <a:r>
              <a:rPr lang="uk-UA" sz="10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000" u="sng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cs typeface="Arial" pitchFamily="34" charset="0"/>
            </a:endParaRPr>
          </a:p>
          <a:p>
            <a:pPr marL="82296" indent="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1400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71600" y="0"/>
            <a:ext cx="792088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І на завершення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32656"/>
            <a:ext cx="7992888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uk-UA" sz="2800" dirty="0"/>
              <a:t>  </a:t>
            </a:r>
            <a:endParaRPr lang="ru-RU" sz="2800" dirty="0"/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uk-UA" sz="2800" dirty="0"/>
              <a:t>    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800" dirty="0"/>
              <a:t> </a:t>
            </a:r>
            <a:r>
              <a:rPr lang="uk-UA" sz="2800" dirty="0"/>
              <a:t>   </a:t>
            </a:r>
            <a:r>
              <a:rPr lang="uk-UA" sz="2800" dirty="0" smtClean="0"/>
              <a:t>   </a:t>
            </a:r>
            <a:endParaRPr lang="uk-UA" sz="2800" dirty="0"/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uk-UA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uk-UA" sz="2800" dirty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uk-UA" sz="2800" dirty="0"/>
              <a:t> </a:t>
            </a:r>
            <a:endParaRPr lang="uk-UA" sz="2800" b="1" dirty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836712"/>
            <a:ext cx="66967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1979712" y="5445224"/>
            <a:ext cx="64807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err="1">
                <a:solidFill>
                  <a:srgbClr val="FF0000"/>
                </a:solidFill>
                <a:latin typeface="Calibri" pitchFamily="34" charset="0"/>
              </a:rPr>
              <a:t>Дякую</a:t>
            </a:r>
            <a:r>
              <a:rPr lang="ru-RU" sz="4400" b="1" i="1" dirty="0">
                <a:solidFill>
                  <a:srgbClr val="FF0000"/>
                </a:solidFill>
                <a:latin typeface="Calibri" pitchFamily="34" charset="0"/>
              </a:rPr>
              <a:t> за </a:t>
            </a:r>
            <a:r>
              <a:rPr lang="ru-RU" sz="4400" b="1" i="1" dirty="0" err="1">
                <a:solidFill>
                  <a:srgbClr val="FF0000"/>
                </a:solidFill>
                <a:latin typeface="Calibri" pitchFamily="34" charset="0"/>
              </a:rPr>
              <a:t>увагу</a:t>
            </a:r>
            <a:endParaRPr lang="ru-RU" sz="44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1079104" y="692697"/>
            <a:ext cx="8064896" cy="151216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indent="457200" algn="just">
              <a:spcBef>
                <a:spcPct val="20000"/>
              </a:spcBef>
              <a:defRPr/>
            </a:pPr>
            <a:r>
              <a:rPr lang="ru-RU" sz="2000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планеті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не лишилось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водойм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прямо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опосередковано</a:t>
            </a:r>
            <a:r>
              <a:rPr lang="ru-RU" dirty="0" smtClean="0"/>
              <a:t> не </a:t>
            </a:r>
            <a:r>
              <a:rPr lang="ru-RU" dirty="0" err="1" smtClean="0"/>
              <a:t>піддавались</a:t>
            </a:r>
            <a:r>
              <a:rPr lang="ru-RU" dirty="0" smtClean="0"/>
              <a:t> </a:t>
            </a:r>
            <a:r>
              <a:rPr lang="ru-RU" dirty="0" err="1" smtClean="0"/>
              <a:t>би</a:t>
            </a:r>
            <a:r>
              <a:rPr lang="ru-RU" dirty="0" smtClean="0"/>
              <a:t> техногенному </a:t>
            </a:r>
            <a:r>
              <a:rPr lang="ru-RU" dirty="0" err="1" smtClean="0"/>
              <a:t>впливу</a:t>
            </a:r>
            <a:r>
              <a:rPr lang="ru-RU" dirty="0" smtClean="0"/>
              <a:t>. </a:t>
            </a:r>
            <a:r>
              <a:rPr lang="ru-RU" dirty="0" err="1" smtClean="0"/>
              <a:t>Цікаво</a:t>
            </a:r>
            <a:r>
              <a:rPr lang="ru-RU" dirty="0" smtClean="0"/>
              <a:t>!?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можемо</a:t>
            </a:r>
            <a:r>
              <a:rPr lang="ru-RU" dirty="0" smtClean="0"/>
              <a:t> ми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прісних</a:t>
            </a:r>
            <a:r>
              <a:rPr lang="ru-RU" dirty="0" smtClean="0"/>
              <a:t> </a:t>
            </a:r>
            <a:r>
              <a:rPr lang="ru-RU" dirty="0" err="1" smtClean="0"/>
              <a:t>водойм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r>
              <a:rPr lang="ru-RU" dirty="0" smtClean="0"/>
              <a:t> </a:t>
            </a:r>
            <a:r>
              <a:rPr lang="ru-RU" dirty="0" err="1" smtClean="0"/>
              <a:t>біологічними</a:t>
            </a:r>
            <a:r>
              <a:rPr lang="ru-RU" dirty="0" smtClean="0"/>
              <a:t> методами,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 </a:t>
            </a:r>
            <a:r>
              <a:rPr lang="ru-RU" dirty="0" err="1" smtClean="0"/>
              <a:t>протиставлення</a:t>
            </a:r>
            <a:r>
              <a:rPr lang="ru-RU" dirty="0" smtClean="0"/>
              <a:t> </a:t>
            </a:r>
            <a:r>
              <a:rPr lang="ru-RU" dirty="0" err="1" smtClean="0"/>
              <a:t>біологічного</a:t>
            </a:r>
            <a:r>
              <a:rPr lang="ru-RU" dirty="0" smtClean="0"/>
              <a:t> феномену: «</a:t>
            </a:r>
            <a:r>
              <a:rPr lang="ru-RU" dirty="0" err="1" smtClean="0"/>
              <a:t>життя</a:t>
            </a:r>
            <a:r>
              <a:rPr lang="ru-RU" dirty="0" smtClean="0"/>
              <a:t> - смерть»?</a:t>
            </a:r>
            <a:endParaRPr kumimoji="0" lang="uk-UA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5" y="0"/>
            <a:ext cx="770485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Проблема  дослідження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988840"/>
            <a:ext cx="8172400" cy="16927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Мета 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дослідження</a:t>
            </a:r>
            <a:r>
              <a:rPr lang="ru-RU" sz="3600" dirty="0" smtClean="0"/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Оцінити  ступінь токсичності  води   водойм м. Суми  за допомогою рачків виду </a:t>
            </a:r>
            <a:r>
              <a:rPr lang="uk-UA" sz="26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Daphnia</a:t>
            </a:r>
            <a:r>
              <a:rPr lang="uk-UA" sz="26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Magna</a:t>
            </a:r>
            <a:r>
              <a:rPr lang="uk-UA" sz="26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501007"/>
            <a:ext cx="8064896" cy="155427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Предмет </a:t>
            </a:r>
            <a:r>
              <a:rPr lang="uk-UA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дослідження: 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uk-UA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uk-UA" sz="2400" spc="50" dirty="0" smtClean="0">
                <a:ln w="11430"/>
                <a:solidFill>
                  <a:srgbClr val="0070C0"/>
                </a:solidFill>
                <a:latin typeface="+mn-lt"/>
              </a:rPr>
              <a:t>Проби води найбільших прісних водойм  м</a:t>
            </a:r>
            <a:r>
              <a:rPr lang="uk-UA" sz="2400" spc="50" dirty="0">
                <a:ln w="11430"/>
                <a:solidFill>
                  <a:srgbClr val="0070C0"/>
                </a:solidFill>
                <a:latin typeface="+mn-lt"/>
              </a:rPr>
              <a:t>. </a:t>
            </a:r>
            <a:r>
              <a:rPr lang="uk-UA" sz="2400" spc="50" dirty="0" smtClean="0">
                <a:ln w="11430"/>
                <a:solidFill>
                  <a:srgbClr val="0070C0"/>
                </a:solidFill>
                <a:latin typeface="+mn-lt"/>
              </a:rPr>
              <a:t>Суми, а саме: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700" spc="50" dirty="0" smtClean="0">
                <a:ln w="11430"/>
                <a:solidFill>
                  <a:srgbClr val="0070C0"/>
                </a:solidFill>
                <a:latin typeface="+mn-lt"/>
              </a:rPr>
              <a:t>     </a:t>
            </a:r>
            <a:endParaRPr lang="uk-UA" sz="2700" b="1" spc="50" dirty="0" smtClean="0">
              <a:ln w="11430"/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653136"/>
            <a:ext cx="20162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3968" y="6381328"/>
            <a:ext cx="1796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Озеро </a:t>
            </a:r>
            <a:r>
              <a:rPr lang="uk-UA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“Чеха”</a:t>
            </a:r>
            <a:endParaRPr lang="ru-RU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8999" y="6309320"/>
            <a:ext cx="3045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Озеро </a:t>
            </a:r>
            <a:r>
              <a:rPr lang="uk-UA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“Блакитні</a:t>
            </a:r>
            <a:r>
              <a:rPr lang="uk-UA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озера”</a:t>
            </a:r>
            <a:endParaRPr lang="ru-RU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653136"/>
            <a:ext cx="2016224" cy="165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95736" y="6381328"/>
            <a:ext cx="1868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Річка  Псел</a:t>
            </a:r>
            <a:endParaRPr lang="ru-RU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653136"/>
            <a:ext cx="2160240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User\Pictures\img0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55576" y="4869160"/>
            <a:ext cx="1656184" cy="12241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71600" y="1"/>
            <a:ext cx="8172400" cy="32932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Об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’</a:t>
            </a:r>
            <a:r>
              <a:rPr lang="uk-UA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єкт</a:t>
            </a: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дослідження:</a:t>
            </a:r>
            <a:r>
              <a:rPr lang="uk-UA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</a:t>
            </a:r>
          </a:p>
          <a:p>
            <a:pPr algn="just"/>
            <a:endParaRPr lang="uk-UA" sz="32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  <a:p>
            <a:pPr algn="just"/>
            <a:r>
              <a:rPr lang="uk-UA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Водяна блоха </a:t>
            </a:r>
            <a:r>
              <a:rPr lang="uk-UA" sz="3200" b="1" i="1" dirty="0" smtClean="0">
                <a:solidFill>
                  <a:srgbClr val="00B050"/>
                </a:solidFill>
              </a:rPr>
              <a:t>(</a:t>
            </a:r>
            <a:r>
              <a:rPr lang="uk-UA" sz="32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Daphnia</a:t>
            </a:r>
            <a:r>
              <a:rPr lang="uk-UA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Magna</a:t>
            </a:r>
            <a:r>
              <a:rPr lang="uk-UA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3200" b="1" i="1" dirty="0" smtClean="0">
                <a:solidFill>
                  <a:srgbClr val="00B050"/>
                </a:solidFill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прісноводна планктонна тварина, яка є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фільтратором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здатна накопичувати токсиканти, дуже чутлива до дії токсичних  речовин.</a:t>
            </a:r>
            <a:endParaRPr lang="uk-UA" sz="2400" b="1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rgbClr val="FF0000"/>
                </a:solidFill>
              </a:rPr>
              <a:t> 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187624" y="2636912"/>
            <a:ext cx="770485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Завдання </a:t>
            </a: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дослідження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1187624" y="3356992"/>
            <a:ext cx="7812360" cy="31683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defRPr/>
            </a:pPr>
            <a:r>
              <a:rPr lang="uk-UA" altLang="ru-RU" sz="2800" dirty="0" smtClean="0"/>
              <a:t> </a:t>
            </a:r>
            <a:r>
              <a:rPr lang="uk-UA" altLang="ru-RU" sz="2000" b="1" i="1" dirty="0" smtClean="0">
                <a:solidFill>
                  <a:srgbClr val="002060"/>
                </a:solidFill>
              </a:rPr>
              <a:t> </a:t>
            </a:r>
            <a:r>
              <a:rPr lang="uk-UA" altLang="ru-RU" sz="2000" dirty="0" smtClean="0"/>
              <a:t>Розкрити та поглибити теоретичні основи застосування  методів </a:t>
            </a:r>
            <a:r>
              <a:rPr lang="uk-UA" altLang="ru-RU" sz="2000" dirty="0" err="1" smtClean="0"/>
              <a:t>біотестування</a:t>
            </a:r>
            <a:r>
              <a:rPr lang="uk-UA" altLang="ru-RU" sz="2000" dirty="0" smtClean="0"/>
              <a:t> за  допомогою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рачків виду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Daphnia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Magna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dirty="0" smtClean="0"/>
          </a:p>
          <a:p>
            <a:pPr eaLnBrk="1" hangingPunct="1">
              <a:defRPr/>
            </a:pPr>
            <a:r>
              <a:rPr lang="uk-UA" altLang="ru-RU" sz="2000" dirty="0" smtClean="0"/>
              <a:t>Провести порівняльний  </a:t>
            </a:r>
            <a:r>
              <a:rPr lang="uk-UA" altLang="ru-RU" sz="2000" dirty="0"/>
              <a:t>аналіз   рівня </a:t>
            </a:r>
            <a:r>
              <a:rPr lang="uk-UA" altLang="ru-RU" sz="2000" dirty="0" smtClean="0"/>
              <a:t>забрудненості водойм м</a:t>
            </a:r>
            <a:r>
              <a:rPr lang="uk-UA" altLang="ru-RU" sz="2000" dirty="0"/>
              <a:t>. Суми </a:t>
            </a:r>
            <a:r>
              <a:rPr lang="uk-UA" altLang="ru-RU" sz="2000" dirty="0" smtClean="0"/>
              <a:t>з використанням тест - об</a:t>
            </a:r>
            <a:r>
              <a:rPr lang="en-US" altLang="ru-RU" sz="2000" dirty="0" smtClean="0"/>
              <a:t>’</a:t>
            </a:r>
            <a:r>
              <a:rPr lang="ru-RU" altLang="ru-RU" sz="2000" dirty="0" err="1" smtClean="0"/>
              <a:t>єкту</a:t>
            </a:r>
            <a:r>
              <a:rPr lang="ru-RU" altLang="ru-RU" sz="2000" dirty="0" smtClean="0"/>
              <a:t>;</a:t>
            </a:r>
          </a:p>
          <a:p>
            <a:pPr eaLnBrk="1" hangingPunct="1">
              <a:defRPr/>
            </a:pPr>
            <a:r>
              <a:rPr lang="uk-UA" altLang="ru-RU" sz="2000" dirty="0" smtClean="0"/>
              <a:t>Зробити висновки про доцільність використання обраних  методів моніторингу навколишнього середовища; </a:t>
            </a:r>
          </a:p>
          <a:p>
            <a:pPr eaLnBrk="1" hangingPunct="1">
              <a:defRPr/>
            </a:pPr>
            <a:r>
              <a:rPr lang="ru-RU" sz="2000" dirty="0" err="1" smtClean="0"/>
              <a:t>Оцінити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охарактеризувати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антропогенний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довкілля</a:t>
            </a:r>
            <a:r>
              <a:rPr lang="ru-RU" sz="2000" dirty="0" smtClean="0"/>
              <a:t>,  </a:t>
            </a:r>
            <a:r>
              <a:rPr lang="ru-RU" sz="2000" dirty="0" err="1" smtClean="0"/>
              <a:t>скласти</a:t>
            </a:r>
            <a:r>
              <a:rPr lang="ru-RU" sz="2000" dirty="0" smtClean="0"/>
              <a:t> прогноз на </a:t>
            </a:r>
            <a:r>
              <a:rPr lang="ru-RU" sz="2000" dirty="0" err="1" smtClean="0"/>
              <a:t>майбутнє</a:t>
            </a:r>
            <a:r>
              <a:rPr lang="ru-RU" sz="2000" dirty="0" smtClean="0"/>
              <a:t>.</a:t>
            </a:r>
            <a:endParaRPr lang="ru-RU" altLang="ru-RU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9632" y="0"/>
            <a:ext cx="684076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Етапи дослідження: </a:t>
            </a:r>
            <a:r>
              <a:rPr lang="uk-UA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endParaRPr lang="ru-RU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836712"/>
            <a:ext cx="8100392" cy="16927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/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1.Опрац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ювання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наукової літератури, обрання методики дослідження;</a:t>
            </a:r>
          </a:p>
          <a:p>
            <a:pPr marL="457200" indent="-457200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Відбір проб води з місцевих джерел;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Проведення короткочасного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біотестування-гострого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досліду;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4.Оформлення результатів дослідження;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5.Формулювання висновків.</a:t>
            </a:r>
            <a:r>
              <a:rPr lang="uk-UA" sz="2400" dirty="0" smtClean="0">
                <a:solidFill>
                  <a:srgbClr val="FF0000"/>
                </a:solidFill>
              </a:rPr>
              <a:t> 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2420888"/>
            <a:ext cx="669674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Хід дослідження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3068961"/>
            <a:ext cx="81724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uk-UA" sz="3200" b="1" dirty="0" smtClean="0">
                <a:solidFill>
                  <a:srgbClr val="C00000"/>
                </a:solidFill>
              </a:rPr>
              <a:t>Відбір проб води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717032"/>
            <a:ext cx="81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екологічної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відібрані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Зразки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відбиралися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червень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2023,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липень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2023,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серпень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2023 року.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Відбір проб,  у обраних для дослідження  точках, здійснювався у скляний посуд об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ємом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1л.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Відібрану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природну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воду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профільтрували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через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паперовий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фільтр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уникнути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потрапляння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культуру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1600" dirty="0" smtClean="0"/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контролю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використовували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вистояну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7-10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водопровідну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воду.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229200"/>
            <a:ext cx="2664296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229200"/>
            <a:ext cx="2808312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295128" y="2492896"/>
            <a:ext cx="7848872" cy="38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240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uk-UA" sz="3200" dirty="0">
              <a:latin typeface="+mn-lt"/>
            </a:endParaRPr>
          </a:p>
          <a:p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32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16632"/>
            <a:ext cx="81724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 algn="ctr"/>
            <a:r>
              <a:rPr lang="uk-UA" sz="3200" b="1" dirty="0" smtClean="0">
                <a:solidFill>
                  <a:srgbClr val="C00000"/>
                </a:solidFill>
              </a:rPr>
              <a:t>2. Проведення гострого досліду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908720"/>
            <a:ext cx="81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Дослідження проводили у 3 повтореннях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моніторингу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використовували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200-300 мл   води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en-US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DAPHNIA MAGNA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дафній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вижили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проводили через 1, 6, 24, 48, 72,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96 годин.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Щоденне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корму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здійснювали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хронічний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дослід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використовували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D78F5ABF-DDE6-47FD-2D09-0C4DA5BA58ED}"/>
              </a:ext>
            </a:extLst>
          </p:cNvPr>
          <p:cNvSpPr txBox="1">
            <a:spLocks/>
          </p:cNvSpPr>
          <p:nvPr/>
        </p:nvSpPr>
        <p:spPr>
          <a:xfrm>
            <a:off x="971600" y="1988840"/>
            <a:ext cx="5688632" cy="1512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uk-UA" sz="1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що я звертаю увагу</a:t>
            </a:r>
            <a:r>
              <a:rPr lang="uk-UA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uk-UA" sz="1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Відзначаю</a:t>
            </a:r>
            <a:r>
              <a:rPr kumimoji="0" lang="uk-UA" sz="155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час загибелі рачків за фактом настання нерухомості: дафнії лежать на дні посуду  або плавальні рухи відсутні  і не відновлюються при легкому погойдуванню склянки. </a:t>
            </a:r>
            <a:r>
              <a:rPr lang="uk-UA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спостереженні звертаємо увагу на особини, що вільно пересуваються в товщі води, або спливають із дна.</a:t>
            </a:r>
            <a:endParaRPr kumimoji="0" lang="uk-UA" sz="155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43609" y="4293096"/>
          <a:ext cx="3960439" cy="2264352"/>
        </p:xfrm>
        <a:graphic>
          <a:graphicData uri="http://schemas.openxmlformats.org/drawingml/2006/table">
            <a:tbl>
              <a:tblPr/>
              <a:tblGrid>
                <a:gridCol w="399725"/>
                <a:gridCol w="295092"/>
                <a:gridCol w="289306"/>
                <a:gridCol w="289306"/>
                <a:gridCol w="295092"/>
                <a:gridCol w="295092"/>
                <a:gridCol w="295092"/>
                <a:gridCol w="295092"/>
                <a:gridCol w="289788"/>
                <a:gridCol w="295574"/>
                <a:gridCol w="295574"/>
                <a:gridCol w="290271"/>
                <a:gridCol w="274915"/>
                <a:gridCol w="30260"/>
                <a:gridCol w="30260"/>
              </a:tblGrid>
              <a:tr h="369855">
                <a:tc rowSpan="4">
                  <a:txBody>
                    <a:bodyPr/>
                    <a:lstStyle/>
                    <a:p>
                      <a:pPr algn="l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Час,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годин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Річка Псел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Озеро Чеха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Озеро</a:t>
                      </a:r>
                    </a:p>
                    <a:p>
                      <a:pPr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9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“Блакитні</a:t>
                      </a: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9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озера”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номер повторення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номер повторення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номер повторення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номер повторення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19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marL="1825625" algn="l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Кількість дафній, що вижили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566">
                <a:tc>
                  <a:txBody>
                    <a:bodyPr/>
                    <a:lstStyle/>
                    <a:p>
                      <a:pPr marL="1905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marR="6667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2875" marR="11557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345" marR="7556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7747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152">
                <a:tc>
                  <a:txBody>
                    <a:bodyPr/>
                    <a:lstStyle/>
                    <a:p>
                      <a:pPr marL="1905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marR="6667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7747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566">
                <a:tc>
                  <a:txBody>
                    <a:bodyPr/>
                    <a:lstStyle/>
                    <a:p>
                      <a:pPr marL="16383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7747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21">
                <a:tc>
                  <a:txBody>
                    <a:bodyPr/>
                    <a:lstStyle/>
                    <a:p>
                      <a:pPr marL="16383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52">
                <a:tc>
                  <a:txBody>
                    <a:bodyPr/>
                    <a:lstStyle/>
                    <a:p>
                      <a:pPr marL="16383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566">
                <a:tc>
                  <a:txBody>
                    <a:bodyPr/>
                    <a:lstStyle/>
                    <a:p>
                      <a:pPr marL="16383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8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43608" y="3573016"/>
            <a:ext cx="396044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/>
              <a:t>Результати досліджень проб води  червень 2023  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3573016"/>
            <a:ext cx="396044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/>
              <a:t>Результати досліджень проб води липень 2023   </a:t>
            </a:r>
            <a:endParaRPr lang="ru-RU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220072" y="4293096"/>
          <a:ext cx="3674274" cy="2497456"/>
        </p:xfrm>
        <a:graphic>
          <a:graphicData uri="http://schemas.openxmlformats.org/drawingml/2006/table">
            <a:tbl>
              <a:tblPr/>
              <a:tblGrid>
                <a:gridCol w="372528"/>
                <a:gridCol w="275013"/>
                <a:gridCol w="269621"/>
                <a:gridCol w="269621"/>
                <a:gridCol w="275013"/>
                <a:gridCol w="275013"/>
                <a:gridCol w="275013"/>
                <a:gridCol w="275013"/>
                <a:gridCol w="270071"/>
                <a:gridCol w="275464"/>
                <a:gridCol w="275464"/>
                <a:gridCol w="270520"/>
                <a:gridCol w="270520"/>
                <a:gridCol w="25400"/>
              </a:tblGrid>
              <a:tr h="369855">
                <a:tc rowSpan="4">
                  <a:txBody>
                    <a:bodyPr/>
                    <a:lstStyle/>
                    <a:p>
                      <a:pPr algn="l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Час,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годин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Річка Псел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Озеро Чеха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Озеро</a:t>
                      </a:r>
                    </a:p>
                    <a:p>
                      <a:pPr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9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“Блакитні</a:t>
                      </a: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9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озера”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номер повторення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номер повторення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номер повторення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номер повторення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1825625" algn="l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Кількість дафній, що вижили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566">
                <a:tc>
                  <a:txBody>
                    <a:bodyPr/>
                    <a:lstStyle/>
                    <a:p>
                      <a:pPr marL="1905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marR="6667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2875" marR="11557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345" marR="7556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7747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152">
                <a:tc>
                  <a:txBody>
                    <a:bodyPr/>
                    <a:lstStyle/>
                    <a:p>
                      <a:pPr marL="1905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marR="6667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7747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566">
                <a:tc>
                  <a:txBody>
                    <a:bodyPr/>
                    <a:lstStyle/>
                    <a:p>
                      <a:pPr marL="16383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7747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031">
                <a:tc>
                  <a:txBody>
                    <a:bodyPr/>
                    <a:lstStyle/>
                    <a:p>
                      <a:pPr marL="16383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52">
                <a:tc>
                  <a:txBody>
                    <a:bodyPr/>
                    <a:lstStyle/>
                    <a:p>
                      <a:pPr marL="16383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566">
                <a:tc>
                  <a:txBody>
                    <a:bodyPr/>
                    <a:lstStyle/>
                    <a:p>
                      <a:pPr marL="16383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44824"/>
            <a:ext cx="223224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295128" y="2492896"/>
            <a:ext cx="7848872" cy="38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240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uk-UA" sz="3200" dirty="0">
              <a:latin typeface="+mn-lt"/>
            </a:endParaRPr>
          </a:p>
          <a:p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32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16632"/>
            <a:ext cx="81724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 algn="ctr"/>
            <a:r>
              <a:rPr lang="uk-UA" sz="3200" b="1" dirty="0" smtClean="0">
                <a:solidFill>
                  <a:srgbClr val="C00000"/>
                </a:solidFill>
              </a:rPr>
              <a:t>2. Проведення гострого досліду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764704"/>
            <a:ext cx="3456384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/>
              <a:t>Результати досліджень проб води серпень 2023 </a:t>
            </a:r>
            <a:endParaRPr lang="ru-RU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71600" y="1484784"/>
          <a:ext cx="3744920" cy="2253208"/>
        </p:xfrm>
        <a:graphic>
          <a:graphicData uri="http://schemas.openxmlformats.org/drawingml/2006/table">
            <a:tbl>
              <a:tblPr/>
              <a:tblGrid>
                <a:gridCol w="379740"/>
                <a:gridCol w="280338"/>
                <a:gridCol w="274841"/>
                <a:gridCol w="274841"/>
                <a:gridCol w="280338"/>
                <a:gridCol w="280338"/>
                <a:gridCol w="280338"/>
                <a:gridCol w="280338"/>
                <a:gridCol w="275300"/>
                <a:gridCol w="280797"/>
                <a:gridCol w="280797"/>
                <a:gridCol w="275757"/>
                <a:gridCol w="275757"/>
                <a:gridCol w="25400"/>
              </a:tblGrid>
              <a:tr h="369855">
                <a:tc rowSpan="4">
                  <a:txBody>
                    <a:bodyPr/>
                    <a:lstStyle/>
                    <a:p>
                      <a:pPr algn="l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Час,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годин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Річка Псел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Озеро Чеха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Озеро</a:t>
                      </a:r>
                    </a:p>
                    <a:p>
                      <a:pPr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9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“Блакитні</a:t>
                      </a: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9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озера”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номер повторення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номер повторення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номер повторення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Calibri"/>
                          <a:cs typeface="Times New Roman"/>
                        </a:rPr>
                        <a:t>номер повторення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1825625" algn="l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Кількість дафній, що вижили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566">
                <a:tc>
                  <a:txBody>
                    <a:bodyPr/>
                    <a:lstStyle/>
                    <a:p>
                      <a:pPr marL="1905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marR="6667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2875" marR="11557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345" marR="7556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7747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152">
                <a:tc>
                  <a:txBody>
                    <a:bodyPr/>
                    <a:lstStyle/>
                    <a:p>
                      <a:pPr marL="1905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marR="6667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7747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566">
                <a:tc>
                  <a:txBody>
                    <a:bodyPr/>
                    <a:lstStyle/>
                    <a:p>
                      <a:pPr marL="16383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7747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253">
                <a:tc>
                  <a:txBody>
                    <a:bodyPr/>
                    <a:lstStyle/>
                    <a:p>
                      <a:pPr marL="16383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52">
                <a:tc>
                  <a:txBody>
                    <a:bodyPr/>
                    <a:lstStyle/>
                    <a:p>
                      <a:pPr marL="16383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566">
                <a:tc>
                  <a:txBody>
                    <a:bodyPr/>
                    <a:lstStyle/>
                    <a:p>
                      <a:pPr marL="16383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9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446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uk-U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764704"/>
            <a:ext cx="20162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71600" y="3789040"/>
            <a:ext cx="81724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 algn="ctr"/>
            <a:r>
              <a:rPr lang="uk-UA" sz="2000" b="1" dirty="0" smtClean="0">
                <a:solidFill>
                  <a:srgbClr val="C00000"/>
                </a:solidFill>
              </a:rPr>
              <a:t>3. Визначення середнього   значення виживання рачків   у відсотках відносно контролю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187624" y="4653136"/>
          <a:ext cx="7704857" cy="1913898"/>
        </p:xfrm>
        <a:graphic>
          <a:graphicData uri="http://schemas.openxmlformats.org/drawingml/2006/table">
            <a:tbl>
              <a:tblPr/>
              <a:tblGrid>
                <a:gridCol w="498319"/>
                <a:gridCol w="817706"/>
                <a:gridCol w="677251"/>
                <a:gridCol w="854260"/>
                <a:gridCol w="996641"/>
                <a:gridCol w="854260"/>
                <a:gridCol w="783074"/>
                <a:gridCol w="854260"/>
                <a:gridCol w="1312588"/>
                <a:gridCol w="56498"/>
              </a:tblGrid>
              <a:tr h="164573">
                <a:tc rowSpan="3">
                  <a:txBody>
                    <a:bodyPr/>
                    <a:lstStyle/>
                    <a:p>
                      <a:pPr marL="78740" marR="1905" indent="-3175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Час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91440" marR="190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1440" marR="1905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Річка Псел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1440" marR="1905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Озеро Чеха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1440" marR="1905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Озеро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“Блакитні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озера”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1905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723900" algn="l"/>
                        </a:tabLs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середнє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723900" algn="l"/>
                        </a:tabLs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% до контролю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723900" algn="l"/>
                        </a:tabLs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середнє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723900" algn="l"/>
                        </a:tabLs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% до контролю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723900" algn="l"/>
                        </a:tabLs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середнє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723900" algn="l"/>
                        </a:tabLs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% до контролю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723900" algn="l"/>
                        </a:tabLs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середнє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723900" algn="l"/>
                        </a:tabLs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% до контролю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R="190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Кількість дафній що вижили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696">
                <a:tc>
                  <a:txBody>
                    <a:bodyPr/>
                    <a:lstStyle/>
                    <a:p>
                      <a:pPr marL="19050" marR="1905" indent="2794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 marR="1905" indent="35814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100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10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100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9,67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96,7 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9,67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96,7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438">
                <a:tc>
                  <a:txBody>
                    <a:bodyPr/>
                    <a:lstStyle/>
                    <a:p>
                      <a:pPr marL="19050" marR="1905" indent="2794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940" marR="1905" indent="35814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100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9,6 7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96,7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9,33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 93,3 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9,33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93,3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438">
                <a:tc>
                  <a:txBody>
                    <a:bodyPr/>
                    <a:lstStyle/>
                    <a:p>
                      <a:pPr marL="163830" marR="1905" indent="2794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 marR="1905" indent="35814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9,67 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100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9,33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96,48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 9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93,01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8,67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89,66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696">
                <a:tc>
                  <a:txBody>
                    <a:bodyPr/>
                    <a:lstStyle/>
                    <a:p>
                      <a:pPr marL="163830" marR="1905" indent="2794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 marR="1905" indent="35814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9,67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100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9,33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96,48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9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93,01 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8,67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89,66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438">
                <a:tc>
                  <a:txBody>
                    <a:bodyPr/>
                    <a:lstStyle/>
                    <a:p>
                      <a:pPr marL="163830" marR="1905" indent="2794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 marR="1905" indent="35814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9,67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100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9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93,07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8,67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89,66 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8,67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89,66 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438">
                <a:tc>
                  <a:txBody>
                    <a:bodyPr/>
                    <a:lstStyle/>
                    <a:p>
                      <a:pPr marL="163830" marR="1905" indent="2794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 marR="1905" indent="35814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9,67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100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9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 93,07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8,67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89,66  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8,33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86,14</a:t>
                      </a:r>
                      <a:endParaRPr lang="ru-RU" sz="1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71600" y="4221088"/>
            <a:ext cx="309634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/>
              <a:t>червень 2023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764704"/>
            <a:ext cx="21957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348880"/>
            <a:ext cx="201622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348880"/>
            <a:ext cx="223224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295128" y="2492896"/>
            <a:ext cx="7848872" cy="38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240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uk-UA" sz="3200" dirty="0">
              <a:latin typeface="+mn-lt"/>
            </a:endParaRPr>
          </a:p>
          <a:p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32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0"/>
            <a:ext cx="81724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 algn="ctr"/>
            <a:r>
              <a:rPr lang="uk-UA" sz="2000" b="1" dirty="0" smtClean="0">
                <a:solidFill>
                  <a:srgbClr val="C00000"/>
                </a:solidFill>
              </a:rPr>
              <a:t>3. Визначення середнього   значення виживання рачків   у відсотках відносно контролю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764704"/>
            <a:ext cx="2520280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/>
              <a:t> липень 2023   </a:t>
            </a:r>
            <a:endParaRPr lang="ru-RU" sz="20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43608" y="1268760"/>
          <a:ext cx="7848872" cy="2198082"/>
        </p:xfrm>
        <a:graphic>
          <a:graphicData uri="http://schemas.openxmlformats.org/drawingml/2006/table">
            <a:tbl>
              <a:tblPr/>
              <a:tblGrid>
                <a:gridCol w="508723"/>
                <a:gridCol w="834778"/>
                <a:gridCol w="691389"/>
                <a:gridCol w="872097"/>
                <a:gridCol w="1017448"/>
                <a:gridCol w="872097"/>
                <a:gridCol w="799422"/>
                <a:gridCol w="872097"/>
                <a:gridCol w="1339991"/>
                <a:gridCol w="40830"/>
              </a:tblGrid>
              <a:tr h="309814">
                <a:tc rowSpan="3">
                  <a:txBody>
                    <a:bodyPr/>
                    <a:lstStyle/>
                    <a:p>
                      <a:pPr marL="78740" marR="1905" indent="-3175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Час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91440" marR="190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1440" marR="1905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Річка Псел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1440" marR="1905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Озеро Чеха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1440" marR="1905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Озеро </a:t>
                      </a:r>
                      <a:r>
                        <a:rPr lang="uk-UA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“Блакитні</a:t>
                      </a: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озера”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1905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723900" algn="l"/>
                        </a:tabLs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середнє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723900" algn="l"/>
                        </a:tabLs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% до контролю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723900" algn="l"/>
                        </a:tabLs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середнє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723900" algn="l"/>
                        </a:tabLs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% до контролю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723900" algn="l"/>
                        </a:tabLs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середнє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723900" algn="l"/>
                        </a:tabLs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% до контролю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723900" algn="l"/>
                        </a:tabLs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середнє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723900" algn="l"/>
                        </a:tabLs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% до контролю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R="190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Кількість дафній що вижили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503">
                <a:tc>
                  <a:txBody>
                    <a:bodyPr/>
                    <a:lstStyle/>
                    <a:p>
                      <a:pPr marL="19050" marR="1905" indent="2794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 marR="1905" indent="35814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100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100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90,0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503">
                <a:tc>
                  <a:txBody>
                    <a:bodyPr/>
                    <a:lstStyle/>
                    <a:p>
                      <a:pPr marL="19050" marR="1905" indent="2794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940" marR="1905" indent="35814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100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9,67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96,7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90,0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503">
                <a:tc>
                  <a:txBody>
                    <a:bodyPr/>
                    <a:lstStyle/>
                    <a:p>
                      <a:pPr marL="163830" marR="1905" indent="2794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 marR="1905" indent="358140" algn="l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9,67 </a:t>
                      </a: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100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93,07 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8,67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89,66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7,67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 79,32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503">
                <a:tc>
                  <a:txBody>
                    <a:bodyPr/>
                    <a:lstStyle/>
                    <a:p>
                      <a:pPr marL="163830" marR="1905" indent="2794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 marR="1905" indent="35814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9,67</a:t>
                      </a: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100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93,07 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8,67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 89,66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7,33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75,8 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503">
                <a:tc>
                  <a:txBody>
                    <a:bodyPr/>
                    <a:lstStyle/>
                    <a:p>
                      <a:pPr marL="163830" marR="1905" indent="2794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 marR="1905" indent="35814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9,67</a:t>
                      </a: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100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93,07 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8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  82,73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7,33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75,8 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503">
                <a:tc>
                  <a:txBody>
                    <a:bodyPr/>
                    <a:lstStyle/>
                    <a:p>
                      <a:pPr marL="163830" marR="1905" indent="2794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 marR="1905" indent="35814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9,33</a:t>
                      </a: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100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 8,67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92,93  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7,67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82,21 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6,67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71,49  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79912" y="3501008"/>
            <a:ext cx="2520280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/>
              <a:t> серпень 2023   </a:t>
            </a:r>
            <a:endParaRPr lang="ru-RU" sz="2000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115616" y="4005064"/>
          <a:ext cx="7776863" cy="2329551"/>
        </p:xfrm>
        <a:graphic>
          <a:graphicData uri="http://schemas.openxmlformats.org/drawingml/2006/table">
            <a:tbl>
              <a:tblPr/>
              <a:tblGrid>
                <a:gridCol w="504055"/>
                <a:gridCol w="827119"/>
                <a:gridCol w="685046"/>
                <a:gridCol w="864096"/>
                <a:gridCol w="1008114"/>
                <a:gridCol w="864096"/>
                <a:gridCol w="792088"/>
                <a:gridCol w="864096"/>
                <a:gridCol w="1327698"/>
                <a:gridCol w="40455"/>
              </a:tblGrid>
              <a:tr h="330366">
                <a:tc rowSpan="3">
                  <a:txBody>
                    <a:bodyPr/>
                    <a:lstStyle/>
                    <a:p>
                      <a:pPr marL="78740" marR="1905" indent="-3175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Час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91440" marR="190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1440" marR="1905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Річка Псел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1440" marR="1905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Озеро Чеха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1440" marR="1905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Озеро </a:t>
                      </a:r>
                      <a:r>
                        <a:rPr lang="uk-UA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“Блакитні</a:t>
                      </a: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озера”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1905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723900" algn="l"/>
                        </a:tabLs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середнє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723900" algn="l"/>
                        </a:tabLs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% до контролю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723900" algn="l"/>
                        </a:tabLs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середнє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723900" algn="l"/>
                        </a:tabLs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% до контролю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723900" algn="l"/>
                        </a:tabLs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середнє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723900" algn="l"/>
                        </a:tabLs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% до контролю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723900" algn="l"/>
                        </a:tabLs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середнє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723900" algn="l"/>
                        </a:tabLs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% до контролю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R="1905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Кількість дафній що вижили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268">
                <a:tc>
                  <a:txBody>
                    <a:bodyPr/>
                    <a:lstStyle/>
                    <a:p>
                      <a:pPr marL="19050" marR="1905" indent="2794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 marR="1905" indent="35814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100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561">
                <a:tc>
                  <a:txBody>
                    <a:bodyPr/>
                    <a:lstStyle/>
                    <a:p>
                      <a:pPr marL="19050" marR="1905" indent="2794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940" marR="1905" indent="35814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100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90 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268">
                <a:tc>
                  <a:txBody>
                    <a:bodyPr/>
                    <a:lstStyle/>
                    <a:p>
                      <a:pPr marL="163830" marR="1905" indent="2794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 marR="1905" indent="358140" algn="l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9,67 </a:t>
                      </a: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100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8,33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86,14 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8,33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86,14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7,67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79,32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268">
                <a:tc>
                  <a:txBody>
                    <a:bodyPr/>
                    <a:lstStyle/>
                    <a:p>
                      <a:pPr marL="163830" marR="1905" indent="2794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 marR="1905" indent="35814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9,67</a:t>
                      </a: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100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 8,33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86,14 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7,67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79,32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 72,39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268">
                <a:tc>
                  <a:txBody>
                    <a:bodyPr/>
                    <a:lstStyle/>
                    <a:p>
                      <a:pPr marL="163830" marR="1905" indent="2794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 marR="1905" indent="35814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100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7,33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81,44 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77,78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6,33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70,33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1268">
                <a:tc>
                  <a:txBody>
                    <a:bodyPr/>
                    <a:lstStyle/>
                    <a:p>
                      <a:pPr marL="163830" marR="1905" indent="2794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 marR="1905" indent="358140"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100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7,33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81,44 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77,78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6,33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70,33</a:t>
                      </a:r>
                      <a:endParaRPr lang="ru-RU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295128" y="2492896"/>
            <a:ext cx="7848872" cy="38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240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uk-UA" sz="3200" dirty="0">
              <a:latin typeface="+mn-lt"/>
            </a:endParaRPr>
          </a:p>
          <a:p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32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0"/>
            <a:ext cx="817240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 algn="ctr"/>
            <a:r>
              <a:rPr lang="uk-UA" sz="2000" b="1" dirty="0" smtClean="0">
                <a:solidFill>
                  <a:srgbClr val="C00000"/>
                </a:solidFill>
              </a:rPr>
              <a:t> 4. Представлення результатів у вигляді графіку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899592" y="1196752"/>
          <a:ext cx="316835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43608" y="548680"/>
            <a:ext cx="252028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 algn="ctr"/>
            <a:r>
              <a:rPr lang="uk-UA" sz="2000" b="1" dirty="0" smtClean="0">
                <a:solidFill>
                  <a:srgbClr val="C00000"/>
                </a:solidFill>
              </a:rPr>
              <a:t> Червень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548680"/>
            <a:ext cx="252028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 algn="ctr"/>
            <a:r>
              <a:rPr lang="uk-UA" sz="2000" b="1" dirty="0" smtClean="0">
                <a:solidFill>
                  <a:srgbClr val="C00000"/>
                </a:solidFill>
              </a:rPr>
              <a:t> Липень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067944" y="1196752"/>
          <a:ext cx="273630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372200" y="548680"/>
            <a:ext cx="252028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 algn="ctr"/>
            <a:r>
              <a:rPr lang="uk-UA" sz="2000" b="1" dirty="0" smtClean="0">
                <a:solidFill>
                  <a:srgbClr val="C00000"/>
                </a:solidFill>
              </a:rPr>
              <a:t>Серпень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6660232" y="1196752"/>
          <a:ext cx="24837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71600" y="4581128"/>
            <a:ext cx="7776864" cy="20621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bg1"/>
                </a:solidFill>
              </a:rPr>
              <a:t>Висновок:</a:t>
            </a:r>
            <a:r>
              <a:rPr lang="uk-UA" sz="2000" b="1" dirty="0" smtClean="0">
                <a:solidFill>
                  <a:srgbClr val="FFFF00"/>
                </a:solidFill>
              </a:rPr>
              <a:t> </a:t>
            </a:r>
            <a:r>
              <a:rPr lang="uk-UA" b="1" dirty="0" smtClean="0">
                <a:solidFill>
                  <a:srgbClr val="FFFF00"/>
                </a:solidFill>
              </a:rPr>
              <a:t>під час дослідження не спостерігалося загибелі 50% організмів.   Проби води з озера Чеха і озера Блакитні озера  мають більший токсичний вплив порівняно з пробою води річки Псел, крім того спостерігається зростання токсичності у липні, серпні 2023, що зумовлено  підвищенням температури і більш активним використання водойм людиною.  В цей період  дослідження рачки ставали яскраво-червоними,  що сигналізує про зниження концентрації кисню в цих пробах води.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295128" y="2492896"/>
            <a:ext cx="7848872" cy="38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240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uk-UA" sz="3200" dirty="0">
              <a:latin typeface="+mn-lt"/>
            </a:endParaRPr>
          </a:p>
          <a:p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32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0"/>
            <a:ext cx="81724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 algn="ctr"/>
            <a:r>
              <a:rPr lang="uk-UA" sz="3200" b="1" dirty="0" smtClean="0">
                <a:solidFill>
                  <a:srgbClr val="C00000"/>
                </a:solidFill>
              </a:rPr>
              <a:t>5. Розрахунок індексу токсичності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620689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індексу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токсичності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використовуємо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формулу: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 = (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Хк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Хд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/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Хк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· 100 %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загиблих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дафній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 (%),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Хк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середнє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арифметичне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дафній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контролі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середнє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арифметичне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дафній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досліді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2204864"/>
            <a:ext cx="5830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А(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червень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річка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Псел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= (29,33-28,16 ) / 29,33) · 100= 4%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59632" y="256490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А(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червень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озеро Чеха) = (29,33-27,16 ) / 29,33) · 100= 7,4%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15616" y="378904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А(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липень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Блакитні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озера) = (29,16-25,33 ) / 29,16) · 100= 13,14%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115616" y="314096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А(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липень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річка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Псел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= (29,16-27,8 ) / 29,16) · 100= 4,7%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43608" y="342900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А(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липень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озеро Чеха) = (29,16-25,5) / 29,16) · 100= 12,6%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259632" y="285293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А(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червень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Блакитні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озери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= (29,33-26,67 ) / 29,33) · 100= 9%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43608" y="414908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А(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серпень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річка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Псел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= (28,67-24,67) / 28,67) · 100= 14%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115616" y="4437112"/>
            <a:ext cx="7713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А(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серпень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озеро Чеха) = (28,67-24 ) / 28,67) · 100= 16,3%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15616" y="479715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А(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серпень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Блакитні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озера) = (28,67-22,67) / 28,67) · 100= 20,9%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71600" y="5085184"/>
            <a:ext cx="4752528" cy="18158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smtClean="0">
                <a:solidFill>
                  <a:schemeClr val="bg1"/>
                </a:solidFill>
              </a:rPr>
              <a:t>Висновок: </a:t>
            </a:r>
            <a:r>
              <a:rPr lang="uk-UA" sz="1600" b="1" dirty="0" smtClean="0">
                <a:solidFill>
                  <a:srgbClr val="7030A0"/>
                </a:solidFill>
              </a:rPr>
              <a:t>математичні розрахунки підтверджують, що водойми м. Суми </a:t>
            </a:r>
            <a:r>
              <a:rPr lang="uk-UA" sz="1600" b="1" dirty="0" err="1" smtClean="0">
                <a:solidFill>
                  <a:srgbClr val="7030A0"/>
                </a:solidFill>
              </a:rPr>
              <a:t>слабкотоксичні</a:t>
            </a:r>
            <a:r>
              <a:rPr lang="uk-UA" sz="1600" b="1" dirty="0" smtClean="0">
                <a:solidFill>
                  <a:srgbClr val="7030A0"/>
                </a:solidFill>
              </a:rPr>
              <a:t>, відповідно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критеріям токсичності  за Л.П. </a:t>
            </a:r>
            <a:r>
              <a:rPr lang="uk-UA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Брагінським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однак </a:t>
            </a:r>
            <a:r>
              <a:rPr lang="uk-UA" sz="1600" b="1" dirty="0" smtClean="0">
                <a:solidFill>
                  <a:srgbClr val="7030A0"/>
                </a:solidFill>
              </a:rPr>
              <a:t>спостерігається збільшення показників токсичності в  озерах  </a:t>
            </a:r>
            <a:r>
              <a:rPr lang="uk-UA" sz="1600" b="1" dirty="0" smtClean="0">
                <a:solidFill>
                  <a:srgbClr val="7030A0"/>
                </a:solidFill>
              </a:rPr>
              <a:t>з підвищенням температури навколишнього середовища.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5724128" y="5085184"/>
          <a:ext cx="3312368" cy="1691640"/>
        </p:xfrm>
        <a:graphic>
          <a:graphicData uri="http://schemas.openxmlformats.org/drawingml/2006/table">
            <a:tbl>
              <a:tblPr/>
              <a:tblGrid>
                <a:gridCol w="1890644"/>
                <a:gridCol w="1421724"/>
              </a:tblGrid>
              <a:tr h="213475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600" dirty="0">
                          <a:latin typeface="Times New Roman"/>
                          <a:ea typeface="Calibri"/>
                          <a:cs typeface="Times New Roman"/>
                        </a:rPr>
                        <a:t>Критерії токсичності    (за Л.П. </a:t>
                      </a:r>
                      <a:r>
                        <a:rPr lang="uk-UA" sz="600" dirty="0" err="1">
                          <a:latin typeface="Times New Roman"/>
                          <a:ea typeface="Calibri"/>
                          <a:cs typeface="Times New Roman"/>
                        </a:rPr>
                        <a:t>Брагинським</a:t>
                      </a:r>
                      <a:r>
                        <a:rPr lang="uk-UA" sz="600" dirty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600">
                          <a:latin typeface="Times New Roman"/>
                          <a:ea typeface="Calibri"/>
                          <a:cs typeface="Times New Roman"/>
                        </a:rPr>
                        <a:t>токсичність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8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Миттєва загибель дафній (протягом 1-2 год)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Надзвичайна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8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 err="1">
                          <a:latin typeface="Times New Roman"/>
                          <a:ea typeface="Calibri"/>
                          <a:cs typeface="Times New Roman"/>
                        </a:rPr>
                        <a:t>Загибель</a:t>
                      </a: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 60–80 % </a:t>
                      </a:r>
                      <a:r>
                        <a:rPr lang="ru-RU" sz="600" dirty="0" err="1">
                          <a:latin typeface="Times New Roman"/>
                          <a:ea typeface="Calibri"/>
                          <a:cs typeface="Times New Roman"/>
                        </a:rPr>
                        <a:t>дафній</a:t>
                      </a: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600" dirty="0" err="1">
                          <a:latin typeface="Times New Roman"/>
                          <a:ea typeface="Calibri"/>
                          <a:cs typeface="Times New Roman"/>
                        </a:rPr>
                        <a:t>протягом</a:t>
                      </a: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600" dirty="0" err="1">
                          <a:latin typeface="Times New Roman"/>
                          <a:ea typeface="Calibri"/>
                          <a:cs typeface="Times New Roman"/>
                        </a:rPr>
                        <a:t>доби</a:t>
                      </a: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Висока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75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Загибель меньше 50 % дафній протягом 48год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 Гостра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67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 err="1">
                          <a:latin typeface="Times New Roman"/>
                          <a:ea typeface="Calibri"/>
                          <a:cs typeface="Times New Roman"/>
                        </a:rPr>
                        <a:t>Загибель</a:t>
                      </a: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 меньше 50 % </a:t>
                      </a:r>
                      <a:r>
                        <a:rPr lang="ru-RU" sz="600" dirty="0" err="1">
                          <a:latin typeface="Times New Roman"/>
                          <a:ea typeface="Calibri"/>
                          <a:cs typeface="Times New Roman"/>
                        </a:rPr>
                        <a:t>дафній</a:t>
                      </a: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600" dirty="0" err="1">
                          <a:latin typeface="Times New Roman"/>
                          <a:ea typeface="Calibri"/>
                          <a:cs typeface="Times New Roman"/>
                        </a:rPr>
                        <a:t>протягом</a:t>
                      </a: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 48–96 год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Помірна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59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Загибель вища за 10 %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Слабка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59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Відсутність будь-яких порушень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 err="1">
                          <a:latin typeface="Times New Roman"/>
                          <a:ea typeface="Calibri"/>
                          <a:cs typeface="Times New Roman"/>
                        </a:rPr>
                        <a:t>Відсутня</a:t>
                      </a: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645024"/>
            <a:ext cx="13681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3178</TotalTime>
  <Words>1805</Words>
  <Application>Microsoft Office PowerPoint</Application>
  <PresentationFormat>Экран (4:3)</PresentationFormat>
  <Paragraphs>696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Sergii</dc:creator>
  <cp:lastModifiedBy>Sveta</cp:lastModifiedBy>
  <cp:revision>408</cp:revision>
  <dcterms:modified xsi:type="dcterms:W3CDTF">2024-04-19T23:48:45Z</dcterms:modified>
</cp:coreProperties>
</file>