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58" r:id="rId5"/>
    <p:sldId id="259" r:id="rId6"/>
    <p:sldId id="262" r:id="rId7"/>
    <p:sldId id="260" r:id="rId8"/>
    <p:sldId id="261" r:id="rId9"/>
    <p:sldId id="263" r:id="rId10"/>
    <p:sldId id="264" r:id="rId11"/>
    <p:sldId id="265" r:id="rId12"/>
    <p:sldId id="267" r:id="rId13"/>
    <p:sldId id="266"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23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164B0938-843F-4634-9E20-997A751A863E}" type="datetimeFigureOut">
              <a:rPr lang="en-US" smtClean="0"/>
              <a:t>4/20/2024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47188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164B0938-843F-4634-9E20-997A751A863E}" type="datetimeFigureOut">
              <a:rPr lang="en-US" smtClean="0"/>
              <a:t>4/20/2024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276685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164B0938-843F-4634-9E20-997A751A863E}" type="datetimeFigureOut">
              <a:rPr lang="en-US" smtClean="0"/>
              <a:t>4/20/2024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155996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164B0938-843F-4634-9E20-997A751A863E}" type="datetimeFigureOut">
              <a:rPr lang="en-US" smtClean="0"/>
              <a:t>4/20/2024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14793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4B0938-843F-4634-9E20-997A751A863E}" type="datetimeFigureOut">
              <a:rPr lang="en-US" smtClean="0"/>
              <a:t>4/20/2024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3837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164B0938-843F-4634-9E20-997A751A863E}" type="datetimeFigureOut">
              <a:rPr lang="en-US" smtClean="0"/>
              <a:t>4/20/2024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380396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164B0938-843F-4634-9E20-997A751A863E}" type="datetimeFigureOut">
              <a:rPr lang="en-US" smtClean="0"/>
              <a:t>4/20/2024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381737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164B0938-843F-4634-9E20-997A751A863E}" type="datetimeFigureOut">
              <a:rPr lang="en-US" smtClean="0"/>
              <a:t>4/20/2024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261045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4B0938-843F-4634-9E20-997A751A863E}" type="datetimeFigureOut">
              <a:rPr lang="en-US" smtClean="0"/>
              <a:t>4/20/2024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26091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64B0938-843F-4634-9E20-997A751A863E}" type="datetimeFigureOut">
              <a:rPr lang="en-US" smtClean="0"/>
              <a:t>4/20/2024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298520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64B0938-843F-4634-9E20-997A751A863E}" type="datetimeFigureOut">
              <a:rPr lang="en-US" smtClean="0"/>
              <a:t>4/20/2024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DB0881D-3076-4F2C-A90D-8E29EDA4A9B4}" type="slidenum">
              <a:rPr lang="en-US" smtClean="0"/>
              <a:t>‹#›</a:t>
            </a:fld>
            <a:endParaRPr lang="en-US"/>
          </a:p>
        </p:txBody>
      </p:sp>
    </p:spTree>
    <p:extLst>
      <p:ext uri="{BB962C8B-B14F-4D97-AF65-F5344CB8AC3E}">
        <p14:creationId xmlns:p14="http://schemas.microsoft.com/office/powerpoint/2010/main" val="38533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B0938-843F-4634-9E20-997A751A863E}" type="datetimeFigureOut">
              <a:rPr lang="en-US" smtClean="0"/>
              <a:t>4/20/2024</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0881D-3076-4F2C-A90D-8E29EDA4A9B4}" type="slidenum">
              <a:rPr lang="en-US" smtClean="0"/>
              <a:t>‹#›</a:t>
            </a:fld>
            <a:endParaRPr lang="en-US"/>
          </a:p>
        </p:txBody>
      </p:sp>
    </p:spTree>
    <p:extLst>
      <p:ext uri="{BB962C8B-B14F-4D97-AF65-F5344CB8AC3E}">
        <p14:creationId xmlns:p14="http://schemas.microsoft.com/office/powerpoint/2010/main" val="46499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kyiv.comments.ua/ua/article/society/developments/1787-sovski-stavki-hmarochosi-chi-eko-park.html" TargetMode="External"/><Relationship Id="rId2" Type="http://schemas.openxmlformats.org/officeDocument/2006/relationships/hyperlink" Target="https://kievvlast.com.ua/text/tri-kiti-mikrorajonu-sovki" TargetMode="External"/><Relationship Id="rId1" Type="http://schemas.openxmlformats.org/officeDocument/2006/relationships/slideLayout" Target="../slideLayouts/slideLayout7.xml"/><Relationship Id="rId4" Type="http://schemas.openxmlformats.org/officeDocument/2006/relationships/hyperlink" Target="https://rubryka.com/special_project/bioreserv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latin typeface="Times New Roman" panose="02020603050405020304" pitchFamily="18" charset="0"/>
                <a:cs typeface="Times New Roman" panose="02020603050405020304" pitchFamily="18" charset="0"/>
              </a:rPr>
              <a:t>Екскурсійний маршрут по</a:t>
            </a:r>
            <a:r>
              <a:rPr lang="uk-UA" dirty="0" smtClean="0"/>
              <a:t> </a:t>
            </a:r>
            <a:r>
              <a:rPr lang="uk-UA" dirty="0" smtClean="0">
                <a:latin typeface="Times New Roman" panose="02020603050405020304" pitchFamily="18" charset="0"/>
                <a:cs typeface="Times New Roman" panose="02020603050405020304" pitchFamily="18" charset="0"/>
              </a:rPr>
              <a:t>мікрорайону</a:t>
            </a:r>
            <a:r>
              <a:rPr lang="uk-UA" dirty="0" smtClean="0"/>
              <a:t> </a:t>
            </a:r>
            <a:r>
              <a:rPr lang="uk-UA" dirty="0" smtClean="0">
                <a:latin typeface="Times New Roman" panose="02020603050405020304" pitchFamily="18" charset="0"/>
                <a:cs typeface="Times New Roman" panose="02020603050405020304" pitchFamily="18" charset="0"/>
              </a:rPr>
              <a:t>«Совки»</a:t>
            </a:r>
            <a:endParaRPr lang="en-US"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uk-UA" b="1" dirty="0" smtClean="0">
                <a:latin typeface="Times New Roman" panose="02020603050405020304" pitchFamily="18" charset="0"/>
                <a:cs typeface="Times New Roman" panose="02020603050405020304" pitchFamily="18" charset="0"/>
              </a:rPr>
              <a:t>Автор:</a:t>
            </a:r>
            <a:r>
              <a:rPr lang="uk-UA" dirty="0" smtClean="0">
                <a:latin typeface="Times New Roman" panose="02020603050405020304" pitchFamily="18" charset="0"/>
                <a:cs typeface="Times New Roman" panose="02020603050405020304" pitchFamily="18" charset="0"/>
              </a:rPr>
              <a:t> Бебешко Марія Ігорівна, учениця 6 класу ліцею №144 ім. Г. Ващенка міста Києва;</a:t>
            </a:r>
          </a:p>
          <a:p>
            <a:r>
              <a:rPr lang="uk-UA" b="1" dirty="0" smtClean="0">
                <a:latin typeface="Times New Roman" panose="02020603050405020304" pitchFamily="18" charset="0"/>
                <a:cs typeface="Times New Roman" panose="02020603050405020304" pitchFamily="18" charset="0"/>
              </a:rPr>
              <a:t>Педагогічний керівник: </a:t>
            </a:r>
            <a:r>
              <a:rPr lang="uk-UA" dirty="0" smtClean="0">
                <a:latin typeface="Times New Roman" panose="02020603050405020304" pitchFamily="18" charset="0"/>
                <a:cs typeface="Times New Roman" panose="02020603050405020304" pitchFamily="18" charset="0"/>
              </a:rPr>
              <a:t>Данилова Оксана Євгеніївна, вчитель географії ліцею №144 ім. Г. Ващенка міста Києва.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54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anose="02020603050405020304" pitchFamily="18" charset="0"/>
                <a:cs typeface="Times New Roman" panose="02020603050405020304" pitchFamily="18" charset="0"/>
              </a:rPr>
              <a:t>Церква</a:t>
            </a:r>
            <a:endParaRPr lang="en-US"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424" r="424"/>
          <a:stretch>
            <a:fillRect/>
          </a:stretch>
        </p:blipFill>
        <p:spPr/>
      </p:pic>
      <p:sp>
        <p:nvSpPr>
          <p:cNvPr id="4" name="Текст 3"/>
          <p:cNvSpPr>
            <a:spLocks noGrp="1"/>
          </p:cNvSpPr>
          <p:nvPr>
            <p:ph type="body" sz="half" idx="2"/>
          </p:nvPr>
        </p:nvSpPr>
        <p:spPr/>
        <p:txBody>
          <a:bodyPr>
            <a:normAutofit/>
          </a:bodyPr>
          <a:lstStyle/>
          <a:p>
            <a:r>
              <a:rPr lang="uk-UA" sz="1400" dirty="0" smtClean="0">
                <a:latin typeface="Times New Roman" panose="02020603050405020304" pitchFamily="18" charset="0"/>
                <a:cs typeface="Times New Roman" panose="02020603050405020304" pitchFamily="18" charset="0"/>
              </a:rPr>
              <a:t>Зважаючи </a:t>
            </a:r>
            <a:r>
              <a:rPr lang="uk-UA" sz="1400" dirty="0">
                <a:latin typeface="Times New Roman" panose="02020603050405020304" pitchFamily="18" charset="0"/>
                <a:cs typeface="Times New Roman" panose="02020603050405020304" pitchFamily="18" charset="0"/>
              </a:rPr>
              <a:t>на невеликі розміри та малу кількість населення, Совки до 1910-х років не мали власної церкви. За часів Гетьманщини було збудовано церкву Різдва Пресвятої Богородиці у 1918 році. У 1966 році за три дні до храмового свята Різдва пресвятої Богородиці, після ремонту, який зробила громада, церква згоріла. </a:t>
            </a:r>
            <a:endParaRPr lang="en-US"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Поряд з парком, пам’ятником та школою стоїть сучасна дерев’яна  автокефальна православна церква пресвятої Богородиці, яка  була зведена на кошти меценатів та мешканців мікрорайону у 1997 році. </a:t>
            </a:r>
            <a:endParaRPr lang="en-US" sz="1400" dirty="0">
              <a:latin typeface="Times New Roman" panose="02020603050405020304" pitchFamily="18" charset="0"/>
              <a:cs typeface="Times New Roman" panose="02020603050405020304" pitchFamily="18" charset="0"/>
            </a:endParaRPr>
          </a:p>
          <a:p>
            <a:endParaRPr lang="en-US" dirty="0"/>
          </a:p>
        </p:txBody>
      </p:sp>
      <p:sp>
        <p:nvSpPr>
          <p:cNvPr id="3" name="Прямоугольник 2"/>
          <p:cNvSpPr/>
          <p:nvPr/>
        </p:nvSpPr>
        <p:spPr>
          <a:xfrm>
            <a:off x="5183188" y="5868988"/>
            <a:ext cx="2979405"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http://www.osnsovki.kiev.ua/history-2/</a:t>
            </a:r>
          </a:p>
        </p:txBody>
      </p:sp>
    </p:spTree>
    <p:extLst>
      <p:ext uri="{BB962C8B-B14F-4D97-AF65-F5344CB8AC3E}">
        <p14:creationId xmlns:p14="http://schemas.microsoft.com/office/powerpoint/2010/main" val="408772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384663"/>
          </a:xfrm>
        </p:spPr>
        <p:txBody>
          <a:bodyPr>
            <a:normAutofit/>
          </a:bodyPr>
          <a:lstStyle/>
          <a:p>
            <a:r>
              <a:rPr lang="uk-UA" b="1" dirty="0" smtClean="0">
                <a:latin typeface="Times New Roman" panose="02020603050405020304" pitchFamily="18" charset="0"/>
                <a:cs typeface="Times New Roman" panose="02020603050405020304" pitchFamily="18" charset="0"/>
              </a:rPr>
              <a:t>Совські ставки. Верхній каскад</a:t>
            </a:r>
            <a:endParaRPr lang="en-US" b="1"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839788" y="1841863"/>
            <a:ext cx="3932237" cy="4027125"/>
          </a:xfrm>
        </p:spPr>
        <p:txBody>
          <a:bodyPr>
            <a:normAutofit/>
          </a:bodyPr>
          <a:lstStyle/>
          <a:p>
            <a:r>
              <a:rPr lang="uk-UA" sz="1400" dirty="0">
                <a:latin typeface="Times New Roman" panose="02020603050405020304" pitchFamily="18" charset="0"/>
                <a:cs typeface="Times New Roman" panose="02020603050405020304" pitchFamily="18" charset="0"/>
              </a:rPr>
              <a:t>Окрасою мікрорайонна є Совські ставки. Вони складаються з двох каскадів верхнього та </a:t>
            </a:r>
            <a:r>
              <a:rPr lang="uk-UA" sz="1400" dirty="0" smtClean="0">
                <a:latin typeface="Times New Roman" panose="02020603050405020304" pitchFamily="18" charset="0"/>
                <a:cs typeface="Times New Roman" panose="02020603050405020304" pitchFamily="18" charset="0"/>
              </a:rPr>
              <a:t>нижнього </a:t>
            </a:r>
            <a:r>
              <a:rPr lang="uk-UA" sz="1400" dirty="0">
                <a:latin typeface="Times New Roman" panose="02020603050405020304" pitchFamily="18" charset="0"/>
                <a:cs typeface="Times New Roman" panose="02020603050405020304" pitchFamily="18" charset="0"/>
              </a:rPr>
              <a:t>каскаду. В каскад ставків входять 17 ставків, вони розташовані на площі 22 гектара землі.  </a:t>
            </a:r>
            <a:endParaRPr lang="en-US"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Група верхніх ставків складається з шести водоймищ. Вони розташовані ланцюжком із півночі на південь та розділені вузькими перешийками. У Верхньому каскаді Совських ставків налічується кілька сотень видів рослин, також деяким деревам понад 100 років. Також тут гніздяться понад 30 видів водоплавних птахів. Також це гарне місце для відпочинку та прогулянок. У ставку можна зустріти качок, риб, черепах, </a:t>
            </a:r>
            <a:r>
              <a:rPr lang="uk-UA" sz="1400" dirty="0" err="1">
                <a:latin typeface="Times New Roman" panose="02020603050405020304" pitchFamily="18" charset="0"/>
                <a:cs typeface="Times New Roman" panose="02020603050405020304" pitchFamily="18" charset="0"/>
              </a:rPr>
              <a:t>вужей</a:t>
            </a:r>
            <a:r>
              <a:rPr lang="uk-UA" sz="1400" dirty="0" smtClean="0">
                <a:latin typeface="Times New Roman" panose="02020603050405020304" pitchFamily="18" charset="0"/>
                <a:cs typeface="Times New Roman" panose="02020603050405020304" pitchFamily="18" charset="0"/>
              </a:rPr>
              <a:t> та </a:t>
            </a:r>
            <a:r>
              <a:rPr lang="uk-UA" sz="1400" dirty="0">
                <a:latin typeface="Times New Roman" panose="02020603050405020304" pitchFamily="18" charset="0"/>
                <a:cs typeface="Times New Roman" panose="02020603050405020304" pitchFamily="18" charset="0"/>
              </a:rPr>
              <a:t>жаб. Але нажаль останні 20 років ставок </a:t>
            </a:r>
            <a:r>
              <a:rPr lang="uk-UA" sz="1400" dirty="0" smtClean="0">
                <a:latin typeface="Times New Roman" panose="02020603050405020304" pitchFamily="18" charset="0"/>
                <a:cs typeface="Times New Roman" panose="02020603050405020304" pitchFamily="18" charset="0"/>
              </a:rPr>
              <a:t>майже </a:t>
            </a:r>
            <a:r>
              <a:rPr lang="uk-UA" sz="1400" dirty="0">
                <a:latin typeface="Times New Roman" panose="02020603050405020304" pitchFamily="18" charset="0"/>
                <a:cs typeface="Times New Roman" panose="02020603050405020304" pitchFamily="18" charset="0"/>
              </a:rPr>
              <a:t>не очищується. Це пов‘язано з відсутністю фінансування.</a:t>
            </a:r>
            <a:endParaRPr lang="en-US" sz="1400" dirty="0">
              <a:latin typeface="Times New Roman" panose="02020603050405020304" pitchFamily="18" charset="0"/>
              <a:cs typeface="Times New Roman" panose="02020603050405020304" pitchFamily="18" charset="0"/>
            </a:endParaRPr>
          </a:p>
        </p:txBody>
      </p:sp>
      <p:pic>
        <p:nvPicPr>
          <p:cNvPr id="8" name="Рисунок 7"/>
          <p:cNvPicPr>
            <a:picLocks noGrp="1" noChangeAspect="1"/>
          </p:cNvPicPr>
          <p:nvPr>
            <p:ph type="pic" idx="1"/>
          </p:nvPr>
        </p:nvPicPr>
        <p:blipFill>
          <a:blip r:embed="rId2">
            <a:extLst>
              <a:ext uri="{28A0092B-C50C-407E-A947-70E740481C1C}">
                <a14:useLocalDpi xmlns:a14="http://schemas.microsoft.com/office/drawing/2010/main" val="0"/>
              </a:ext>
            </a:extLst>
          </a:blip>
          <a:srcRect t="18878" b="18878"/>
          <a:stretch>
            <a:fillRect/>
          </a:stretch>
        </p:blipFill>
        <p:spPr/>
      </p:pic>
      <p:sp>
        <p:nvSpPr>
          <p:cNvPr id="3" name="Прямоугольник 2"/>
          <p:cNvSpPr/>
          <p:nvPr/>
        </p:nvSpPr>
        <p:spPr>
          <a:xfrm>
            <a:off x="5183188" y="5868988"/>
            <a:ext cx="2470676" cy="307777"/>
          </a:xfrm>
          <a:prstGeom prst="rect">
            <a:avLst/>
          </a:prstGeom>
        </p:spPr>
        <p:txBody>
          <a:bodyPr wrap="none">
            <a:spAutoFit/>
          </a:bodyPr>
          <a:lstStyle/>
          <a:p>
            <a:r>
              <a:rPr lang="uk-UA" sz="1400" dirty="0">
                <a:latin typeface="Times New Roman" panose="02020603050405020304" pitchFamily="18" charset="0"/>
                <a:cs typeface="Times New Roman" panose="02020603050405020304" pitchFamily="18" charset="0"/>
              </a:rPr>
              <a:t>Ф</a:t>
            </a:r>
            <a:r>
              <a:rPr lang="uk-UA" sz="1400" dirty="0" smtClean="0">
                <a:latin typeface="Times New Roman" panose="02020603050405020304" pitchFamily="18" charset="0"/>
                <a:cs typeface="Times New Roman" panose="02020603050405020304" pitchFamily="18" charset="0"/>
              </a:rPr>
              <a:t>ото</a:t>
            </a:r>
            <a:r>
              <a:rPr lang="en-US" sz="1400"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було зроблено авторкою</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11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lstStyle/>
          <a:p>
            <a:r>
              <a:rPr lang="ru-RU" dirty="0" smtClean="0">
                <a:latin typeface="Times New Roman" panose="02020603050405020304" pitchFamily="18" charset="0"/>
                <a:cs typeface="Times New Roman" panose="02020603050405020304" pitchFamily="18" charset="0"/>
              </a:rPr>
              <a:t>Совські</a:t>
            </a:r>
            <a:r>
              <a:rPr lang="uk-UA" dirty="0" smtClean="0">
                <a:latin typeface="Times New Roman" panose="02020603050405020304" pitchFamily="18" charset="0"/>
                <a:cs typeface="Times New Roman" panose="02020603050405020304" pitchFamily="18" charset="0"/>
              </a:rPr>
              <a:t> ставки. Нижній каскад</a:t>
            </a:r>
            <a:endParaRPr lang="en-US"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
        <p:nvSpPr>
          <p:cNvPr id="4" name="Текст 3"/>
          <p:cNvSpPr>
            <a:spLocks noGrp="1"/>
          </p:cNvSpPr>
          <p:nvPr>
            <p:ph type="body" sz="half" idx="2"/>
          </p:nvPr>
        </p:nvSpPr>
        <p:spPr/>
        <p:txBody>
          <a:bodyPr>
            <a:normAutofit/>
          </a:bodyPr>
          <a:lstStyle/>
          <a:p>
            <a:r>
              <a:rPr lang="uk-UA" sz="1400" dirty="0">
                <a:latin typeface="Times New Roman" panose="02020603050405020304" pitchFamily="18" charset="0"/>
                <a:cs typeface="Times New Roman" panose="02020603050405020304" pitchFamily="18" charset="0"/>
              </a:rPr>
              <a:t>Нижній каскад Совських ставків має велику територію, яка є у вигляді овальної форми та має площу 19,1 га. Наразі нижній каскад має поганий стан: потребує прибирання, очищення </a:t>
            </a:r>
            <a:r>
              <a:rPr lang="uk-UA" sz="1400" dirty="0" err="1">
                <a:latin typeface="Times New Roman" panose="02020603050405020304" pitchFamily="18" charset="0"/>
                <a:cs typeface="Times New Roman" panose="02020603050405020304" pitchFamily="18" charset="0"/>
              </a:rPr>
              <a:t>водоймів</a:t>
            </a:r>
            <a:r>
              <a:rPr lang="uk-UA" sz="1400" dirty="0">
                <a:latin typeface="Times New Roman" panose="02020603050405020304" pitchFamily="18" charset="0"/>
                <a:cs typeface="Times New Roman" panose="02020603050405020304" pitchFamily="18" charset="0"/>
              </a:rPr>
              <a:t>, а в майбутньому і облаштування цих живописних місць. Це місце є екологічно цінним. Дуже багато зусиль спрямована на те, щоб облаштувати </a:t>
            </a:r>
            <a:r>
              <a:rPr lang="uk-UA" sz="1400" dirty="0" err="1">
                <a:latin typeface="Times New Roman" panose="02020603050405020304" pitchFamily="18" charset="0"/>
                <a:cs typeface="Times New Roman" panose="02020603050405020304" pitchFamily="18" charset="0"/>
              </a:rPr>
              <a:t>водойомний</a:t>
            </a:r>
            <a:r>
              <a:rPr lang="uk-UA" sz="1400" dirty="0">
                <a:latin typeface="Times New Roman" panose="02020603050405020304" pitchFamily="18" charset="0"/>
                <a:cs typeface="Times New Roman" panose="02020603050405020304" pitchFamily="18" charset="0"/>
              </a:rPr>
              <a:t> парк дикої природи. </a:t>
            </a:r>
            <a:endParaRPr lang="en-US"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Совські озера — це  різноманітний та унікальний світ тварин та рослин прісноводної ландшафтної екосистеми.</a:t>
            </a:r>
            <a:endParaRPr lang="en-US"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183188" y="5868988"/>
            <a:ext cx="2470676" cy="307777"/>
          </a:xfrm>
          <a:prstGeom prst="rect">
            <a:avLst/>
          </a:prstGeom>
        </p:spPr>
        <p:txBody>
          <a:bodyPr wrap="none">
            <a:spAutoFit/>
          </a:bodyPr>
          <a:lstStyle/>
          <a:p>
            <a:r>
              <a:rPr lang="uk-UA" sz="1400" dirty="0" smtClean="0">
                <a:latin typeface="Times New Roman" panose="02020603050405020304" pitchFamily="18" charset="0"/>
                <a:cs typeface="Times New Roman" panose="02020603050405020304" pitchFamily="18" charset="0"/>
              </a:rPr>
              <a:t>Фото було зроблено авторкою</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32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Купель</a:t>
            </a:r>
            <a:endParaRPr lang="en-US" b="1"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a:xfrm>
            <a:off x="5183188" y="1134802"/>
            <a:ext cx="5985555" cy="4726248"/>
          </a:xfrm>
        </p:spPr>
      </p:pic>
      <p:sp>
        <p:nvSpPr>
          <p:cNvPr id="4" name="Текст 3"/>
          <p:cNvSpPr>
            <a:spLocks noGrp="1"/>
          </p:cNvSpPr>
          <p:nvPr>
            <p:ph type="body" sz="half" idx="2"/>
          </p:nvPr>
        </p:nvSpPr>
        <p:spPr/>
        <p:txBody>
          <a:bodyPr>
            <a:normAutofit/>
          </a:bodyPr>
          <a:lstStyle/>
          <a:p>
            <a:r>
              <a:rPr lang="uk-UA" sz="1400" dirty="0">
                <a:latin typeface="Times New Roman" panose="02020603050405020304" pitchFamily="18" charset="0"/>
                <a:cs typeface="Times New Roman" panose="02020603050405020304" pitchFamily="18" charset="0"/>
              </a:rPr>
              <a:t>Також у Совках на верхньому каскаді ставків, а саме біля маленького ставка знаходиться цікаве місце за назвою - Купель. Це джерело з чистою проточною водою, яке наповнює саму купель. Цю Купель змайстрували місцеві мешканці, щоб загартовувати своє здоров’я круглий рік. У цьому місці стоїть хрест, і кожен тиждень туди приходить священик освятити джерело.</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183188" y="5861050"/>
            <a:ext cx="2470676" cy="307777"/>
          </a:xfrm>
          <a:prstGeom prst="rect">
            <a:avLst/>
          </a:prstGeom>
        </p:spPr>
        <p:txBody>
          <a:bodyPr wrap="none">
            <a:spAutoFit/>
          </a:bodyPr>
          <a:lstStyle/>
          <a:p>
            <a:r>
              <a:rPr lang="uk-UA" sz="1400" dirty="0" smtClean="0">
                <a:latin typeface="Times New Roman" panose="02020603050405020304" pitchFamily="18" charset="0"/>
                <a:cs typeface="Times New Roman" panose="02020603050405020304" pitchFamily="18" charset="0"/>
              </a:rPr>
              <a:t>Фото було зроблено авторкою</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47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9146" y="785096"/>
            <a:ext cx="8412480" cy="2899576"/>
          </a:xfrm>
          <a:prstGeom prst="rect">
            <a:avLst/>
          </a:prstGeom>
        </p:spPr>
        <p:txBody>
          <a:bodyPr wrap="square">
            <a:spAutoFit/>
          </a:bodyPr>
          <a:lstStyle/>
          <a:p>
            <a:pPr algn="just">
              <a:lnSpc>
                <a:spcPct val="150000"/>
              </a:lnSpc>
              <a:spcAft>
                <a:spcPts val="1000"/>
              </a:spcAft>
            </a:pPr>
            <a:r>
              <a:rPr lang="uk-UA" sz="1400" b="1" i="1" dirty="0">
                <a:latin typeface="Times New Roman" panose="02020603050405020304" pitchFamily="18" charset="0"/>
                <a:ea typeface="Calibri" panose="020F0502020204030204" pitchFamily="34" charset="0"/>
                <a:cs typeface="Times New Roman" panose="02020603050405020304" pitchFamily="18" charset="0"/>
              </a:rPr>
              <a:t>Висновки дослідження: </a:t>
            </a:r>
            <a:r>
              <a:rPr lang="uk-UA" sz="1400" dirty="0">
                <a:latin typeface="Times New Roman" panose="02020603050405020304" pitchFamily="18" charset="0"/>
                <a:ea typeface="Calibri" panose="020F0502020204030204" pitchFamily="34" charset="0"/>
                <a:cs typeface="Times New Roman" panose="02020603050405020304" pitchFamily="18" charset="0"/>
              </a:rPr>
              <a:t>було опрацьовано літературу</a:t>
            </a:r>
            <a:r>
              <a:rPr lang="uk-UA" sz="1400" b="1" i="1" dirty="0">
                <a:latin typeface="Times New Roman" panose="02020603050405020304" pitchFamily="18" charset="0"/>
                <a:ea typeface="Calibri" panose="020F0502020204030204" pitchFamily="34" charset="0"/>
                <a:cs typeface="Times New Roman" panose="02020603050405020304" pitchFamily="18" charset="0"/>
              </a:rPr>
              <a:t> </a:t>
            </a:r>
            <a:r>
              <a:rPr lang="uk-UA" sz="1400" dirty="0">
                <a:latin typeface="Times New Roman" panose="02020603050405020304" pitchFamily="18" charset="0"/>
                <a:ea typeface="Calibri" panose="020F0502020204030204" pitchFamily="34" charset="0"/>
                <a:cs typeface="Times New Roman" panose="02020603050405020304" pitchFamily="18" charset="0"/>
              </a:rPr>
              <a:t>на тематику історії розбудови колишніх околиць міста; опитано жителів мікрорайону «Совки». , відповідно до віднайденої інформації, складено екскурсійний маршрут по географічним та історичним об'єктам мікрорайону «Совки». Дослідивши історію і походження назви, стало цікавіше пізнавати нове. З’явилася мотивація поглибитись ще більше в історію.</a:t>
            </a: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uk-UA" sz="1400" b="1" i="1" dirty="0">
                <a:latin typeface="Times New Roman" panose="02020603050405020304" pitchFamily="18" charset="0"/>
                <a:ea typeface="Calibri" panose="020F0502020204030204" pitchFamily="34" charset="0"/>
                <a:cs typeface="Times New Roman" panose="02020603050405020304" pitchFamily="18" charset="0"/>
              </a:rPr>
              <a:t>Наукова новизна:</a:t>
            </a:r>
            <a:r>
              <a:rPr lang="uk-UA" sz="1400" dirty="0">
                <a:latin typeface="Times New Roman" panose="02020603050405020304" pitchFamily="18" charset="0"/>
                <a:ea typeface="Calibri" panose="020F0502020204030204" pitchFamily="34" charset="0"/>
                <a:cs typeface="Times New Roman" panose="02020603050405020304" pitchFamily="18" charset="0"/>
              </a:rPr>
              <a:t> вперше складено екскурсійний маршрут по географічним та історичним об'єктам мікрорайону Совки.</a:t>
            </a: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uk-UA" sz="1400" b="1" i="1" dirty="0">
                <a:latin typeface="Times New Roman" panose="02020603050405020304" pitchFamily="18" charset="0"/>
                <a:ea typeface="Calibri" panose="020F0502020204030204" pitchFamily="34" charset="0"/>
                <a:cs typeface="Times New Roman" panose="02020603050405020304" pitchFamily="18" charset="0"/>
              </a:rPr>
              <a:t>Особистий внесок: </a:t>
            </a:r>
            <a:r>
              <a:rPr lang="uk-UA" sz="1400" dirty="0">
                <a:latin typeface="Times New Roman" panose="02020603050405020304" pitchFamily="18" charset="0"/>
                <a:ea typeface="Calibri" panose="020F0502020204030204" pitchFamily="34" charset="0"/>
                <a:cs typeface="Times New Roman" panose="02020603050405020304" pitchFamily="18" charset="0"/>
              </a:rPr>
              <a:t>було здійснено пошук інформації за даною специфічною тематикою, а також проведено інтерв'ю з жителями Совок.</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21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67098" y="917080"/>
            <a:ext cx="6126480" cy="2672526"/>
          </a:xfrm>
          <a:prstGeom prst="rect">
            <a:avLst/>
          </a:prstGeom>
        </p:spPr>
        <p:txBody>
          <a:bodyPr wrap="square">
            <a:spAutoFit/>
          </a:bodyPr>
          <a:lstStyle/>
          <a:p>
            <a:pPr marL="342900" lvl="0" indent="-342900">
              <a:lnSpc>
                <a:spcPts val="1680"/>
              </a:lnSpc>
              <a:spcAft>
                <a:spcPts val="120"/>
              </a:spcAft>
              <a:buFont typeface="+mj-lt"/>
              <a:buAutoNum type="arabicPeriod"/>
            </a:pPr>
            <a:r>
              <a:rPr lang="uk-UA" dirty="0">
                <a:latin typeface="Times New Roman" panose="02020603050405020304" pitchFamily="18" charset="0"/>
                <a:ea typeface="Calibri" panose="020F0502020204030204" pitchFamily="34" charset="0"/>
                <a:cs typeface="Times New Roman" panose="02020603050405020304" pitchFamily="18" charset="0"/>
              </a:rPr>
              <a:t>Архівні дані―ф. №221, 1618, </a:t>
            </a:r>
            <a:r>
              <a:rPr lang="uk-UA" dirty="0" err="1">
                <a:latin typeface="Times New Roman" panose="02020603050405020304" pitchFamily="18" charset="0"/>
                <a:ea typeface="Calibri" panose="020F0502020204030204" pitchFamily="34" charset="0"/>
                <a:cs typeface="Times New Roman" panose="02020603050405020304" pitchFamily="18" charset="0"/>
              </a:rPr>
              <a:t>Ед</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Хр</a:t>
            </a:r>
            <a:r>
              <a:rPr lang="uk-UA" dirty="0">
                <a:latin typeface="Times New Roman" panose="02020603050405020304" pitchFamily="18" charset="0"/>
                <a:ea typeface="Calibri" panose="020F0502020204030204" pitchFamily="34" charset="0"/>
                <a:cs typeface="Times New Roman" panose="02020603050405020304" pitchFamily="18" charset="0"/>
              </a:rPr>
              <a:t>. № 68</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120"/>
              </a:spcAft>
              <a:buFont typeface="+mj-lt"/>
              <a:buAutoNum type="arabicPeriod"/>
            </a:pPr>
            <a:r>
              <a:rPr lang="uk-UA" dirty="0">
                <a:latin typeface="Times New Roman" panose="02020603050405020304" pitchFamily="18" charset="0"/>
                <a:ea typeface="Calibri" panose="020F0502020204030204" pitchFamily="34" charset="0"/>
                <a:cs typeface="Times New Roman" panose="02020603050405020304" pitchFamily="18" charset="0"/>
              </a:rPr>
              <a:t>Архівні дані―ф. №51, </a:t>
            </a:r>
            <a:r>
              <a:rPr lang="uk-UA" dirty="0" err="1">
                <a:latin typeface="Times New Roman" panose="02020603050405020304" pitchFamily="18" charset="0"/>
                <a:ea typeface="Calibri" panose="020F0502020204030204" pitchFamily="34" charset="0"/>
                <a:cs typeface="Times New Roman" panose="02020603050405020304" pitchFamily="18" charset="0"/>
              </a:rPr>
              <a:t>оп</a:t>
            </a:r>
            <a:r>
              <a:rPr lang="uk-UA" dirty="0">
                <a:latin typeface="Times New Roman" panose="02020603050405020304" pitchFamily="18" charset="0"/>
                <a:ea typeface="Calibri" panose="020F0502020204030204" pitchFamily="34" charset="0"/>
                <a:cs typeface="Times New Roman" panose="02020603050405020304" pitchFamily="18" charset="0"/>
              </a:rPr>
              <a:t>. №3,1718р, </a:t>
            </a:r>
            <a:r>
              <a:rPr lang="uk-UA" dirty="0" err="1">
                <a:latin typeface="Times New Roman" panose="02020603050405020304" pitchFamily="18" charset="0"/>
                <a:ea typeface="Calibri" panose="020F0502020204030204" pitchFamily="34" charset="0"/>
                <a:cs typeface="Times New Roman" panose="02020603050405020304" pitchFamily="18" charset="0"/>
              </a:rPr>
              <a:t>Ед</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Хр</a:t>
            </a:r>
            <a:r>
              <a:rPr lang="uk-UA" dirty="0">
                <a:latin typeface="Times New Roman" panose="02020603050405020304" pitchFamily="18" charset="0"/>
                <a:ea typeface="Calibri" panose="020F0502020204030204" pitchFamily="34" charset="0"/>
                <a:cs typeface="Times New Roman" panose="02020603050405020304" pitchFamily="18" charset="0"/>
              </a:rPr>
              <a:t>. №1173, </a:t>
            </a:r>
            <a:r>
              <a:rPr lang="uk-UA" dirty="0" err="1">
                <a:latin typeface="Times New Roman" panose="02020603050405020304" pitchFamily="18" charset="0"/>
                <a:ea typeface="Calibri" panose="020F0502020204030204" pitchFamily="34" charset="0"/>
                <a:cs typeface="Times New Roman" panose="02020603050405020304" pitchFamily="18" charset="0"/>
              </a:rPr>
              <a:t>л.л</a:t>
            </a:r>
            <a:r>
              <a:rPr lang="uk-UA" dirty="0">
                <a:latin typeface="Times New Roman" panose="02020603050405020304" pitchFamily="18" charset="0"/>
                <a:ea typeface="Calibri" panose="020F0502020204030204" pitchFamily="34" charset="0"/>
                <a:cs typeface="Times New Roman" panose="02020603050405020304" pitchFamily="18" charset="0"/>
              </a:rPr>
              <a:t>. 88</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120"/>
              </a:spcAft>
              <a:buFont typeface="+mj-lt"/>
              <a:buAutoNum type="arabicPeriod"/>
            </a:pPr>
            <a:r>
              <a:rPr lang="uk-UA" dirty="0">
                <a:latin typeface="Times New Roman" panose="02020603050405020304" pitchFamily="18" charset="0"/>
                <a:ea typeface="Calibri" panose="020F0502020204030204" pitchFamily="34" charset="0"/>
                <a:cs typeface="Times New Roman" panose="02020603050405020304" pitchFamily="18" charset="0"/>
              </a:rPr>
              <a:t>Невідомі периферії Києва. </a:t>
            </a:r>
            <a:r>
              <a:rPr lang="uk-UA" dirty="0" err="1">
                <a:latin typeface="Times New Roman" panose="02020603050405020304" pitchFamily="18" charset="0"/>
                <a:ea typeface="Calibri" panose="020F0502020204030204" pitchFamily="34" charset="0"/>
                <a:cs typeface="Times New Roman" panose="02020603050405020304" pitchFamily="18" charset="0"/>
              </a:rPr>
              <a:t>Солом</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uk-UA" dirty="0" err="1">
                <a:latin typeface="Times New Roman" panose="02020603050405020304" pitchFamily="18" charset="0"/>
                <a:ea typeface="Calibri" panose="020F0502020204030204" pitchFamily="34" charset="0"/>
                <a:cs typeface="Times New Roman" panose="02020603050405020304" pitchFamily="18" charset="0"/>
              </a:rPr>
              <a:t>янський</a:t>
            </a:r>
            <a:r>
              <a:rPr lang="uk-UA" dirty="0">
                <a:latin typeface="Times New Roman" panose="02020603050405020304" pitchFamily="18" charset="0"/>
                <a:ea typeface="Calibri" panose="020F0502020204030204" pitchFamily="34" charset="0"/>
                <a:cs typeface="Times New Roman" panose="02020603050405020304" pitchFamily="18" charset="0"/>
              </a:rPr>
              <a:t> район/ С. Широчин, О. Михайлик. – К.: </a:t>
            </a:r>
            <a:r>
              <a:rPr lang="uk-UA" dirty="0" err="1">
                <a:latin typeface="Times New Roman" panose="02020603050405020304" pitchFamily="18" charset="0"/>
                <a:ea typeface="Calibri" panose="020F0502020204030204" pitchFamily="34" charset="0"/>
                <a:cs typeface="Times New Roman" panose="02020603050405020304" pitchFamily="18" charset="0"/>
              </a:rPr>
              <a:t>Скай</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Хорс</a:t>
            </a:r>
            <a:r>
              <a:rPr lang="uk-UA" dirty="0">
                <a:latin typeface="Times New Roman" panose="02020603050405020304" pitchFamily="18" charset="0"/>
                <a:ea typeface="Calibri" panose="020F0502020204030204" pitchFamily="34" charset="0"/>
                <a:cs typeface="Times New Roman" panose="02020603050405020304" pitchFamily="18" charset="0"/>
              </a:rPr>
              <a:t>, 2020.- 400с.,іл.</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120"/>
              </a:spcAft>
              <a:buFont typeface="+mj-lt"/>
              <a:buAutoNum type="arabicPeriod"/>
            </a:pPr>
            <a:r>
              <a:rPr lang="uk-UA"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Вулиці Києва. Довідник / За ред. А. В. </a:t>
            </a:r>
            <a:r>
              <a:rPr lang="uk-UA"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Кудрицького</a:t>
            </a:r>
            <a:r>
              <a:rPr lang="uk-UA"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К. : «Українська енциклопедія» ім. М. П. Бажана, 1995.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120"/>
              </a:spcAft>
              <a:buFont typeface="+mj-lt"/>
              <a:buAutoNum type="arabicPeriod"/>
            </a:pPr>
            <a:r>
              <a:rPr lang="uk-UA"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Київ до кожного будинку. Атлас. М 1:22000. — К. : ДНВП «Картографія», 2001, 2003–2011. — 96 с.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uk-UA" dirty="0">
                <a:solidFill>
                  <a:srgbClr val="252525"/>
                </a:solidFill>
                <a:latin typeface="Times New Roman" panose="02020603050405020304" pitchFamily="18" charset="0"/>
                <a:ea typeface="Calibri" panose="020F0502020204030204" pitchFamily="34" charset="0"/>
              </a:rPr>
              <a:t>Рибаков М. О. Невідомі та маловідомі сторінки історії Києва. — Київ : «</a:t>
            </a:r>
            <a:r>
              <a:rPr lang="uk-UA" dirty="0" err="1">
                <a:solidFill>
                  <a:srgbClr val="252525"/>
                </a:solidFill>
                <a:latin typeface="Times New Roman" panose="02020603050405020304" pitchFamily="18" charset="0"/>
                <a:ea typeface="Calibri" panose="020F0502020204030204" pitchFamily="34" charset="0"/>
              </a:rPr>
              <a:t>Кий</a:t>
            </a:r>
            <a:r>
              <a:rPr lang="uk-UA" dirty="0">
                <a:solidFill>
                  <a:srgbClr val="252525"/>
                </a:solidFill>
                <a:latin typeface="Times New Roman" panose="02020603050405020304" pitchFamily="18" charset="0"/>
                <a:ea typeface="Calibri" panose="020F0502020204030204" pitchFamily="34" charset="0"/>
              </a:rPr>
              <a:t>», 1997</a:t>
            </a:r>
            <a:endParaRPr lang="en-US" dirty="0"/>
          </a:p>
        </p:txBody>
      </p:sp>
      <p:sp>
        <p:nvSpPr>
          <p:cNvPr id="4" name="Прямоугольник 3"/>
          <p:cNvSpPr/>
          <p:nvPr/>
        </p:nvSpPr>
        <p:spPr>
          <a:xfrm>
            <a:off x="1267098" y="310542"/>
            <a:ext cx="4338624" cy="410882"/>
          </a:xfrm>
          <a:prstGeom prst="rect">
            <a:avLst/>
          </a:prstGeom>
        </p:spPr>
        <p:txBody>
          <a:bodyPr wrap="none">
            <a:spAutoFit/>
          </a:bodyPr>
          <a:lstStyle/>
          <a:p>
            <a:pPr>
              <a:lnSpc>
                <a:spcPct val="115000"/>
              </a:lnSpc>
              <a:spcBef>
                <a:spcPts val="1200"/>
              </a:spcBef>
              <a:spcAft>
                <a:spcPts val="300"/>
              </a:spcAft>
            </a:pPr>
            <a:r>
              <a:rPr lang="uk-UA" b="1" dirty="0">
                <a:latin typeface="Times New Roman" panose="02020603050405020304" pitchFamily="18" charset="0"/>
                <a:ea typeface="Calibri" panose="020F0502020204030204" pitchFamily="34" charset="0"/>
                <a:cs typeface="Times New Roman" panose="02020603050405020304" pitchFamily="18" charset="0"/>
              </a:rPr>
              <a:t>СПИСОК ВИКОРИСТАНИХ ДЖЕРЕЛ</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267098" y="3821771"/>
            <a:ext cx="2993127" cy="310341"/>
          </a:xfrm>
          <a:prstGeom prst="rect">
            <a:avLst/>
          </a:prstGeom>
        </p:spPr>
        <p:txBody>
          <a:bodyPr wrap="none">
            <a:spAutoFit/>
          </a:bodyPr>
          <a:lstStyle/>
          <a:p>
            <a:pPr marL="15240">
              <a:lnSpc>
                <a:spcPts val="1680"/>
              </a:lnSpc>
              <a:spcAft>
                <a:spcPts val="120"/>
              </a:spcAft>
            </a:pPr>
            <a:r>
              <a:rPr lang="uk-UA" b="1" dirty="0">
                <a:latin typeface="Times New Roman" panose="02020603050405020304" pitchFamily="18" charset="0"/>
                <a:ea typeface="Calibri" panose="020F0502020204030204" pitchFamily="34" charset="0"/>
                <a:cs typeface="Times New Roman" panose="02020603050405020304" pitchFamily="18" charset="0"/>
              </a:rPr>
              <a:t>ЕЛЕКТРОННІ ДЖЕРЕЛА</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212225" y="4466884"/>
            <a:ext cx="6096000" cy="1477328"/>
          </a:xfrm>
          <a:prstGeom prst="rect">
            <a:avLst/>
          </a:prstGeom>
        </p:spPr>
        <p:txBody>
          <a:bodyPr>
            <a:spAutoFit/>
          </a:bodyPr>
          <a:lstStyle/>
          <a:p>
            <a:pPr marL="342900" lvl="0" indent="-342900" algn="just">
              <a:spcAft>
                <a:spcPts val="0"/>
              </a:spcAft>
              <a:buFont typeface="+mj-lt"/>
              <a:buAutoNum type="arabicPeriod"/>
            </a:pPr>
            <a:r>
              <a:rPr lang="uk-UA" u="sng" dirty="0">
                <a:solidFill>
                  <a:srgbClr val="0000FF"/>
                </a:solidFill>
                <a:latin typeface="Times New Roman" panose="02020603050405020304" pitchFamily="18" charset="0"/>
                <a:ea typeface="Times New Roman" panose="02020603050405020304" pitchFamily="18" charset="0"/>
              </a:rPr>
              <a:t>https://uk.wikipedia.org/wiki/Совки_(</a:t>
            </a:r>
            <a:r>
              <a:rPr lang="uk-UA" u="sng" dirty="0" smtClean="0">
                <a:solidFill>
                  <a:srgbClr val="0000FF"/>
                </a:solidFill>
                <a:latin typeface="Times New Roman" panose="02020603050405020304" pitchFamily="18" charset="0"/>
                <a:ea typeface="Times New Roman" panose="02020603050405020304" pitchFamily="18" charset="0"/>
              </a:rPr>
              <a:t>Київ)</a:t>
            </a:r>
            <a:endParaRPr lang="en-US" sz="16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uk-UA" u="sng" dirty="0">
                <a:solidFill>
                  <a:srgbClr val="0000FF"/>
                </a:solidFill>
                <a:latin typeface="Times New Roman" panose="02020603050405020304" pitchFamily="18" charset="0"/>
                <a:ea typeface="Times New Roman" panose="02020603050405020304" pitchFamily="18" charset="0"/>
                <a:hlinkClick r:id="rId2"/>
              </a:rPr>
              <a:t>https://kievvlast.com.ua/text/tri-kiti-mikrorajonu-sovki</a:t>
            </a:r>
            <a:endParaRPr lang="en-US" sz="16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uk-UA" u="sng" dirty="0">
                <a:solidFill>
                  <a:srgbClr val="0000FF"/>
                </a:solidFill>
                <a:latin typeface="Times New Roman" panose="02020603050405020304" pitchFamily="18" charset="0"/>
                <a:ea typeface="Times New Roman" panose="02020603050405020304" pitchFamily="18" charset="0"/>
                <a:hlinkClick r:id="rId3"/>
              </a:rPr>
              <a:t>https://kyiv.comments.ua/ua/article/society/developments/1787-sovski-stavki-hmarochosi-chi-eko-park.html</a:t>
            </a:r>
            <a:endParaRPr lang="en-US" sz="16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uk-UA" u="sng" dirty="0">
                <a:solidFill>
                  <a:srgbClr val="0000FF"/>
                </a:solidFill>
                <a:latin typeface="Times New Roman" panose="02020603050405020304" pitchFamily="18" charset="0"/>
                <a:ea typeface="Times New Roman" panose="02020603050405020304" pitchFamily="18" charset="0"/>
                <a:hlinkClick r:id="rId4"/>
              </a:rPr>
              <a:t>https://rubryka.com/special_project/bioreserves/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35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6173" y="741099"/>
            <a:ext cx="8621485" cy="1661993"/>
          </a:xfrm>
          <a:prstGeom prst="rect">
            <a:avLst/>
          </a:prstGeom>
        </p:spPr>
        <p:txBody>
          <a:bodyPr wrap="square">
            <a:spAutoFit/>
          </a:bodyPr>
          <a:lstStyle/>
          <a:p>
            <a:r>
              <a:rPr lang="uk-UA" sz="1400" b="1" i="1" dirty="0" smtClean="0">
                <a:latin typeface="Times New Roman" panose="02020603050405020304" pitchFamily="18" charset="0"/>
                <a:cs typeface="Times New Roman" panose="02020603050405020304" pitchFamily="18" charset="0"/>
              </a:rPr>
              <a:t>Мета дослідження:</a:t>
            </a:r>
          </a:p>
          <a:p>
            <a:r>
              <a:rPr lang="uk-UA" sz="1400" b="1" i="1"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дослідити мікрорайон Совки на базі розповідей жителів цієї місцевості.</a:t>
            </a:r>
          </a:p>
          <a:p>
            <a:r>
              <a:rPr lang="uk-UA" sz="1400" dirty="0" smtClean="0">
                <a:latin typeface="Times New Roman" panose="02020603050405020304" pitchFamily="18" charset="0"/>
                <a:cs typeface="Times New Roman" panose="02020603050405020304" pitchFamily="18" charset="0"/>
              </a:rPr>
              <a:t> </a:t>
            </a:r>
            <a:r>
              <a:rPr lang="uk-UA" sz="1400" b="1" i="1" dirty="0" smtClean="0">
                <a:latin typeface="Times New Roman" panose="02020603050405020304" pitchFamily="18" charset="0"/>
                <a:cs typeface="Times New Roman" panose="02020603050405020304" pitchFamily="18" charset="0"/>
              </a:rPr>
              <a:t>Завдання дослідження:</a:t>
            </a:r>
          </a:p>
          <a:p>
            <a:r>
              <a:rPr lang="uk-UA" sz="1400" b="1" i="1"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опрацювати літературу на тематику історії розбудови колишніх околиць міста;</a:t>
            </a:r>
            <a:endParaRPr lang="en-US" sz="1400" dirty="0" smtClean="0">
              <a:latin typeface="Times New Roman" panose="02020603050405020304" pitchFamily="18" charset="0"/>
              <a:cs typeface="Times New Roman" panose="02020603050405020304" pitchFamily="18" charset="0"/>
            </a:endParaRPr>
          </a:p>
          <a:p>
            <a:r>
              <a:rPr lang="uk-UA" sz="1400" dirty="0" smtClean="0">
                <a:latin typeface="Times New Roman" panose="02020603050405020304" pitchFamily="18" charset="0"/>
                <a:cs typeface="Times New Roman" panose="02020603050405020304" pitchFamily="18" charset="0"/>
              </a:rPr>
              <a:t>- опитати жителів мікрорайону Совки;</a:t>
            </a:r>
            <a:endParaRPr lang="en-US" sz="1400" dirty="0" smtClean="0">
              <a:latin typeface="Times New Roman" panose="02020603050405020304" pitchFamily="18" charset="0"/>
              <a:cs typeface="Times New Roman" panose="02020603050405020304" pitchFamily="18" charset="0"/>
            </a:endParaRPr>
          </a:p>
          <a:p>
            <a:r>
              <a:rPr lang="uk-UA" sz="1400" b="1" i="1"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відповідно до віднайденої інформації, скласти екскурсійний маршрут.</a:t>
            </a:r>
            <a:endParaRPr lang="en-US" sz="14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21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497" y="0"/>
            <a:ext cx="7380514" cy="6308132"/>
          </a:xfrm>
          <a:prstGeom prst="rect">
            <a:avLst/>
          </a:prstGeom>
        </p:spPr>
      </p:pic>
      <p:sp>
        <p:nvSpPr>
          <p:cNvPr id="3" name="Прямоугольник 2"/>
          <p:cNvSpPr/>
          <p:nvPr/>
        </p:nvSpPr>
        <p:spPr>
          <a:xfrm>
            <a:off x="0" y="6550223"/>
            <a:ext cx="6096000" cy="307777"/>
          </a:xfrm>
          <a:prstGeom prst="rect">
            <a:avLst/>
          </a:prstGeom>
        </p:spPr>
        <p:txBody>
          <a:bodyPr>
            <a:spAutoFit/>
          </a:bodyPr>
          <a:lstStyle/>
          <a:p>
            <a:r>
              <a:rPr lang="uk-UA" sz="1400" dirty="0" smtClean="0">
                <a:latin typeface="Times New Roman" panose="02020603050405020304" pitchFamily="18" charset="0"/>
                <a:cs typeface="Times New Roman" panose="02020603050405020304" pitchFamily="18" charset="0"/>
              </a:rPr>
              <a:t>Карта екскурсійного маршруту по мікрорайону «Совки». Створено авторкою.</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07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smtClean="0">
                <a:latin typeface="Times New Roman" panose="02020603050405020304" pitchFamily="18" charset="0"/>
                <a:cs typeface="Times New Roman" panose="02020603050405020304" pitchFamily="18" charset="0"/>
              </a:rPr>
              <a:t>Совки</a:t>
            </a:r>
            <a:endParaRPr lang="en-US"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25625"/>
            <a:ext cx="10515600" cy="4351338"/>
          </a:xfrm>
        </p:spPr>
        <p:txBody>
          <a:bodyPr>
            <a:normAutofit fontScale="92500" lnSpcReduction="20000"/>
          </a:bodyPr>
          <a:lstStyle/>
          <a:p>
            <a:r>
              <a:rPr lang="uk-UA" sz="2400" dirty="0"/>
              <a:t>Мікрорайон «Совки» є своєрідною мальовничою оазою Солом’янського </a:t>
            </a:r>
            <a:r>
              <a:rPr lang="uk-UA" sz="2400" dirty="0">
                <a:latin typeface="Times New Roman" panose="02020603050405020304" pitchFamily="18" charset="0"/>
                <a:cs typeface="Times New Roman" panose="02020603050405020304" pitchFamily="18" charset="0"/>
              </a:rPr>
              <a:t>району</a:t>
            </a:r>
            <a:r>
              <a:rPr lang="uk-UA" sz="2400" dirty="0"/>
              <a:t>, вирізняючись рідкісним каскадом ставків та мальовничими пагорбами. Давно забулися старі селища навколо Києва, але досі процвітають Совки, поселення  з «пташиною» назвою.</a:t>
            </a:r>
            <a:endParaRPr lang="en-US" sz="2400" dirty="0"/>
          </a:p>
          <a:p>
            <a:r>
              <a:rPr lang="uk-UA" sz="2400" dirty="0"/>
              <a:t>Кожен скаже, що Совки — це райська місцина посеред бурхливого мегаполісу – Києва, це відпочинок від міських турбот. </a:t>
            </a:r>
            <a:endParaRPr lang="en-US" sz="2400" dirty="0"/>
          </a:p>
          <a:p>
            <a:r>
              <a:rPr lang="uk-UA" sz="2400" dirty="0"/>
              <a:t>Щоб дізнатися про час виникнення нашого селища, про його перших жителів, мені довелося звернутися до історичних архівів. </a:t>
            </a:r>
            <a:endParaRPr lang="en-US" sz="2400" dirty="0"/>
          </a:p>
          <a:p>
            <a:r>
              <a:rPr lang="uk-UA" sz="2400" dirty="0"/>
              <a:t>Совки ― історична місцевість, розташована між проспектом Валерія Лобановського  і вулицями Володимира Брожка, Холоднаярська і Жулянами, вони знаходяться на перетині двох районів Солом’янського та Голосіївського.</a:t>
            </a:r>
            <a:endParaRPr lang="en-US" sz="2400" dirty="0"/>
          </a:p>
          <a:p>
            <a:r>
              <a:rPr lang="uk-UA" sz="2400" dirty="0"/>
              <a:t>Отже, Совки ― це окремий світ зі своїми звичаями, традиціями і людьми. Совки – це мальовнича місцина посеред Києва, з рідкісними каскадами ставків, підземних джерел  та живописних пагорбів.</a:t>
            </a:r>
            <a:endParaRPr lang="en-US" sz="2400" dirty="0"/>
          </a:p>
          <a:p>
            <a:endParaRPr lang="en-US" dirty="0"/>
          </a:p>
          <a:p>
            <a:endParaRPr lang="en-US" dirty="0"/>
          </a:p>
        </p:txBody>
      </p:sp>
    </p:spTree>
    <p:extLst>
      <p:ext uri="{BB962C8B-B14F-4D97-AF65-F5344CB8AC3E}">
        <p14:creationId xmlns:p14="http://schemas.microsoft.com/office/powerpoint/2010/main" val="63559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018" y="457200"/>
            <a:ext cx="4145008" cy="1018903"/>
          </a:xfrm>
        </p:spPr>
        <p:txBody>
          <a:bodyPr>
            <a:noAutofit/>
          </a:bodyPr>
          <a:lstStyle/>
          <a:p>
            <a:r>
              <a:rPr lang="uk-UA" sz="3600" b="1" dirty="0" smtClean="0">
                <a:latin typeface="Times New Roman" panose="02020603050405020304" pitchFamily="18" charset="0"/>
                <a:cs typeface="Times New Roman" panose="02020603050405020304" pitchFamily="18" charset="0"/>
              </a:rPr>
              <a:t>Походження назви «Совки»</a:t>
            </a:r>
            <a:endParaRPr lang="en-US" sz="3600" b="1"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627018" y="1733007"/>
            <a:ext cx="4545874" cy="4781004"/>
          </a:xfrm>
        </p:spPr>
        <p:txBody>
          <a:bodyPr>
            <a:normAutofit/>
          </a:bodyPr>
          <a:lstStyle/>
          <a:p>
            <a:r>
              <a:rPr lang="uk-UA" sz="1400" dirty="0">
                <a:latin typeface="Times New Roman" panose="02020603050405020304" pitchFamily="18" charset="0"/>
                <a:cs typeface="Times New Roman" panose="02020603050405020304" pitchFamily="18" charset="0"/>
              </a:rPr>
              <a:t>Походження назви «Совки» достеменно </a:t>
            </a:r>
            <a:r>
              <a:rPr lang="uk-UA" sz="1400" dirty="0" smtClean="0">
                <a:latin typeface="Times New Roman" panose="02020603050405020304" pitchFamily="18" charset="0"/>
                <a:cs typeface="Times New Roman" panose="02020603050405020304" pitchFamily="18" charset="0"/>
              </a:rPr>
              <a:t>невідомо.</a:t>
            </a:r>
            <a:endParaRPr lang="en-US" sz="1400" dirty="0">
              <a:latin typeface="Times New Roman" panose="02020603050405020304" pitchFamily="18" charset="0"/>
              <a:cs typeface="Times New Roman" panose="02020603050405020304" pitchFamily="18" charset="0"/>
            </a:endParaRPr>
          </a:p>
          <a:p>
            <a:r>
              <a:rPr lang="uk-UA" sz="1400" dirty="0" smtClean="0">
                <a:latin typeface="Times New Roman" panose="02020603050405020304" pitchFamily="18" charset="0"/>
                <a:cs typeface="Times New Roman" panose="02020603050405020304" pitchFamily="18" charset="0"/>
              </a:rPr>
              <a:t>Побутує версія, що </a:t>
            </a:r>
            <a:r>
              <a:rPr lang="uk-UA" sz="1400" dirty="0">
                <a:latin typeface="Times New Roman" panose="02020603050405020304" pitchFamily="18" charset="0"/>
                <a:cs typeface="Times New Roman" panose="02020603050405020304" pitchFamily="18" charset="0"/>
              </a:rPr>
              <a:t>йдучи в корчму козаки казали: «Іду на Сови». Пізніше ця назва перетворилася на «Совки». </a:t>
            </a:r>
            <a:endParaRPr lang="en-US"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За однією з версій, назва походить від пташки совки або ж від однойменної комахи-шкідника</a:t>
            </a:r>
            <a:r>
              <a:rPr lang="uk-UA"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Деякі дослідники вважають, що ця назва закріпилася ще з кам’яного віку. Стародавні люди залишили тут багато виробів, наприклад, ножеподібні пластини, топірці, наконечники для стріл та совки, яких було більше всього.</a:t>
            </a:r>
            <a:endParaRPr lang="en-US" sz="1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2674" b="2674"/>
          <a:stretch>
            <a:fillRect/>
          </a:stretch>
        </p:blipFill>
        <p:spPr>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5293955" y="6043930"/>
            <a:ext cx="4599336"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https://ya-kraeved.ru/ushastaya-sova-nochi-vernaya-podruga/</a:t>
            </a:r>
          </a:p>
        </p:txBody>
      </p:sp>
    </p:spTree>
    <p:extLst>
      <p:ext uri="{BB962C8B-B14F-4D97-AF65-F5344CB8AC3E}">
        <p14:creationId xmlns:p14="http://schemas.microsoft.com/office/powerpoint/2010/main" val="69167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383" y="182246"/>
            <a:ext cx="10515600" cy="1325563"/>
          </a:xfrm>
        </p:spPr>
        <p:txBody>
          <a:bodyPr>
            <a:normAutofit/>
          </a:bodyPr>
          <a:lstStyle/>
          <a:p>
            <a:pPr algn="ctr"/>
            <a:r>
              <a:rPr lang="uk-UA" sz="3600" b="1" dirty="0" smtClean="0">
                <a:latin typeface="Times New Roman" panose="02020603050405020304" pitchFamily="18" charset="0"/>
                <a:cs typeface="Times New Roman" panose="02020603050405020304" pitchFamily="18" charset="0"/>
              </a:rPr>
              <a:t>Історія Совок</a:t>
            </a:r>
            <a:endParaRPr lang="en-US"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85703" y="1658039"/>
            <a:ext cx="7680960" cy="3416320"/>
          </a:xfrm>
          <a:prstGeom prst="rect">
            <a:avLst/>
          </a:prstGeom>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Історія селища Совки налічує більш як 400 років. Вперше під назвою Сувки (Сувка) було згадано в 1612 році, як володіння домініканського монастиря, коли цю землю було продано шляхтичеві Ярошу Покаловичу. 1618 року поселення придбала у Покаловича Києво-Печерська лавра, а 1656 року воно перейшло до Софійського монастиря. [3]</a:t>
            </a:r>
            <a:endParaRPr lang="en-US"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В період 1628―1891 роках значна частина «земельних </a:t>
            </a:r>
            <a:r>
              <a:rPr lang="uk-UA" dirty="0" err="1" smtClean="0">
                <a:latin typeface="Times New Roman" panose="02020603050405020304" pitchFamily="18" charset="0"/>
                <a:cs typeface="Times New Roman" panose="02020603050405020304" pitchFamily="18" charset="0"/>
              </a:rPr>
              <a:t>угодий</a:t>
            </a:r>
            <a:r>
              <a:rPr lang="uk-UA" dirty="0" smtClean="0">
                <a:latin typeface="Times New Roman" panose="02020603050405020304" pitchFamily="18" charset="0"/>
                <a:cs typeface="Times New Roman" panose="02020603050405020304" pitchFamily="18" charset="0"/>
              </a:rPr>
              <a:t>» с. Совки та навколишніх сіл― Деміївка, Мишалівка, Пирогів, лісники, Красний Трактир, села п'ятьох Борщагівок та інші належали Києво-Печерській Лаврі.</a:t>
            </a:r>
            <a:endParaRPr lang="en-US"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Совки згадані у 2-й половині XIV століття як заміський двір київського князя Володимира Ольгердовича. </a:t>
            </a:r>
            <a:endParaRPr lang="en-US"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У1618 році придбані Києво-Печерською лаврою, а у 1656 році — Софійським монастирем.</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22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4034" y="744584"/>
            <a:ext cx="9444446" cy="4801314"/>
          </a:xfrm>
          <a:prstGeom prst="rect">
            <a:avLst/>
          </a:prstGeom>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21 </a:t>
            </a:r>
            <a:r>
              <a:rPr lang="uk-UA" dirty="0">
                <a:latin typeface="Times New Roman" panose="02020603050405020304" pitchFamily="18" charset="0"/>
                <a:cs typeface="Times New Roman" panose="02020603050405020304" pitchFamily="18" charset="0"/>
              </a:rPr>
              <a:t>травня 1718 року російський цар Петро перший «жалуваною грамотою» подарував селище Совки гетьману Івану Скоропадському (Переяславський полк).</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В архівах </a:t>
            </a:r>
            <a:r>
              <a:rPr lang="uk-UA" dirty="0" err="1">
                <a:latin typeface="Times New Roman" panose="02020603050405020304" pitchFamily="18" charset="0"/>
                <a:cs typeface="Times New Roman" panose="02020603050405020304" pitchFamily="18" charset="0"/>
              </a:rPr>
              <a:t>Софіївського</a:t>
            </a:r>
            <a:r>
              <a:rPr lang="uk-UA" dirty="0">
                <a:latin typeface="Times New Roman" panose="02020603050405020304" pitchFamily="18" charset="0"/>
                <a:cs typeface="Times New Roman" panose="02020603050405020304" pitchFamily="18" charset="0"/>
              </a:rPr>
              <a:t> собору знаходимо дані про те, що в середині XIX століття «</a:t>
            </a:r>
            <a:r>
              <a:rPr lang="uk-UA" dirty="0" err="1">
                <a:latin typeface="Times New Roman" panose="02020603050405020304" pitchFamily="18" charset="0"/>
                <a:cs typeface="Times New Roman" panose="02020603050405020304" pitchFamily="18" charset="0"/>
              </a:rPr>
              <a:t>Совская</a:t>
            </a:r>
            <a:r>
              <a:rPr lang="uk-UA" dirty="0">
                <a:latin typeface="Times New Roman" panose="02020603050405020304" pitchFamily="18" charset="0"/>
                <a:cs typeface="Times New Roman" panose="02020603050405020304" pitchFamily="18" charset="0"/>
              </a:rPr>
              <a:t> дача с </a:t>
            </a:r>
            <a:r>
              <a:rPr lang="uk-UA" dirty="0" err="1">
                <a:latin typeface="Times New Roman" panose="02020603050405020304" pitchFamily="18" charset="0"/>
                <a:cs typeface="Times New Roman" panose="02020603050405020304" pitchFamily="18" charset="0"/>
              </a:rPr>
              <a:t>прудом</a:t>
            </a:r>
            <a:r>
              <a:rPr lang="uk-UA" dirty="0">
                <a:latin typeface="Times New Roman" panose="02020603050405020304" pitchFamily="18" charset="0"/>
                <a:cs typeface="Times New Roman" panose="02020603050405020304" pitchFamily="18" charset="0"/>
              </a:rPr>
              <a:t>, водяною </a:t>
            </a:r>
            <a:r>
              <a:rPr lang="uk-UA" dirty="0" err="1">
                <a:latin typeface="Times New Roman" panose="02020603050405020304" pitchFamily="18" charset="0"/>
                <a:cs typeface="Times New Roman" panose="02020603050405020304" pitchFamily="18" charset="0"/>
              </a:rPr>
              <a:t>мельницей</a:t>
            </a:r>
            <a:r>
              <a:rPr lang="uk-UA" dirty="0">
                <a:latin typeface="Times New Roman" panose="02020603050405020304" pitchFamily="18" charset="0"/>
                <a:cs typeface="Times New Roman" panose="02020603050405020304" pitchFamily="18" charset="0"/>
              </a:rPr>
              <a:t> и </a:t>
            </a:r>
            <a:r>
              <a:rPr lang="uk-UA" dirty="0" err="1">
                <a:latin typeface="Times New Roman" panose="02020603050405020304" pitchFamily="18" charset="0"/>
                <a:cs typeface="Times New Roman" panose="02020603050405020304" pitchFamily="18" charset="0"/>
              </a:rPr>
              <a:t>пахотной</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землей</a:t>
            </a:r>
            <a:r>
              <a:rPr lang="uk-UA" dirty="0">
                <a:latin typeface="Times New Roman" panose="02020603050405020304" pitchFamily="18" charset="0"/>
                <a:cs typeface="Times New Roman" panose="02020603050405020304" pitchFamily="18" charset="0"/>
              </a:rPr>
              <a:t> в </a:t>
            </a:r>
            <a:r>
              <a:rPr lang="uk-UA" dirty="0" err="1">
                <a:latin typeface="Times New Roman" panose="02020603050405020304" pitchFamily="18" charset="0"/>
                <a:cs typeface="Times New Roman" panose="02020603050405020304" pitchFamily="18" charset="0"/>
              </a:rPr>
              <a:t>количестве</a:t>
            </a:r>
            <a:r>
              <a:rPr lang="uk-UA" dirty="0">
                <a:latin typeface="Times New Roman" panose="02020603050405020304" pitchFamily="18" charset="0"/>
                <a:cs typeface="Times New Roman" panose="02020603050405020304" pitchFamily="18" charset="0"/>
              </a:rPr>
              <a:t> 280 десятин </a:t>
            </a:r>
            <a:r>
              <a:rPr lang="uk-UA" dirty="0" err="1">
                <a:latin typeface="Times New Roman" panose="02020603050405020304" pitchFamily="18" charset="0"/>
                <a:cs typeface="Times New Roman" panose="02020603050405020304" pitchFamily="18" charset="0"/>
              </a:rPr>
              <a:t>принадлежала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Митрополичьему</a:t>
            </a:r>
            <a:r>
              <a:rPr lang="uk-UA" dirty="0">
                <a:latin typeface="Times New Roman" panose="02020603050405020304" pitchFamily="18" charset="0"/>
                <a:cs typeface="Times New Roman" panose="02020603050405020304" pitchFamily="18" charset="0"/>
              </a:rPr>
              <a:t> дому» [2]</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Хто тільки не боровся за право володіти цими землями. Землі села Совки та навколишніх поселень належали:</a:t>
            </a:r>
            <a:endParaRPr lang="en-U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Київському воєводству (Київський полк);</a:t>
            </a:r>
            <a:endParaRPr lang="en-U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монастирям( монастирські землі), у </a:t>
            </a:r>
            <a:r>
              <a:rPr lang="uk-UA" dirty="0" err="1">
                <a:latin typeface="Times New Roman" panose="02020603050405020304" pitchFamily="18" charset="0"/>
                <a:cs typeface="Times New Roman" panose="02020603050405020304" pitchFamily="18" charset="0"/>
              </a:rPr>
              <a:t>т.ч</a:t>
            </a:r>
            <a:r>
              <a:rPr lang="uk-UA" dirty="0">
                <a:latin typeface="Times New Roman" panose="02020603050405020304" pitchFamily="18" charset="0"/>
                <a:cs typeface="Times New Roman" panose="02020603050405020304" pitchFamily="18" charset="0"/>
              </a:rPr>
              <a:t> Києво-Печерській Лаврі та митрополичому дому;</a:t>
            </a:r>
            <a:endParaRPr lang="en-U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казенным</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крестьянам</a:t>
            </a:r>
            <a:r>
              <a:rPr lang="uk-UA" dirty="0">
                <a:latin typeface="Times New Roman" panose="02020603050405020304" pitchFamily="18" charset="0"/>
                <a:cs typeface="Times New Roman" panose="02020603050405020304" pitchFamily="18" charset="0"/>
              </a:rPr>
              <a:t>», які ніколи не були кріпаками, тому с. Совки було «</a:t>
            </a:r>
            <a:r>
              <a:rPr lang="uk-UA" dirty="0" err="1">
                <a:latin typeface="Times New Roman" panose="02020603050405020304" pitchFamily="18" charset="0"/>
                <a:cs typeface="Times New Roman" panose="02020603050405020304" pitchFamily="18" charset="0"/>
              </a:rPr>
              <a:t>казенной</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деревней</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государевы</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земли</a:t>
            </a:r>
            <a:r>
              <a:rPr lang="uk-UA" dirty="0">
                <a:latin typeface="Times New Roman" panose="02020603050405020304" pitchFamily="18" charset="0"/>
                <a:cs typeface="Times New Roman" panose="02020603050405020304" pitchFamily="18" charset="0"/>
              </a:rPr>
              <a:t>». В період 1628―1891 роках значна частина «земельних </a:t>
            </a:r>
            <a:r>
              <a:rPr lang="uk-UA" dirty="0" err="1">
                <a:latin typeface="Times New Roman" panose="02020603050405020304" pitchFamily="18" charset="0"/>
                <a:cs typeface="Times New Roman" panose="02020603050405020304" pitchFamily="18" charset="0"/>
              </a:rPr>
              <a:t>угодий</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с.Совки</a:t>
            </a:r>
            <a:r>
              <a:rPr lang="uk-UA" dirty="0">
                <a:latin typeface="Times New Roman" panose="02020603050405020304" pitchFamily="18" charset="0"/>
                <a:cs typeface="Times New Roman" panose="02020603050405020304" pitchFamily="18" charset="0"/>
              </a:rPr>
              <a:t> та навколишніх сіл ― Деміївка, Мишалівка, Пирогів, Лісники, Красний Трактир, села п'ятьох Борщагівок та інші належали Києво-Печерській Лаврі[2].</a:t>
            </a:r>
            <a:endParaRPr lang="en-US"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З 1923 року Совки в межах Києва. Невдовзі селище відійшло до Київської приміської смуги та до 1933 року були центром сільської ради і лише 1933 року були остаточно підпорядковані місту. </a:t>
            </a:r>
            <a:endParaRPr lang="en-US" dirty="0">
              <a:latin typeface="Times New Roman" panose="02020603050405020304" pitchFamily="18" charset="0"/>
              <a:cs typeface="Times New Roman" panose="02020603050405020304" pitchFamily="18" charset="0"/>
            </a:endParaRPr>
          </a:p>
          <a:p>
            <a:pPr indent="450215" algn="just">
              <a:spcAft>
                <a:spcPts val="0"/>
              </a:spcAft>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36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987425"/>
            <a:ext cx="3932237" cy="547460"/>
          </a:xfrm>
        </p:spPr>
        <p:txBody>
          <a:bodyPr/>
          <a:lstStyle/>
          <a:p>
            <a:pPr algn="just"/>
            <a:r>
              <a:rPr lang="uk-UA" b="1" dirty="0" smtClean="0">
                <a:latin typeface="Times New Roman" panose="02020603050405020304" pitchFamily="18" charset="0"/>
                <a:cs typeface="Times New Roman" panose="02020603050405020304" pitchFamily="18" charset="0"/>
              </a:rPr>
              <a:t>Центр Совок</a:t>
            </a:r>
            <a:endParaRPr lang="en-US" b="1"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7179" r="7179"/>
          <a:stretch>
            <a:fillRect/>
          </a:stretch>
        </p:blipFill>
        <p:spPr>
          <a:xfrm>
            <a:off x="5627325" y="987425"/>
            <a:ext cx="6116183" cy="4829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839788" y="1685109"/>
            <a:ext cx="4163286" cy="4131709"/>
          </a:xfrm>
        </p:spPr>
        <p:txBody>
          <a:bodyPr/>
          <a:lstStyle/>
          <a:p>
            <a:pPr algn="just"/>
            <a:r>
              <a:rPr lang="uk-UA" dirty="0"/>
              <a:t>Центр у Совках знаходиться на перехресті вулиць </a:t>
            </a:r>
            <a:r>
              <a:rPr lang="uk-UA" dirty="0" err="1"/>
              <a:t>Крутогірна</a:t>
            </a:r>
            <a:r>
              <a:rPr lang="uk-UA" dirty="0"/>
              <a:t> та Каменярів. </a:t>
            </a:r>
            <a:endParaRPr lang="en-US" dirty="0"/>
          </a:p>
          <a:p>
            <a:pPr algn="just"/>
            <a:r>
              <a:rPr lang="uk-UA" dirty="0"/>
              <a:t>Можна побачити середню загальноосвітню школу №121, яка зведена у 1936 </a:t>
            </a:r>
            <a:r>
              <a:rPr lang="uk-UA" dirty="0">
                <a:latin typeface="Times New Roman" panose="02020603050405020304" pitchFamily="18" charset="0"/>
                <a:cs typeface="Times New Roman" panose="02020603050405020304" pitchFamily="18" charset="0"/>
              </a:rPr>
              <a:t>р</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Совська</a:t>
            </a:r>
            <a:r>
              <a:rPr lang="uk-UA" dirty="0" smtClean="0"/>
              <a:t> </a:t>
            </a:r>
            <a:r>
              <a:rPr lang="uk-UA" dirty="0"/>
              <a:t>церковно-приходська школа заснована в період з 1895 року по 1900 рік . Знаходилась вона в центрі села поряд з сільським цвинтарем. У 1910 році там у двох класах навчалося 38 дітей. У 1920 році школу перевели в 2 будинки на території воскового заводу, а в 1936 році серед зеленої тиші каштанів, з’явилася  велична триповерхова споруда ― середня загальноосвітня школа  №121 м. Києва.</a:t>
            </a:r>
            <a:endParaRPr lang="en-US" dirty="0"/>
          </a:p>
          <a:p>
            <a:endParaRPr lang="en-US"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627325" y="5108932"/>
            <a:ext cx="6096000" cy="1415772"/>
          </a:xfrm>
          <a:prstGeom prst="rect">
            <a:avLst/>
          </a:prstGeom>
        </p:spPr>
        <p:txBody>
          <a:bodyPr>
            <a:spAutoFit/>
          </a:bodyPr>
          <a:lstStyle/>
          <a:p>
            <a:endParaRPr lang="en-US" dirty="0"/>
          </a:p>
          <a:p>
            <a:endParaRPr lang="en-US" dirty="0"/>
          </a:p>
          <a:p>
            <a:endParaRPr lang="en-US" sz="1400" dirty="0">
              <a:latin typeface="Times New Roman" panose="02020603050405020304" pitchFamily="18" charset="0"/>
              <a:cs typeface="Times New Roman" panose="02020603050405020304" pitchFamily="18" charset="0"/>
            </a:endParaRPr>
          </a:p>
          <a:p>
            <a:r>
              <a:rPr lang="en-US" dirty="0"/>
              <a:t>http://wikimapia.org/12271962/ru/%D0%A8%D0%BA%D0%BE%D0%BB%D0%B0-%E2%84%96-121</a:t>
            </a:r>
          </a:p>
        </p:txBody>
      </p:sp>
    </p:spTree>
    <p:extLst>
      <p:ext uri="{BB962C8B-B14F-4D97-AF65-F5344CB8AC3E}">
        <p14:creationId xmlns:p14="http://schemas.microsoft.com/office/powerpoint/2010/main" val="35893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018" y="673916"/>
            <a:ext cx="4145007" cy="1069975"/>
          </a:xfrm>
        </p:spPr>
        <p:txBody>
          <a:bodyPr/>
          <a:lstStyle/>
          <a:p>
            <a:pPr algn="just"/>
            <a:r>
              <a:rPr lang="uk-UA" b="1" dirty="0" smtClean="0">
                <a:latin typeface="Times New Roman" panose="02020603050405020304" pitchFamily="18" charset="0"/>
                <a:cs typeface="Times New Roman" panose="02020603050405020304" pitchFamily="18" charset="0"/>
              </a:rPr>
              <a:t>Пам’ятник</a:t>
            </a:r>
            <a:endParaRPr lang="en-US" b="1"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545" b="2545"/>
          <a:stretch>
            <a:fillRect/>
          </a:stretch>
        </p:blipFill>
        <p:spPr/>
      </p:pic>
      <p:sp>
        <p:nvSpPr>
          <p:cNvPr id="4" name="Текст 3"/>
          <p:cNvSpPr>
            <a:spLocks noGrp="1"/>
          </p:cNvSpPr>
          <p:nvPr>
            <p:ph type="body" sz="half" idx="2"/>
          </p:nvPr>
        </p:nvSpPr>
        <p:spPr>
          <a:xfrm>
            <a:off x="627017" y="1743891"/>
            <a:ext cx="4145008" cy="4238898"/>
          </a:xfrm>
        </p:spPr>
        <p:txBody>
          <a:bodyPr>
            <a:normAutofit lnSpcReduction="10000"/>
          </a:bodyPr>
          <a:lstStyle/>
          <a:p>
            <a:pPr algn="just"/>
            <a:r>
              <a:rPr lang="uk-UA" dirty="0" smtClean="0">
                <a:latin typeface="Times New Roman" panose="02020603050405020304" pitchFamily="18" charset="0"/>
                <a:cs typeface="Times New Roman" panose="02020603050405020304" pitchFamily="18" charset="0"/>
              </a:rPr>
              <a:t>Під </a:t>
            </a:r>
            <a:r>
              <a:rPr lang="uk-UA" dirty="0">
                <a:latin typeface="Times New Roman" panose="02020603050405020304" pitchFamily="18" charset="0"/>
                <a:cs typeface="Times New Roman" panose="02020603050405020304" pitchFamily="18" charset="0"/>
              </a:rPr>
              <a:t>час оборони Києва в 1941 році через Совки проходила третя лінія фронту. </a:t>
            </a:r>
            <a:r>
              <a:rPr lang="uk-UA" dirty="0" err="1">
                <a:latin typeface="Times New Roman" panose="02020603050405020304" pitchFamily="18" charset="0"/>
                <a:cs typeface="Times New Roman" panose="02020603050405020304" pitchFamily="18" charset="0"/>
              </a:rPr>
              <a:t>Совська</a:t>
            </a:r>
            <a:r>
              <a:rPr lang="uk-UA" dirty="0">
                <a:latin typeface="Times New Roman" panose="02020603050405020304" pitchFamily="18" charset="0"/>
                <a:cs typeface="Times New Roman" panose="02020603050405020304" pitchFamily="18" charset="0"/>
              </a:rPr>
              <a:t> балка використовувалася для закритого розміщення війська та </a:t>
            </a:r>
            <a:r>
              <a:rPr lang="uk-UA" dirty="0" smtClean="0">
                <a:latin typeface="Times New Roman" panose="02020603050405020304" pitchFamily="18" charset="0"/>
                <a:cs typeface="Times New Roman" panose="02020603050405020304" pitchFamily="18" charset="0"/>
              </a:rPr>
              <a:t>артилерії. 9 </a:t>
            </a:r>
            <a:r>
              <a:rPr lang="uk-UA" dirty="0">
                <a:latin typeface="Times New Roman" panose="02020603050405020304" pitchFamily="18" charset="0"/>
                <a:cs typeface="Times New Roman" panose="02020603050405020304" pitchFamily="18" charset="0"/>
              </a:rPr>
              <a:t>травня 1970 року відбулося урочисте відкриття пам’ятника загиблим мешканцям селища Совки. На виготовлення та встановлення пам’ятника жителі Совок зібрали 1000 </a:t>
            </a:r>
            <a:r>
              <a:rPr lang="uk-UA" dirty="0" smtClean="0">
                <a:latin typeface="Times New Roman" panose="02020603050405020304" pitchFamily="18" charset="0"/>
                <a:cs typeface="Times New Roman" panose="02020603050405020304" pitchFamily="18" charset="0"/>
              </a:rPr>
              <a:t>карбованців. </a:t>
            </a:r>
            <a:r>
              <a:rPr lang="uk-UA" dirty="0">
                <a:latin typeface="Times New Roman" panose="02020603050405020304" pitchFamily="18" charset="0"/>
                <a:cs typeface="Times New Roman" panose="02020603050405020304" pitchFamily="18" charset="0"/>
              </a:rPr>
              <a:t>Цей пам‘ятник зберігає </a:t>
            </a:r>
            <a:r>
              <a:rPr lang="uk-UA" dirty="0" err="1">
                <a:latin typeface="Times New Roman" panose="02020603050405020304" pitchFamily="18" charset="0"/>
                <a:cs typeface="Times New Roman" panose="02020603050405020304" pitchFamily="18" charset="0"/>
              </a:rPr>
              <a:t>памʼять</a:t>
            </a:r>
            <a:r>
              <a:rPr lang="uk-UA" dirty="0">
                <a:latin typeface="Times New Roman" panose="02020603050405020304" pitchFamily="18" charset="0"/>
                <a:cs typeface="Times New Roman" panose="02020603050405020304" pitchFamily="18" charset="0"/>
              </a:rPr>
              <a:t> про тих героїв, які захищали рідну землю від загарбників під час Другої світової </a:t>
            </a:r>
            <a:r>
              <a:rPr lang="uk-UA" dirty="0" smtClean="0">
                <a:latin typeface="Times New Roman" panose="02020603050405020304" pitchFamily="18" charset="0"/>
                <a:cs typeface="Times New Roman" panose="02020603050405020304" pitchFamily="18" charset="0"/>
              </a:rPr>
              <a:t>війни. </a:t>
            </a:r>
            <a:r>
              <a:rPr lang="uk-UA" dirty="0">
                <a:latin typeface="Times New Roman" panose="02020603050405020304" pitchFamily="18" charset="0"/>
                <a:cs typeface="Times New Roman" panose="02020603050405020304" pitchFamily="18" charset="0"/>
              </a:rPr>
              <a:t>Біля підніжжя пам'ятника на кургані встановлено 6 гранітних плит з іменами загиблих воїнів-мешканців селища Совки. На постаменті надпис: “Вічна слава воїнам, які загинули за свободу і незалежність нашої Вітчизни в 1941- 1945 роках”. . Всі найбільші свята, пам’ятні дати, які відзначає мікрорайон проходять біля пам’ятника.</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183188" y="5691233"/>
            <a:ext cx="6096000" cy="861774"/>
          </a:xfrm>
          <a:prstGeom prst="rect">
            <a:avLst/>
          </a:prstGeom>
        </p:spPr>
        <p:txBody>
          <a:bodyPr>
            <a:spAutoFit/>
          </a:bodyPr>
          <a:lstStyle/>
          <a:p>
            <a:endParaRPr lang="en-US" sz="1400" dirty="0">
              <a:latin typeface="Times New Roman" panose="02020603050405020304" pitchFamily="18" charset="0"/>
              <a:cs typeface="Times New Roman" panose="02020603050405020304" pitchFamily="18" charset="0"/>
            </a:endParaRPr>
          </a:p>
          <a:p>
            <a:r>
              <a:rPr lang="en-US" dirty="0"/>
              <a:t>http://maps.interesniy.kiev.ua/ua/streets/kamenyarov/pamyatnik-voinam-sela-sovki</a:t>
            </a:r>
          </a:p>
        </p:txBody>
      </p:sp>
    </p:spTree>
    <p:extLst>
      <p:ext uri="{BB962C8B-B14F-4D97-AF65-F5344CB8AC3E}">
        <p14:creationId xmlns:p14="http://schemas.microsoft.com/office/powerpoint/2010/main" val="7566470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1324</Words>
  <Application>Microsoft Office PowerPoint</Application>
  <PresentationFormat>Широкоэкранный</PresentationFormat>
  <Paragraphs>75</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Екскурсійний маршрут по мікрорайону «Совки»</vt:lpstr>
      <vt:lpstr>Презентация PowerPoint</vt:lpstr>
      <vt:lpstr>Презентация PowerPoint</vt:lpstr>
      <vt:lpstr>Совки</vt:lpstr>
      <vt:lpstr>Походження назви «Совки»</vt:lpstr>
      <vt:lpstr>Історія Совок</vt:lpstr>
      <vt:lpstr>Презентация PowerPoint</vt:lpstr>
      <vt:lpstr>Центр Совок</vt:lpstr>
      <vt:lpstr>Пам’ятник</vt:lpstr>
      <vt:lpstr>Церква</vt:lpstr>
      <vt:lpstr>Совські ставки. Верхній каскад</vt:lpstr>
      <vt:lpstr>Совські ставки. Нижній каскад</vt:lpstr>
      <vt:lpstr>Купель</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Екскурсійний маршрут по мікрорайону «Совки»</dc:title>
  <dc:creator>User</dc:creator>
  <cp:lastModifiedBy>User</cp:lastModifiedBy>
  <cp:revision>20</cp:revision>
  <dcterms:created xsi:type="dcterms:W3CDTF">2024-04-11T13:41:26Z</dcterms:created>
  <dcterms:modified xsi:type="dcterms:W3CDTF">2024-04-20T18:55:23Z</dcterms:modified>
</cp:coreProperties>
</file>