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8" r:id="rId4"/>
    <p:sldId id="270" r:id="rId5"/>
    <p:sldId id="256" r:id="rId6"/>
    <p:sldId id="262" r:id="rId7"/>
    <p:sldId id="261" r:id="rId8"/>
    <p:sldId id="265" r:id="rId9"/>
    <p:sldId id="260" r:id="rId10"/>
    <p:sldId id="263" r:id="rId11"/>
    <p:sldId id="264" r:id="rId12"/>
    <p:sldId id="266" r:id="rId13"/>
    <p:sldId id="267" r:id="rId14"/>
    <p:sldId id="269" r:id="rId15"/>
    <p:sldId id="258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1055B-2CE3-46D7-BD74-C37449C62899}" type="datetimeFigureOut">
              <a:rPr lang="uk-UA" smtClean="0"/>
              <a:t>13.04.2024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6ECF-AA2F-4EE4-9292-C15AB066E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173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91F8-13DF-4FC1-A6AD-650E06BF7D32}" type="datetime1">
              <a:rPr lang="uk-UA" smtClean="0"/>
              <a:t>13.04.2024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6CC9-000E-4432-A220-65BAB2928678}" type="datetime1">
              <a:rPr lang="uk-UA" smtClean="0"/>
              <a:t>13.04.2024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2797-B1A0-42E3-89A0-B3DEEB229229}" type="datetime1">
              <a:rPr lang="uk-UA" smtClean="0"/>
              <a:t>13.04.2024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376E-C811-4D46-BC64-D1008082B076}" type="datetime1">
              <a:rPr lang="uk-UA" smtClean="0"/>
              <a:t>13.04.2024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74F-868C-4DF7-B171-4AEB12509E84}" type="datetime1">
              <a:rPr lang="uk-UA" smtClean="0"/>
              <a:t>13.04.2024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6CC-DFDD-4B92-9100-1E140E5509CF}" type="datetime1">
              <a:rPr lang="uk-UA" smtClean="0"/>
              <a:t>13.04.2024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CD69-13DB-40E6-824A-A4F2611326C4}" type="datetime1">
              <a:rPr lang="uk-UA" smtClean="0"/>
              <a:t>13.04.2024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6C43D-7CB6-4A51-890A-D9A83124E9CC}" type="datetime1">
              <a:rPr lang="uk-UA" smtClean="0"/>
              <a:t>13.04.2024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4769-CB2D-454C-A8C7-B3E727060146}" type="datetime1">
              <a:rPr lang="uk-UA" smtClean="0"/>
              <a:t>13.04.2024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F14D-4358-4315-88E5-C3C8B85B3C9F}" type="datetime1">
              <a:rPr lang="uk-UA" smtClean="0"/>
              <a:t>13.04.2024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EF57-138A-46EB-A2D3-51A706D00BF4}" type="datetime1">
              <a:rPr lang="uk-UA" smtClean="0"/>
              <a:t>13.04.2024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1E380-1028-4168-B132-0774E4DD8B8C}" type="datetime1">
              <a:rPr lang="uk-UA" smtClean="0"/>
              <a:t>13.04.2024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microsoft.com/office/2007/relationships/hdphoto" Target="../media/hdphoto1.wdp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wand.com/uk/%D0%9B%D1%83%D0%BF%D0%B0_(%D0%BE%D0%BF%D1%82%D0%B8%D0%BA%D0%B0)" TargetMode="External"/><Relationship Id="rId2" Type="http://schemas.openxmlformats.org/officeDocument/2006/relationships/hyperlink" Target="https://m.youtube.com/watch?v=b_CqkmGYRX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iyklas.com.ua/p/fzika/9-klas/svitlovi-iavishcha-347335/linzi-334615/re-a319aaee-6b7c-4310-aca5-ab34705891a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 ЗІ ЗБИРАЛЬНОЮ ЛІНЗОЮ</a:t>
            </a:r>
            <a:endParaRPr lang="uk-UA" sz="5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272808" cy="2664296"/>
          </a:xfrm>
        </p:spPr>
        <p:txBody>
          <a:bodyPr>
            <a:noAutofit/>
          </a:bodyPr>
          <a:lstStyle/>
          <a:p>
            <a:pPr algn="l"/>
            <a:r>
              <a:rPr lang="uk-UA" sz="1800" b="1" dirty="0" err="1" smtClean="0">
                <a:solidFill>
                  <a:srgbClr val="002060"/>
                </a:solidFill>
              </a:rPr>
              <a:t>Барнюк</a:t>
            </a:r>
            <a:r>
              <a:rPr lang="uk-UA" sz="1800" b="1" dirty="0" smtClean="0">
                <a:solidFill>
                  <a:srgbClr val="002060"/>
                </a:solidFill>
              </a:rPr>
              <a:t> Анна Олександрівна</a:t>
            </a:r>
            <a:r>
              <a:rPr lang="uk-UA" sz="1800" dirty="0" smtClean="0">
                <a:solidFill>
                  <a:srgbClr val="002060"/>
                </a:solidFill>
              </a:rPr>
              <a:t>, учениця 8 класу Устинівського ліцею Устинівської селищної ради, секція </a:t>
            </a:r>
            <a:r>
              <a:rPr lang="uk-UA" sz="1800" dirty="0">
                <a:solidFill>
                  <a:srgbClr val="002060"/>
                </a:solidFill>
              </a:rPr>
              <a:t>«Екологічно безпечні технології та ресурсозбереження» Кіровоградської Малої академії наук учнівської молоді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uk-UA" sz="1800" u="sng" dirty="0">
                <a:solidFill>
                  <a:srgbClr val="002060"/>
                </a:solidFill>
              </a:rPr>
              <a:t>К</a:t>
            </a:r>
            <a:r>
              <a:rPr lang="uk-UA" sz="1800" u="sng" dirty="0" smtClean="0">
                <a:solidFill>
                  <a:srgbClr val="002060"/>
                </a:solidFill>
              </a:rPr>
              <a:t>ерівник: </a:t>
            </a:r>
            <a:r>
              <a:rPr lang="uk-UA" sz="1800" dirty="0" smtClean="0">
                <a:solidFill>
                  <a:srgbClr val="002060"/>
                </a:solidFill>
              </a:rPr>
              <a:t>Олійник Ольга Миколаївна, </a:t>
            </a:r>
            <a:r>
              <a:rPr lang="uk-UA" sz="1800" dirty="0">
                <a:solidFill>
                  <a:srgbClr val="002060"/>
                </a:solidFill>
              </a:rPr>
              <a:t>вчитель математики, інформатики Устинівського ліцею Устинівської селищної </a:t>
            </a:r>
            <a:r>
              <a:rPr lang="uk-UA" sz="1800" dirty="0" smtClean="0">
                <a:solidFill>
                  <a:srgbClr val="002060"/>
                </a:solidFill>
              </a:rPr>
              <a:t>ради</a:t>
            </a:r>
            <a:r>
              <a:rPr lang="uk-UA" sz="1800" dirty="0">
                <a:solidFill>
                  <a:srgbClr val="002060"/>
                </a:solidFill>
              </a:rPr>
              <a:t>, керівник </a:t>
            </a:r>
            <a:r>
              <a:rPr lang="uk-UA" sz="1800" dirty="0" smtClean="0">
                <a:solidFill>
                  <a:srgbClr val="002060"/>
                </a:solidFill>
              </a:rPr>
              <a:t>секції </a:t>
            </a:r>
            <a:r>
              <a:rPr lang="uk-UA" sz="1800" dirty="0">
                <a:solidFill>
                  <a:srgbClr val="002060"/>
                </a:solidFill>
              </a:rPr>
              <a:t>«Екологічно безпечні технології та ресурсозбереження» Кіровоградської Малої академії наук учнівської молоді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uk-UA" sz="1800" dirty="0" smtClean="0">
                <a:solidFill>
                  <a:srgbClr val="002060"/>
                </a:solidFill>
              </a:rPr>
              <a:t>Кіровоградська область</a:t>
            </a:r>
            <a:endParaRPr lang="uk-UA" sz="1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8244" y="260648"/>
            <a:ext cx="6224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Всеукраїнський </a:t>
            </a:r>
            <a:r>
              <a:rPr lang="uk-UA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інтерактивний конкурс </a:t>
            </a:r>
          </a:p>
          <a:p>
            <a:pPr algn="ctr"/>
            <a:r>
              <a:rPr lang="uk-UA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uk-UA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МАН-Юніор</a:t>
            </a:r>
            <a:r>
              <a:rPr lang="uk-UA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uk-UA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Дослідник–</a:t>
            </a:r>
            <a:r>
              <a:rPr lang="uk-UA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2024»</a:t>
            </a:r>
            <a:endParaRPr lang="uk-UA" sz="2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endParaRPr lang="uk-U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85388"/>
            <a:ext cx="2592288" cy="1401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7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вмісту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28" y="2106496"/>
            <a:ext cx="1951892" cy="4177825"/>
          </a:xfrm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10</a:t>
            </a:fld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83768" y="2097832"/>
            <a:ext cx="2448272" cy="421011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4489" y="2097833"/>
            <a:ext cx="1888384" cy="41951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20272" y="1412776"/>
            <a:ext cx="1925102" cy="2093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54778" y="4202887"/>
            <a:ext cx="1963955" cy="1514523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1835696" y="472840"/>
            <a:ext cx="50353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Зоряне небо</a:t>
            </a:r>
            <a:endParaRPr lang="uk-U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457" y="1660158"/>
            <a:ext cx="5526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Обладнання: збиральна лінза, гірлянда, аркуш паперу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10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2"/>
                </a:solidFill>
              </a:rPr>
              <a:t>Збиральна лінза дає обернене збільшене, зменшене, рівне за розмірами  зображення </a:t>
            </a:r>
            <a:endParaRPr lang="uk-UA" sz="3200" b="1" dirty="0">
              <a:solidFill>
                <a:schemeClr val="tx2"/>
              </a:solidFill>
            </a:endParaRPr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1674846"/>
            <a:ext cx="1606609" cy="4525963"/>
          </a:xfrm>
        </p:spPr>
      </p:pic>
      <p:pic>
        <p:nvPicPr>
          <p:cNvPr id="7" name="Місце для вмісту 6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0312" y="2348880"/>
            <a:ext cx="1239140" cy="3699157"/>
          </a:xfrm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11</a:t>
            </a:fld>
            <a:endParaRPr lang="uk-UA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39752" y="1564923"/>
            <a:ext cx="2709017" cy="463588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08104" y="1833492"/>
            <a:ext cx="1361160" cy="43523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6221106"/>
            <a:ext cx="3044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Фокусна відстань лінзи 12 см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68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Лупа та її використання</a:t>
            </a:r>
            <a:endParaRPr lang="uk-UA" dirty="0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12</a:t>
            </a:fld>
            <a:endParaRPr lang="uk-UA"/>
          </a:p>
        </p:txBody>
      </p:sp>
      <p:sp>
        <p:nvSpPr>
          <p:cNvPr id="10" name="Місце для вмісту 9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752528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vi-VN" sz="2400" b="1" i="1" dirty="0"/>
              <a:t>Лу́па</a:t>
            </a:r>
            <a:r>
              <a:rPr lang="vi-VN" sz="2400" i="1" dirty="0"/>
              <a:t> або </a:t>
            </a:r>
            <a:r>
              <a:rPr lang="vi-VN" sz="2400" b="1" i="1" dirty="0"/>
              <a:t>збі́льшувальне скло</a:t>
            </a:r>
            <a:r>
              <a:rPr lang="vi-VN" sz="2400" i="1" dirty="0"/>
              <a:t> </a:t>
            </a:r>
            <a:r>
              <a:rPr lang="uk-UA" sz="2400" i="1" dirty="0" smtClean="0"/>
              <a:t>- оптичний прилад (збиральна лінза або система лінз)</a:t>
            </a:r>
            <a:r>
              <a:rPr lang="vi-VN" sz="2400" i="1" dirty="0" smtClean="0"/>
              <a:t> </a:t>
            </a:r>
            <a:r>
              <a:rPr lang="vi-VN" sz="2400" i="1" dirty="0"/>
              <a:t>для розглядання дрібних деталей</a:t>
            </a:r>
            <a:r>
              <a:rPr lang="vi-VN" sz="2400" i="1" dirty="0" smtClean="0"/>
              <a:t>.</a:t>
            </a:r>
            <a:r>
              <a:rPr lang="uk-UA" sz="2400" i="1" dirty="0" smtClean="0"/>
              <a:t> </a:t>
            </a:r>
          </a:p>
          <a:p>
            <a:pPr marL="0" indent="0" fontAlgn="base">
              <a:buNone/>
            </a:pPr>
            <a:r>
              <a:rPr lang="uk-UA" sz="2400" i="1" dirty="0" smtClean="0">
                <a:cs typeface="Arial" pitchFamily="34" charset="0"/>
              </a:rPr>
              <a:t>Є лупи </a:t>
            </a:r>
            <a:r>
              <a:rPr lang="ru-RU" sz="2400" i="1" dirty="0">
                <a:cs typeface="Arial" pitchFamily="34" charset="0"/>
              </a:rPr>
              <a:t>малого </a:t>
            </a:r>
            <a:r>
              <a:rPr lang="ru-RU" sz="2400" i="1" dirty="0" err="1" smtClean="0">
                <a:cs typeface="Arial" pitchFamily="34" charset="0"/>
              </a:rPr>
              <a:t>збільшення</a:t>
            </a:r>
            <a:r>
              <a:rPr lang="ru-RU" sz="2400" i="1" dirty="0" smtClean="0">
                <a:cs typeface="Arial" pitchFamily="34" charset="0"/>
              </a:rPr>
              <a:t>, </a:t>
            </a:r>
            <a:r>
              <a:rPr lang="ru-RU" sz="2400" i="1" dirty="0" err="1" smtClean="0">
                <a:cs typeface="Arial" pitchFamily="34" charset="0"/>
              </a:rPr>
              <a:t>середнього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збільшення</a:t>
            </a:r>
            <a:r>
              <a:rPr lang="ru-RU" sz="2400" i="1" dirty="0" smtClean="0">
                <a:cs typeface="Arial" pitchFamily="34" charset="0"/>
              </a:rPr>
              <a:t>, великого </a:t>
            </a:r>
            <a:r>
              <a:rPr lang="ru-RU" sz="2400" i="1" dirty="0" err="1" smtClean="0">
                <a:cs typeface="Arial" pitchFamily="34" charset="0"/>
              </a:rPr>
              <a:t>збільшення</a:t>
            </a:r>
            <a:r>
              <a:rPr lang="ru-RU" sz="2400" i="1" dirty="0" smtClean="0">
                <a:cs typeface="Arial" pitchFamily="34" charset="0"/>
              </a:rPr>
              <a:t>.</a:t>
            </a:r>
            <a:endParaRPr lang="ru-RU" sz="2400" i="1" dirty="0">
              <a:cs typeface="Arial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34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9494" y="274638"/>
            <a:ext cx="5837306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 </a:t>
            </a:r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використанням лупи</a:t>
            </a:r>
            <a:endParaRPr lang="uk-UA" dirty="0"/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7"/>
          <a:stretch/>
        </p:blipFill>
        <p:spPr>
          <a:xfrm>
            <a:off x="5940152" y="1844824"/>
            <a:ext cx="2820112" cy="4338389"/>
          </a:xfrm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13</a:t>
            </a:fld>
            <a:endParaRPr lang="uk-UA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74775" y="2584015"/>
            <a:ext cx="3633561" cy="464802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/>
          <a:stretch/>
        </p:blipFill>
        <p:spPr>
          <a:xfrm>
            <a:off x="395536" y="404664"/>
            <a:ext cx="2525967" cy="246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ВИСНОВКИ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Лінза – прозоре </a:t>
            </a:r>
            <a:r>
              <a:rPr lang="uk-UA" dirty="0"/>
              <a:t>тіло, обмежене з двох боків сферичними поверхнями. 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Види лінз: збиральні, розсіювальні. </a:t>
            </a:r>
          </a:p>
          <a:p>
            <a:pPr marL="514350" indent="-514350">
              <a:buAutoNum type="arabicPeriod"/>
            </a:pPr>
            <a:r>
              <a:rPr lang="uk-UA" dirty="0" smtClean="0"/>
              <a:t>Збиральна лінза – це лінза, яка перетворює паралельний пучок променів в збіжний.</a:t>
            </a:r>
          </a:p>
          <a:p>
            <a:pPr marL="514350" indent="-514350">
              <a:buAutoNum type="arabicPeriod"/>
            </a:pPr>
            <a:r>
              <a:rPr lang="uk-UA" dirty="0" smtClean="0"/>
              <a:t>Коли промінь світла проходить крізь лінзу, він викривляється в бік її центра. Точка, в якій промені сходяться, називається фокусом.</a:t>
            </a:r>
          </a:p>
          <a:p>
            <a:pPr marL="514350" indent="-514350">
              <a:buAutoNum type="arabicPeriod"/>
            </a:pPr>
            <a:r>
              <a:rPr lang="uk-UA" dirty="0" smtClean="0"/>
              <a:t>За межами, більшими за фокусну відстань, зображення перевертається, бо промені змінили напрямок руху.</a:t>
            </a:r>
          </a:p>
          <a:p>
            <a:pPr marL="514350" indent="-514350">
              <a:buAutoNum type="arabicPeriod"/>
            </a:pPr>
            <a:r>
              <a:rPr lang="uk-UA" dirty="0" smtClean="0"/>
              <a:t>Пробірка (склянка) з водою являє собою збиральну лінзу.  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Досліди це негайно!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m.youtube.com/watch?v=b_CqkmGYRXY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Лупа (оптика) </a:t>
            </a:r>
            <a:r>
              <a:rPr lang="en-US" dirty="0">
                <a:hlinkClick r:id="rId3"/>
              </a:rPr>
              <a:t>https://www.wikiwand.com/uk/%D0%9B%D1%83%D0%BF%D0%B0_(%D0%BE%D0%BF%D1%82%D0%B8%D0%BA%D0%B0</a:t>
            </a:r>
            <a:r>
              <a:rPr lang="en-US" dirty="0" smtClean="0">
                <a:hlinkClick r:id="rId3"/>
              </a:rPr>
              <a:t>)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Лінзи. Оптична сила лінзи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www.miyklas.com.ua/p/fzika/9-klas/svitlovi-iavishcha-347335/linzi-334615/re-a319aaee-6b7c-4310-aca5-ab34705891a3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31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>Мета дослідження: </a:t>
            </a:r>
            <a:r>
              <a:rPr lang="ru-RU" dirty="0"/>
              <a:t>провести </a:t>
            </a:r>
            <a:r>
              <a:rPr lang="uk-UA" dirty="0"/>
              <a:t>нескладні досліди</a:t>
            </a:r>
            <a:r>
              <a:rPr lang="ru-RU" dirty="0"/>
              <a:t> з </a:t>
            </a:r>
            <a:r>
              <a:rPr lang="uk-UA" dirty="0"/>
              <a:t>лінзами</a:t>
            </a:r>
            <a:r>
              <a:rPr lang="ru-RU" dirty="0"/>
              <a:t>.</a:t>
            </a:r>
            <a:endParaRPr lang="uk-UA" dirty="0"/>
          </a:p>
          <a:p>
            <a:r>
              <a:rPr lang="uk-UA" b="1" dirty="0"/>
              <a:t>Об’єкт дослідження:</a:t>
            </a:r>
            <a:r>
              <a:rPr lang="uk-UA" dirty="0"/>
              <a:t> </a:t>
            </a:r>
            <a:r>
              <a:rPr lang="uk-UA" dirty="0" smtClean="0"/>
              <a:t>зображення, що дає збиральна лінза. </a:t>
            </a:r>
            <a:endParaRPr lang="uk-UA" dirty="0"/>
          </a:p>
          <a:p>
            <a:r>
              <a:rPr lang="uk-UA" b="1" dirty="0"/>
              <a:t>Предмет дослідження: </a:t>
            </a:r>
            <a:r>
              <a:rPr lang="uk-UA" dirty="0"/>
              <a:t>збиральна лінза.</a:t>
            </a:r>
          </a:p>
          <a:p>
            <a:pPr marL="0" indent="0" algn="ctr">
              <a:buNone/>
            </a:pPr>
            <a:r>
              <a:rPr lang="uk-UA" b="1" dirty="0">
                <a:solidFill>
                  <a:srgbClr val="0070C0"/>
                </a:solidFill>
              </a:rPr>
              <a:t>Завдання дослідження: </a:t>
            </a:r>
            <a:endParaRPr lang="uk-UA" dirty="0">
              <a:solidFill>
                <a:srgbClr val="0070C0"/>
              </a:solidFill>
            </a:endParaRPr>
          </a:p>
          <a:p>
            <a:pPr lvl="0"/>
            <a:r>
              <a:rPr lang="uk-UA" dirty="0"/>
              <a:t>Пошук обладнання для виконання цікавих дослідів з оптики.</a:t>
            </a:r>
          </a:p>
          <a:p>
            <a:pPr lvl="0"/>
            <a:r>
              <a:rPr lang="uk-UA" dirty="0"/>
              <a:t>Розглянути властивості збиральної лінзи.</a:t>
            </a:r>
          </a:p>
          <a:p>
            <a:pPr lvl="0"/>
            <a:r>
              <a:rPr lang="uk-UA" dirty="0"/>
              <a:t>Як отримати за допомогою лінз збільшене</a:t>
            </a:r>
            <a:r>
              <a:rPr lang="uk-UA" i="1" dirty="0"/>
              <a:t> </a:t>
            </a:r>
            <a:r>
              <a:rPr lang="uk-UA" dirty="0"/>
              <a:t>або</a:t>
            </a:r>
            <a:r>
              <a:rPr lang="uk-UA" i="1" dirty="0"/>
              <a:t> </a:t>
            </a:r>
            <a:r>
              <a:rPr lang="uk-UA" dirty="0"/>
              <a:t>зменшене зображення предмета?</a:t>
            </a:r>
          </a:p>
          <a:p>
            <a:pPr lvl="0"/>
            <a:r>
              <a:rPr lang="uk-UA" dirty="0"/>
              <a:t>Ознайомитися з утворенням зображень в збиральній лінзі.</a:t>
            </a:r>
          </a:p>
          <a:p>
            <a:pPr lvl="0"/>
            <a:r>
              <a:rPr lang="uk-UA" dirty="0"/>
              <a:t>Характеристика зображень.</a:t>
            </a:r>
          </a:p>
          <a:p>
            <a:pPr marL="0" lv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85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№1 Заломлення світлових променів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227488"/>
            <a:ext cx="5770984" cy="12527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3800" dirty="0" smtClean="0"/>
              <a:t>Обладнання: гребінець</a:t>
            </a:r>
            <a:r>
              <a:rPr lang="uk-UA" sz="3800" dirty="0"/>
              <a:t>, ліхтарик, </a:t>
            </a:r>
            <a:r>
              <a:rPr lang="uk-UA" sz="3800" dirty="0" smtClean="0"/>
              <a:t>склянка </a:t>
            </a:r>
            <a:r>
              <a:rPr lang="uk-UA" sz="3800" dirty="0"/>
              <a:t>з водою і </a:t>
            </a:r>
            <a:r>
              <a:rPr lang="uk-UA" sz="3800" dirty="0" smtClean="0"/>
              <a:t>краплина молока.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3</a:t>
            </a:fld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567531" y="820927"/>
            <a:ext cx="2124506" cy="287615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4958" y="2376873"/>
            <a:ext cx="2957236" cy="24646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4958" y="4822600"/>
            <a:ext cx="4371950" cy="20048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5578159"/>
            <a:ext cx="31829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772" y="2395799"/>
            <a:ext cx="2838933" cy="24268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5072844"/>
            <a:ext cx="3554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Хід світлових променів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412776"/>
            <a:ext cx="5338936" cy="604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Додамо  в склянку молока</a:t>
            </a:r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4</a:t>
            </a:fld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9845" y="2100459"/>
            <a:ext cx="3210094" cy="413344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4168" y="2204864"/>
            <a:ext cx="2944538" cy="328026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2636912"/>
            <a:ext cx="2513848" cy="278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 Фокуси із збиральними лінзами</a:t>
            </a:r>
            <a:endParaRPr lang="uk-UA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Для виконання дослідів ми використаємо лупу, збиральну лінзу, пробірку з водою, свічку, підручник, гірлянди.</a:t>
            </a:r>
            <a:endParaRPr lang="uk-UA" dirty="0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1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 зі скляною пробіркою, наповненою водою</a:t>
            </a:r>
            <a:endParaRPr lang="uk-UA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188640"/>
            <a:ext cx="2698080" cy="3597440"/>
          </a:xfrm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6</a:t>
            </a:fld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489008" y="1685794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Подивимося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скляну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пробірку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заповнену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водою, на рисунки та слова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букви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еякі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літери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словах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виявилися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перевернутими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літери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С,Н,Е,З,О -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?​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18732" y="3861048"/>
            <a:ext cx="2996281" cy="2928935"/>
          </a:xfrm>
          <a:prstGeom prst="rect">
            <a:avLst/>
          </a:prstGeom>
        </p:spPr>
      </p:pic>
      <p:pic>
        <p:nvPicPr>
          <p:cNvPr id="10" name="Місце для вмісту 9"/>
          <p:cNvPicPr>
            <a:picLocks noGrp="1" noChangeAspect="1"/>
          </p:cNvPicPr>
          <p:nvPr>
            <p:ph sz="half"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28" y="3462503"/>
            <a:ext cx="3394472" cy="2964219"/>
          </a:xfrm>
        </p:spPr>
      </p:pic>
    </p:spTree>
    <p:extLst>
      <p:ext uri="{BB962C8B-B14F-4D97-AF65-F5344CB8AC3E}">
        <p14:creationId xmlns:p14="http://schemas.microsoft.com/office/powerpoint/2010/main" val="41028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9122" y="274638"/>
            <a:ext cx="4967677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Піший похід</a:t>
            </a:r>
            <a:endParaRPr lang="uk-UA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64948" y="3775612"/>
            <a:ext cx="2890414" cy="3061286"/>
          </a:xfrm>
        </p:spPr>
      </p:pic>
      <p:pic>
        <p:nvPicPr>
          <p:cNvPr id="7" name="Місце для вмісту 6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557188">
            <a:off x="3491710" y="3881989"/>
            <a:ext cx="2750162" cy="3059363"/>
          </a:xfrm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7</a:t>
            </a:fld>
            <a:endParaRPr lang="uk-UA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55013" y="264891"/>
            <a:ext cx="2862318" cy="34659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55231" y="3780826"/>
            <a:ext cx="3763383" cy="23854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1960" y="1484784"/>
            <a:ext cx="46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Пробірка з водою являє собою лінзу. Утворюється обернене зображення.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16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вмісту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228370">
            <a:off x="-524128" y="2504563"/>
            <a:ext cx="3394472" cy="2179532"/>
          </a:xfrm>
        </p:spPr>
      </p:pic>
      <p:pic>
        <p:nvPicPr>
          <p:cNvPr id="7" name="Місце для вмісту 6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288806" y="1767645"/>
            <a:ext cx="2559389" cy="2314598"/>
          </a:xfrm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8</a:t>
            </a:fld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68636">
            <a:off x="6254548" y="3146281"/>
            <a:ext cx="2287176" cy="304956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4003932">
            <a:off x="3674538" y="3944145"/>
            <a:ext cx="3121388" cy="2139653"/>
          </a:xfrm>
          <a:prstGeom prst="rect">
            <a:avLst/>
          </a:prstGeom>
        </p:spPr>
      </p:pic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457200" y="369084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itchFamily="18" charset="0"/>
              </a:rPr>
              <a:t>Світлові промені заломлюються і утворюється зображення симетричне </a:t>
            </a:r>
            <a:r>
              <a:rPr lang="uk-UA" sz="2800" b="1" dirty="0" smtClean="0">
                <a:latin typeface="Times New Roman" pitchFamily="18" charset="0"/>
              </a:rPr>
              <a:t>даному</a:t>
            </a:r>
            <a:endParaRPr lang="ru-RU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8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 </a:t>
            </a:r>
            <a:r>
              <a:rPr lang="uk-U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 збиральною лінзою</a:t>
            </a:r>
            <a:endParaRPr lang="uk-UA" dirty="0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584" y="3998314"/>
            <a:ext cx="4104456" cy="2800303"/>
          </a:xfrm>
        </p:spPr>
      </p:pic>
      <p:pic>
        <p:nvPicPr>
          <p:cNvPr id="7" name="Місце для вмісту 6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9</a:t>
            </a:fld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361363" y="1340768"/>
            <a:ext cx="423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Обернене зображення предметів та букв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2927" y="1794617"/>
            <a:ext cx="2922662" cy="217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2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423</Words>
  <Application>Microsoft Office PowerPoint</Application>
  <PresentationFormat>Екран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Тема Office</vt:lpstr>
      <vt:lpstr>ДОСЛІДИ ЗІ ЗБИРАЛЬНОЮ ЛІНЗОЮ</vt:lpstr>
      <vt:lpstr>Презентація PowerPoint</vt:lpstr>
      <vt:lpstr>№1 Заломлення світлових променів</vt:lpstr>
      <vt:lpstr>Хід світлових променів</vt:lpstr>
      <vt:lpstr>№2 Фокуси із збиральними лінзами</vt:lpstr>
      <vt:lpstr>Досліди зі скляною пробіркою, наповненою водою</vt:lpstr>
      <vt:lpstr>Піший похід</vt:lpstr>
      <vt:lpstr>Світлові промені заломлюються і утворюється зображення симетричне даному</vt:lpstr>
      <vt:lpstr>Досліди зі збиральною лінзою</vt:lpstr>
      <vt:lpstr>Презентація PowerPoint</vt:lpstr>
      <vt:lpstr>Збиральна лінза дає обернене збільшене, зменшене, рівне за розмірами  зображення </vt:lpstr>
      <vt:lpstr>Лупа та її використання</vt:lpstr>
      <vt:lpstr>Досліди з використанням лупи</vt:lpstr>
      <vt:lpstr>ВИСНОВКИ</vt:lpstr>
      <vt:lpstr>Використана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Дзеркальна симетрія</dc:title>
  <dc:creator>Sara Yasmeen (Wipro Technologies)</dc:creator>
  <cp:lastModifiedBy>Olga</cp:lastModifiedBy>
  <cp:revision>46</cp:revision>
  <dcterms:created xsi:type="dcterms:W3CDTF">2010-02-23T11:30:32Z</dcterms:created>
  <dcterms:modified xsi:type="dcterms:W3CDTF">2024-04-13T08:11:48Z</dcterms:modified>
</cp:coreProperties>
</file>