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64" r:id="rId3"/>
    <p:sldId id="257" r:id="rId4"/>
    <p:sldId id="272" r:id="rId5"/>
    <p:sldId id="275" r:id="rId6"/>
    <p:sldId id="276" r:id="rId7"/>
    <p:sldId id="261" r:id="rId8"/>
    <p:sldId id="263" r:id="rId9"/>
    <p:sldId id="262" r:id="rId10"/>
    <p:sldId id="271" r:id="rId11"/>
    <p:sldId id="277" r:id="rId12"/>
    <p:sldId id="259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F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EA33E4-1181-4811-A472-2A08811CBD66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6682D7-7C26-445C-A1AA-DD824AB0DB7D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33E4-1181-4811-A472-2A08811CBD66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82D7-7C26-445C-A1AA-DD824AB0DB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33E4-1181-4811-A472-2A08811CBD66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82D7-7C26-445C-A1AA-DD824AB0DB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EA33E4-1181-4811-A472-2A08811CBD66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6682D7-7C26-445C-A1AA-DD824AB0DB7D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EA33E4-1181-4811-A472-2A08811CBD66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6682D7-7C26-445C-A1AA-DD824AB0DB7D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33E4-1181-4811-A472-2A08811CBD66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82D7-7C26-445C-A1AA-DD824AB0DB7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33E4-1181-4811-A472-2A08811CBD66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82D7-7C26-445C-A1AA-DD824AB0DB7D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EA33E4-1181-4811-A472-2A08811CBD66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6682D7-7C26-445C-A1AA-DD824AB0DB7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33E4-1181-4811-A472-2A08811CBD66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82D7-7C26-445C-A1AA-DD824AB0DB7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EA33E4-1181-4811-A472-2A08811CBD66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6682D7-7C26-445C-A1AA-DD824AB0DB7D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EA33E4-1181-4811-A472-2A08811CBD66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6682D7-7C26-445C-A1AA-DD824AB0DB7D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EA33E4-1181-4811-A472-2A08811CBD66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6682D7-7C26-445C-A1AA-DD824AB0DB7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32656"/>
            <a:ext cx="6984776" cy="6042266"/>
          </a:xfrm>
        </p:spPr>
        <p:txBody>
          <a:bodyPr>
            <a:normAutofit/>
          </a:bodyPr>
          <a:lstStyle/>
          <a:p>
            <a:pPr algn="r"/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«Забудеш рідний край – твоє всохне коріння»</a:t>
            </a:r>
            <a:endParaRPr lang="uk-UA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 Тичина</a:t>
            </a:r>
            <a:endParaRPr lang="uk-UA" sz="24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Екскурсійний маршрут селом Країв</a:t>
            </a: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Науково-дослідницька робота</a:t>
            </a:r>
          </a:p>
          <a:p>
            <a:pPr algn="just"/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uk-UA" sz="1400" b="0" dirty="0" err="1" smtClean="0">
                <a:latin typeface="Times New Roman" pitchFamily="18" charset="0"/>
                <a:cs typeface="Times New Roman" pitchFamily="18" charset="0"/>
              </a:rPr>
              <a:t>Барабанюк</a:t>
            </a:r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Іванни Олександрівни</a:t>
            </a:r>
          </a:p>
          <a:p>
            <a:pPr algn="just"/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uk-UA" sz="1400" b="0" dirty="0" err="1" smtClean="0">
                <a:latin typeface="Times New Roman" pitchFamily="18" charset="0"/>
                <a:cs typeface="Times New Roman" pitchFamily="18" charset="0"/>
              </a:rPr>
              <a:t>Оженинського</a:t>
            </a:r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0" dirty="0" err="1" smtClean="0">
                <a:latin typeface="Times New Roman" pitchFamily="18" charset="0"/>
                <a:cs typeface="Times New Roman" pitchFamily="18" charset="0"/>
              </a:rPr>
              <a:t>ліцея</a:t>
            </a:r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№2</a:t>
            </a:r>
          </a:p>
          <a:p>
            <a:pPr algn="just"/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                   учениці </a:t>
            </a:r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7 класу</a:t>
            </a:r>
          </a:p>
          <a:p>
            <a:pPr algn="just"/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                   Національний </a:t>
            </a:r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центр</a:t>
            </a:r>
          </a:p>
          <a:p>
            <a:pPr algn="just"/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«Мала академія наук України»</a:t>
            </a:r>
          </a:p>
          <a:p>
            <a:pPr algn="just"/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за номінацією «Історик-Юніор»</a:t>
            </a:r>
          </a:p>
          <a:p>
            <a:pPr algn="just"/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                   Рівненська </a:t>
            </a:r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область </a:t>
            </a:r>
          </a:p>
          <a:p>
            <a:pPr algn="just"/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                   Рівненський </a:t>
            </a:r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район</a:t>
            </a:r>
          </a:p>
          <a:p>
            <a:pPr algn="just"/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uk-UA" sz="1400" b="0" dirty="0" err="1" smtClean="0">
                <a:latin typeface="Times New Roman" pitchFamily="18" charset="0"/>
                <a:cs typeface="Times New Roman" pitchFamily="18" charset="0"/>
              </a:rPr>
              <a:t>Оженин</a:t>
            </a:r>
            <a:endParaRPr lang="uk-UA" sz="14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Керівник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uk-UA" sz="1400" b="0" dirty="0" smtClean="0">
                <a:latin typeface="Times New Roman" pitchFamily="18" charset="0"/>
                <a:cs typeface="Times New Roman" pitchFamily="18" charset="0"/>
              </a:rPr>
              <a:t>Ковальчук Катерина Анатоліївна</a:t>
            </a:r>
            <a:endParaRPr lang="uk-UA" sz="14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0"/>
            <a:ext cx="7128792" cy="6741368"/>
          </a:xfrm>
        </p:spPr>
        <p:txBody>
          <a:bodyPr>
            <a:normAutofit/>
          </a:bodyPr>
          <a:lstStyle/>
          <a:p>
            <a:pPr algn="just"/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1895 році царський уряд запросив чехів на землі Російської імперії для налагодження системи господарювання селах. В цьому ж 1895 р. чехи приїхали до 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uk-UA" sz="2000" b="0" dirty="0" err="1" smtClean="0">
                <a:latin typeface="Times New Roman" pitchFamily="18" charset="0"/>
                <a:cs typeface="Times New Roman" pitchFamily="18" charset="0"/>
              </a:rPr>
              <a:t>Краєва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, взяли позику в державному банку і купили землю у місцевого поміщика Журавльова. До 1914 року чеська колонія вже повністю була сформована і борг перед банком вже був практично погашений. Чехи самі працювали на землі, а коли було багато роботи, то наймали людей.  Найбагатшими людьми у селі були чехи Сироватки. Між чехами були хороші ковалі та столярі. </a:t>
            </a:r>
          </a:p>
          <a:p>
            <a:endParaRPr lang="uk-UA" dirty="0"/>
          </a:p>
        </p:txBody>
      </p:sp>
      <p:pic>
        <p:nvPicPr>
          <p:cNvPr id="4" name="Рисунок 3" descr="https://foto.mistaua.com/2017/3996_1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4392488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5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0"/>
            <a:ext cx="7128792" cy="6741368"/>
          </a:xfrm>
        </p:spPr>
        <p:txBody>
          <a:bodyPr>
            <a:normAutofit/>
          </a:bodyPr>
          <a:lstStyle/>
          <a:p>
            <a:pPr algn="just"/>
            <a:endParaRPr lang="uk-UA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	Спочатку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, приїхавши до 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uk-UA" sz="2000" b="0" dirty="0" err="1" smtClean="0">
                <a:latin typeface="Times New Roman" pitchFamily="18" charset="0"/>
                <a:cs typeface="Times New Roman" pitchFamily="18" charset="0"/>
              </a:rPr>
              <a:t>Краєв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чехи жили в дерев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0" dirty="0" err="1">
                <a:latin typeface="Times New Roman" pitchFamily="18" charset="0"/>
                <a:cs typeface="Times New Roman" pitchFamily="18" charset="0"/>
              </a:rPr>
              <a:t>яних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 тимчасових хатах. Але вже на початку століття вони розпочали виготовляти цеглу і тому масово почали будувати муровані споруди. Дата виготовлення багатьох цеглин – 1904 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рік, з яких почали відновлювати школу.</a:t>
            </a:r>
            <a:endParaRPr lang="uk-UA" sz="2000" b="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9218" name="Picture 2" descr="C:\Users\User\Desktop\Країв\изображение_viber_2024-03-31_16-26-21-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4248472" cy="36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16632"/>
            <a:ext cx="6678488" cy="625829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uk-UA" sz="2400" b="0" dirty="0" smtClean="0">
                <a:latin typeface="Times New Roman" pitchFamily="18" charset="0"/>
                <a:cs typeface="Times New Roman" pitchFamily="18" charset="0"/>
              </a:rPr>
              <a:t>У 90-х роках було відновлено </a:t>
            </a:r>
            <a:r>
              <a:rPr lang="uk-UA" sz="2400" b="0" dirty="0" err="1" smtClean="0">
                <a:latin typeface="Times New Roman" pitchFamily="18" charset="0"/>
                <a:cs typeface="Times New Roman" pitchFamily="18" charset="0"/>
              </a:rPr>
              <a:t>Краївську</a:t>
            </a:r>
            <a:r>
              <a:rPr lang="uk-UA" sz="2400" b="0" dirty="0" smtClean="0">
                <a:latin typeface="Times New Roman" pitchFamily="18" charset="0"/>
                <a:cs typeface="Times New Roman" pitchFamily="18" charset="0"/>
              </a:rPr>
              <a:t> загальноосвітню школу, яку нажаль </a:t>
            </a:r>
          </a:p>
          <a:p>
            <a:pPr algn="ctr">
              <a:spcBef>
                <a:spcPts val="0"/>
              </a:spcBef>
            </a:pPr>
            <a:r>
              <a:rPr lang="uk-UA" sz="2400" b="0" dirty="0" smtClean="0">
                <a:latin typeface="Times New Roman" pitchFamily="18" charset="0"/>
                <a:cs typeface="Times New Roman" pitchFamily="18" charset="0"/>
              </a:rPr>
              <a:t>у 2022 році реорганізували та приєднали до </a:t>
            </a:r>
            <a:r>
              <a:rPr lang="uk-UA" sz="2400" b="0" dirty="0" err="1" smtClean="0">
                <a:latin typeface="Times New Roman" pitchFamily="18" charset="0"/>
                <a:cs typeface="Times New Roman" pitchFamily="18" charset="0"/>
              </a:rPr>
              <a:t>Оженинського</a:t>
            </a:r>
            <a:r>
              <a:rPr lang="uk-UA" sz="2400" b="0" dirty="0" smtClean="0">
                <a:latin typeface="Times New Roman" pitchFamily="18" charset="0"/>
                <a:cs typeface="Times New Roman" pitchFamily="18" charset="0"/>
              </a:rPr>
              <a:t> ліцею № 2</a:t>
            </a:r>
          </a:p>
          <a:p>
            <a:pPr algn="ctr"/>
            <a:endParaRPr lang="uk-UA" sz="2000" b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Країв\4355_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270"/>
            <a:ext cx="4059811" cy="324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8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60648"/>
            <a:ext cx="6172200" cy="6114274"/>
          </a:xfrm>
        </p:spPr>
        <p:txBody>
          <a:bodyPr/>
          <a:lstStyle/>
          <a:p>
            <a:pPr algn="just" fontAlgn="base"/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ВИСНОВОК </a:t>
            </a:r>
            <a:endParaRPr lang="uk-UA" sz="2000" b="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	Історія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створення, існування і діяльності 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церкви імені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Пресвятої 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Богородиці(Покрови)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та школи в селі Країв загадкова і неповторна.</a:t>
            </a:r>
          </a:p>
          <a:p>
            <a:pPr algn="just" fontAlgn="base"/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	Церква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та народ пережили дуже трагічні 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сторінки: знищене татарами; віддане поміщикам </a:t>
            </a:r>
            <a:r>
              <a:rPr lang="uk-UA" sz="2000" b="0" dirty="0" err="1" smtClean="0">
                <a:latin typeface="Times New Roman" pitchFamily="18" charset="0"/>
                <a:cs typeface="Times New Roman" pitchFamily="18" charset="0"/>
              </a:rPr>
              <a:t>Ісуповим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нагадування нам про те, що треба виносити уроки. Знати історію релігії, історію церкви та школи які розташовані в місцях проживання.</a:t>
            </a:r>
          </a:p>
          <a:p>
            <a:pPr algn="just"/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Україні багато історичних пам’яток і святих місць, про які всі повинні чути і знати. І нам важливо пам’ятати про своє коріння, а воно – християнське. Саме з приходом християнства настало не тільки духовне, а й державне оновлення. Українцям є чим пишатися, починаючи з історії, культури, 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традицій.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8204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60648"/>
            <a:ext cx="6172200" cy="6114274"/>
          </a:xfrm>
        </p:spPr>
        <p:txBody>
          <a:bodyPr/>
          <a:lstStyle/>
          <a:p>
            <a:pPr fontAlgn="base"/>
            <a:endParaRPr lang="uk-UA" dirty="0" smtClean="0"/>
          </a:p>
          <a:p>
            <a:pPr algn="ctr" fontAlgn="base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Список використаних джерел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uk-UA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000" b="0" dirty="0" err="1" smtClean="0">
                <a:latin typeface="Times New Roman" pitchFamily="18" charset="0"/>
                <a:cs typeface="Times New Roman" pitchFamily="18" charset="0"/>
              </a:rPr>
              <a:t>Бендюк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М. Історія </a:t>
            </a:r>
            <a:r>
              <a:rPr lang="uk-UA" sz="2000" b="0" dirty="0" err="1">
                <a:latin typeface="Times New Roman" pitchFamily="18" charset="0"/>
                <a:cs typeface="Times New Roman" pitchFamily="18" charset="0"/>
              </a:rPr>
              <a:t>Оженина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0" dirty="0" err="1" smtClean="0">
                <a:latin typeface="Times New Roman" pitchFamily="18" charset="0"/>
                <a:cs typeface="Times New Roman" pitchFamily="18" charset="0"/>
              </a:rPr>
              <a:t>Краєва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/ Упорядник Микола </a:t>
            </a:r>
            <a:r>
              <a:rPr lang="uk-UA" sz="2000" b="0" dirty="0" err="1" smtClean="0">
                <a:latin typeface="Times New Roman" pitchFamily="18" charset="0"/>
                <a:cs typeface="Times New Roman" pitchFamily="18" charset="0"/>
              </a:rPr>
              <a:t>Бендюк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, Світлана </a:t>
            </a:r>
            <a:r>
              <a:rPr lang="uk-UA" sz="2000" b="0" dirty="0" err="1" smtClean="0">
                <a:latin typeface="Times New Roman" pitchFamily="18" charset="0"/>
                <a:cs typeface="Times New Roman" pitchFamily="18" charset="0"/>
              </a:rPr>
              <a:t>Журик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, Тетяна </a:t>
            </a:r>
            <a:r>
              <a:rPr lang="uk-UA" sz="2000" b="0" dirty="0" err="1" smtClean="0">
                <a:latin typeface="Times New Roman" pitchFamily="18" charset="0"/>
                <a:cs typeface="Times New Roman" pitchFamily="18" charset="0"/>
              </a:rPr>
              <a:t>Гущук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, - Острог, 2011, - 100 с.</a:t>
            </a:r>
            <a:endParaRPr lang="uk-UA" sz="2000" b="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. Інформація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про чехів в селі Краєві записано зі слів </a:t>
            </a:r>
            <a:r>
              <a:rPr lang="uk-UA" sz="2000" b="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b="0" dirty="0" err="1" smtClean="0">
                <a:latin typeface="Times New Roman" pitchFamily="18" charset="0"/>
                <a:cs typeface="Times New Roman" pitchFamily="18" charset="0"/>
              </a:rPr>
              <a:t>ермеги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вана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Йосиповича.</a:t>
            </a:r>
          </a:p>
          <a:p>
            <a:pPr algn="just" fontAlgn="base"/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000" b="0" dirty="0" err="1">
                <a:latin typeface="Times New Roman" pitchFamily="18" charset="0"/>
                <a:cs typeface="Times New Roman" pitchFamily="18" charset="0"/>
              </a:rPr>
              <a:t>Пура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 Я. Край наш у 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назвах,-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Рівне,2002.</a:t>
            </a:r>
            <a:endParaRPr lang="uk-UA" sz="2000" b="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971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04664"/>
            <a:ext cx="6676256" cy="5970258"/>
          </a:xfrm>
        </p:spPr>
        <p:txBody>
          <a:bodyPr>
            <a:normAutofit/>
          </a:bodyPr>
          <a:lstStyle/>
          <a:p>
            <a:pPr algn="ctr"/>
            <a:endParaRPr lang="uk-UA" sz="1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0"/>
            <a:ext cx="6984776" cy="6858000"/>
          </a:xfrm>
        </p:spPr>
        <p:txBody>
          <a:bodyPr/>
          <a:lstStyle/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Мета роботи: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- дослідження </a:t>
            </a:r>
            <a:r>
              <a:rPr lang="uk-UA" sz="2000" b="0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яток </a:t>
            </a:r>
            <a:r>
              <a:rPr lang="uk-UA" sz="2000" b="0" dirty="0" err="1" smtClean="0">
                <a:latin typeface="Times New Roman" pitchFamily="18" charset="0"/>
                <a:cs typeface="Times New Roman" pitchFamily="18" charset="0"/>
              </a:rPr>
              <a:t>ахітектури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0" dirty="0" err="1"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0" dirty="0" err="1" smtClean="0">
                <a:latin typeface="Times New Roman" pitchFamily="18" charset="0"/>
                <a:cs typeface="Times New Roman" pitchFamily="18" charset="0"/>
              </a:rPr>
              <a:t>язаних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з історичними 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подіями.</a:t>
            </a:r>
            <a:endParaRPr lang="uk-UA" sz="20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- визначення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особливостей архітектури Церкви ім. Пресвятої Богородиці(Покрови), школи у власності Софії </a:t>
            </a:r>
            <a:r>
              <a:rPr lang="uk-UA" sz="2000" b="0" dirty="0" err="1">
                <a:latin typeface="Times New Roman" pitchFamily="18" charset="0"/>
                <a:cs typeface="Times New Roman" pitchFamily="18" charset="0"/>
              </a:rPr>
              <a:t>Місіунової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, дослідження історії 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виникнення та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відродження храму, школи на основі 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спогадів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очевидців.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Країв\313_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129614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раїв\313_3_2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99225"/>
            <a:ext cx="1296146" cy="190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Країв\313_4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97152"/>
            <a:ext cx="1296144" cy="192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7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87724" y="0"/>
            <a:ext cx="6984776" cy="6858000"/>
          </a:xfrm>
        </p:spPr>
        <p:txBody>
          <a:bodyPr/>
          <a:lstStyle/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досягнення поставленої мети необхідно було вирішити наступні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завдання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дослідити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та вивчити історію створення, руйнування і відродження Церкви ім. Пресвятої Богородиці(Покрови), школи у власності Софії </a:t>
            </a:r>
            <a:r>
              <a:rPr lang="uk-UA" sz="2000" b="0" dirty="0" err="1">
                <a:latin typeface="Times New Roman" pitchFamily="18" charset="0"/>
                <a:cs typeface="Times New Roman" pitchFamily="18" charset="0"/>
              </a:rPr>
              <a:t>Місіунової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fontAlgn="base"/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- ознайомитися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з архівними 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документами,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порівнявши оригінали та різні варіанти публікацій з даного питання ;</a:t>
            </a:r>
          </a:p>
          <a:p>
            <a:pPr lvl="0" fontAlgn="base"/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- визначити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особливості оформлення храму, 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школи, прослідкувати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спільну діяльність священиків, вчителів і жителів села щодо становлення та розвитку архітектурних надбань . </a:t>
            </a:r>
          </a:p>
          <a:p>
            <a:pPr marL="285750" indent="-285750">
              <a:buFont typeface="Arial" pitchFamily="34" charset="0"/>
              <a:buChar char="•"/>
            </a:pPr>
            <a:endParaRPr lang="uk-UA" sz="14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Країв\280px-Покровська_церква,_с._Країв,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3410"/>
            <a:ext cx="2667000" cy="227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Країв\2571_1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32" y="4149080"/>
            <a:ext cx="2743200" cy="226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8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0"/>
            <a:ext cx="6840760" cy="6302914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               Об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єкт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дослідження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0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- наукової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роботи стала Церкви ім. Пресвятої Богородиці(Покрови) та школа у власності Софії </a:t>
            </a:r>
            <a:r>
              <a:rPr lang="uk-UA" sz="2000" b="0" dirty="0" err="1">
                <a:latin typeface="Times New Roman" pitchFamily="18" charset="0"/>
                <a:cs typeface="Times New Roman" pitchFamily="18" charset="0"/>
              </a:rPr>
              <a:t>Місіунової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  Рівненської області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дослідження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є пам’ятки </a:t>
            </a:r>
            <a:r>
              <a:rPr lang="uk-UA" sz="2000" b="0" dirty="0" err="1">
                <a:latin typeface="Times New Roman" pitchFamily="18" charset="0"/>
                <a:cs typeface="Times New Roman" pitchFamily="18" charset="0"/>
              </a:rPr>
              <a:t>ахітектури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, пов’язані з історичними подіями 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діяльності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церкви та школи.</a:t>
            </a:r>
          </a:p>
          <a:p>
            <a:pPr algn="just"/>
            <a:endParaRPr lang="uk-UA" sz="2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Країв\osm-intl,13,50.471944444444,26.458333333333,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31445"/>
            <a:ext cx="40823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1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32656"/>
            <a:ext cx="6172200" cy="6042266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uk-UA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332656"/>
            <a:ext cx="727280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Запрошую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до подорожі за екскурсійним маршрутом.</a:t>
            </a:r>
          </a:p>
          <a:p>
            <a:pPr algn="just" fontAlgn="base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 зелених берегах ріки Горинь розташоване старовинне село України – Країв. Кожне село, як і кожна людина, має своє, властиве тільки йому, обличчя, біографію. Країв не є винятком. Село неповторне своєю подобою і долею, відоме визначними історичними та архітектурними пам’ятками, славними й трагічними подіями, добрими, працьовитими й талановитими людьми.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Країв\osm-intl,13,50.471944444444,26.458333333333,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40823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0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32656"/>
            <a:ext cx="6750496" cy="6042266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332656"/>
            <a:ext cx="6624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 </a:t>
            </a:r>
            <a:r>
              <a:rPr lang="uk-UA" b="1" dirty="0" smtClean="0"/>
              <a:t>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Зозулинців через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Оженин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мандруємо на північ і десь на 3-ому кілометрі різних доріг досягаємо села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Краєва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де зараз 268 дворів,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587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мешканців. </a:t>
            </a:r>
          </a:p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Перша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згадка про с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Країв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1458 рік – грамота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 те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Олехно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Джус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продає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Дробишеві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Мжуровичу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ряд сіл, де написано: «Був при тому договорі пан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Патрикій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Краївський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маршало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Гаврило».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Цей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запис побічно може свідчити, що село в 1458 році вже існувало під такою назвою.</a:t>
            </a:r>
          </a:p>
        </p:txBody>
      </p:sp>
    </p:spTree>
    <p:extLst>
      <p:ext uri="{BB962C8B-B14F-4D97-AF65-F5344CB8AC3E}">
        <p14:creationId xmlns:p14="http://schemas.microsoft.com/office/powerpoint/2010/main" val="10631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60648"/>
            <a:ext cx="7056784" cy="6114274"/>
          </a:xfrm>
        </p:spPr>
        <p:txBody>
          <a:bodyPr/>
          <a:lstStyle/>
          <a:p>
            <a:pPr algn="just"/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	Село Країв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має започатковану в 1739 році на кошти Софії </a:t>
            </a:r>
            <a:r>
              <a:rPr lang="uk-UA" sz="2000" b="0" dirty="0" err="1">
                <a:latin typeface="Times New Roman" pitchFamily="18" charset="0"/>
                <a:cs typeface="Times New Roman" pitchFamily="18" charset="0"/>
              </a:rPr>
              <a:t>Місіунової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 муровану православну церкву імені Пресвятої Богородиці(Покрови).</a:t>
            </a:r>
          </a:p>
          <a:p>
            <a:pPr algn="just"/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	Сам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храм – </a:t>
            </a:r>
            <a:r>
              <a:rPr lang="uk-UA" sz="2000" b="0" dirty="0" err="1">
                <a:latin typeface="Times New Roman" pitchFamily="18" charset="0"/>
                <a:cs typeface="Times New Roman" pitchFamily="18" charset="0"/>
              </a:rPr>
              <a:t>тридільна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 триверха будівля, що складається в плані з бабинця і шестигранної абсиди. Деякі дослідники наштовхують на думку про можливе влаштування в ньому тайника.</a:t>
            </a:r>
          </a:p>
          <a:p>
            <a:pPr algn="just"/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	Церква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з самого початку будувалася і як фортеця, ці слова ми можемо підтвердити доволі суттєвою товщиною стін (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1,5м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) та  влаштування бійниці в західній стіні бабинця. Розміщення вікон на висоті </a:t>
            </a:r>
            <a:r>
              <a:rPr lang="uk-UA" sz="2000" b="0" dirty="0" smtClean="0">
                <a:latin typeface="Times New Roman" pitchFamily="18" charset="0"/>
                <a:cs typeface="Times New Roman" pitchFamily="18" charset="0"/>
              </a:rPr>
              <a:t>4,5м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теж вказує на оборонний характер будівлі, де зберігалися цінні стародруки, рукописи, </a:t>
            </a:r>
            <a:r>
              <a:rPr lang="uk-UA" sz="2000" b="0" dirty="0" err="1">
                <a:latin typeface="Times New Roman" pitchFamily="18" charset="0"/>
                <a:cs typeface="Times New Roman" pitchFamily="18" charset="0"/>
              </a:rPr>
              <a:t>хроніки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 подій, копії метричних книг з 1796 року, опис церковної землі площею понад 30 десятин.</a:t>
            </a:r>
          </a:p>
          <a:p>
            <a:endParaRPr lang="uk-UA" dirty="0"/>
          </a:p>
        </p:txBody>
      </p:sp>
      <p:pic>
        <p:nvPicPr>
          <p:cNvPr id="3075" name="Picture 3" descr="C:\Users\User\Desktop\Країв\280px-Покровська_церква,_с._Країв,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25144"/>
            <a:ext cx="26670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Країв\изображение_viber_2024-03-31_17-40-02-7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47009"/>
            <a:ext cx="2179320" cy="23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7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16632"/>
            <a:ext cx="6678488" cy="6552728"/>
          </a:xfrm>
        </p:spPr>
        <p:txBody>
          <a:bodyPr>
            <a:normAutofit/>
          </a:bodyPr>
          <a:lstStyle/>
          <a:p>
            <a:pPr algn="just"/>
            <a:r>
              <a:rPr lang="uk-UA" sz="2400" b="0" dirty="0" smtClean="0">
                <a:latin typeface="Times New Roman" pitchFamily="18" charset="0"/>
                <a:cs typeface="Times New Roman" pitchFamily="18" charset="0"/>
              </a:rPr>
              <a:t>	Архітектурною </a:t>
            </a:r>
            <a:r>
              <a:rPr lang="uk-UA" sz="2400" b="0" dirty="0">
                <a:latin typeface="Times New Roman" pitchFamily="18" charset="0"/>
                <a:cs typeface="Times New Roman" pitchFamily="18" charset="0"/>
              </a:rPr>
              <a:t>окрасою села ми можемо побачити, школу</a:t>
            </a:r>
            <a:r>
              <a:rPr lang="uk-UA" sz="24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2400" b="0" dirty="0">
                <a:latin typeface="Times New Roman" pitchFamily="18" charset="0"/>
                <a:cs typeface="Times New Roman" pitchFamily="18" charset="0"/>
              </a:rPr>
              <a:t>	Старіша частина сучасної школи з мурованими склепіннями також належить до часу коли село було у власності Софії </a:t>
            </a:r>
            <a:r>
              <a:rPr lang="uk-UA" sz="2400" b="0" dirty="0" err="1">
                <a:latin typeface="Times New Roman" pitchFamily="18" charset="0"/>
                <a:cs typeface="Times New Roman" pitchFamily="18" charset="0"/>
              </a:rPr>
              <a:t>Місіуновій</a:t>
            </a:r>
            <a:r>
              <a:rPr lang="uk-UA" sz="2400" b="0" dirty="0">
                <a:latin typeface="Times New Roman" pitchFamily="18" charset="0"/>
                <a:cs typeface="Times New Roman" pitchFamily="18" charset="0"/>
              </a:rPr>
              <a:t>. Це приміщення,  було палацом, в якому проживала родина власниці села.</a:t>
            </a:r>
          </a:p>
          <a:p>
            <a:pPr algn="just"/>
            <a:r>
              <a:rPr lang="uk-UA" sz="2400" b="0" dirty="0" smtClean="0">
                <a:latin typeface="Times New Roman" pitchFamily="18" charset="0"/>
                <a:cs typeface="Times New Roman" pitchFamily="18" charset="0"/>
              </a:rPr>
              <a:t>	За часів Софії </a:t>
            </a:r>
            <a:r>
              <a:rPr lang="uk-UA" sz="2400" b="0" dirty="0" err="1" smtClean="0">
                <a:latin typeface="Times New Roman" pitchFamily="18" charset="0"/>
                <a:cs typeface="Times New Roman" pitchFamily="18" charset="0"/>
              </a:rPr>
              <a:t>Місіунової</a:t>
            </a:r>
            <a:r>
              <a:rPr lang="uk-UA" sz="2400" b="0" dirty="0" smtClean="0">
                <a:latin typeface="Times New Roman" pitchFamily="18" charset="0"/>
                <a:cs typeface="Times New Roman" pitchFamily="18" charset="0"/>
              </a:rPr>
              <a:t> церква і школа були не роздільними. Вони духовно-морально впливали на розвиток жителів с. Країв. Саме з приходом християнства настало не лише духовне, а й державне оновлення.</a:t>
            </a:r>
            <a:endParaRPr lang="uk-UA" sz="24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uk-UA" dirty="0"/>
          </a:p>
        </p:txBody>
      </p:sp>
      <p:pic>
        <p:nvPicPr>
          <p:cNvPr id="4098" name="Picture 2" descr="C:\Users\User\Desktop\Країв\2571_5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97760"/>
            <a:ext cx="3186914" cy="2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1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4624"/>
            <a:ext cx="6678488" cy="6330298"/>
          </a:xfrm>
        </p:spPr>
        <p:txBody>
          <a:bodyPr/>
          <a:lstStyle/>
          <a:p>
            <a:pPr algn="just"/>
            <a:r>
              <a:rPr lang="uk-UA" sz="2400" b="0" dirty="0" smtClean="0">
                <a:latin typeface="Times New Roman" pitchFamily="18" charset="0"/>
                <a:cs typeface="Times New Roman" pitchFamily="18" charset="0"/>
              </a:rPr>
              <a:t>	Після </a:t>
            </a:r>
            <a:r>
              <a:rPr lang="uk-UA" sz="2400" b="0" dirty="0">
                <a:latin typeface="Times New Roman" pitchFamily="18" charset="0"/>
                <a:cs typeface="Times New Roman" pitchFamily="18" charset="0"/>
              </a:rPr>
              <a:t>польського повстання село було конфісковано і передано поміщикам </a:t>
            </a:r>
            <a:r>
              <a:rPr lang="uk-UA" sz="2400" b="0" dirty="0" err="1">
                <a:latin typeface="Times New Roman" pitchFamily="18" charset="0"/>
                <a:cs typeface="Times New Roman" pitchFamily="18" charset="0"/>
              </a:rPr>
              <a:t>Ісуповим</a:t>
            </a:r>
            <a:r>
              <a:rPr lang="uk-UA" sz="2400" b="0" dirty="0">
                <a:latin typeface="Times New Roman" pitchFamily="18" charset="0"/>
                <a:cs typeface="Times New Roman" pitchFamily="18" charset="0"/>
              </a:rPr>
              <a:t>. За народними переказами Ігнатій </a:t>
            </a:r>
            <a:r>
              <a:rPr lang="uk-UA" sz="2400" b="0" dirty="0" err="1">
                <a:latin typeface="Times New Roman" pitchFamily="18" charset="0"/>
                <a:cs typeface="Times New Roman" pitchFamily="18" charset="0"/>
              </a:rPr>
              <a:t>Ісупов</a:t>
            </a:r>
            <a:r>
              <a:rPr lang="uk-UA" sz="2400" b="0" dirty="0">
                <a:latin typeface="Times New Roman" pitchFamily="18" charset="0"/>
                <a:cs typeface="Times New Roman" pitchFamily="18" charset="0"/>
              </a:rPr>
              <a:t> був полковником кавалерії і брав  участь у війні 1814 року за що і отримав село Країв. В </a:t>
            </a:r>
            <a:r>
              <a:rPr lang="uk-UA" sz="2400" b="0" dirty="0" err="1">
                <a:latin typeface="Times New Roman" pitchFamily="18" charset="0"/>
                <a:cs typeface="Times New Roman" pitchFamily="18" charset="0"/>
              </a:rPr>
              <a:t>Ісупова</a:t>
            </a:r>
            <a:r>
              <a:rPr lang="uk-UA" sz="2400" b="0" dirty="0">
                <a:latin typeface="Times New Roman" pitchFamily="18" charset="0"/>
                <a:cs typeface="Times New Roman" pitchFamily="18" charset="0"/>
              </a:rPr>
              <a:t> були негаразди з місцевим населенням стосовно будинку </a:t>
            </a:r>
            <a:r>
              <a:rPr lang="uk-UA" sz="2400" b="0" dirty="0" err="1">
                <a:latin typeface="Times New Roman" pitchFamily="18" charset="0"/>
                <a:cs typeface="Times New Roman" pitchFamily="18" charset="0"/>
              </a:rPr>
              <a:t>церковно</a:t>
            </a:r>
            <a:r>
              <a:rPr lang="uk-UA" sz="2400" b="0" dirty="0">
                <a:latin typeface="Times New Roman" pitchFamily="18" charset="0"/>
                <a:cs typeface="Times New Roman" pitchFamily="18" charset="0"/>
              </a:rPr>
              <a:t> – приходської школи, яку він захопив і поселив там євреїв. Сама ж школа була відкрита в 1884 році розміщувалась в домі </a:t>
            </a:r>
            <a:r>
              <a:rPr lang="uk-UA" sz="2400" b="0" dirty="0" err="1">
                <a:latin typeface="Times New Roman" pitchFamily="18" charset="0"/>
                <a:cs typeface="Times New Roman" pitchFamily="18" charset="0"/>
              </a:rPr>
              <a:t>священника</a:t>
            </a:r>
            <a:r>
              <a:rPr lang="uk-UA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/>
          </a:p>
        </p:txBody>
      </p:sp>
      <p:pic>
        <p:nvPicPr>
          <p:cNvPr id="5122" name="Picture 2" descr="C:\Users\User\Desktop\Країв\2571_1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33056"/>
            <a:ext cx="3535288" cy="271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8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500</TotalTime>
  <Words>316</Words>
  <Application>Microsoft Office PowerPoint</Application>
  <PresentationFormat>Экран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тел. 0969622305 (Djuice)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2024-03-31T14:01:24Z</dcterms:created>
  <dcterms:modified xsi:type="dcterms:W3CDTF">2024-04-13T22:23:14Z</dcterms:modified>
</cp:coreProperties>
</file>