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58" r:id="rId4"/>
    <p:sldId id="259" r:id="rId5"/>
    <p:sldId id="260" r:id="rId6"/>
    <p:sldId id="268" r:id="rId7"/>
    <p:sldId id="263" r:id="rId8"/>
    <p:sldId id="264" r:id="rId9"/>
    <p:sldId id="265" r:id="rId10"/>
    <p:sldId id="266" r:id="rId11"/>
    <p:sldId id="267" r:id="rId12"/>
    <p:sldId id="26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45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948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62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6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9904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612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74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4925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29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81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53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510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30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953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47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324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39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5FC49C-92D3-4632-8B29-7C444F3EC0D2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2948FE-7B85-4F3C-BC9B-F7DAFD4901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695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1%96%D0%BB%D0%BB%D1%8F%D1%81%D1%82%D0%BE%D0%B2%D1%83%D1%81%D1%96" TargetMode="External"/><Relationship Id="rId2" Type="http://schemas.openxmlformats.org/officeDocument/2006/relationships/hyperlink" Target="https://eprints.kname.edu.ua/41917/1/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iki/%D0%94%D0%B0%D1%84%D0%BD%D1%96%D1%8F#%D0%96%D0%B8%D1%82%D1%82%D1%94%D0%B2%D0%B8%D0%B9_%D1%86%D0%B8%D0%BA%D0%BB_%D0%B4%D0%B0%D1%84%D0%BD%D1%96%D1%97" TargetMode="External"/><Relationship Id="rId4" Type="http://schemas.openxmlformats.org/officeDocument/2006/relationships/hyperlink" Target="https://core.ac.uk/download/372700828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5C60B-7406-5A68-0A62-88060848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038" y="2040466"/>
            <a:ext cx="10922902" cy="1947333"/>
          </a:xfrm>
        </p:spPr>
        <p:txBody>
          <a:bodyPr>
            <a:normAutofit fontScale="90000"/>
          </a:bodyPr>
          <a:lstStyle/>
          <a:p>
            <a:pPr algn="ctr"/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sz="3600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ВИЗНАЧЕННЯ ЯКОСТІ ВОДИ ГІЛЛЯСТОВУСИМИ РАКОПОДІБНИМИ </a:t>
            </a:r>
            <a:r>
              <a:rPr lang="en-US" sz="3600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DAPHNIA MAGNA STRAUS</a:t>
            </a:r>
            <a:br>
              <a:rPr lang="en-US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endParaRPr lang="uk-UA" dirty="0">
              <a:ln w="3175" cmpd="sng"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C2B76C-194B-36BE-43DF-61ECDB74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93133"/>
            <a:ext cx="6400800" cy="1947333"/>
          </a:xfrm>
        </p:spPr>
        <p:txBody>
          <a:bodyPr>
            <a:normAutofit fontScale="92500"/>
          </a:bodyPr>
          <a:lstStyle/>
          <a:p>
            <a:pPr algn="ctr"/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Міністерство освіти і науки України</a:t>
            </a:r>
            <a:b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Департамент освіти і науки облдержадміністрації</a:t>
            </a:r>
            <a:b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Комунальний позашкільний навчальний заклад</a:t>
            </a:r>
            <a:b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«Мала академія наук учнівської молоді» Дніпропетровської обласної ради</a:t>
            </a:r>
            <a:br>
              <a:rPr lang="uk-UA" dirty="0"/>
            </a:br>
            <a:endParaRPr lang="uk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A8F038-3F39-AC95-6B22-CBFFBEBA6971}"/>
              </a:ext>
            </a:extLst>
          </p:cNvPr>
          <p:cNvSpPr/>
          <p:nvPr/>
        </p:nvSpPr>
        <p:spPr>
          <a:xfrm>
            <a:off x="156519" y="3988484"/>
            <a:ext cx="3739978" cy="21493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</a:t>
            </a:r>
          </a:p>
          <a:p>
            <a:pPr algn="just"/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Баджелідзе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Іраклівна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9-А класу комунального закладу освіти «Середня загальноосвітня школа № 6» Дніпровської міської ради» Дніпропетровської області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BFE5DA-594C-670F-8A52-09E16AF763B8}"/>
              </a:ext>
            </a:extLst>
          </p:cNvPr>
          <p:cNvSpPr/>
          <p:nvPr/>
        </p:nvSpPr>
        <p:spPr>
          <a:xfrm>
            <a:off x="7022810" y="3819266"/>
            <a:ext cx="5086812" cy="2487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</a:p>
          <a:p>
            <a:pPr algn="just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Усенко Ірина Сергіївна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вчитель біології, вчитель-методист, вчитель вищої категорії комунального закладу освіти «Середня загальноосвітня школа      № 6» Дніпровської міської ради</a:t>
            </a:r>
          </a:p>
          <a:p>
            <a:pPr algn="just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 Ірина Віталіївна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асистент кафедри загальної біології та водних біоресурсів Дніпровського національного університету імені О. Гончара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3D89EF-FE86-AA62-0FA2-3882A318A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78" y="3733625"/>
            <a:ext cx="3350973" cy="251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39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69B59-80F7-9D89-C762-3CBD257F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46" y="1566034"/>
            <a:ext cx="8534400" cy="5263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біотестування води з-під крану</a:t>
            </a:r>
            <a:br>
              <a:rPr lang="uk-U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D16D0F-6109-A1E9-1C7A-E63355891C34}"/>
              </a:ext>
            </a:extLst>
          </p:cNvPr>
          <p:cNvSpPr/>
          <p:nvPr/>
        </p:nvSpPr>
        <p:spPr>
          <a:xfrm>
            <a:off x="9409779" y="973631"/>
            <a:ext cx="2180173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2.4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48B551-D202-35A1-C324-7479388ECDAF}"/>
              </a:ext>
            </a:extLst>
          </p:cNvPr>
          <p:cNvSpPr/>
          <p:nvPr/>
        </p:nvSpPr>
        <p:spPr>
          <a:xfrm>
            <a:off x="602048" y="75854"/>
            <a:ext cx="1120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РЕЗУЛЬТАТИ ТА ЇХ ОБГОВОРЕННЯ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1E61C6-6909-B693-B180-2A40415C5D4E}"/>
              </a:ext>
            </a:extLst>
          </p:cNvPr>
          <p:cNvSpPr/>
          <p:nvPr/>
        </p:nvSpPr>
        <p:spPr>
          <a:xfrm>
            <a:off x="140042" y="5577016"/>
            <a:ext cx="11961341" cy="1205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результатами досліду води з-під крану смертність дафній спостерігаємо лише на 96 годину. Відсоток смертності дафній становить 20 %, що також свідчить про відсутність гострої токсичної дії, як і в попередніх дослідних пробах.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641F571-FCC2-AB49-53C8-9861132F4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657918"/>
              </p:ext>
            </p:extLst>
          </p:nvPr>
        </p:nvGraphicFramePr>
        <p:xfrm>
          <a:off x="1886465" y="2227614"/>
          <a:ext cx="8204886" cy="3157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9242">
                  <a:extLst>
                    <a:ext uri="{9D8B030D-6E8A-4147-A177-3AD203B41FA5}">
                      <a16:colId xmlns:a16="http://schemas.microsoft.com/office/drawing/2014/main" val="1671482160"/>
                    </a:ext>
                  </a:extLst>
                </a:gridCol>
                <a:gridCol w="904359">
                  <a:extLst>
                    <a:ext uri="{9D8B030D-6E8A-4147-A177-3AD203B41FA5}">
                      <a16:colId xmlns:a16="http://schemas.microsoft.com/office/drawing/2014/main" val="2341886725"/>
                    </a:ext>
                  </a:extLst>
                </a:gridCol>
                <a:gridCol w="904359">
                  <a:extLst>
                    <a:ext uri="{9D8B030D-6E8A-4147-A177-3AD203B41FA5}">
                      <a16:colId xmlns:a16="http://schemas.microsoft.com/office/drawing/2014/main" val="2672123514"/>
                    </a:ext>
                  </a:extLst>
                </a:gridCol>
                <a:gridCol w="904359">
                  <a:extLst>
                    <a:ext uri="{9D8B030D-6E8A-4147-A177-3AD203B41FA5}">
                      <a16:colId xmlns:a16="http://schemas.microsoft.com/office/drawing/2014/main" val="3042114047"/>
                    </a:ext>
                  </a:extLst>
                </a:gridCol>
                <a:gridCol w="912567">
                  <a:extLst>
                    <a:ext uri="{9D8B030D-6E8A-4147-A177-3AD203B41FA5}">
                      <a16:colId xmlns:a16="http://schemas.microsoft.com/office/drawing/2014/main" val="3414152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 «Вода з-під крану»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год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год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год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год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1243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 з-під крану № 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702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 з-під крану № 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0067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 з-під крану № 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501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57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5E1F-6D3A-5A4B-E2DA-E1E2BB5D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70" y="187180"/>
            <a:ext cx="11170037" cy="15070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 БІОТЕСТУВАННЯ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E21BB-63F1-710C-BD87-D5CE57C30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287" y="2007285"/>
            <a:ext cx="9868459" cy="44789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Гостра проба: тривалість 96 год, дозволяє визначити наявність або відсутність гострого токсичного впливу на тест-організми, контроль та різні проби води. На підставі біотестування з використанням </a:t>
            </a:r>
            <a:r>
              <a:rPr lang="uk-UA" sz="1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Daphnia</a:t>
            </a:r>
            <a:r>
              <a:rPr lang="uk-UA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uk-UA" sz="1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agna</a:t>
            </a:r>
            <a:r>
              <a:rPr lang="uk-UA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Straus</a:t>
            </a:r>
            <a:r>
              <a:rPr lang="uk-UA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зроблено висновки про ступінь токсичності різних проб води. При оцінюванні токсичного впливу на дафній звертали увагу на такі біологічні показники: плодючість, кількість потомства та виживання. 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Проаналізувавши результати, прийшли до висновку, що гостра летальна дія на дафній у дослідних пробах води відсутня.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304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BF2F9-A2AD-F639-819D-3E010675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07" y="307182"/>
            <a:ext cx="5632981" cy="15070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200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Гідрохімічний аналіз води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049662-DB9F-CABB-BD89-4F430A4F1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25" y="2142328"/>
            <a:ext cx="5522988" cy="36152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 параметрів води було проведено за допомогою набору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JBL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ProAquaTest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LAB.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такі параметри: кислотність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вміст амонію, фосфатів, нітритів,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силікатівважких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металів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Cu)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смертельно небезпечних для безхребетних.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E10112-B419-C4F5-9450-D07FC8628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2" r="8656" b="1"/>
          <a:stretch/>
        </p:blipFill>
        <p:spPr>
          <a:xfrm>
            <a:off x="2556346" y="3243069"/>
            <a:ext cx="3361082" cy="36056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7CADA9-490A-C70D-C8DD-5ABCDED8C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6" r="11227" b="-1"/>
          <a:stretch/>
        </p:blipFill>
        <p:spPr>
          <a:xfrm>
            <a:off x="-499" y="10"/>
            <a:ext cx="3835570" cy="389974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BD86D-7D6C-02E0-B396-F79DE14D3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41" r="5935" b="-6"/>
          <a:stretch/>
        </p:blipFill>
        <p:spPr>
          <a:xfrm>
            <a:off x="3982157" y="10"/>
            <a:ext cx="1935271" cy="3082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45FEFA-5DBA-65C0-336E-461D441B3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2975"/>
          <a:stretch/>
        </p:blipFill>
        <p:spPr>
          <a:xfrm>
            <a:off x="-6350" y="4061862"/>
            <a:ext cx="2401830" cy="27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CF5300-616A-8C3B-7E81-9DEC6657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1301842" cy="58879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85750" marR="0" lvl="0" indent="-28575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>
                <a:tab pos="2769870" algn="l"/>
              </a:tabLst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>
                <a:tab pos="2769870" algn="l"/>
              </a:tabLst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Березуцький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В. Екологія :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 В. В.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Березуцький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Л. А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Васьковець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 М.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Древаль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за ред. В. В.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Березуцького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Харків : Вид-во НТУ «ХПІ», 2016. – 420 с.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Василенко С.Л., Кобилянський В.Я. Інтегральне оцінювання якості питної води в сильно розгалуженій водопровідній мережі. 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8575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kumimoji="0" lang="uk-UA" sz="1100" b="0" i="0" u="sng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https://eprints.kname.edu.ua/41917/1/4.pdf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3.Гіллястовусі: матеріал з Вікіпедії ‒ вільної енциклопедії. URL:  </a:t>
            </a:r>
            <a:r>
              <a:rPr kumimoji="0" lang="uk-UA" sz="1100" b="0" i="0" u="sng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https://uk.wikipedia.org/wiki/%D0%93%D1%96%D0%BB%D0%BB%D1%8F%D1%81%D1%82%D0%BE%D0%B2%D1%83%D1%81%D1%96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4.Губачов О.І., Сливка Г.В. Біотестування. Кривий Ріг : Мінерал, 2011. 192 с.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5.Дослідження якості та безпечності питної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бутильованої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води. URL:  </a:t>
            </a:r>
            <a:r>
              <a:rPr kumimoji="0" lang="uk-UA" sz="1100" b="0" i="0" u="sng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https://core.ac.uk/download/372700828.pdf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6.Дудник С.В. Водна токсикологія: основні теоретичні положення та їхнє практичне застосування [Монографія] / С. В. Дудник, М. Ю. Євтушенко. – Київ: Вид-во Українського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фітосоціологічного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центру, 2013. – 297 с.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7.Життєвий цикл дафній: матеріал і Вікіпедії – вільної енциклопедії. URL:  </a:t>
            </a:r>
            <a:r>
              <a:rPr kumimoji="0" lang="uk-UA" sz="1100" b="0" i="0" u="sng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https://uk.wikipedia.org/wiki/%D0%94%D0%B0%D1%84%D0%BD%D1%96%D1%8F#%D0%96%D0%B8%D1%82%D1%82%D1%94%D0%B2%D0%B8%D0%B9_%D1%86%D0%B8%D0%BA%D0%BB_%D0%B4%D0%B0%D1%84%D0%BD%D1%96%D1%97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8.Мальцев В.І, Карпова Г.О, Зуб Л.М. Визначення якості води методами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біоіндикації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науково-методичний посібник 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К.: Науковий центр </a:t>
            </a:r>
            <a:r>
              <a:rPr kumimoji="0" lang="uk-UA" sz="1100" b="0" i="0" u="none" strike="noStrike" kern="1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економмоніторингу</a:t>
            </a: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біорізноманіття мегаполісу НАН України, Недержавна наукова установа Інститут екології (ІНЕКО) Національного екологічного центру України, 2011.-112 с.</a:t>
            </a:r>
            <a:endParaRPr kumimoji="0" lang="uk-UA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Clr>
                <a:prstClr val="white"/>
              </a:buClr>
              <a:buSzPct val="80000"/>
              <a:buFont typeface="+mj-lt"/>
              <a:buAutoNum type="arabicPeriod"/>
              <a:tabLst>
                <a:tab pos="2769870" algn="l"/>
              </a:tabLst>
              <a:defRPr/>
            </a:pPr>
            <a:r>
              <a:rPr kumimoji="0" lang="uk-UA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9.Овчинникова П. Основа життя [Вода питна]. Інфекційний контроль. 2011.     № 4. С. </a:t>
            </a:r>
            <a:r>
              <a:rPr kumimoji="0" lang="uk-UA" sz="11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 – 41.</a:t>
            </a:r>
            <a:endParaRPr kumimoji="0" lang="uk-UA" sz="9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065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5F803-A30F-4BD9-DED3-796DB891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94" y="362465"/>
            <a:ext cx="4101972" cy="9226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4000" b="1" i="1" dirty="0">
                <a:solidFill>
                  <a:srgbClr val="FF0000"/>
                </a:solidFill>
              </a:rPr>
              <a:t>АКТУАЛЬНІСТЬ: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765C4C-71EF-8DBD-D86F-A7574866E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032" y="1572969"/>
            <a:ext cx="6912016" cy="47866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населення якісною водою є актуальною проблемою в наш час. Вода є джерелом життя. Впливає на рівень екологічного благополуччя,  фізіологічні та біохімічні процеси людини;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активно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кровотворенні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всю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систему. Вода повинна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присмаку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запаху;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моя родина.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AB9E9-551C-6308-15CA-02D763C0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0" y="2035403"/>
            <a:ext cx="4931572" cy="369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83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EA83AD-E0F2-9CAC-64CF-4543817FD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8" b="-1"/>
          <a:stretch/>
        </p:blipFill>
        <p:spPr>
          <a:xfrm>
            <a:off x="197709" y="951512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36EA308-BA8B-4F10-EA23-1DE1C5672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04" y="620722"/>
            <a:ext cx="5486487" cy="52868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новизна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Daphnia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 води, 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пробами, а також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1300" dirty="0"/>
          </a:p>
        </p:txBody>
      </p:sp>
    </p:spTree>
    <p:extLst>
      <p:ext uri="{BB962C8B-B14F-4D97-AF65-F5344CB8AC3E}">
        <p14:creationId xmlns:p14="http://schemas.microsoft.com/office/powerpoint/2010/main" val="181815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996CC-81F7-04C5-E80F-59DBEF56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74" y="351937"/>
            <a:ext cx="11211226" cy="15070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dirty="0" err="1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Біотестування</a:t>
            </a:r>
            <a:r>
              <a:rPr lang="uk-UA" dirty="0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uk-UA" dirty="0" err="1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гіллястовусими</a:t>
            </a:r>
            <a:r>
              <a:rPr lang="uk-UA" dirty="0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ракоподібними </a:t>
            </a:r>
            <a:r>
              <a:rPr lang="en-US" dirty="0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Daphnia magna </a:t>
            </a:r>
            <a:r>
              <a:rPr lang="en-US" dirty="0" err="1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straus</a:t>
            </a:r>
            <a:endParaRPr lang="uk-UA" dirty="0">
              <a:ln w="3175" cmpd="sng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E703F-B471-8358-34EF-A40BB325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37" y="1982821"/>
            <a:ext cx="4038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BBD251-60EC-0A53-1789-BC265ECD7977}"/>
              </a:ext>
            </a:extLst>
          </p:cNvPr>
          <p:cNvSpPr/>
          <p:nvPr/>
        </p:nvSpPr>
        <p:spPr>
          <a:xfrm>
            <a:off x="4497859" y="1982821"/>
            <a:ext cx="7504671" cy="4038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фільтраційною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партеногенетично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запліднення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Дафнії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невибагливі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умов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розведення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цикл.</a:t>
            </a:r>
          </a:p>
          <a:p>
            <a:pPr marL="342900" indent="-342900" algn="just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Daphnia magna Straus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використовувати як  тест-об'єкт для визначення міри токсичної дії несприятливих чинників середовища;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 визначення рівня якості води ґрунтується на встановленні різниці між кількістю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гіллястовусих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ракоподібних у контрольній воді, яка не містить токсичних речовин та кількістю загиблих у дослідній воді (з крану, дистильованій та мінеральній воді «Трускавецька» без газу).</a:t>
            </a:r>
          </a:p>
        </p:txBody>
      </p:sp>
    </p:spTree>
    <p:extLst>
      <p:ext uri="{BB962C8B-B14F-4D97-AF65-F5344CB8AC3E}">
        <p14:creationId xmlns:p14="http://schemas.microsoft.com/office/powerpoint/2010/main" val="403343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8F5ABF-DDE6-47FD-2D09-0C4DA5BA5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30" y="240958"/>
            <a:ext cx="10931139" cy="168486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визначення токсичності води передбачає підрахунок кількості живих тест-об’єктів і спостереження за зміною їхнього стану протягом певного часу на 24, 48, 72 та 96 години у контролі та інших пробах взятої води.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FE44F-397D-124D-3BE2-35A27C98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30" y="2203314"/>
            <a:ext cx="5254804" cy="392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8BFF4-63E0-7FB4-6F12-49BFBC62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11" y="2155706"/>
            <a:ext cx="5185337" cy="397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92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2CE13-DA63-ACAB-3D20-AC8B8C12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0" y="187181"/>
            <a:ext cx="10939378" cy="15070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</a:t>
            </a:r>
            <a:r>
              <a:rPr lang="uk-UA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кількості загиблих дафній у досліді відносно контролю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267B1A-2F21-BB05-6514-22D1BA629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74" y="1828800"/>
            <a:ext cx="7743096" cy="45937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підставі підрахунку кількості живих дафній у контролі та досліді визначались середні арифметичні, які використовували для розрахунку кількості загиблих дафній у досліді відносно контролю за формулою: 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А= [(</a:t>
            </a:r>
            <a:r>
              <a:rPr lang="uk-UA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Хk</a:t>
            </a: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Xd</a:t>
            </a: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uk-UA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Хk</a:t>
            </a: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]·100%,</a:t>
            </a:r>
            <a:endParaRPr lang="uk-UA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 А – кількість загиблих дафній у досліді відносно контролю, %;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Хk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середнє арифметичне кількості живих дафній у контролі, екземпляри;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Xd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середнє арифметичне кількості живих дафній у досліді, екземпляри.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0495E-9C37-E9AE-FE88-E3F3FA72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59" y="1926075"/>
            <a:ext cx="3302267" cy="440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52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69B59-80F7-9D89-C762-3CBD257F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140" y="2297014"/>
            <a:ext cx="8534400" cy="4722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біотестування контролю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C0CAC26-7838-9986-D2EB-876408269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268767"/>
              </p:ext>
            </p:extLst>
          </p:nvPr>
        </p:nvGraphicFramePr>
        <p:xfrm>
          <a:off x="738711" y="3065194"/>
          <a:ext cx="10495257" cy="2346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25483">
                  <a:extLst>
                    <a:ext uri="{9D8B030D-6E8A-4147-A177-3AD203B41FA5}">
                      <a16:colId xmlns:a16="http://schemas.microsoft.com/office/drawing/2014/main" val="1294484620"/>
                    </a:ext>
                  </a:extLst>
                </a:gridCol>
                <a:gridCol w="1127416">
                  <a:extLst>
                    <a:ext uri="{9D8B030D-6E8A-4147-A177-3AD203B41FA5}">
                      <a16:colId xmlns:a16="http://schemas.microsoft.com/office/drawing/2014/main" val="900299605"/>
                    </a:ext>
                  </a:extLst>
                </a:gridCol>
                <a:gridCol w="1108521">
                  <a:extLst>
                    <a:ext uri="{9D8B030D-6E8A-4147-A177-3AD203B41FA5}">
                      <a16:colId xmlns:a16="http://schemas.microsoft.com/office/drawing/2014/main" val="4147713436"/>
                    </a:ext>
                  </a:extLst>
                </a:gridCol>
                <a:gridCol w="1144212">
                  <a:extLst>
                    <a:ext uri="{9D8B030D-6E8A-4147-A177-3AD203B41FA5}">
                      <a16:colId xmlns:a16="http://schemas.microsoft.com/office/drawing/2014/main" val="1037166163"/>
                    </a:ext>
                  </a:extLst>
                </a:gridCol>
                <a:gridCol w="1089625">
                  <a:extLst>
                    <a:ext uri="{9D8B030D-6E8A-4147-A177-3AD203B41FA5}">
                      <a16:colId xmlns:a16="http://schemas.microsoft.com/office/drawing/2014/main" val="959815946"/>
                    </a:ext>
                  </a:extLst>
                </a:gridCol>
              </a:tblGrid>
              <a:tr h="744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год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год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год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13079"/>
                  </a:ext>
                </a:extLst>
              </a:tr>
              <a:tr h="547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№ 1 (кількість живих дафній)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10+6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609686"/>
                  </a:ext>
                </a:extLst>
              </a:tr>
              <a:tr h="533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№ 2 (кількість живих дафній)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10+5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7435959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№3 (кількість живих дафній)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10+4</a:t>
                      </a:r>
                      <a:endParaRPr lang="uk-UA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976727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D16D0F-6109-A1E9-1C7A-E63355891C34}"/>
              </a:ext>
            </a:extLst>
          </p:cNvPr>
          <p:cNvSpPr/>
          <p:nvPr/>
        </p:nvSpPr>
        <p:spPr>
          <a:xfrm>
            <a:off x="9163454" y="1543878"/>
            <a:ext cx="2180173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2.1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48B551-D202-35A1-C324-7479388ECDAF}"/>
              </a:ext>
            </a:extLst>
          </p:cNvPr>
          <p:cNvSpPr/>
          <p:nvPr/>
        </p:nvSpPr>
        <p:spPr>
          <a:xfrm>
            <a:off x="602048" y="75854"/>
            <a:ext cx="1120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РЕЗУЛЬТАТИ ТА ЇХ ОБГОВОРЕННЯ</a:t>
            </a:r>
          </a:p>
        </p:txBody>
      </p:sp>
    </p:spTree>
    <p:extLst>
      <p:ext uri="{BB962C8B-B14F-4D97-AF65-F5344CB8AC3E}">
        <p14:creationId xmlns:p14="http://schemas.microsoft.com/office/powerpoint/2010/main" val="243661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69B59-80F7-9D89-C762-3CBD257F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93" y="1698838"/>
            <a:ext cx="8534400" cy="4722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біотестування </a:t>
            </a:r>
            <a:r>
              <a:rPr lang="ru-R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мінеральної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«</a:t>
            </a:r>
            <a:r>
              <a:rPr lang="ru-R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Трускавецька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без газу</a:t>
            </a:r>
            <a:endParaRPr lang="uk-UA" sz="16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D16D0F-6109-A1E9-1C7A-E63355891C34}"/>
              </a:ext>
            </a:extLst>
          </p:cNvPr>
          <p:cNvSpPr/>
          <p:nvPr/>
        </p:nvSpPr>
        <p:spPr>
          <a:xfrm>
            <a:off x="9385876" y="1086448"/>
            <a:ext cx="2180173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2.2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48B551-D202-35A1-C324-7479388ECDAF}"/>
              </a:ext>
            </a:extLst>
          </p:cNvPr>
          <p:cNvSpPr/>
          <p:nvPr/>
        </p:nvSpPr>
        <p:spPr>
          <a:xfrm>
            <a:off x="602048" y="75854"/>
            <a:ext cx="1120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РЕЗУЛЬТАТИ ТА ЇХ ОБГОВОРЕННЯ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FF3ABEC-3E57-7D2A-5989-B6058C5A9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862227"/>
              </p:ext>
            </p:extLst>
          </p:nvPr>
        </p:nvGraphicFramePr>
        <p:xfrm>
          <a:off x="1752093" y="2326272"/>
          <a:ext cx="8534400" cy="3157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3589">
                  <a:extLst>
                    <a:ext uri="{9D8B030D-6E8A-4147-A177-3AD203B41FA5}">
                      <a16:colId xmlns:a16="http://schemas.microsoft.com/office/drawing/2014/main" val="1513736720"/>
                    </a:ext>
                  </a:extLst>
                </a:gridCol>
                <a:gridCol w="875629">
                  <a:extLst>
                    <a:ext uri="{9D8B030D-6E8A-4147-A177-3AD203B41FA5}">
                      <a16:colId xmlns:a16="http://schemas.microsoft.com/office/drawing/2014/main" val="3203630962"/>
                    </a:ext>
                  </a:extLst>
                </a:gridCol>
                <a:gridCol w="882457">
                  <a:extLst>
                    <a:ext uri="{9D8B030D-6E8A-4147-A177-3AD203B41FA5}">
                      <a16:colId xmlns:a16="http://schemas.microsoft.com/office/drawing/2014/main" val="1158505025"/>
                    </a:ext>
                  </a:extLst>
                </a:gridCol>
                <a:gridCol w="873923">
                  <a:extLst>
                    <a:ext uri="{9D8B030D-6E8A-4147-A177-3AD203B41FA5}">
                      <a16:colId xmlns:a16="http://schemas.microsoft.com/office/drawing/2014/main" val="491729622"/>
                    </a:ext>
                  </a:extLst>
                </a:gridCol>
                <a:gridCol w="868802">
                  <a:extLst>
                    <a:ext uri="{9D8B030D-6E8A-4147-A177-3AD203B41FA5}">
                      <a16:colId xmlns:a16="http://schemas.microsoft.com/office/drawing/2014/main" val="2861943621"/>
                    </a:ext>
                  </a:extLst>
                </a:gridCol>
              </a:tblGrid>
              <a:tr h="4489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 «Мінеральна вода»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год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год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год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год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324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Мінеральна вода «Трускавецька» без газу № 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9057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Мінеральна вода «Трускавецька» без газу № 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9660004"/>
                  </a:ext>
                </a:extLst>
              </a:tr>
              <a:tr h="474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Мінеральна вода «Трускавецька» без газу № 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живих дафній)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290586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1E61C6-6909-B693-B180-2A40415C5D4E}"/>
              </a:ext>
            </a:extLst>
          </p:cNvPr>
          <p:cNvSpPr/>
          <p:nvPr/>
        </p:nvSpPr>
        <p:spPr>
          <a:xfrm>
            <a:off x="1039520" y="5848865"/>
            <a:ext cx="9959546" cy="64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Кількість загиблих тест-об’єктів становить 10 %, що свідчить про відсутність гострої токсичної дії дослідної проби на організми.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021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69B59-80F7-9D89-C762-3CBD257F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93" y="1777916"/>
            <a:ext cx="8534400" cy="6618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біотестування 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дистильованої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(</a:t>
            </a:r>
            <a:r>
              <a:rPr lang="ru-RU" sz="20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технічної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D16D0F-6109-A1E9-1C7A-E63355891C34}"/>
              </a:ext>
            </a:extLst>
          </p:cNvPr>
          <p:cNvSpPr/>
          <p:nvPr/>
        </p:nvSpPr>
        <p:spPr>
          <a:xfrm>
            <a:off x="9361163" y="1200076"/>
            <a:ext cx="2180173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2.3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48B551-D202-35A1-C324-7479388ECDAF}"/>
              </a:ext>
            </a:extLst>
          </p:cNvPr>
          <p:cNvSpPr/>
          <p:nvPr/>
        </p:nvSpPr>
        <p:spPr>
          <a:xfrm>
            <a:off x="602048" y="75854"/>
            <a:ext cx="1120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РЕЗУЛЬТАТИ ТА ЇХ ОБГОВОРЕННЯ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1E61C6-6909-B693-B180-2A40415C5D4E}"/>
              </a:ext>
            </a:extLst>
          </p:cNvPr>
          <p:cNvSpPr/>
          <p:nvPr/>
        </p:nvSpPr>
        <p:spPr>
          <a:xfrm>
            <a:off x="140042" y="5577016"/>
            <a:ext cx="11961341" cy="1205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досліді з дистильованою водою спостерігається смертність тест-об’єктів вже на 24 годину. Кількість загиблих дафній на 96 годину у досліді відносно контролю становить 40%, це вказує про відсутність гострої токсичної дії на тест-організми.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90BBE10-A005-DB2C-ED21-2DBF07C46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359648"/>
              </p:ext>
            </p:extLst>
          </p:nvPr>
        </p:nvGraphicFramePr>
        <p:xfrm>
          <a:off x="1815018" y="2643450"/>
          <a:ext cx="8216920" cy="2827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0218">
                  <a:extLst>
                    <a:ext uri="{9D8B030D-6E8A-4147-A177-3AD203B41FA5}">
                      <a16:colId xmlns:a16="http://schemas.microsoft.com/office/drawing/2014/main" val="3716780026"/>
                    </a:ext>
                  </a:extLst>
                </a:gridCol>
                <a:gridCol w="879210">
                  <a:extLst>
                    <a:ext uri="{9D8B030D-6E8A-4147-A177-3AD203B41FA5}">
                      <a16:colId xmlns:a16="http://schemas.microsoft.com/office/drawing/2014/main" val="1791826855"/>
                    </a:ext>
                  </a:extLst>
                </a:gridCol>
                <a:gridCol w="884141">
                  <a:extLst>
                    <a:ext uri="{9D8B030D-6E8A-4147-A177-3AD203B41FA5}">
                      <a16:colId xmlns:a16="http://schemas.microsoft.com/office/drawing/2014/main" val="3202832575"/>
                    </a:ext>
                  </a:extLst>
                </a:gridCol>
                <a:gridCol w="879210">
                  <a:extLst>
                    <a:ext uri="{9D8B030D-6E8A-4147-A177-3AD203B41FA5}">
                      <a16:colId xmlns:a16="http://schemas.microsoft.com/office/drawing/2014/main" val="2615094687"/>
                    </a:ext>
                  </a:extLst>
                </a:gridCol>
                <a:gridCol w="884141">
                  <a:extLst>
                    <a:ext uri="{9D8B030D-6E8A-4147-A177-3AD203B41FA5}">
                      <a16:colId xmlns:a16="http://schemas.microsoft.com/office/drawing/2014/main" val="2446463823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Дослід «Дистильована вода»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24 год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48 год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72 год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96 год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41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Дистильована вода № 1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(кількість живих дафній)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9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7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843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Дистильована вода № 2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(кількість живих дафній)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10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7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37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Дистильована вода № 3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(кількість живих дафній)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8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 </a:t>
                      </a:r>
                      <a:endParaRPr lang="uk-UA" sz="11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>
                          <a:effectLst/>
                        </a:rPr>
                        <a:t>6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 dirty="0">
                          <a:effectLst/>
                        </a:rPr>
                        <a:t> </a:t>
                      </a:r>
                      <a:endParaRPr lang="uk-UA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100" dirty="0">
                          <a:effectLst/>
                        </a:rPr>
                        <a:t>4</a:t>
                      </a:r>
                      <a:endParaRPr lang="uk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3450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01638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142</TotalTime>
  <Words>1416</Words>
  <Application>Microsoft Office PowerPoint</Application>
  <PresentationFormat>Широкоэкранный</PresentationFormat>
  <Paragraphs>191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Times New Roman</vt:lpstr>
      <vt:lpstr>Wingdings 3</vt:lpstr>
      <vt:lpstr>Сектор</vt:lpstr>
      <vt:lpstr>     ВИЗНАЧЕННЯ ЯКОСТІ ВОДИ ГІЛЛЯСТОВУСИМИ РАКОПОДІБНИМИ DAPHNIA MAGNA STRAUS </vt:lpstr>
      <vt:lpstr>АКТУАЛЬНІСТЬ:</vt:lpstr>
      <vt:lpstr>Презентация PowerPoint</vt:lpstr>
      <vt:lpstr>Біотестування води гіллястовусими ракоподібними Daphnia magna straus</vt:lpstr>
      <vt:lpstr>Презентация PowerPoint</vt:lpstr>
      <vt:lpstr>розрахунОК кількості загиблих дафній у досліді відносно контролю</vt:lpstr>
      <vt:lpstr>Результати біотестування контролю</vt:lpstr>
      <vt:lpstr>Результати біотестування мінеральної води «Трускавецька» без газу</vt:lpstr>
      <vt:lpstr>  Результати біотестування дистильованої води (технічної)  </vt:lpstr>
      <vt:lpstr>   Результати біотестування води з-під крану   </vt:lpstr>
      <vt:lpstr>ВИСНОВКИ БІОТЕСТУВАННЯ</vt:lpstr>
      <vt:lpstr>Гідрохімічний аналіз води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ВИЗНАЧЕННЯ ЯКОСТІ ВОДИ ГІЛЛЯСТОВУСИМИ РАКОПОДІБНИМИ DAPHNIA MAGNA STRAUS</dc:title>
  <dc:creator>Усенко Ірина Сергіївна</dc:creator>
  <cp:lastModifiedBy>Усенко Ірина Сергіївна</cp:lastModifiedBy>
  <cp:revision>12</cp:revision>
  <dcterms:created xsi:type="dcterms:W3CDTF">2023-12-24T17:21:53Z</dcterms:created>
  <dcterms:modified xsi:type="dcterms:W3CDTF">2024-04-14T16:45:01Z</dcterms:modified>
</cp:coreProperties>
</file>