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8" r:id="rId9"/>
    <p:sldId id="261" r:id="rId10"/>
    <p:sldId id="269" r:id="rId11"/>
    <p:sldId id="263" r:id="rId12"/>
    <p:sldId id="264" r:id="rId13"/>
  </p:sldIdLst>
  <p:sldSz cx="18288000" cy="10287000"/>
  <p:notesSz cx="6858000" cy="9144000"/>
  <p:embeddedFontLst>
    <p:embeddedFont>
      <p:font typeface="Afrah" panose="020B0604020202020204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charset="0"/>
      <p:regular r:id="rId20"/>
    </p:embeddedFont>
    <p:embeddedFont>
      <p:font typeface="Open Sans Bold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uk-UA" sz="2800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виживаності дафній від кратності розведення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Контроль</c:v>
                </c:pt>
                <c:pt idx="1">
                  <c:v>Розв. 1:2</c:v>
                </c:pt>
                <c:pt idx="2">
                  <c:v>Розв. 1:5</c:v>
                </c:pt>
                <c:pt idx="3">
                  <c:v>Розв. 1:10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98F-B220-805D33847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Контроль</c:v>
                </c:pt>
                <c:pt idx="1">
                  <c:v>Розв. 1:2</c:v>
                </c:pt>
                <c:pt idx="2">
                  <c:v>Розв. 1:5</c:v>
                </c:pt>
                <c:pt idx="3">
                  <c:v>Розв. 1:10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86.6</c:v>
                </c:pt>
                <c:pt idx="2">
                  <c:v>93.3</c:v>
                </c:pt>
                <c:pt idx="3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98F-B220-805D338472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24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Контроль</c:v>
                </c:pt>
                <c:pt idx="1">
                  <c:v>Розв. 1:2</c:v>
                </c:pt>
                <c:pt idx="2">
                  <c:v>Розв. 1:5</c:v>
                </c:pt>
                <c:pt idx="3">
                  <c:v>Розв. 1:10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</c:v>
                </c:pt>
                <c:pt idx="1">
                  <c:v>63.3</c:v>
                </c:pt>
                <c:pt idx="2">
                  <c:v>90</c:v>
                </c:pt>
                <c:pt idx="3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98F-B220-805D338472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48 год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Контроль</c:v>
                </c:pt>
                <c:pt idx="1">
                  <c:v>Розв. 1:2</c:v>
                </c:pt>
                <c:pt idx="2">
                  <c:v>Розв. 1:5</c:v>
                </c:pt>
                <c:pt idx="3">
                  <c:v>Розв. 1:10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96.6</c:v>
                </c:pt>
                <c:pt idx="1">
                  <c:v>41.4</c:v>
                </c:pt>
                <c:pt idx="2">
                  <c:v>64</c:v>
                </c:pt>
                <c:pt idx="3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F1-498F-B220-805D338472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96 год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Контроль</c:v>
                </c:pt>
                <c:pt idx="1">
                  <c:v>Розв. 1:2</c:v>
                </c:pt>
                <c:pt idx="2">
                  <c:v>Розв. 1:5</c:v>
                </c:pt>
                <c:pt idx="3">
                  <c:v>Розв. 1:10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96.6</c:v>
                </c:pt>
                <c:pt idx="1">
                  <c:v>34.4</c:v>
                </c:pt>
                <c:pt idx="2">
                  <c:v>62.11</c:v>
                </c:pt>
                <c:pt idx="3">
                  <c:v>89.64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F1-498F-B220-805D33847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090031"/>
        <c:axId val="296083791"/>
      </c:barChart>
      <c:catAx>
        <c:axId val="29609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6083791"/>
        <c:crosses val="autoZero"/>
        <c:auto val="1"/>
        <c:lblAlgn val="ctr"/>
        <c:lblOffset val="100"/>
        <c:noMultiLvlLbl val="0"/>
      </c:catAx>
      <c:valAx>
        <c:axId val="29608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6090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svg"/><Relationship Id="rId7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9013" y="2636136"/>
            <a:ext cx="13554414" cy="381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uk-UA" sz="3999" dirty="0">
                <a:solidFill>
                  <a:srgbClr val="000000"/>
                </a:solidFill>
                <a:latin typeface="Open Sans Bold"/>
              </a:rPr>
              <a:t>Дослідження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токсичності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води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Стебницького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хвостосховища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ДГХП «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Полімінерал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» 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за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допомогою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гіллястовухих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 Bold"/>
              </a:rPr>
              <a:t>ракоподібних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999" dirty="0">
                <a:solidFill>
                  <a:srgbClr val="000000"/>
                </a:solidFill>
                <a:latin typeface="Open Sans Bold Italics"/>
              </a:rPr>
              <a:t>Daphnia magna </a:t>
            </a:r>
            <a:r>
              <a:rPr lang="en-US" sz="3999" dirty="0" err="1">
                <a:solidFill>
                  <a:srgbClr val="000000"/>
                </a:solidFill>
                <a:latin typeface="Open Sans Bold Italics"/>
              </a:rPr>
              <a:t>straus</a:t>
            </a:r>
            <a:r>
              <a:rPr lang="en-US" sz="3999" dirty="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r">
              <a:lnSpc>
                <a:spcPts val="8400"/>
              </a:lnSpc>
            </a:pPr>
            <a:endParaRPr lang="en-US" sz="39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7316624"/>
            <a:ext cx="17678400" cy="2674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300"/>
              </a:lnSpc>
            </a:pPr>
            <a:r>
              <a:rPr lang="uk-UA" sz="3786" dirty="0">
                <a:solidFill>
                  <a:srgbClr val="000000"/>
                </a:solidFill>
                <a:latin typeface="Open Sans"/>
              </a:rPr>
              <a:t>Виконала: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Атаманюк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Анастасія</a:t>
            </a:r>
            <a:r>
              <a:rPr lang="uk-UA" sz="3786" dirty="0">
                <a:solidFill>
                  <a:srgbClr val="000000"/>
                </a:solidFill>
                <a:latin typeface="Open Sans"/>
              </a:rPr>
              <a:t> Миколаївна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учениця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10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класу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 СЗШ №1 </a:t>
            </a:r>
            <a:endParaRPr lang="uk-UA" sz="3786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ts val="5300"/>
              </a:lnSpc>
            </a:pPr>
            <a:r>
              <a:rPr lang="en-US" sz="3786" dirty="0">
                <a:solidFill>
                  <a:srgbClr val="000000"/>
                </a:solidFill>
                <a:latin typeface="Open Sans"/>
              </a:rPr>
              <a:t>м.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Трускавця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.</a:t>
            </a:r>
            <a:endParaRPr lang="uk-UA" sz="3786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ts val="5300"/>
              </a:lnSpc>
            </a:pP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Науковий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керівник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: Лешко О.В.,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вчитель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біології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та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хімії</a:t>
            </a:r>
            <a:r>
              <a:rPr lang="en-US" sz="3786" dirty="0">
                <a:solidFill>
                  <a:srgbClr val="000000"/>
                </a:solidFill>
                <a:latin typeface="Open Sans"/>
              </a:rPr>
              <a:t>  СЗШ №1 </a:t>
            </a:r>
            <a:endParaRPr lang="uk-UA" sz="3786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ts val="5300"/>
              </a:lnSpc>
            </a:pPr>
            <a:r>
              <a:rPr lang="en-US" sz="3786" dirty="0">
                <a:solidFill>
                  <a:srgbClr val="000000"/>
                </a:solidFill>
                <a:latin typeface="Open Sans"/>
              </a:rPr>
              <a:t>м. </a:t>
            </a:r>
            <a:r>
              <a:rPr lang="en-US" sz="3786" dirty="0" err="1">
                <a:solidFill>
                  <a:srgbClr val="000000"/>
                </a:solidFill>
                <a:latin typeface="Open Sans"/>
              </a:rPr>
              <a:t>Трускавця</a:t>
            </a:r>
            <a:endParaRPr lang="en-US" sz="3786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43038" y="381925"/>
            <a:ext cx="13110389" cy="64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786">
                <a:solidFill>
                  <a:srgbClr val="000000"/>
                </a:solidFill>
                <a:latin typeface="Open Sans"/>
              </a:rPr>
              <a:t>Середня загальноосвітня школа №1 міста Трускавця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247900" y="0"/>
            <a:ext cx="13792200" cy="10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uk-UA" sz="5400" dirty="0">
                <a:solidFill>
                  <a:srgbClr val="000000"/>
                </a:solidFill>
                <a:latin typeface="Afrah"/>
              </a:rPr>
              <a:t>Результати досліджень та їх аналіз</a:t>
            </a:r>
            <a:endParaRPr lang="en-US" sz="5400" dirty="0">
              <a:solidFill>
                <a:srgbClr val="000000"/>
              </a:solidFill>
              <a:latin typeface="Afrah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9A830-9AA3-093E-D90A-C2F2FCC1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8705"/>
            <a:ext cx="8199448" cy="5562600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DE2B327-44C2-EBD9-A0BD-C1E0539F0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129183"/>
              </p:ext>
            </p:extLst>
          </p:nvPr>
        </p:nvGraphicFramePr>
        <p:xfrm>
          <a:off x="8686800" y="1750610"/>
          <a:ext cx="978375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65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E2331B-5D6B-CEC7-1346-F9E7E3E1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4500"/>
            <a:ext cx="8476874" cy="4953000"/>
          </a:xfrm>
          <a:prstGeom prst="rect">
            <a:avLst/>
          </a:prstGeom>
          <a:noFill/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58712541-6F5E-2D65-B803-A12FDF654911}"/>
              </a:ext>
            </a:extLst>
          </p:cNvPr>
          <p:cNvSpPr txBox="1"/>
          <p:nvPr/>
        </p:nvSpPr>
        <p:spPr>
          <a:xfrm>
            <a:off x="2247900" y="0"/>
            <a:ext cx="13792200" cy="10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uk-UA" sz="5400" dirty="0">
                <a:solidFill>
                  <a:srgbClr val="000000"/>
                </a:solidFill>
                <a:latin typeface="Afrah"/>
              </a:rPr>
              <a:t>Результати досліджень та їх аналіз</a:t>
            </a:r>
            <a:endParaRPr lang="en-US" sz="5400" dirty="0">
              <a:solidFill>
                <a:srgbClr val="000000"/>
              </a:solidFill>
              <a:latin typeface="Afrah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8CC9C-FA69-D930-6DAA-22282354B756}"/>
              </a:ext>
            </a:extLst>
          </p:cNvPr>
          <p:cNvSpPr txBox="1"/>
          <p:nvPr/>
        </p:nvSpPr>
        <p:spPr>
          <a:xfrm>
            <a:off x="533400" y="71247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Оптична густина у контрольному розчині  - 0,4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хвилі – 632 нм.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49CBAD-1CFC-0208-C716-42DD6DF9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714500"/>
            <a:ext cx="7522514" cy="4953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DD296A-7B9C-4210-1524-47D084D82005}"/>
              </a:ext>
            </a:extLst>
          </p:cNvPr>
          <p:cNvSpPr txBox="1"/>
          <p:nvPr/>
        </p:nvSpPr>
        <p:spPr>
          <a:xfrm>
            <a:off x="9628657" y="6815289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 кратності розведення, при якій гине 50% дафній.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6E8CEF-304A-21C1-507D-9948C89FB486}"/>
                  </a:ext>
                </a:extLst>
              </p:cNvPr>
              <p:cNvSpPr txBox="1"/>
              <p:nvPr/>
            </p:nvSpPr>
            <p:spPr>
              <a:xfrm>
                <a:off x="9753600" y="8420100"/>
                <a:ext cx="838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=0,51</m:t>
                      </m:r>
                    </m:oMath>
                  </m:oMathPara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ЛКр.50 = 3,23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6E8CEF-304A-21C1-507D-9948C89FB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8420100"/>
                <a:ext cx="8382000" cy="1077218"/>
              </a:xfrm>
              <a:prstGeom prst="rect">
                <a:avLst/>
              </a:prstGeom>
              <a:blipFill>
                <a:blip r:embed="rId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04005" cy="5657850"/>
            <a:chOff x="0" y="0"/>
            <a:chExt cx="622555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25552" cy="1913890"/>
            </a:xfrm>
            <a:custGeom>
              <a:avLst/>
              <a:gdLst/>
              <a:ahLst/>
              <a:cxnLst/>
              <a:rect l="l" t="t" r="r" b="b"/>
              <a:pathLst>
                <a:path w="6225552" h="1913890">
                  <a:moveTo>
                    <a:pt x="0" y="0"/>
                  </a:moveTo>
                  <a:lnTo>
                    <a:pt x="6225552" y="0"/>
                  </a:lnTo>
                  <a:lnTo>
                    <a:pt x="622555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634A00F2-7010-72A3-0AD5-C75D5A39AABF}"/>
              </a:ext>
            </a:extLst>
          </p:cNvPr>
          <p:cNvSpPr txBox="1"/>
          <p:nvPr/>
        </p:nvSpPr>
        <p:spPr>
          <a:xfrm>
            <a:off x="2247900" y="0"/>
            <a:ext cx="13792200" cy="10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uk-UA" sz="5400" dirty="0">
                <a:solidFill>
                  <a:srgbClr val="000000"/>
                </a:solidFill>
                <a:latin typeface="Afrah"/>
              </a:rPr>
              <a:t>Висновки</a:t>
            </a:r>
            <a:endParaRPr lang="en-US" sz="5400" dirty="0">
              <a:solidFill>
                <a:srgbClr val="000000"/>
              </a:solidFill>
              <a:latin typeface="Afrah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0CBB9-8C45-A80F-8D7B-0DC582F0DCD4}"/>
              </a:ext>
            </a:extLst>
          </p:cNvPr>
          <p:cNvSpPr txBox="1"/>
          <p:nvPr/>
        </p:nvSpPr>
        <p:spPr>
          <a:xfrm>
            <a:off x="914400" y="1257300"/>
            <a:ext cx="16001999" cy="647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йсильніший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токсичний вплив на дафній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 нерозведена вода, в результаті чого в кінці першої доби вижило лише 10% дафній. 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варіанті розведення – 1: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48 год спостерігали загибель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 50% дафній – 5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%). При цьому загибель організмів у контролі не перевищила 10% і склала 3,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(вижило в середньому 9,67 особин з 10).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ми спостерігали значне зниження трофічної активності у варіанті 1:2 та 1:5. Поведінка дафній була відмінною у вище згаданих пробах, порівняно з контролем. Дафнії були малоактивними, і очевидно, що кількість рухів впливала на швидкість фільтрації води.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 результати показують, що практика скидання відходів хвостосховища є можливою, проте потребує моніторингу, і методи біотестування та біоіндикації підходять найбільше, оскільки дають змогу оцінити інтегральний вплив токсикантів на живі організми та екосистему в цілому.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810393" cy="10287000"/>
            <a:chOff x="0" y="0"/>
            <a:chExt cx="162721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7219" cy="3479800"/>
            </a:xfrm>
            <a:custGeom>
              <a:avLst/>
              <a:gdLst/>
              <a:ahLst/>
              <a:cxnLst/>
              <a:rect l="l" t="t" r="r" b="b"/>
              <a:pathLst>
                <a:path w="1627219" h="3479800">
                  <a:moveTo>
                    <a:pt x="0" y="0"/>
                  </a:moveTo>
                  <a:lnTo>
                    <a:pt x="1627219" y="0"/>
                  </a:lnTo>
                  <a:lnTo>
                    <a:pt x="162721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2705119" y="1028700"/>
            <a:ext cx="14554181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705119" y="9210675"/>
            <a:ext cx="14554181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-1385869" y="5119688"/>
            <a:ext cx="822960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97456" y="2560308"/>
            <a:ext cx="5196522" cy="5196501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t="-384" b="-32948"/>
              </a:stretch>
            </a:blipFill>
          </p:spPr>
        </p:sp>
      </p:grpSp>
      <p:sp>
        <p:nvSpPr>
          <p:cNvPr id="9" name="AutoShape 9"/>
          <p:cNvSpPr/>
          <p:nvPr/>
        </p:nvSpPr>
        <p:spPr>
          <a:xfrm rot="5400000">
            <a:off x="13145877" y="5118310"/>
            <a:ext cx="8179221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7235488" y="8114051"/>
            <a:ext cx="1490801" cy="2235365"/>
          </a:xfrm>
          <a:custGeom>
            <a:avLst/>
            <a:gdLst/>
            <a:ahLst/>
            <a:cxnLst/>
            <a:rect l="l" t="t" r="r" b="b"/>
            <a:pathLst>
              <a:path w="1490801" h="2235365">
                <a:moveTo>
                  <a:pt x="0" y="0"/>
                </a:moveTo>
                <a:lnTo>
                  <a:pt x="1490801" y="0"/>
                </a:lnTo>
                <a:lnTo>
                  <a:pt x="1490801" y="2235365"/>
                </a:lnTo>
                <a:lnTo>
                  <a:pt x="0" y="2235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17749" y="1555195"/>
            <a:ext cx="10343993" cy="18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токсичність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Стебницького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хвостосховища</a:t>
            </a:r>
            <a:r>
              <a:rPr lang="uk-UA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біотестування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Daphnia magna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straus</a:t>
            </a:r>
            <a:r>
              <a:rPr lang="uk-UA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17749" y="4180340"/>
            <a:ext cx="10851197" cy="18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Стебницького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хвостосховища</a:t>
            </a:r>
            <a:r>
              <a:rPr lang="uk-UA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нерозвпедена вода та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розведена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співвідношенні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1:2, 1:5, 1:10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17749" y="6882765"/>
            <a:ext cx="10851197" cy="125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токсичності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досліджуваних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sz="35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-62299" y="-88983"/>
            <a:ext cx="1490801" cy="2235365"/>
          </a:xfrm>
          <a:custGeom>
            <a:avLst/>
            <a:gdLst/>
            <a:ahLst/>
            <a:cxnLst/>
            <a:rect l="l" t="t" r="r" b="b"/>
            <a:pathLst>
              <a:path w="1490801" h="2235365">
                <a:moveTo>
                  <a:pt x="0" y="0"/>
                </a:moveTo>
                <a:lnTo>
                  <a:pt x="1490802" y="0"/>
                </a:lnTo>
                <a:lnTo>
                  <a:pt x="1490802" y="2235366"/>
                </a:lnTo>
                <a:lnTo>
                  <a:pt x="0" y="2235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021"/>
            <a:ext cx="18288000" cy="5157521"/>
            <a:chOff x="0" y="0"/>
            <a:chExt cx="678644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86442" cy="1913890"/>
            </a:xfrm>
            <a:custGeom>
              <a:avLst/>
              <a:gdLst/>
              <a:ahLst/>
              <a:cxnLst/>
              <a:rect l="l" t="t" r="r" b="b"/>
              <a:pathLst>
                <a:path w="6786442" h="1913890">
                  <a:moveTo>
                    <a:pt x="0" y="0"/>
                  </a:moveTo>
                  <a:lnTo>
                    <a:pt x="6786442" y="0"/>
                  </a:lnTo>
                  <a:lnTo>
                    <a:pt x="678644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29186" y="620935"/>
            <a:ext cx="5857197" cy="7765488"/>
            <a:chOff x="0" y="0"/>
            <a:chExt cx="10200049" cy="135232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00049" cy="13523254"/>
            </a:xfrm>
            <a:custGeom>
              <a:avLst/>
              <a:gdLst/>
              <a:ahLst/>
              <a:cxnLst/>
              <a:rect l="l" t="t" r="r" b="b"/>
              <a:pathLst>
                <a:path w="10200049" h="13523254">
                  <a:moveTo>
                    <a:pt x="0" y="0"/>
                  </a:moveTo>
                  <a:lnTo>
                    <a:pt x="10200049" y="0"/>
                  </a:lnTo>
                  <a:lnTo>
                    <a:pt x="10200049" y="13523254"/>
                  </a:lnTo>
                  <a:lnTo>
                    <a:pt x="0" y="13523254"/>
                  </a:lnTo>
                  <a:close/>
                </a:path>
              </a:pathLst>
            </a:custGeom>
            <a:blipFill>
              <a:blip r:embed="rId2"/>
              <a:stretch>
                <a:fillRect t="-283" b="-28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4465" y="1602586"/>
            <a:ext cx="11794721" cy="687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6866" lvl="1" indent="-413433">
              <a:lnSpc>
                <a:spcPts val="5361"/>
              </a:lnSpc>
              <a:buAutoNum type="arabicPeriod"/>
            </a:pP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Виростити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Daphnia magna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straus</a:t>
            </a:r>
            <a:endParaRPr lang="en-US" sz="382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866" lvl="1" indent="-413433">
              <a:lnSpc>
                <a:spcPts val="5361"/>
              </a:lnSpc>
              <a:buAutoNum type="arabicPeriod"/>
            </a:pP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летальну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токсичність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Daphnia magna</a:t>
            </a:r>
            <a:r>
              <a:rPr lang="uk-UA" sz="382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829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866" lvl="1" indent="-413433">
              <a:lnSpc>
                <a:spcPts val="5361"/>
              </a:lnSpc>
              <a:buAutoNum type="arabicPeriod"/>
            </a:pP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безпечну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концентрацію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досліджуваних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uk-UA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82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866" lvl="1" indent="-413433">
              <a:lnSpc>
                <a:spcPts val="5361"/>
              </a:lnSpc>
              <a:buAutoNum type="arabicPeriod"/>
            </a:pP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трофічну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дафній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досліджуваних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пробах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оптичною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щільністю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хлорофілу</a:t>
            </a:r>
            <a:r>
              <a:rPr lang="uk-UA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Chlorella vulgaris</a:t>
            </a:r>
            <a:r>
              <a:rPr lang="uk-UA" sz="382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829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6866" lvl="1" indent="-413433">
              <a:lnSpc>
                <a:spcPts val="5361"/>
              </a:lnSpc>
              <a:buAutoNum type="arabicPeriod"/>
            </a:pP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2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Daphnia magna </a:t>
            </a:r>
            <a:r>
              <a:rPr lang="uk-UA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тест-об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en-US" sz="38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2820" y="108395"/>
            <a:ext cx="5047736" cy="92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en-US" sz="5392">
                <a:solidFill>
                  <a:srgbClr val="000000"/>
                </a:solidFill>
                <a:latin typeface="Open Sans Bold"/>
              </a:rPr>
              <a:t>Завдання: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269902"/>
            <a:chOff x="0" y="0"/>
            <a:chExt cx="6186311" cy="2120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120930"/>
            </a:xfrm>
            <a:custGeom>
              <a:avLst/>
              <a:gdLst/>
              <a:ahLst/>
              <a:cxnLst/>
              <a:rect l="l" t="t" r="r" b="b"/>
              <a:pathLst>
                <a:path w="6186311" h="2120930">
                  <a:moveTo>
                    <a:pt x="0" y="0"/>
                  </a:moveTo>
                  <a:lnTo>
                    <a:pt x="6186311" y="0"/>
                  </a:lnTo>
                  <a:lnTo>
                    <a:pt x="6186311" y="2120930"/>
                  </a:lnTo>
                  <a:lnTo>
                    <a:pt x="0" y="212093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2400" y="2476500"/>
            <a:ext cx="6123373" cy="6123349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273391" y="-104775"/>
            <a:ext cx="9741218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000000"/>
                </a:solidFill>
                <a:latin typeface="Open Sans Bold"/>
              </a:rPr>
              <a:t>Актуальність дослідження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875035"/>
            <a:ext cx="17259300" cy="118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Відходи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хімічної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збагачувальної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фабрики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“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Полімінерал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”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транспортували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трубопроводу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Стебницьке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</a:rPr>
              <a:t>хвостосховище</a:t>
            </a:r>
            <a:r>
              <a:rPr lang="en-US" sz="3399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8174" y="2705100"/>
            <a:ext cx="11631226" cy="2401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У 1983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році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стався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прорив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ґрунтової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дамби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хвостосховища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в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результаті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чого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величезна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маса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висококонцентрованої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ропи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та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твердих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відходів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мулу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потрапила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басейн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р.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Солониці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а з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неї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— у р.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Тисменицю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й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далі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у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Дністер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та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Чорне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море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19908" y="5804524"/>
            <a:ext cx="11415691" cy="3577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32"/>
              </a:lnSpc>
            </a:pPr>
            <a:r>
              <a:rPr lang="uk-UA" sz="2800" dirty="0">
                <a:solidFill>
                  <a:srgbClr val="000000"/>
                </a:solidFill>
                <a:latin typeface="Open Sans"/>
              </a:rPr>
              <a:t>З 2021 року ч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астину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ропи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хвостосховища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яка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перевищує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про</a:t>
            </a:r>
            <a:r>
              <a:rPr lang="uk-UA" sz="2800" dirty="0">
                <a:solidFill>
                  <a:srgbClr val="000000"/>
                </a:solidFill>
                <a:latin typeface="Open Sans"/>
              </a:rPr>
              <a:t>є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ктні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позначки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за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погодженням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контрольними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органами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періодично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скидають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в р.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Солоницю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Крім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того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вона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просочується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грунти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та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поверхневі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води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 </a:t>
            </a:r>
            <a:endParaRPr lang="uk-UA" sz="2800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732"/>
              </a:lnSpc>
            </a:pPr>
            <a:r>
              <a:rPr lang="uk-UA" sz="2800" dirty="0">
                <a:solidFill>
                  <a:srgbClr val="000000"/>
                </a:solidFill>
                <a:latin typeface="Open Sans"/>
              </a:rPr>
              <a:t>Тому методи біоіндикації та біотетсування є актуальними для визначення безпечної концентрації відходів хвостосховища</a:t>
            </a:r>
            <a:r>
              <a:rPr lang="uk-UA" sz="3380" dirty="0">
                <a:solidFill>
                  <a:srgbClr val="000000"/>
                </a:solidFill>
                <a:latin typeface="Open Sans"/>
              </a:rPr>
              <a:t>.</a:t>
            </a:r>
            <a:endParaRPr lang="en-US" sz="338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487DA-A478-31C2-C540-F7D5CB5477C8}"/>
              </a:ext>
            </a:extLst>
          </p:cNvPr>
          <p:cNvSpPr txBox="1"/>
          <p:nvPr/>
        </p:nvSpPr>
        <p:spPr>
          <a:xfrm rot="10800000" flipH="1" flipV="1">
            <a:off x="1028700" y="38100"/>
            <a:ext cx="1623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використання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Daphnia magna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straus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тест-об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єкту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2E2E9-8C89-D2D2-E388-C83F82D96C84}"/>
              </a:ext>
            </a:extLst>
          </p:cNvPr>
          <p:cNvSpPr txBox="1"/>
          <p:nvPr/>
        </p:nvSpPr>
        <p:spPr>
          <a:xfrm>
            <a:off x="4264818" y="1157793"/>
            <a:ext cx="105156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Дафнії – фільтратори, пропускають крізь своє тіло велику кількість води, є чутливими до вмісту у воді металів, та інших токсикантів.</a:t>
            </a:r>
          </a:p>
          <a:p>
            <a:pPr algn="l"/>
            <a:endParaRPr lang="uk-UA" sz="32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культивуються в лабораторних умовах,завдяки короткому життєвому циклу, що дозволяє легко отримувати достатню кількість організмів для проведення експериментів. </a:t>
            </a:r>
          </a:p>
          <a:p>
            <a:pPr algn="l"/>
            <a:endParaRPr lang="uk-UA" sz="32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32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Має прозоре тіло, що полегшує відслідковування серцебиття, кількості дихальних рухів чи кількість яєць.</a:t>
            </a:r>
          </a:p>
          <a:p>
            <a:pPr algn="l"/>
            <a:endParaRPr lang="uk-UA" sz="320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стандартизовані методики для використання дафній у біотестуванні, що дозволяє порівнювати результати досліджень та забезпечує надійність результатів.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5CEF6-50EC-6828-5F6B-F180E2341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9629" r="37160" b="32963"/>
          <a:stretch/>
        </p:blipFill>
        <p:spPr>
          <a:xfrm>
            <a:off x="304800" y="1485900"/>
            <a:ext cx="3921919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4FB524-123A-79B8-65AE-31136627B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t="22032" b="17801"/>
          <a:stretch/>
        </p:blipFill>
        <p:spPr>
          <a:xfrm>
            <a:off x="361423" y="5978743"/>
            <a:ext cx="3865295" cy="3924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49378-705A-3455-7273-B74E6122F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21481" r="4197" b="17037"/>
          <a:stretch/>
        </p:blipFill>
        <p:spPr>
          <a:xfrm>
            <a:off x="14531575" y="6122642"/>
            <a:ext cx="3505200" cy="36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143500"/>
            <a:ext cx="18288000" cy="5157521"/>
            <a:chOff x="0" y="0"/>
            <a:chExt cx="678644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86442" cy="1913890"/>
            </a:xfrm>
            <a:custGeom>
              <a:avLst/>
              <a:gdLst/>
              <a:ahLst/>
              <a:cxnLst/>
              <a:rect l="l" t="t" r="r" b="b"/>
              <a:pathLst>
                <a:path w="6786442" h="1913890">
                  <a:moveTo>
                    <a:pt x="0" y="0"/>
                  </a:moveTo>
                  <a:lnTo>
                    <a:pt x="6786442" y="0"/>
                  </a:lnTo>
                  <a:lnTo>
                    <a:pt x="678644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42820" y="108395"/>
            <a:ext cx="7334380" cy="89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uk-UA" sz="5392" dirty="0">
                <a:solidFill>
                  <a:srgbClr val="000000"/>
                </a:solidFill>
                <a:latin typeface="Open Sans Bold"/>
              </a:rPr>
              <a:t>Відбір проб води</a:t>
            </a:r>
            <a:endParaRPr lang="en-US" sz="5392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940C8-CCD2-98D4-96FE-088052BA07ED}"/>
              </a:ext>
            </a:extLst>
          </p:cNvPr>
          <p:cNvSpPr txBox="1"/>
          <p:nvPr/>
        </p:nvSpPr>
        <p:spPr>
          <a:xfrm>
            <a:off x="14173200" y="7345005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відбору проби води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BE5E34-3136-8F8B-91A6-01F8B5D2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9529" r="24115" b="7778"/>
          <a:stretch/>
        </p:blipFill>
        <p:spPr>
          <a:xfrm>
            <a:off x="8077200" y="351532"/>
            <a:ext cx="9763190" cy="64493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CBFEDE2-14CA-CD76-12C0-542814C23D70}"/>
              </a:ext>
            </a:extLst>
          </p:cNvPr>
          <p:cNvSpPr/>
          <p:nvPr/>
        </p:nvSpPr>
        <p:spPr>
          <a:xfrm>
            <a:off x="12496800" y="4762500"/>
            <a:ext cx="609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118C47-C3AF-1FE1-4191-0928AC470DD6}"/>
              </a:ext>
            </a:extLst>
          </p:cNvPr>
          <p:cNvCxnSpPr>
            <a:cxnSpLocks/>
          </p:cNvCxnSpPr>
          <p:nvPr/>
        </p:nvCxnSpPr>
        <p:spPr>
          <a:xfrm flipH="1" flipV="1">
            <a:off x="12958795" y="5219700"/>
            <a:ext cx="2128805" cy="21253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F1B0905-2C42-2F87-DB60-F04C626BD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1" t="25555" r="23333" b="7777"/>
          <a:stretch/>
        </p:blipFill>
        <p:spPr>
          <a:xfrm>
            <a:off x="-12700" y="2897385"/>
            <a:ext cx="8265086" cy="5805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7D1E58-88ED-0D29-9979-70FBC1FE58B4}"/>
              </a:ext>
            </a:extLst>
          </p:cNvPr>
          <p:cNvSpPr txBox="1"/>
          <p:nvPr/>
        </p:nvSpPr>
        <p:spPr>
          <a:xfrm>
            <a:off x="0" y="8855711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Дані про хімічний склад ропи Стебницького хвостосховища взятий з джерела: </a:t>
            </a:r>
          </a:p>
          <a:p>
            <a:r>
              <a:rPr lang="uk-UA" dirty="0"/>
              <a:t>Вісник Львівського університету. ХІМІЧНИЙ ТА МІНЕРАЛЬНИЙ СКЛАД ВІДХОДІВ ЗБАГАЧЕННЯ КАЛІЙНИХ РУД СТЕБНИЦЬКОГО РОДОВИЩА ТА ЇХНІЙ ВПЛИВ НА ДОВКІЛЛЯ П. Білоніжка, В. Дяків ©</a:t>
            </a:r>
          </a:p>
        </p:txBody>
      </p:sp>
    </p:spTree>
    <p:extLst>
      <p:ext uri="{BB962C8B-B14F-4D97-AF65-F5344CB8AC3E}">
        <p14:creationId xmlns:p14="http://schemas.microsoft.com/office/powerpoint/2010/main" val="146516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6176" y="38525"/>
            <a:ext cx="5351824" cy="10248475"/>
            <a:chOff x="0" y="0"/>
            <a:chExt cx="1810370" cy="3466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370" cy="3466768"/>
            </a:xfrm>
            <a:custGeom>
              <a:avLst/>
              <a:gdLst/>
              <a:ahLst/>
              <a:cxnLst/>
              <a:rect l="l" t="t" r="r" b="b"/>
              <a:pathLst>
                <a:path w="1810370" h="3466768">
                  <a:moveTo>
                    <a:pt x="0" y="0"/>
                  </a:moveTo>
                  <a:lnTo>
                    <a:pt x="1810370" y="0"/>
                  </a:lnTo>
                  <a:lnTo>
                    <a:pt x="1810370" y="3466768"/>
                  </a:lnTo>
                  <a:lnTo>
                    <a:pt x="0" y="3466768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52400" y="-25399"/>
            <a:ext cx="969172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 dirty="0" err="1">
                <a:solidFill>
                  <a:srgbClr val="000000"/>
                </a:solidFill>
                <a:latin typeface="Open Sans"/>
              </a:rPr>
              <a:t>Методика</a:t>
            </a:r>
            <a:r>
              <a:rPr lang="en-US" sz="65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Open Sans"/>
              </a:rPr>
              <a:t>досліджень</a:t>
            </a:r>
            <a:r>
              <a:rPr lang="uk-UA" sz="6500" dirty="0">
                <a:solidFill>
                  <a:srgbClr val="000000"/>
                </a:solidFill>
                <a:latin typeface="Open Sans"/>
              </a:rPr>
              <a:t>:</a:t>
            </a:r>
            <a:endParaRPr lang="en-US" sz="6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6943112" y="8158971"/>
            <a:ext cx="1661077" cy="2490683"/>
          </a:xfrm>
          <a:custGeom>
            <a:avLst/>
            <a:gdLst/>
            <a:ahLst/>
            <a:cxnLst/>
            <a:rect l="l" t="t" r="r" b="b"/>
            <a:pathLst>
              <a:path w="1661077" h="2490683">
                <a:moveTo>
                  <a:pt x="1661076" y="0"/>
                </a:moveTo>
                <a:lnTo>
                  <a:pt x="0" y="0"/>
                </a:lnTo>
                <a:lnTo>
                  <a:pt x="0" y="2490683"/>
                </a:lnTo>
                <a:lnTo>
                  <a:pt x="1661076" y="2490683"/>
                </a:lnTo>
                <a:lnTo>
                  <a:pt x="16610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1" y="1183885"/>
            <a:ext cx="10110120" cy="6779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Гострий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тест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на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визначення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гострої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летальної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690" dirty="0" err="1">
                <a:solidFill>
                  <a:srgbClr val="000000"/>
                </a:solidFill>
                <a:latin typeface="Open Sans Bold"/>
              </a:rPr>
              <a:t>токсичності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.</a:t>
            </a:r>
            <a:endParaRPr lang="uk-UA" sz="269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766"/>
              </a:lnSpc>
            </a:pPr>
            <a:endParaRPr lang="uk-UA" sz="2690" dirty="0">
              <a:solidFill>
                <a:srgbClr val="000000"/>
              </a:solidFill>
              <a:latin typeface="Open Sans Bold"/>
            </a:endParaRPr>
          </a:p>
          <a:p>
            <a:pPr marL="457200" indent="-457200">
              <a:lnSpc>
                <a:spcPts val="3766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Відповідно до міжнародного стандарту ГОСТ 32536-2013 досліди на токсичність проводили при температурі 20 ± 2 °С. </a:t>
            </a:r>
          </a:p>
          <a:p>
            <a:pPr marL="457200" indent="-457200">
              <a:lnSpc>
                <a:spcPts val="3766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Визначали гостру летальну токсичність нерозведеної та розведої  у кратності 1:2, 1:5, 1:10.</a:t>
            </a:r>
          </a:p>
          <a:p>
            <a:pPr marL="457200" indent="-457200">
              <a:lnSpc>
                <a:spcPts val="3766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У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досліджувану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пробу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води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поміщали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дафній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та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підраховували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кількість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дафній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які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вижили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проміжку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часу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1-96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год</a:t>
            </a:r>
            <a:r>
              <a:rPr lang="uk-UA" sz="2400" dirty="0">
                <a:solidFill>
                  <a:srgbClr val="000000"/>
                </a:solidFill>
                <a:latin typeface="Open Sans"/>
              </a:rPr>
              <a:t> відносно контролю.</a:t>
            </a:r>
          </a:p>
          <a:p>
            <a:pPr marL="457200" indent="-457200">
              <a:lnSpc>
                <a:spcPts val="3766"/>
              </a:lnSpc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Контролем слугувала відстояна методом аерації водопровідна вода.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endParaRPr lang="uk-UA" sz="2400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3766"/>
              </a:lnSpc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000000"/>
                </a:solidFill>
                <a:latin typeface="Open Sans"/>
              </a:rPr>
              <a:t>Окрім кількості живих особин спостерігали за поведінкою дафній та характером рухів.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068E8D-D905-A2AE-2353-AC3AB03DB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7" t="36619" r="8316" b="14056"/>
          <a:stretch/>
        </p:blipFill>
        <p:spPr>
          <a:xfrm>
            <a:off x="11621424" y="-25399"/>
            <a:ext cx="6218865" cy="486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AB6E8-32F9-BC39-4F9A-73D7C6972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9221" y="5224950"/>
            <a:ext cx="7808388" cy="41793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37DAD7-C2CC-696B-2675-ADA3DAC06483}"/>
                  </a:ext>
                </a:extLst>
              </p:cNvPr>
              <p:cNvSpPr txBox="1"/>
              <p:nvPr/>
            </p:nvSpPr>
            <p:spPr>
              <a:xfrm>
                <a:off x="2600183" y="8061917"/>
                <a:ext cx="7422229" cy="195162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Для розрахунку    індексу  токсичності   використовуємо формулу:</a:t>
                </a:r>
                <a:endParaRPr lang="en-US" sz="20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∙100%</m:t>
                      </m:r>
                    </m:oMath>
                  </m:oMathPara>
                </a14:m>
                <a:endParaRPr lang="en-US" sz="2000" b="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– кількість загиблих дафній,</a:t>
                </a:r>
              </a:p>
              <a:p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– середнє арифметичне кількості живих дафній у контролі;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– середнє арифметичне кількості живих дафній у досліді.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37DAD7-C2CC-696B-2675-ADA3DAC0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183" y="8061917"/>
                <a:ext cx="7422229" cy="1951625"/>
              </a:xfrm>
              <a:prstGeom prst="rect">
                <a:avLst/>
              </a:prstGeom>
              <a:blipFill>
                <a:blip r:embed="rId6"/>
                <a:stretch>
                  <a:fillRect l="-904" t="-1558" b="-43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6176" y="38525"/>
            <a:ext cx="5351824" cy="10248475"/>
            <a:chOff x="0" y="0"/>
            <a:chExt cx="1810370" cy="3466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370" cy="3466768"/>
            </a:xfrm>
            <a:custGeom>
              <a:avLst/>
              <a:gdLst/>
              <a:ahLst/>
              <a:cxnLst/>
              <a:rect l="l" t="t" r="r" b="b"/>
              <a:pathLst>
                <a:path w="1810370" h="3466768">
                  <a:moveTo>
                    <a:pt x="0" y="0"/>
                  </a:moveTo>
                  <a:lnTo>
                    <a:pt x="1810370" y="0"/>
                  </a:lnTo>
                  <a:lnTo>
                    <a:pt x="1810370" y="3466768"/>
                  </a:lnTo>
                  <a:lnTo>
                    <a:pt x="0" y="3466768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43200" y="-395694"/>
            <a:ext cx="969172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4800" b="1" dirty="0" err="1">
                <a:solidFill>
                  <a:srgbClr val="000000"/>
                </a:solidFill>
                <a:latin typeface="Open Sans"/>
              </a:rPr>
              <a:t>Методика</a:t>
            </a:r>
            <a:r>
              <a:rPr lang="en-US" sz="65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Open Sans"/>
              </a:rPr>
              <a:t>досліджень</a:t>
            </a:r>
            <a:endParaRPr lang="en-US" sz="65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6943112" y="8158971"/>
            <a:ext cx="1661077" cy="2490683"/>
          </a:xfrm>
          <a:custGeom>
            <a:avLst/>
            <a:gdLst/>
            <a:ahLst/>
            <a:cxnLst/>
            <a:rect l="l" t="t" r="r" b="b"/>
            <a:pathLst>
              <a:path w="1661077" h="2490683">
                <a:moveTo>
                  <a:pt x="1661076" y="0"/>
                </a:moveTo>
                <a:lnTo>
                  <a:pt x="0" y="0"/>
                </a:lnTo>
                <a:lnTo>
                  <a:pt x="0" y="2490683"/>
                </a:lnTo>
                <a:lnTo>
                  <a:pt x="1661076" y="2490683"/>
                </a:lnTo>
                <a:lnTo>
                  <a:pt x="16610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6779" y="715556"/>
            <a:ext cx="1068162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6"/>
              </a:lnSpc>
            </a:pPr>
            <a:r>
              <a:rPr lang="uk-UA" sz="2690" dirty="0">
                <a:solidFill>
                  <a:srgbClr val="000000"/>
                </a:solidFill>
                <a:latin typeface="Open Sans Bold"/>
              </a:rPr>
              <a:t>Оцінка трофічної активності 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Daphnia magna </a:t>
            </a:r>
            <a:r>
              <a:rPr lang="uk-UA" sz="2690" dirty="0">
                <a:solidFill>
                  <a:srgbClr val="000000"/>
                </a:solidFill>
                <a:latin typeface="Open Sans Bold"/>
              </a:rPr>
              <a:t>за оптичною густиною хлорофілу </a:t>
            </a:r>
            <a:r>
              <a:rPr lang="en-US" sz="2690" dirty="0">
                <a:solidFill>
                  <a:srgbClr val="000000"/>
                </a:solidFill>
                <a:latin typeface="Open Sans Bold"/>
              </a:rPr>
              <a:t>Chlorella vulgaris.</a:t>
            </a:r>
            <a:endParaRPr lang="uk-UA" sz="269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766"/>
              </a:lnSpc>
            </a:pPr>
            <a:endParaRPr lang="uk-UA" sz="269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8107F-DAAC-AB7A-D1BD-C08133723569}"/>
              </a:ext>
            </a:extLst>
          </p:cNvPr>
          <p:cNvSpPr txBox="1"/>
          <p:nvPr/>
        </p:nvSpPr>
        <p:spPr>
          <a:xfrm>
            <a:off x="5727590" y="2727983"/>
            <a:ext cx="966481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Дослідження проводили на кафедрі фізики та інформаційних системи Дрогобицького державного педагогічного університету імені Івана Франка. </a:t>
            </a:r>
          </a:p>
          <a:p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Розрахунок концентрації хлорофілу проводили за формулою:</a:t>
            </a:r>
          </a:p>
          <a:p>
            <a:endParaRPr lang="uk-UA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C3D1C6-5804-032A-EEED-54F151BF2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8" t="43967" r="37379" b="18148"/>
          <a:stretch/>
        </p:blipFill>
        <p:spPr>
          <a:xfrm>
            <a:off x="5944468" y="5169849"/>
            <a:ext cx="6849568" cy="2545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22B7B6-034F-2EC7-9CCC-189B096D82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14" t="47038" r="48188" b="43930"/>
          <a:stretch/>
        </p:blipFill>
        <p:spPr>
          <a:xfrm>
            <a:off x="5884663" y="7715299"/>
            <a:ext cx="6849568" cy="7277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9EF284-7D3F-D98F-C454-355199A011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2"/>
          <a:stretch/>
        </p:blipFill>
        <p:spPr>
          <a:xfrm>
            <a:off x="212974" y="1865424"/>
            <a:ext cx="5365070" cy="41595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6F5AA1-8578-839E-C9B4-74140FDB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24" y="779669"/>
            <a:ext cx="2669926" cy="35599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4CD64A-56DD-7DE8-5D2E-5A9A417BE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729" y="4549977"/>
            <a:ext cx="3515586" cy="46874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C0C485-0240-1A7C-FBD5-7F5339808367}"/>
              </a:ext>
            </a:extLst>
          </p:cNvPr>
          <p:cNvSpPr txBox="1"/>
          <p:nvPr/>
        </p:nvSpPr>
        <p:spPr>
          <a:xfrm>
            <a:off x="117776" y="6143572"/>
            <a:ext cx="55724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В кожен флакон пересаджували по 3 дафнії зі склянки з пробою і додавали живу культуру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Chlorella vulgaris</a:t>
            </a:r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концентрації 20 млн клітин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мл. Дослід проводили у три повторності.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01B7E6-3F79-75A8-3F73-B64CB06D0C74}"/>
              </a:ext>
            </a:extLst>
          </p:cNvPr>
          <p:cNvSpPr txBox="1"/>
          <p:nvPr/>
        </p:nvSpPr>
        <p:spPr>
          <a:xfrm>
            <a:off x="5756911" y="2017966"/>
            <a:ext cx="9045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Вимірювали оптичну щільність на спектрофотометрі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Ulab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101</a:t>
            </a:r>
            <a:r>
              <a:rPr lang="uk-UA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Визначали  концентрацію хлорофілу через 5 год.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9456A0-4824-81D2-EA23-637A7552703A}"/>
                  </a:ext>
                </a:extLst>
              </p:cNvPr>
              <p:cNvSpPr txBox="1"/>
              <p:nvPr/>
            </p:nvSpPr>
            <p:spPr>
              <a:xfrm>
                <a:off x="1383766" y="8506333"/>
                <a:ext cx="7929415" cy="15118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uk-UA" sz="2800" dirty="0"/>
                  <a:t>Трофічну активність вимірювали у % за формулою: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1" smtClean="0">
                          <a:latin typeface="Cambria Math" panose="02040503050406030204" pitchFamily="18" charset="0"/>
                        </a:rPr>
                        <m:t>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</a:rPr>
                                <m:t>контр.</m:t>
                              </m:r>
                            </m:sub>
                          </m:sSub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</a:rPr>
                                <m:t>досл.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контр.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9456A0-4824-81D2-EA23-637A7552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66" y="8506333"/>
                <a:ext cx="7929415" cy="1511889"/>
              </a:xfrm>
              <a:prstGeom prst="rect">
                <a:avLst/>
              </a:prstGeom>
              <a:blipFill>
                <a:blip r:embed="rId9"/>
                <a:stretch>
                  <a:fillRect l="-1614" t="-3629" r="-5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33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247900" y="-190500"/>
            <a:ext cx="13792200" cy="108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uk-UA" sz="5400" dirty="0">
                <a:solidFill>
                  <a:srgbClr val="000000"/>
                </a:solidFill>
                <a:latin typeface="Afrah"/>
              </a:rPr>
              <a:t>Результати досліджень та їх аналіз</a:t>
            </a:r>
            <a:endParaRPr lang="en-US" sz="5400" dirty="0">
              <a:solidFill>
                <a:srgbClr val="000000"/>
              </a:solidFill>
              <a:latin typeface="Afrah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F7125F9-B357-0BC2-7EEF-2C64E0AE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803910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00" algn="l"/>
              </a:tabLst>
            </a:pPr>
            <a:r>
              <a:rPr kumimoji="0" lang="uk-UA" alt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Таблиця 1</a:t>
            </a:r>
            <a:r>
              <a:rPr lang="en-US" altLang="uk-UA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Виживаність дафній у гострому досліді дослідження токсичності води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65D8C-6F94-E6CE-82AE-17BDAB31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4" y="3390900"/>
            <a:ext cx="9192905" cy="4555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3AC1D4-04D1-78BE-A02B-9AB589EA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21" y="1714500"/>
            <a:ext cx="8637635" cy="4357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A9CCE6-28D4-BF63-3F8F-7500C01BB604}"/>
              </a:ext>
            </a:extLst>
          </p:cNvPr>
          <p:cNvSpPr txBox="1"/>
          <p:nvPr/>
        </p:nvSpPr>
        <p:spPr>
          <a:xfrm>
            <a:off x="9420322" y="6205122"/>
            <a:ext cx="8367664" cy="44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215" marR="1905" indent="358140" algn="r">
              <a:lnSpc>
                <a:spcPct val="103000"/>
              </a:lnSpc>
              <a:spcAft>
                <a:spcPts val="0"/>
              </a:spcAf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Виживаність дафній відносно контролю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858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Open Sans Bold Italics</vt:lpstr>
      <vt:lpstr>Calibri</vt:lpstr>
      <vt:lpstr>Arial</vt:lpstr>
      <vt:lpstr>Open Sans</vt:lpstr>
      <vt:lpstr>Wingdings</vt:lpstr>
      <vt:lpstr>Open Sans Bold</vt:lpstr>
      <vt:lpstr>Cambria Math</vt:lpstr>
      <vt:lpstr>Times New Roman</vt:lpstr>
      <vt:lpstr>Afrah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Біоіндикаційна оцінка токсичності води Стебницького хвостосховища ДГХП «Полімінерал» за допомогою гіллястовухих ракоподібних Daphnia magna</dc:title>
  <dc:creator>olya leshko</dc:creator>
  <cp:lastModifiedBy>olya leshko</cp:lastModifiedBy>
  <cp:revision>12</cp:revision>
  <dcterms:created xsi:type="dcterms:W3CDTF">2006-08-16T00:00:00Z</dcterms:created>
  <dcterms:modified xsi:type="dcterms:W3CDTF">2024-04-21T16:04:56Z</dcterms:modified>
  <dc:identifier>DAGC9072qdo</dc:identifier>
</cp:coreProperties>
</file>